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6"/>
  </p:notesMasterIdLst>
  <p:sldIdLst>
    <p:sldId id="256" r:id="rId2"/>
    <p:sldId id="262" r:id="rId3"/>
    <p:sldId id="263" r:id="rId4"/>
    <p:sldId id="264" r:id="rId5"/>
    <p:sldId id="265" r:id="rId6"/>
    <p:sldId id="266" r:id="rId7"/>
    <p:sldId id="267" r:id="rId8"/>
    <p:sldId id="268" r:id="rId9"/>
    <p:sldId id="269" r:id="rId10"/>
    <p:sldId id="272" r:id="rId11"/>
    <p:sldId id="270" r:id="rId12"/>
    <p:sldId id="271" r:id="rId13"/>
    <p:sldId id="275" r:id="rId14"/>
    <p:sldId id="274" r:id="rId15"/>
    <p:sldId id="276" r:id="rId16"/>
    <p:sldId id="278" r:id="rId17"/>
    <p:sldId id="283" r:id="rId18"/>
    <p:sldId id="277" r:id="rId19"/>
    <p:sldId id="279" r:id="rId20"/>
    <p:sldId id="280" r:id="rId21"/>
    <p:sldId id="281" r:id="rId22"/>
    <p:sldId id="282" r:id="rId23"/>
    <p:sldId id="273" r:id="rId24"/>
    <p:sldId id="285" r:id="rId25"/>
    <p:sldId id="284" r:id="rId26"/>
    <p:sldId id="286" r:id="rId27"/>
    <p:sldId id="287" r:id="rId28"/>
    <p:sldId id="288" r:id="rId29"/>
    <p:sldId id="295" r:id="rId30"/>
    <p:sldId id="296" r:id="rId31"/>
    <p:sldId id="297" r:id="rId32"/>
    <p:sldId id="298" r:id="rId33"/>
    <p:sldId id="290" r:id="rId34"/>
    <p:sldId id="289" r:id="rId35"/>
    <p:sldId id="294" r:id="rId36"/>
    <p:sldId id="299" r:id="rId37"/>
    <p:sldId id="291" r:id="rId38"/>
    <p:sldId id="292" r:id="rId39"/>
    <p:sldId id="293" r:id="rId40"/>
    <p:sldId id="300" r:id="rId41"/>
    <p:sldId id="302" r:id="rId42"/>
    <p:sldId id="303" r:id="rId43"/>
    <p:sldId id="304" r:id="rId44"/>
    <p:sldId id="305" r:id="rId45"/>
    <p:sldId id="306" r:id="rId46"/>
    <p:sldId id="307" r:id="rId47"/>
    <p:sldId id="308" r:id="rId48"/>
    <p:sldId id="309" r:id="rId49"/>
    <p:sldId id="310" r:id="rId50"/>
    <p:sldId id="311" r:id="rId51"/>
    <p:sldId id="312" r:id="rId52"/>
    <p:sldId id="313" r:id="rId53"/>
    <p:sldId id="314" r:id="rId54"/>
    <p:sldId id="315" r:id="rId55"/>
  </p:sldIdLst>
  <p:sldSz cx="9144000" cy="6858000" type="screen4x3"/>
  <p:notesSz cx="6858000" cy="9144000"/>
  <p:defaultTextStyle>
    <a:defPPr>
      <a:defRPr lang="en-US"/>
    </a:defPPr>
    <a:lvl1pPr marL="0" algn="l" defTabSz="914400" rtl="0" latinLnBrk="0">
      <a:defRPr sz="1800" kern="1200">
        <a:solidFill>
          <a:schemeClr val="tx1"/>
        </a:solidFill>
        <a:latin typeface="+mn-lt"/>
        <a:ea typeface="+mn-ea"/>
        <a:cs typeface="+mn-cs"/>
      </a:defRPr>
    </a:lvl1pPr>
    <a:lvl2pPr marL="457200" algn="l" defTabSz="914400" rtl="0" latinLnBrk="0">
      <a:defRPr sz="1800" kern="1200">
        <a:solidFill>
          <a:schemeClr val="tx1"/>
        </a:solidFill>
        <a:latin typeface="+mn-lt"/>
        <a:ea typeface="+mn-ea"/>
        <a:cs typeface="+mn-cs"/>
      </a:defRPr>
    </a:lvl2pPr>
    <a:lvl3pPr marL="914400" algn="l" defTabSz="914400" rtl="0" latinLnBrk="0">
      <a:defRPr sz="1800" kern="1200">
        <a:solidFill>
          <a:schemeClr val="tx1"/>
        </a:solidFill>
        <a:latin typeface="+mn-lt"/>
        <a:ea typeface="+mn-ea"/>
        <a:cs typeface="+mn-cs"/>
      </a:defRPr>
    </a:lvl3pPr>
    <a:lvl4pPr marL="1371600" algn="l" defTabSz="914400" rtl="0" latinLnBrk="0">
      <a:defRPr sz="1800" kern="1200">
        <a:solidFill>
          <a:schemeClr val="tx1"/>
        </a:solidFill>
        <a:latin typeface="+mn-lt"/>
        <a:ea typeface="+mn-ea"/>
        <a:cs typeface="+mn-cs"/>
      </a:defRPr>
    </a:lvl4pPr>
    <a:lvl5pPr marL="1828800" algn="l" defTabSz="914400" rtl="0" latinLnBrk="0">
      <a:defRPr sz="1800" kern="1200">
        <a:solidFill>
          <a:schemeClr val="tx1"/>
        </a:solidFill>
        <a:latin typeface="+mn-lt"/>
        <a:ea typeface="+mn-ea"/>
        <a:cs typeface="+mn-cs"/>
      </a:defRPr>
    </a:lvl5pPr>
    <a:lvl6pPr marL="2286000" algn="l" defTabSz="914400" rtl="0" latinLnBrk="0">
      <a:defRPr sz="1800" kern="1200">
        <a:solidFill>
          <a:schemeClr val="tx1"/>
        </a:solidFill>
        <a:latin typeface="+mn-lt"/>
        <a:ea typeface="+mn-ea"/>
        <a:cs typeface="+mn-cs"/>
      </a:defRPr>
    </a:lvl6pPr>
    <a:lvl7pPr marL="2743200" algn="l" defTabSz="914400" rtl="0" latinLnBrk="0">
      <a:defRPr sz="1800" kern="1200">
        <a:solidFill>
          <a:schemeClr val="tx1"/>
        </a:solidFill>
        <a:latin typeface="+mn-lt"/>
        <a:ea typeface="+mn-ea"/>
        <a:cs typeface="+mn-cs"/>
      </a:defRPr>
    </a:lvl7pPr>
    <a:lvl8pPr marL="3200400" algn="l" defTabSz="914400" rtl="0" latinLnBrk="0">
      <a:defRPr sz="1800" kern="1200">
        <a:solidFill>
          <a:schemeClr val="tx1"/>
        </a:solidFill>
        <a:latin typeface="+mn-lt"/>
        <a:ea typeface="+mn-ea"/>
        <a:cs typeface="+mn-cs"/>
      </a:defRPr>
    </a:lvl8pPr>
    <a:lvl9pPr marL="3657600" algn="l" defTabSz="914400" rtl="0" latinLnBrk="0">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Средний стиль 4 - акцент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D7AC3CCA-C797-4891-BE02-D94E43425B78}" styleName="Средний стиль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EB344D84-9AFB-497E-A393-DC336BA19D2E}" styleName="Средний стиль 3 - акцент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74C1A8A3-306A-4EB7-A6B1-4F7E0EB9C5D6}" styleName="Средний стиль 3 - акцент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D5ABB26-0587-4C30-8999-92F81FD0307C}" styleName="Нет стиля, нет сетки">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174" autoAdjust="0"/>
    <p:restoredTop sz="94660"/>
  </p:normalViewPr>
  <p:slideViewPr>
    <p:cSldViewPr>
      <p:cViewPr>
        <p:scale>
          <a:sx n="70" d="100"/>
          <a:sy n="70" d="100"/>
        </p:scale>
        <p:origin x="-4674" y="-186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06A46E0-5035-49A6-8834-FD54D9455735}" type="datetimeFigureOut">
              <a:rPr lang="ru-RU" smtClean="0"/>
              <a:pPr/>
              <a:t>21.04.2015</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ED5302-1159-4E8B-B2B7-D948979EA1F9}" type="slidenum">
              <a:rPr lang="ru-RU" smtClean="0"/>
              <a:pPr/>
              <a:t>‹#›</a:t>
            </a:fld>
            <a:endParaRPr lang="ru-RU"/>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F930068-7189-4ADC-A31D-4CFE869ABD30}" type="datetime1">
              <a:rPr lang="en-US" smtClean="0"/>
              <a:pPr/>
              <a:t>4/21/2015</a:t>
            </a:fld>
            <a:endParaRPr lang="en-US"/>
          </a:p>
        </p:txBody>
      </p:sp>
      <p:sp>
        <p:nvSpPr>
          <p:cNvPr id="5" name="Footer Placeholder 4"/>
          <p:cNvSpPr>
            <a:spLocks noGrp="1"/>
          </p:cNvSpPr>
          <p:nvPr>
            <p:ph type="ftr" sz="quarter" idx="11"/>
          </p:nvPr>
        </p:nvSpPr>
        <p:spPr/>
        <p:txBody>
          <a:bodyPr/>
          <a:lstStyle/>
          <a:p>
            <a:r>
              <a:rPr lang="ru-RU" smtClean="0"/>
              <a:t>Попов В. С., ИСОТ МГТУ им. Н. Э. Баумана</a:t>
            </a:r>
            <a:endParaRPr lang="en-US"/>
          </a:p>
        </p:txBody>
      </p:sp>
      <p:sp>
        <p:nvSpPr>
          <p:cNvPr id="6" name="Slide Number Placeholder 5"/>
          <p:cNvSpPr>
            <a:spLocks noGrp="1"/>
          </p:cNvSpPr>
          <p:nvPr>
            <p:ph type="sldNum" sz="quarter" idx="12"/>
          </p:nvPr>
        </p:nvSpPr>
        <p:spPr/>
        <p:txBody>
          <a:bodyPr/>
          <a:lstStyle/>
          <a:p>
            <a:fld id="{A483448D-3A78-4528-A469-B745A65DA48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0937095-9C7C-487E-9A5B-9ADD4E174C9E}" type="datetime1">
              <a:rPr lang="en-US" smtClean="0"/>
              <a:pPr/>
              <a:t>4/21/2015</a:t>
            </a:fld>
            <a:endParaRPr lang="en-US"/>
          </a:p>
        </p:txBody>
      </p:sp>
      <p:sp>
        <p:nvSpPr>
          <p:cNvPr id="5" name="Footer Placeholder 4"/>
          <p:cNvSpPr>
            <a:spLocks noGrp="1"/>
          </p:cNvSpPr>
          <p:nvPr>
            <p:ph type="ftr" sz="quarter" idx="11"/>
          </p:nvPr>
        </p:nvSpPr>
        <p:spPr/>
        <p:txBody>
          <a:bodyPr/>
          <a:lstStyle/>
          <a:p>
            <a:r>
              <a:rPr lang="ru-RU" smtClean="0"/>
              <a:t>Попов В. С., ИСОТ МГТУ им. Н. Э. Баумана</a:t>
            </a:r>
            <a:endParaRPr lang="en-US"/>
          </a:p>
        </p:txBody>
      </p:sp>
      <p:sp>
        <p:nvSpPr>
          <p:cNvPr id="6" name="Slide Number Placeholder 5"/>
          <p:cNvSpPr>
            <a:spLocks noGrp="1"/>
          </p:cNvSpPr>
          <p:nvPr>
            <p:ph type="sldNum" sz="quarter" idx="12"/>
          </p:nvPr>
        </p:nvSpPr>
        <p:spPr/>
        <p:txBody>
          <a:bodyPr/>
          <a:lstStyle/>
          <a:p>
            <a:fld id="{A483448D-3A78-4528-A469-B745A65DA48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add title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4485973-EE00-40A6-9C7B-4E6530306CB1}" type="datetime1">
              <a:rPr lang="en-US" smtClean="0"/>
              <a:pPr/>
              <a:t>4/21/2015</a:t>
            </a:fld>
            <a:endParaRPr lang="en-US"/>
          </a:p>
        </p:txBody>
      </p:sp>
      <p:sp>
        <p:nvSpPr>
          <p:cNvPr id="5" name="Footer Placeholder 4"/>
          <p:cNvSpPr>
            <a:spLocks noGrp="1"/>
          </p:cNvSpPr>
          <p:nvPr>
            <p:ph type="ftr" sz="quarter" idx="11"/>
          </p:nvPr>
        </p:nvSpPr>
        <p:spPr/>
        <p:txBody>
          <a:bodyPr/>
          <a:lstStyle/>
          <a:p>
            <a:r>
              <a:rPr lang="ru-RU" smtClean="0"/>
              <a:t>Попов В. С., ИСОТ МГТУ им. Н. Э. Баумана</a:t>
            </a:r>
            <a:endParaRPr lang="en-US"/>
          </a:p>
        </p:txBody>
      </p:sp>
      <p:sp>
        <p:nvSpPr>
          <p:cNvPr id="6" name="Slide Number Placeholder 5"/>
          <p:cNvSpPr>
            <a:spLocks noGrp="1"/>
          </p:cNvSpPr>
          <p:nvPr>
            <p:ph type="sldNum" sz="quarter" idx="12"/>
          </p:nvPr>
        </p:nvSpPr>
        <p:spPr/>
        <p:txBody>
          <a:bodyPr/>
          <a:lstStyle/>
          <a:p>
            <a:fld id="{A483448D-3A78-4528-A469-B745A65DA48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37B298-558F-4712-AABC-FACAC4A852D2}" type="datetime1">
              <a:rPr lang="en-US" smtClean="0"/>
              <a:pPr/>
              <a:t>4/21/2015</a:t>
            </a:fld>
            <a:endParaRPr lang="en-US"/>
          </a:p>
        </p:txBody>
      </p:sp>
      <p:sp>
        <p:nvSpPr>
          <p:cNvPr id="5" name="Footer Placeholder 4"/>
          <p:cNvSpPr>
            <a:spLocks noGrp="1"/>
          </p:cNvSpPr>
          <p:nvPr>
            <p:ph type="ftr" sz="quarter" idx="11"/>
          </p:nvPr>
        </p:nvSpPr>
        <p:spPr/>
        <p:txBody>
          <a:bodyPr/>
          <a:lstStyle/>
          <a:p>
            <a:r>
              <a:rPr lang="ru-RU" smtClean="0"/>
              <a:t>Попов В. С., ИСОТ МГТУ им. Н. Э. Баумана</a:t>
            </a:r>
            <a:endParaRPr lang="en-US"/>
          </a:p>
        </p:txBody>
      </p:sp>
      <p:sp>
        <p:nvSpPr>
          <p:cNvPr id="6" name="Slide Number Placeholder 5"/>
          <p:cNvSpPr>
            <a:spLocks noGrp="1"/>
          </p:cNvSpPr>
          <p:nvPr>
            <p:ph type="sldNum" sz="quarter" idx="12"/>
          </p:nvPr>
        </p:nvSpPr>
        <p:spPr/>
        <p:txBody>
          <a:bodyPr/>
          <a:lstStyle/>
          <a:p>
            <a:fld id="{A483448D-3A78-4528-A469-B745A65DA48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E0BD25A-1094-4169-AD76-8CCD528DC5DC}" type="datetime1">
              <a:rPr lang="en-US" smtClean="0"/>
              <a:pPr/>
              <a:t>4/21/2015</a:t>
            </a:fld>
            <a:endParaRPr lang="en-US"/>
          </a:p>
        </p:txBody>
      </p:sp>
      <p:sp>
        <p:nvSpPr>
          <p:cNvPr id="5" name="Footer Placeholder 4"/>
          <p:cNvSpPr>
            <a:spLocks noGrp="1"/>
          </p:cNvSpPr>
          <p:nvPr>
            <p:ph type="ftr" sz="quarter" idx="11"/>
          </p:nvPr>
        </p:nvSpPr>
        <p:spPr/>
        <p:txBody>
          <a:bodyPr/>
          <a:lstStyle/>
          <a:p>
            <a:r>
              <a:rPr lang="ru-RU" smtClean="0"/>
              <a:t>Попов В. С., ИСОТ МГТУ им. Н. Э. Баумана</a:t>
            </a:r>
            <a:endParaRPr lang="en-US"/>
          </a:p>
        </p:txBody>
      </p:sp>
      <p:sp>
        <p:nvSpPr>
          <p:cNvPr id="6" name="Slide Number Placeholder 5"/>
          <p:cNvSpPr>
            <a:spLocks noGrp="1"/>
          </p:cNvSpPr>
          <p:nvPr>
            <p:ph type="sldNum" sz="quarter" idx="12"/>
          </p:nvPr>
        </p:nvSpPr>
        <p:spPr/>
        <p:txBody>
          <a:bodyPr/>
          <a:lstStyle/>
          <a:p>
            <a:fld id="{A483448D-3A78-4528-A469-B745A65DA48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D13B472-322C-45B1-B468-D9DD185601BF}" type="datetime1">
              <a:rPr lang="en-US" smtClean="0"/>
              <a:pPr/>
              <a:t>4/21/2015</a:t>
            </a:fld>
            <a:endParaRPr lang="en-US"/>
          </a:p>
        </p:txBody>
      </p:sp>
      <p:sp>
        <p:nvSpPr>
          <p:cNvPr id="6" name="Footer Placeholder 5"/>
          <p:cNvSpPr>
            <a:spLocks noGrp="1"/>
          </p:cNvSpPr>
          <p:nvPr>
            <p:ph type="ftr" sz="quarter" idx="11"/>
          </p:nvPr>
        </p:nvSpPr>
        <p:spPr/>
        <p:txBody>
          <a:bodyPr/>
          <a:lstStyle/>
          <a:p>
            <a:r>
              <a:rPr lang="ru-RU" smtClean="0"/>
              <a:t>Попов В. С., ИСОТ МГТУ им. Н. Э. Баумана</a:t>
            </a:r>
            <a:endParaRPr lang="en-US"/>
          </a:p>
        </p:txBody>
      </p:sp>
      <p:sp>
        <p:nvSpPr>
          <p:cNvPr id="7" name="Slide Number Placeholder 6"/>
          <p:cNvSpPr>
            <a:spLocks noGrp="1"/>
          </p:cNvSpPr>
          <p:nvPr>
            <p:ph type="sldNum" sz="quarter" idx="12"/>
          </p:nvPr>
        </p:nvSpPr>
        <p:spPr/>
        <p:txBody>
          <a:bodyPr/>
          <a:lstStyle/>
          <a:p>
            <a:fld id="{A483448D-3A78-4528-A469-B745A65DA48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025EBE1-227B-4609-8625-DFD7934AB99E}" type="datetime1">
              <a:rPr lang="en-US" smtClean="0"/>
              <a:pPr/>
              <a:t>4/21/2015</a:t>
            </a:fld>
            <a:endParaRPr lang="en-US"/>
          </a:p>
        </p:txBody>
      </p:sp>
      <p:sp>
        <p:nvSpPr>
          <p:cNvPr id="8" name="Footer Placeholder 7"/>
          <p:cNvSpPr>
            <a:spLocks noGrp="1"/>
          </p:cNvSpPr>
          <p:nvPr>
            <p:ph type="ftr" sz="quarter" idx="11"/>
          </p:nvPr>
        </p:nvSpPr>
        <p:spPr/>
        <p:txBody>
          <a:bodyPr/>
          <a:lstStyle/>
          <a:p>
            <a:r>
              <a:rPr lang="ru-RU" smtClean="0"/>
              <a:t>Попов В. С., ИСОТ МГТУ им. Н. Э. Баумана</a:t>
            </a:r>
            <a:endParaRPr lang="en-US"/>
          </a:p>
        </p:txBody>
      </p:sp>
      <p:sp>
        <p:nvSpPr>
          <p:cNvPr id="9" name="Slide Number Placeholder 8"/>
          <p:cNvSpPr>
            <a:spLocks noGrp="1"/>
          </p:cNvSpPr>
          <p:nvPr>
            <p:ph type="sldNum" sz="quarter" idx="12"/>
          </p:nvPr>
        </p:nvSpPr>
        <p:spPr/>
        <p:txBody>
          <a:bodyPr/>
          <a:lstStyle/>
          <a:p>
            <a:fld id="{A483448D-3A78-4528-A469-B745A65DA48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9B02370-DB51-4458-B467-7B57E3FF258B}" type="datetime1">
              <a:rPr lang="en-US" smtClean="0"/>
              <a:pPr/>
              <a:t>4/21/2015</a:t>
            </a:fld>
            <a:endParaRPr lang="en-US"/>
          </a:p>
        </p:txBody>
      </p:sp>
      <p:sp>
        <p:nvSpPr>
          <p:cNvPr id="4" name="Footer Placeholder 3"/>
          <p:cNvSpPr>
            <a:spLocks noGrp="1"/>
          </p:cNvSpPr>
          <p:nvPr>
            <p:ph type="ftr" sz="quarter" idx="11"/>
          </p:nvPr>
        </p:nvSpPr>
        <p:spPr/>
        <p:txBody>
          <a:bodyPr/>
          <a:lstStyle/>
          <a:p>
            <a:r>
              <a:rPr lang="ru-RU" smtClean="0"/>
              <a:t>Попов В. С., ИСОТ МГТУ им. Н. Э. Баумана</a:t>
            </a:r>
            <a:endParaRPr lang="en-US"/>
          </a:p>
        </p:txBody>
      </p:sp>
      <p:sp>
        <p:nvSpPr>
          <p:cNvPr id="5" name="Slide Number Placeholder 4"/>
          <p:cNvSpPr>
            <a:spLocks noGrp="1"/>
          </p:cNvSpPr>
          <p:nvPr>
            <p:ph type="sldNum" sz="quarter" idx="12"/>
          </p:nvPr>
        </p:nvSpPr>
        <p:spPr/>
        <p:txBody>
          <a:bodyPr/>
          <a:lstStyle/>
          <a:p>
            <a:fld id="{A483448D-3A78-4528-A469-B745A65DA48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4A6AB9-FFEE-4806-8FC0-915951A9E088}" type="datetime1">
              <a:rPr lang="en-US" smtClean="0"/>
              <a:pPr/>
              <a:t>4/21/2015</a:t>
            </a:fld>
            <a:endParaRPr lang="en-US"/>
          </a:p>
        </p:txBody>
      </p:sp>
      <p:sp>
        <p:nvSpPr>
          <p:cNvPr id="3" name="Footer Placeholder 2"/>
          <p:cNvSpPr>
            <a:spLocks noGrp="1"/>
          </p:cNvSpPr>
          <p:nvPr>
            <p:ph type="ftr" sz="quarter" idx="11"/>
          </p:nvPr>
        </p:nvSpPr>
        <p:spPr/>
        <p:txBody>
          <a:bodyPr/>
          <a:lstStyle/>
          <a:p>
            <a:r>
              <a:rPr lang="ru-RU" smtClean="0"/>
              <a:t>Попов В. С., ИСОТ МГТУ им. Н. Э. Баумана</a:t>
            </a:r>
            <a:endParaRPr lang="en-US"/>
          </a:p>
        </p:txBody>
      </p:sp>
      <p:sp>
        <p:nvSpPr>
          <p:cNvPr id="4" name="Slide Number Placeholder 3"/>
          <p:cNvSpPr>
            <a:spLocks noGrp="1"/>
          </p:cNvSpPr>
          <p:nvPr>
            <p:ph type="sldNum" sz="quarter" idx="12"/>
          </p:nvPr>
        </p:nvSpPr>
        <p:spPr/>
        <p:txBody>
          <a:bodyPr/>
          <a:lstStyle/>
          <a:p>
            <a:fld id="{A483448D-3A78-4528-A469-B745A65DA48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7BDFE3-5B61-4EA1-97F4-6F68E5A9F387}" type="datetime1">
              <a:rPr lang="en-US" smtClean="0"/>
              <a:pPr/>
              <a:t>4/21/2015</a:t>
            </a:fld>
            <a:endParaRPr lang="en-US"/>
          </a:p>
        </p:txBody>
      </p:sp>
      <p:sp>
        <p:nvSpPr>
          <p:cNvPr id="6" name="Footer Placeholder 5"/>
          <p:cNvSpPr>
            <a:spLocks noGrp="1"/>
          </p:cNvSpPr>
          <p:nvPr>
            <p:ph type="ftr" sz="quarter" idx="11"/>
          </p:nvPr>
        </p:nvSpPr>
        <p:spPr/>
        <p:txBody>
          <a:bodyPr/>
          <a:lstStyle/>
          <a:p>
            <a:r>
              <a:rPr lang="ru-RU" smtClean="0"/>
              <a:t>Попов В. С., ИСОТ МГТУ им. Н. Э. Баумана</a:t>
            </a:r>
            <a:endParaRPr lang="en-US"/>
          </a:p>
        </p:txBody>
      </p:sp>
      <p:sp>
        <p:nvSpPr>
          <p:cNvPr id="7" name="Slide Number Placeholder 6"/>
          <p:cNvSpPr>
            <a:spLocks noGrp="1"/>
          </p:cNvSpPr>
          <p:nvPr>
            <p:ph type="sldNum" sz="quarter" idx="12"/>
          </p:nvPr>
        </p:nvSpPr>
        <p:spPr/>
        <p:txBody>
          <a:bodyPr/>
          <a:lstStyle/>
          <a:p>
            <a:fld id="{A483448D-3A78-4528-A469-B745A65DA48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6C099D-FE67-4EB2-A1AC-AF85E0D664C9}" type="datetime1">
              <a:rPr lang="en-US" smtClean="0"/>
              <a:pPr/>
              <a:t>4/21/2015</a:t>
            </a:fld>
            <a:endParaRPr lang="en-US"/>
          </a:p>
        </p:txBody>
      </p:sp>
      <p:sp>
        <p:nvSpPr>
          <p:cNvPr id="6" name="Footer Placeholder 5"/>
          <p:cNvSpPr>
            <a:spLocks noGrp="1"/>
          </p:cNvSpPr>
          <p:nvPr>
            <p:ph type="ftr" sz="quarter" idx="11"/>
          </p:nvPr>
        </p:nvSpPr>
        <p:spPr/>
        <p:txBody>
          <a:bodyPr/>
          <a:lstStyle/>
          <a:p>
            <a:r>
              <a:rPr lang="ru-RU" smtClean="0"/>
              <a:t>Попов В. С., ИСОТ МГТУ им. Н. Э. Баумана</a:t>
            </a:r>
            <a:endParaRPr lang="en-US"/>
          </a:p>
        </p:txBody>
      </p:sp>
      <p:sp>
        <p:nvSpPr>
          <p:cNvPr id="7" name="Slide Number Placeholder 6"/>
          <p:cNvSpPr>
            <a:spLocks noGrp="1"/>
          </p:cNvSpPr>
          <p:nvPr>
            <p:ph type="sldNum" sz="quarter" idx="12"/>
          </p:nvPr>
        </p:nvSpPr>
        <p:spPr/>
        <p:txBody>
          <a:bodyPr/>
          <a:lstStyle/>
          <a:p>
            <a:fld id="{A483448D-3A78-4528-A469-B745A65DA48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6F9D8F-4B9F-4CC6-B134-6970A59785F3}" type="datetime1">
              <a:rPr lang="en-US" smtClean="0"/>
              <a:pPr/>
              <a:t>4/21/2015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ru-RU" smtClean="0"/>
              <a:t>Попов В. С., ИСОТ МГТУ им. Н. Э. Баумана</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83448D-3A78-4528-A469-B745A65DA48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latinLnBrk="0">
        <a:spcBef>
          <a:spcPct val="0"/>
        </a:spcBef>
        <a:buNone/>
        <a:defRPr sz="4400" kern="1200">
          <a:solidFill>
            <a:schemeClr val="tx1"/>
          </a:solidFill>
          <a:latin typeface="+mj-lt"/>
          <a:ea typeface="+mj-ea"/>
          <a:cs typeface="+mj-cs"/>
        </a:defRPr>
      </a:lvl1pPr>
    </p:titleStyle>
    <p:bodyStyle>
      <a:lvl1pPr marL="342900" indent="-342900" algn="l" defTabSz="914400" rtl="0" latinLnBrk="0">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latinLnBrk="0">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latinLnBrk="0">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latinLnBrk="0">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latinLnBrk="0">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latinLnBrk="0">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latinLnBrk="0">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latinLnBrk="0">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latinLnBrk="0">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latinLnBrk="0">
        <a:defRPr sz="1800" kern="1200">
          <a:solidFill>
            <a:schemeClr val="tx1"/>
          </a:solidFill>
          <a:latin typeface="+mn-lt"/>
          <a:ea typeface="+mn-ea"/>
          <a:cs typeface="+mn-cs"/>
        </a:defRPr>
      </a:lvl1pPr>
      <a:lvl2pPr marL="457200" algn="l" defTabSz="914400" rtl="0" latinLnBrk="0">
        <a:defRPr sz="1800" kern="1200">
          <a:solidFill>
            <a:schemeClr val="tx1"/>
          </a:solidFill>
          <a:latin typeface="+mn-lt"/>
          <a:ea typeface="+mn-ea"/>
          <a:cs typeface="+mn-cs"/>
        </a:defRPr>
      </a:lvl2pPr>
      <a:lvl3pPr marL="914400" algn="l" defTabSz="914400" rtl="0" latinLnBrk="0">
        <a:defRPr sz="1800" kern="1200">
          <a:solidFill>
            <a:schemeClr val="tx1"/>
          </a:solidFill>
          <a:latin typeface="+mn-lt"/>
          <a:ea typeface="+mn-ea"/>
          <a:cs typeface="+mn-cs"/>
        </a:defRPr>
      </a:lvl3pPr>
      <a:lvl4pPr marL="1371600" algn="l" defTabSz="914400" rtl="0" latinLnBrk="0">
        <a:defRPr sz="1800" kern="1200">
          <a:solidFill>
            <a:schemeClr val="tx1"/>
          </a:solidFill>
          <a:latin typeface="+mn-lt"/>
          <a:ea typeface="+mn-ea"/>
          <a:cs typeface="+mn-cs"/>
        </a:defRPr>
      </a:lvl4pPr>
      <a:lvl5pPr marL="1828800" algn="l" defTabSz="914400" rtl="0" latinLnBrk="0">
        <a:defRPr sz="1800" kern="1200">
          <a:solidFill>
            <a:schemeClr val="tx1"/>
          </a:solidFill>
          <a:latin typeface="+mn-lt"/>
          <a:ea typeface="+mn-ea"/>
          <a:cs typeface="+mn-cs"/>
        </a:defRPr>
      </a:lvl5pPr>
      <a:lvl6pPr marL="2286000" algn="l" defTabSz="914400" rtl="0" latinLnBrk="0">
        <a:defRPr sz="1800" kern="1200">
          <a:solidFill>
            <a:schemeClr val="tx1"/>
          </a:solidFill>
          <a:latin typeface="+mn-lt"/>
          <a:ea typeface="+mn-ea"/>
          <a:cs typeface="+mn-cs"/>
        </a:defRPr>
      </a:lvl6pPr>
      <a:lvl7pPr marL="2743200" algn="l" defTabSz="914400" rtl="0" latinLnBrk="0">
        <a:defRPr sz="1800" kern="1200">
          <a:solidFill>
            <a:schemeClr val="tx1"/>
          </a:solidFill>
          <a:latin typeface="+mn-lt"/>
          <a:ea typeface="+mn-ea"/>
          <a:cs typeface="+mn-cs"/>
        </a:defRPr>
      </a:lvl7pPr>
      <a:lvl8pPr marL="3200400" algn="l" defTabSz="914400" rtl="0" latinLnBrk="0">
        <a:defRPr sz="1800" kern="1200">
          <a:solidFill>
            <a:schemeClr val="tx1"/>
          </a:solidFill>
          <a:latin typeface="+mn-lt"/>
          <a:ea typeface="+mn-ea"/>
          <a:cs typeface="+mn-cs"/>
        </a:defRPr>
      </a:lvl8pPr>
      <a:lvl9pPr marL="3657600" algn="l" defTabSz="914400" rtl="0" latinLnBrk="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hyperlink" Target="https://ru.wikipedia.org/wiki/&#1042;&#1087;&#1080;&#1089;&#1072;&#1085;&#1085;&#1072;&#1103;_&#1086;&#1082;&#1088;&#1091;&#1078;&#1085;&#1086;&#1089;&#1090;&#1100;" TargetMode="External"/><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1143000"/>
            <a:ext cx="7772400" cy="4800600"/>
          </a:xfrm>
        </p:spPr>
        <p:txBody>
          <a:bodyPr>
            <a:normAutofit/>
          </a:bodyPr>
          <a:lstStyle/>
          <a:p>
            <a:r>
              <a:rPr lang="ru-RU" dirty="0" smtClean="0">
                <a:solidFill>
                  <a:schemeClr val="accent1">
                    <a:lumMod val="75000"/>
                  </a:schemeClr>
                </a:solidFill>
              </a:rPr>
              <a:t>Семинар 6.</a:t>
            </a:r>
            <a:br>
              <a:rPr lang="ru-RU" dirty="0" smtClean="0">
                <a:solidFill>
                  <a:schemeClr val="accent1">
                    <a:lumMod val="75000"/>
                  </a:schemeClr>
                </a:solidFill>
              </a:rPr>
            </a:br>
            <a:r>
              <a:rPr lang="ru-RU" dirty="0" smtClean="0">
                <a:solidFill>
                  <a:schemeClr val="accent1">
                    <a:lumMod val="75000"/>
                  </a:schemeClr>
                </a:solidFill>
              </a:rPr>
              <a:t>Классы, статические поля и методы, конструкторы и деструкторы, статусы доступа, внешнее определение методов, </a:t>
            </a:r>
            <a:r>
              <a:rPr lang="ru-RU" dirty="0" smtClean="0">
                <a:solidFill>
                  <a:schemeClr val="accent1">
                    <a:lumMod val="75000"/>
                  </a:schemeClr>
                </a:solidFill>
              </a:rPr>
              <a:t>друзья классов, указатель </a:t>
            </a:r>
            <a:r>
              <a:rPr lang="en-US" dirty="0" smtClean="0">
                <a:solidFill>
                  <a:schemeClr val="accent1">
                    <a:lumMod val="75000"/>
                  </a:schemeClr>
                </a:solidFill>
              </a:rPr>
              <a:t>this</a:t>
            </a:r>
            <a:endParaRPr lang="ru-RU" dirty="0">
              <a:solidFill>
                <a:schemeClr val="accent1">
                  <a:lumMod val="75000"/>
                </a:schemeClr>
              </a:solidFill>
            </a:endParaRPr>
          </a:p>
        </p:txBody>
      </p:sp>
      <p:pic>
        <p:nvPicPr>
          <p:cNvPr id="1027" name="Picture 3" descr="C:\Users\HP\Desktop\Презентация ИТ-прорыв\bmstu logo.jpg"/>
          <p:cNvPicPr>
            <a:picLocks noChangeAspect="1" noChangeArrowheads="1"/>
          </p:cNvPicPr>
          <p:nvPr/>
        </p:nvPicPr>
        <p:blipFill>
          <a:blip r:embed="rId2" cstate="print"/>
          <a:srcRect/>
          <a:stretch>
            <a:fillRect/>
          </a:stretch>
        </p:blipFill>
        <p:spPr bwMode="auto">
          <a:xfrm>
            <a:off x="304800" y="228600"/>
            <a:ext cx="1252191" cy="1438275"/>
          </a:xfrm>
          <a:prstGeom prst="rect">
            <a:avLst/>
          </a:prstGeom>
          <a:noFill/>
        </p:spPr>
      </p:pic>
      <p:sp>
        <p:nvSpPr>
          <p:cNvPr id="6" name="Номер слайда 5"/>
          <p:cNvSpPr>
            <a:spLocks noGrp="1"/>
          </p:cNvSpPr>
          <p:nvPr>
            <p:ph type="sldNum" sz="quarter" idx="12"/>
          </p:nvPr>
        </p:nvSpPr>
        <p:spPr/>
        <p:txBody>
          <a:bodyPr/>
          <a:lstStyle/>
          <a:p>
            <a:fld id="{A483448D-3A78-4528-A469-B745A65DA480}" type="slidenum">
              <a:rPr lang="en-US" smtClean="0"/>
              <a:pPr/>
              <a:t>1</a:t>
            </a:fld>
            <a:endParaRPr lang="en-US"/>
          </a:p>
        </p:txBody>
      </p:sp>
      <p:sp>
        <p:nvSpPr>
          <p:cNvPr id="7" name="Нижний колонтитул 6"/>
          <p:cNvSpPr>
            <a:spLocks noGrp="1"/>
          </p:cNvSpPr>
          <p:nvPr>
            <p:ph type="ftr" sz="quarter" idx="11"/>
          </p:nvPr>
        </p:nvSpPr>
        <p:spPr/>
        <p:txBody>
          <a:bodyPr/>
          <a:lstStyle/>
          <a:p>
            <a:r>
              <a:rPr lang="ru-RU" smtClean="0"/>
              <a:t>Попов В. С., ИСОТ МГТУ им. Н. Э. Баумана</a:t>
            </a: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Users\HP\Desktop\Презентация ИТ-прорыв\bmstu logo.jpg"/>
          <p:cNvPicPr>
            <a:picLocks noChangeAspect="1" noChangeArrowheads="1"/>
          </p:cNvPicPr>
          <p:nvPr/>
        </p:nvPicPr>
        <p:blipFill>
          <a:blip r:embed="rId2" cstate="print"/>
          <a:srcRect/>
          <a:stretch>
            <a:fillRect/>
          </a:stretch>
        </p:blipFill>
        <p:spPr bwMode="auto">
          <a:xfrm>
            <a:off x="7924800" y="228600"/>
            <a:ext cx="995119" cy="1143000"/>
          </a:xfrm>
          <a:prstGeom prst="rect">
            <a:avLst/>
          </a:prstGeom>
          <a:noFill/>
        </p:spPr>
      </p:pic>
      <p:sp>
        <p:nvSpPr>
          <p:cNvPr id="7" name="Заголовок 6"/>
          <p:cNvSpPr>
            <a:spLocks noGrp="1"/>
          </p:cNvSpPr>
          <p:nvPr>
            <p:ph type="ctrTitle"/>
          </p:nvPr>
        </p:nvSpPr>
        <p:spPr>
          <a:xfrm>
            <a:off x="304800" y="0"/>
            <a:ext cx="7467600" cy="1470025"/>
          </a:xfrm>
        </p:spPr>
        <p:txBody>
          <a:bodyPr/>
          <a:lstStyle/>
          <a:p>
            <a:pPr algn="l"/>
            <a:r>
              <a:rPr lang="ru-RU" dirty="0" smtClean="0">
                <a:solidFill>
                  <a:schemeClr val="tx2"/>
                </a:solidFill>
              </a:rPr>
              <a:t>1. Классы</a:t>
            </a:r>
            <a:endParaRPr lang="ru-RU" dirty="0">
              <a:solidFill>
                <a:schemeClr val="tx2"/>
              </a:solidFill>
            </a:endParaRPr>
          </a:p>
        </p:txBody>
      </p:sp>
      <p:sp>
        <p:nvSpPr>
          <p:cNvPr id="10" name="TextBox 9"/>
          <p:cNvSpPr txBox="1"/>
          <p:nvPr/>
        </p:nvSpPr>
        <p:spPr>
          <a:xfrm>
            <a:off x="228600" y="1066800"/>
            <a:ext cx="8763000" cy="3785652"/>
          </a:xfrm>
          <a:prstGeom prst="rect">
            <a:avLst/>
          </a:prstGeom>
          <a:noFill/>
        </p:spPr>
        <p:txBody>
          <a:bodyPr wrap="square" rtlCol="0">
            <a:spAutoFit/>
          </a:bodyPr>
          <a:lstStyle/>
          <a:p>
            <a:pPr marL="342900"/>
            <a:r>
              <a:rPr lang="ru-RU" sz="2400" dirty="0" smtClean="0"/>
              <a:t>Задание.</a:t>
            </a:r>
          </a:p>
          <a:p>
            <a:pPr marL="800100" indent="-457200">
              <a:buAutoNum type="arabicPeriod"/>
            </a:pPr>
            <a:r>
              <a:rPr lang="ru-RU" sz="2400" dirty="0" smtClean="0"/>
              <a:t>Дополнить класс </a:t>
            </a:r>
            <a:r>
              <a:rPr lang="en-US" sz="2400" dirty="0" smtClean="0"/>
              <a:t>rectangle </a:t>
            </a:r>
            <a:r>
              <a:rPr lang="ru-RU" sz="2400" dirty="0" smtClean="0"/>
              <a:t>методами вычисления площади прямоугольника, полупериметра, длины диагонали; добавить в этот класс поле </a:t>
            </a:r>
            <a:r>
              <a:rPr lang="en-US" sz="2400" dirty="0" smtClean="0"/>
              <a:t>angle (</a:t>
            </a:r>
            <a:r>
              <a:rPr lang="ru-RU" sz="2400" dirty="0" smtClean="0"/>
              <a:t>угол</a:t>
            </a:r>
            <a:r>
              <a:rPr lang="en-US" sz="2400" dirty="0" smtClean="0"/>
              <a:t>), </a:t>
            </a:r>
            <a:r>
              <a:rPr lang="ru-RU" sz="2400" dirty="0" smtClean="0"/>
              <a:t>хранящий информацию об угле поворота прямоугольника (в градусах), и метод </a:t>
            </a:r>
            <a:r>
              <a:rPr lang="en-US" sz="2400" dirty="0" smtClean="0"/>
              <a:t>rotate</a:t>
            </a:r>
            <a:r>
              <a:rPr lang="ru-RU" sz="2400" dirty="0" smtClean="0"/>
              <a:t>(</a:t>
            </a:r>
            <a:r>
              <a:rPr lang="en-US" sz="2400" dirty="0" smtClean="0"/>
              <a:t>double grad</a:t>
            </a:r>
            <a:r>
              <a:rPr lang="ru-RU" sz="2400" dirty="0" smtClean="0"/>
              <a:t>)</a:t>
            </a:r>
            <a:r>
              <a:rPr lang="en-US" sz="2400" dirty="0" smtClean="0"/>
              <a:t>, </a:t>
            </a:r>
            <a:r>
              <a:rPr lang="ru-RU" sz="2400" dirty="0" smtClean="0"/>
              <a:t>изменяющий значение угла поворота на число градусов </a:t>
            </a:r>
            <a:r>
              <a:rPr lang="en-US" sz="2400" dirty="0" smtClean="0"/>
              <a:t>grad.</a:t>
            </a:r>
            <a:endParaRPr lang="ru-RU" sz="2400" dirty="0" smtClean="0"/>
          </a:p>
          <a:p>
            <a:pPr marL="800100" indent="-457200">
              <a:buAutoNum type="arabicPeriod"/>
            </a:pPr>
            <a:r>
              <a:rPr lang="ru-RU" sz="2400" dirty="0" smtClean="0"/>
              <a:t>Создать класс </a:t>
            </a:r>
            <a:r>
              <a:rPr lang="en-US" sz="2400" dirty="0" smtClean="0"/>
              <a:t>circle (</a:t>
            </a:r>
            <a:r>
              <a:rPr lang="ru-RU" sz="2400" dirty="0" smtClean="0"/>
              <a:t>окружность</a:t>
            </a:r>
            <a:r>
              <a:rPr lang="en-US" sz="2400" dirty="0" smtClean="0"/>
              <a:t>)</a:t>
            </a:r>
            <a:r>
              <a:rPr lang="ru-RU" sz="2400" dirty="0" smtClean="0"/>
              <a:t>, имеющий поле </a:t>
            </a:r>
            <a:r>
              <a:rPr lang="en-US" sz="2400" dirty="0" smtClean="0"/>
              <a:t>r – </a:t>
            </a:r>
            <a:r>
              <a:rPr lang="ru-RU" sz="2400" dirty="0" smtClean="0"/>
              <a:t>радиус окружности</a:t>
            </a:r>
            <a:r>
              <a:rPr lang="en-US" sz="2400" dirty="0" smtClean="0"/>
              <a:t>,</a:t>
            </a:r>
            <a:r>
              <a:rPr lang="ru-RU" sz="2400" dirty="0" smtClean="0"/>
              <a:t> добавить в этот класс методы получения диаметра, длины окружности, площади круга</a:t>
            </a:r>
            <a:r>
              <a:rPr lang="ru-RU" sz="2400" dirty="0" smtClean="0"/>
              <a:t>.</a:t>
            </a:r>
          </a:p>
        </p:txBody>
      </p:sp>
      <p:sp>
        <p:nvSpPr>
          <p:cNvPr id="11" name="Номер слайда 10"/>
          <p:cNvSpPr>
            <a:spLocks noGrp="1"/>
          </p:cNvSpPr>
          <p:nvPr>
            <p:ph type="sldNum" sz="quarter" idx="12"/>
          </p:nvPr>
        </p:nvSpPr>
        <p:spPr/>
        <p:txBody>
          <a:bodyPr/>
          <a:lstStyle/>
          <a:p>
            <a:fld id="{A483448D-3A78-4528-A469-B745A65DA480}" type="slidenum">
              <a:rPr lang="en-US" smtClean="0"/>
              <a:pPr/>
              <a:t>10</a:t>
            </a:fld>
            <a:endParaRPr lang="en-US"/>
          </a:p>
        </p:txBody>
      </p:sp>
      <p:sp>
        <p:nvSpPr>
          <p:cNvPr id="12" name="Нижний колонтитул 11"/>
          <p:cNvSpPr>
            <a:spLocks noGrp="1"/>
          </p:cNvSpPr>
          <p:nvPr>
            <p:ph type="ftr" sz="quarter" idx="11"/>
          </p:nvPr>
        </p:nvSpPr>
        <p:spPr/>
        <p:txBody>
          <a:bodyPr/>
          <a:lstStyle/>
          <a:p>
            <a:r>
              <a:rPr lang="ru-RU" smtClean="0"/>
              <a:t>Попов В. С., ИСОТ МГТУ им. Н. Э. Баумана</a:t>
            </a: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Users\HP\Desktop\Презентация ИТ-прорыв\bmstu logo.jpg"/>
          <p:cNvPicPr>
            <a:picLocks noChangeAspect="1" noChangeArrowheads="1"/>
          </p:cNvPicPr>
          <p:nvPr/>
        </p:nvPicPr>
        <p:blipFill>
          <a:blip r:embed="rId2" cstate="print"/>
          <a:srcRect/>
          <a:stretch>
            <a:fillRect/>
          </a:stretch>
        </p:blipFill>
        <p:spPr bwMode="auto">
          <a:xfrm>
            <a:off x="7924800" y="228600"/>
            <a:ext cx="995119" cy="1143000"/>
          </a:xfrm>
          <a:prstGeom prst="rect">
            <a:avLst/>
          </a:prstGeom>
          <a:noFill/>
        </p:spPr>
      </p:pic>
      <p:sp>
        <p:nvSpPr>
          <p:cNvPr id="7" name="Заголовок 6"/>
          <p:cNvSpPr>
            <a:spLocks noGrp="1"/>
          </p:cNvSpPr>
          <p:nvPr>
            <p:ph type="ctrTitle"/>
          </p:nvPr>
        </p:nvSpPr>
        <p:spPr>
          <a:xfrm>
            <a:off x="304800" y="0"/>
            <a:ext cx="7467600" cy="1470025"/>
          </a:xfrm>
        </p:spPr>
        <p:txBody>
          <a:bodyPr/>
          <a:lstStyle/>
          <a:p>
            <a:pPr algn="l"/>
            <a:r>
              <a:rPr lang="ru-RU" dirty="0" smtClean="0">
                <a:solidFill>
                  <a:schemeClr val="tx2"/>
                </a:solidFill>
              </a:rPr>
              <a:t>2. Статические поля данных и методы</a:t>
            </a:r>
            <a:endParaRPr lang="ru-RU" dirty="0">
              <a:solidFill>
                <a:schemeClr val="tx2"/>
              </a:solidFill>
            </a:endParaRPr>
          </a:p>
        </p:txBody>
      </p:sp>
      <p:sp>
        <p:nvSpPr>
          <p:cNvPr id="10" name="TextBox 9"/>
          <p:cNvSpPr txBox="1"/>
          <p:nvPr/>
        </p:nvSpPr>
        <p:spPr>
          <a:xfrm>
            <a:off x="304800" y="1524000"/>
            <a:ext cx="8534400" cy="4524315"/>
          </a:xfrm>
          <a:prstGeom prst="rect">
            <a:avLst/>
          </a:prstGeom>
          <a:noFill/>
        </p:spPr>
        <p:txBody>
          <a:bodyPr wrap="square" rtlCol="0">
            <a:spAutoFit/>
          </a:bodyPr>
          <a:lstStyle/>
          <a:p>
            <a:pPr marL="342900"/>
            <a:r>
              <a:rPr lang="ru-RU" sz="3200" dirty="0" smtClean="0"/>
              <a:t>Каждый объект одного и того же класса имеет собственную копию нестатических полей данных класса.</a:t>
            </a:r>
          </a:p>
          <a:p>
            <a:pPr marL="342900"/>
            <a:endParaRPr lang="ru-RU" sz="3200" dirty="0" smtClean="0"/>
          </a:p>
          <a:p>
            <a:pPr marL="342900"/>
            <a:r>
              <a:rPr lang="ru-RU" sz="3200" dirty="0" smtClean="0"/>
              <a:t>Поле данных </a:t>
            </a:r>
            <a:r>
              <a:rPr lang="ru-RU" sz="3200" i="1" dirty="0" smtClean="0"/>
              <a:t>создаётся в единственном экземпляре и не тиражируется при создании каждого нового объекта класса</a:t>
            </a:r>
            <a:r>
              <a:rPr lang="ru-RU" sz="3200" dirty="0" smtClean="0"/>
              <a:t>, если оно было определено в классе как </a:t>
            </a:r>
            <a:r>
              <a:rPr lang="ru-RU" sz="3200" i="1" dirty="0" smtClean="0"/>
              <a:t>статическое</a:t>
            </a:r>
            <a:r>
              <a:rPr lang="ru-RU" sz="3200" dirty="0" smtClean="0"/>
              <a:t>, т.е. имеет атрибут </a:t>
            </a:r>
            <a:r>
              <a:rPr lang="en-US" sz="3200" dirty="0" smtClean="0"/>
              <a:t>static</a:t>
            </a:r>
            <a:r>
              <a:rPr lang="ru-RU" sz="3200" dirty="0" smtClean="0"/>
              <a:t>.</a:t>
            </a:r>
          </a:p>
        </p:txBody>
      </p:sp>
      <p:sp>
        <p:nvSpPr>
          <p:cNvPr id="11" name="Номер слайда 10"/>
          <p:cNvSpPr>
            <a:spLocks noGrp="1"/>
          </p:cNvSpPr>
          <p:nvPr>
            <p:ph type="sldNum" sz="quarter" idx="12"/>
          </p:nvPr>
        </p:nvSpPr>
        <p:spPr/>
        <p:txBody>
          <a:bodyPr/>
          <a:lstStyle/>
          <a:p>
            <a:fld id="{A483448D-3A78-4528-A469-B745A65DA480}" type="slidenum">
              <a:rPr lang="en-US" smtClean="0"/>
              <a:pPr/>
              <a:t>11</a:t>
            </a:fld>
            <a:endParaRPr lang="en-US"/>
          </a:p>
        </p:txBody>
      </p:sp>
      <p:sp>
        <p:nvSpPr>
          <p:cNvPr id="12" name="Нижний колонтитул 11"/>
          <p:cNvSpPr>
            <a:spLocks noGrp="1"/>
          </p:cNvSpPr>
          <p:nvPr>
            <p:ph type="ftr" sz="quarter" idx="11"/>
          </p:nvPr>
        </p:nvSpPr>
        <p:spPr/>
        <p:txBody>
          <a:bodyPr/>
          <a:lstStyle/>
          <a:p>
            <a:r>
              <a:rPr lang="ru-RU" smtClean="0"/>
              <a:t>Попов В. С., ИСОТ МГТУ им. Н. Э. Баумана</a:t>
            </a: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Users\HP\Desktop\Презентация ИТ-прорыв\bmstu logo.jpg"/>
          <p:cNvPicPr>
            <a:picLocks noChangeAspect="1" noChangeArrowheads="1"/>
          </p:cNvPicPr>
          <p:nvPr/>
        </p:nvPicPr>
        <p:blipFill>
          <a:blip r:embed="rId2" cstate="print"/>
          <a:srcRect/>
          <a:stretch>
            <a:fillRect/>
          </a:stretch>
        </p:blipFill>
        <p:spPr bwMode="auto">
          <a:xfrm>
            <a:off x="7924800" y="228600"/>
            <a:ext cx="995119" cy="1143000"/>
          </a:xfrm>
          <a:prstGeom prst="rect">
            <a:avLst/>
          </a:prstGeom>
          <a:noFill/>
        </p:spPr>
      </p:pic>
      <p:sp>
        <p:nvSpPr>
          <p:cNvPr id="7" name="Заголовок 6"/>
          <p:cNvSpPr>
            <a:spLocks noGrp="1"/>
          </p:cNvSpPr>
          <p:nvPr>
            <p:ph type="ctrTitle"/>
          </p:nvPr>
        </p:nvSpPr>
        <p:spPr>
          <a:xfrm>
            <a:off x="304800" y="0"/>
            <a:ext cx="7467600" cy="1470025"/>
          </a:xfrm>
        </p:spPr>
        <p:txBody>
          <a:bodyPr/>
          <a:lstStyle/>
          <a:p>
            <a:pPr algn="l"/>
            <a:r>
              <a:rPr lang="ru-RU" dirty="0" smtClean="0">
                <a:solidFill>
                  <a:schemeClr val="tx2"/>
                </a:solidFill>
              </a:rPr>
              <a:t>2. Статические поля данных и методы</a:t>
            </a:r>
            <a:endParaRPr lang="ru-RU" dirty="0">
              <a:solidFill>
                <a:schemeClr val="tx2"/>
              </a:solidFill>
            </a:endParaRPr>
          </a:p>
        </p:txBody>
      </p:sp>
      <p:sp>
        <p:nvSpPr>
          <p:cNvPr id="10" name="TextBox 9"/>
          <p:cNvSpPr txBox="1"/>
          <p:nvPr/>
        </p:nvSpPr>
        <p:spPr>
          <a:xfrm>
            <a:off x="304800" y="1524000"/>
            <a:ext cx="8534400" cy="3970318"/>
          </a:xfrm>
          <a:prstGeom prst="rect">
            <a:avLst/>
          </a:prstGeom>
          <a:noFill/>
        </p:spPr>
        <p:txBody>
          <a:bodyPr wrap="square" rtlCol="0">
            <a:spAutoFit/>
          </a:bodyPr>
          <a:lstStyle/>
          <a:p>
            <a:pPr marL="342900"/>
            <a:r>
              <a:rPr lang="ru-RU" sz="3200" dirty="0" smtClean="0"/>
              <a:t>Статические данные класса можно использовать в программе ещё до определения объектов данного класса. Доступ к статическому полю данных возможен только после его инициализации (это поле инициализируется как глобальная переменная):</a:t>
            </a:r>
          </a:p>
          <a:p>
            <a:pPr marL="342900"/>
            <a:r>
              <a:rPr lang="ru-RU" sz="2800" dirty="0" smtClean="0"/>
              <a:t>тип </a:t>
            </a:r>
            <a:r>
              <a:rPr lang="ru-RU" sz="2800" dirty="0" err="1" smtClean="0"/>
              <a:t>имя_класса</a:t>
            </a:r>
            <a:r>
              <a:rPr lang="en-US" sz="2800" dirty="0" smtClean="0"/>
              <a:t>::</a:t>
            </a:r>
            <a:r>
              <a:rPr lang="ru-RU" sz="2800" dirty="0" err="1" smtClean="0"/>
              <a:t>имя_поля_данных</a:t>
            </a:r>
            <a:r>
              <a:rPr lang="ru-RU" sz="2800" dirty="0" smtClean="0"/>
              <a:t> инициализатор;</a:t>
            </a:r>
          </a:p>
        </p:txBody>
      </p:sp>
      <p:sp>
        <p:nvSpPr>
          <p:cNvPr id="11" name="Номер слайда 10"/>
          <p:cNvSpPr>
            <a:spLocks noGrp="1"/>
          </p:cNvSpPr>
          <p:nvPr>
            <p:ph type="sldNum" sz="quarter" idx="12"/>
          </p:nvPr>
        </p:nvSpPr>
        <p:spPr/>
        <p:txBody>
          <a:bodyPr/>
          <a:lstStyle/>
          <a:p>
            <a:fld id="{A483448D-3A78-4528-A469-B745A65DA480}" type="slidenum">
              <a:rPr lang="en-US" smtClean="0"/>
              <a:pPr/>
              <a:t>12</a:t>
            </a:fld>
            <a:endParaRPr lang="en-US"/>
          </a:p>
        </p:txBody>
      </p:sp>
      <p:sp>
        <p:nvSpPr>
          <p:cNvPr id="12" name="Нижний колонтитул 11"/>
          <p:cNvSpPr>
            <a:spLocks noGrp="1"/>
          </p:cNvSpPr>
          <p:nvPr>
            <p:ph type="ftr" sz="quarter" idx="11"/>
          </p:nvPr>
        </p:nvSpPr>
        <p:spPr/>
        <p:txBody>
          <a:bodyPr/>
          <a:lstStyle/>
          <a:p>
            <a:r>
              <a:rPr lang="ru-RU" smtClean="0"/>
              <a:t>Попов В. С., ИСОТ МГТУ им. Н. Э. Баумана</a:t>
            </a: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Users\HP\Desktop\Презентация ИТ-прорыв\bmstu logo.jpg"/>
          <p:cNvPicPr>
            <a:picLocks noChangeAspect="1" noChangeArrowheads="1"/>
          </p:cNvPicPr>
          <p:nvPr/>
        </p:nvPicPr>
        <p:blipFill>
          <a:blip r:embed="rId2" cstate="print"/>
          <a:srcRect/>
          <a:stretch>
            <a:fillRect/>
          </a:stretch>
        </p:blipFill>
        <p:spPr bwMode="auto">
          <a:xfrm>
            <a:off x="7924800" y="228600"/>
            <a:ext cx="995119" cy="1143000"/>
          </a:xfrm>
          <a:prstGeom prst="rect">
            <a:avLst/>
          </a:prstGeom>
          <a:noFill/>
        </p:spPr>
      </p:pic>
      <p:sp>
        <p:nvSpPr>
          <p:cNvPr id="7" name="Заголовок 6"/>
          <p:cNvSpPr>
            <a:spLocks noGrp="1"/>
          </p:cNvSpPr>
          <p:nvPr>
            <p:ph type="ctrTitle"/>
          </p:nvPr>
        </p:nvSpPr>
        <p:spPr>
          <a:xfrm>
            <a:off x="304800" y="0"/>
            <a:ext cx="7467600" cy="1470025"/>
          </a:xfrm>
        </p:spPr>
        <p:txBody>
          <a:bodyPr/>
          <a:lstStyle/>
          <a:p>
            <a:pPr algn="l"/>
            <a:r>
              <a:rPr lang="ru-RU" dirty="0" smtClean="0">
                <a:solidFill>
                  <a:schemeClr val="tx2"/>
                </a:solidFill>
              </a:rPr>
              <a:t>2. Статические поля данных и методы</a:t>
            </a:r>
            <a:endParaRPr lang="ru-RU" dirty="0">
              <a:solidFill>
                <a:schemeClr val="tx2"/>
              </a:solidFill>
            </a:endParaRPr>
          </a:p>
        </p:txBody>
      </p:sp>
      <p:sp>
        <p:nvSpPr>
          <p:cNvPr id="10" name="TextBox 9"/>
          <p:cNvSpPr txBox="1"/>
          <p:nvPr/>
        </p:nvSpPr>
        <p:spPr>
          <a:xfrm>
            <a:off x="304800" y="1524000"/>
            <a:ext cx="8534400" cy="3046988"/>
          </a:xfrm>
          <a:prstGeom prst="rect">
            <a:avLst/>
          </a:prstGeom>
          <a:noFill/>
        </p:spPr>
        <p:txBody>
          <a:bodyPr wrap="square" rtlCol="0">
            <a:spAutoFit/>
          </a:bodyPr>
          <a:lstStyle/>
          <a:p>
            <a:pPr marL="342900"/>
            <a:r>
              <a:rPr lang="ru-RU" sz="3200" dirty="0" smtClean="0"/>
              <a:t>Статические методы сохраняют все основные особенности обычных (нестатических) методов класса. Статический метод может быть вызван с помощью квалифицированного имени:</a:t>
            </a:r>
          </a:p>
          <a:p>
            <a:pPr marL="342900"/>
            <a:r>
              <a:rPr lang="ru-RU" sz="3200" dirty="0" err="1" smtClean="0"/>
              <a:t>имя_класса::имя_статического_метода</a:t>
            </a:r>
            <a:r>
              <a:rPr lang="ru-RU" sz="3200" dirty="0" smtClean="0"/>
              <a:t>()</a:t>
            </a:r>
          </a:p>
        </p:txBody>
      </p:sp>
      <p:sp>
        <p:nvSpPr>
          <p:cNvPr id="11" name="Номер слайда 10"/>
          <p:cNvSpPr>
            <a:spLocks noGrp="1"/>
          </p:cNvSpPr>
          <p:nvPr>
            <p:ph type="sldNum" sz="quarter" idx="12"/>
          </p:nvPr>
        </p:nvSpPr>
        <p:spPr/>
        <p:txBody>
          <a:bodyPr/>
          <a:lstStyle/>
          <a:p>
            <a:fld id="{A483448D-3A78-4528-A469-B745A65DA480}" type="slidenum">
              <a:rPr lang="en-US" smtClean="0"/>
              <a:pPr/>
              <a:t>13</a:t>
            </a:fld>
            <a:endParaRPr lang="en-US"/>
          </a:p>
        </p:txBody>
      </p:sp>
      <p:sp>
        <p:nvSpPr>
          <p:cNvPr id="12" name="Нижний колонтитул 11"/>
          <p:cNvSpPr>
            <a:spLocks noGrp="1"/>
          </p:cNvSpPr>
          <p:nvPr>
            <p:ph type="ftr" sz="quarter" idx="11"/>
          </p:nvPr>
        </p:nvSpPr>
        <p:spPr/>
        <p:txBody>
          <a:bodyPr/>
          <a:lstStyle/>
          <a:p>
            <a:r>
              <a:rPr lang="ru-RU" smtClean="0"/>
              <a:t>Попов В. С., ИСОТ МГТУ им. Н. Э. Баумана</a:t>
            </a:r>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Users\HP\Desktop\Презентация ИТ-прорыв\bmstu logo.jpg"/>
          <p:cNvPicPr>
            <a:picLocks noChangeAspect="1" noChangeArrowheads="1"/>
          </p:cNvPicPr>
          <p:nvPr/>
        </p:nvPicPr>
        <p:blipFill>
          <a:blip r:embed="rId2" cstate="print"/>
          <a:srcRect/>
          <a:stretch>
            <a:fillRect/>
          </a:stretch>
        </p:blipFill>
        <p:spPr bwMode="auto">
          <a:xfrm>
            <a:off x="7924800" y="228600"/>
            <a:ext cx="995119" cy="1143000"/>
          </a:xfrm>
          <a:prstGeom prst="rect">
            <a:avLst/>
          </a:prstGeom>
          <a:noFill/>
        </p:spPr>
      </p:pic>
      <p:sp>
        <p:nvSpPr>
          <p:cNvPr id="7" name="Заголовок 6"/>
          <p:cNvSpPr>
            <a:spLocks noGrp="1"/>
          </p:cNvSpPr>
          <p:nvPr>
            <p:ph type="ctrTitle"/>
          </p:nvPr>
        </p:nvSpPr>
        <p:spPr>
          <a:xfrm>
            <a:off x="304800" y="0"/>
            <a:ext cx="7467600" cy="1470025"/>
          </a:xfrm>
        </p:spPr>
        <p:txBody>
          <a:bodyPr/>
          <a:lstStyle/>
          <a:p>
            <a:pPr algn="l"/>
            <a:r>
              <a:rPr lang="ru-RU" dirty="0" smtClean="0">
                <a:solidFill>
                  <a:schemeClr val="tx2"/>
                </a:solidFill>
              </a:rPr>
              <a:t>2. Статические поля данных и методы</a:t>
            </a:r>
            <a:endParaRPr lang="ru-RU" dirty="0">
              <a:solidFill>
                <a:schemeClr val="tx2"/>
              </a:solidFill>
            </a:endParaRPr>
          </a:p>
        </p:txBody>
      </p:sp>
      <p:sp>
        <p:nvSpPr>
          <p:cNvPr id="10" name="TextBox 9"/>
          <p:cNvSpPr txBox="1"/>
          <p:nvPr/>
        </p:nvSpPr>
        <p:spPr>
          <a:xfrm>
            <a:off x="304800" y="1524000"/>
            <a:ext cx="8534400" cy="5016758"/>
          </a:xfrm>
          <a:prstGeom prst="rect">
            <a:avLst/>
          </a:prstGeom>
          <a:noFill/>
        </p:spPr>
        <p:txBody>
          <a:bodyPr wrap="square" rtlCol="0">
            <a:spAutoFit/>
          </a:bodyPr>
          <a:lstStyle/>
          <a:p>
            <a:pPr marL="342900" indent="-457200"/>
            <a:r>
              <a:rPr lang="ru-RU" sz="1600" dirty="0" smtClean="0"/>
              <a:t>Пример. Программа, использующая статическое поле для определения наценки всех товаров.</a:t>
            </a:r>
          </a:p>
          <a:p>
            <a:r>
              <a:rPr lang="en-US" sz="1600" dirty="0" err="1" smtClean="0">
                <a:solidFill>
                  <a:schemeClr val="tx2"/>
                </a:solidFill>
              </a:rPr>
              <a:t>struct</a:t>
            </a:r>
            <a:r>
              <a:rPr lang="en-US" sz="1600" dirty="0" smtClean="0">
                <a:solidFill>
                  <a:schemeClr val="tx2"/>
                </a:solidFill>
              </a:rPr>
              <a:t> goods{</a:t>
            </a:r>
          </a:p>
          <a:p>
            <a:pPr lvl="1"/>
            <a:r>
              <a:rPr lang="en-US" sz="1600" dirty="0" smtClean="0">
                <a:solidFill>
                  <a:schemeClr val="tx2"/>
                </a:solidFill>
              </a:rPr>
              <a:t>char name[40];</a:t>
            </a:r>
          </a:p>
          <a:p>
            <a:pPr lvl="1"/>
            <a:r>
              <a:rPr lang="en-US" sz="1600" dirty="0" smtClean="0">
                <a:solidFill>
                  <a:schemeClr val="tx2"/>
                </a:solidFill>
              </a:rPr>
              <a:t>double price;</a:t>
            </a:r>
          </a:p>
          <a:p>
            <a:pPr lvl="1"/>
            <a:r>
              <a:rPr lang="en-US" sz="1600" dirty="0" smtClean="0">
                <a:solidFill>
                  <a:srgbClr val="FF0000"/>
                </a:solidFill>
              </a:rPr>
              <a:t>static double percent;</a:t>
            </a:r>
            <a:r>
              <a:rPr lang="ru-RU" sz="1600" dirty="0" smtClean="0">
                <a:solidFill>
                  <a:schemeClr val="tx2"/>
                </a:solidFill>
              </a:rPr>
              <a:t> </a:t>
            </a:r>
            <a:r>
              <a:rPr lang="en-US" sz="1600" dirty="0" smtClean="0">
                <a:solidFill>
                  <a:schemeClr val="tx2"/>
                </a:solidFill>
              </a:rPr>
              <a:t>// </a:t>
            </a:r>
            <a:r>
              <a:rPr lang="ru-RU" sz="1600" dirty="0" smtClean="0">
                <a:solidFill>
                  <a:schemeClr val="tx2"/>
                </a:solidFill>
              </a:rPr>
              <a:t>Статическое поле данных – одно на все объекты</a:t>
            </a:r>
            <a:endParaRPr lang="en-US" sz="1600" dirty="0" smtClean="0">
              <a:solidFill>
                <a:schemeClr val="tx2"/>
              </a:solidFill>
            </a:endParaRPr>
          </a:p>
          <a:p>
            <a:pPr lvl="1"/>
            <a:r>
              <a:rPr lang="en-US" sz="1600" dirty="0" smtClean="0">
                <a:solidFill>
                  <a:schemeClr val="tx2"/>
                </a:solidFill>
              </a:rPr>
              <a:t>void display(){</a:t>
            </a:r>
          </a:p>
          <a:p>
            <a:pPr lvl="1"/>
            <a:r>
              <a:rPr lang="en-US" sz="1600" dirty="0" smtClean="0">
                <a:solidFill>
                  <a:schemeClr val="tx2"/>
                </a:solidFill>
              </a:rPr>
              <a:t>	</a:t>
            </a:r>
            <a:r>
              <a:rPr lang="en-US" sz="1600" dirty="0" err="1" smtClean="0">
                <a:solidFill>
                  <a:schemeClr val="tx2"/>
                </a:solidFill>
              </a:rPr>
              <a:t>cout</a:t>
            </a:r>
            <a:r>
              <a:rPr lang="en-US" sz="1600" dirty="0" smtClean="0">
                <a:solidFill>
                  <a:schemeClr val="tx2"/>
                </a:solidFill>
              </a:rPr>
              <a:t> &lt;&lt; name &lt;&lt; " price = " &lt;&lt; \</a:t>
            </a:r>
          </a:p>
          <a:p>
            <a:pPr lvl="1"/>
            <a:r>
              <a:rPr lang="en-US" sz="1600" dirty="0" smtClean="0">
                <a:solidFill>
                  <a:schemeClr val="tx2"/>
                </a:solidFill>
              </a:rPr>
              <a:t>	price * (1.0 + goods::percent/100.0) &lt;&lt; </a:t>
            </a:r>
            <a:r>
              <a:rPr lang="en-US" sz="1600" dirty="0" err="1" smtClean="0">
                <a:solidFill>
                  <a:schemeClr val="tx2"/>
                </a:solidFill>
              </a:rPr>
              <a:t>endl</a:t>
            </a:r>
            <a:r>
              <a:rPr lang="en-US" sz="1600" dirty="0" smtClean="0">
                <a:solidFill>
                  <a:schemeClr val="tx2"/>
                </a:solidFill>
              </a:rPr>
              <a:t>;</a:t>
            </a:r>
          </a:p>
          <a:p>
            <a:pPr lvl="1"/>
            <a:r>
              <a:rPr lang="ru-RU" sz="1600" dirty="0" smtClean="0">
                <a:solidFill>
                  <a:schemeClr val="tx2"/>
                </a:solidFill>
              </a:rPr>
              <a:t>}</a:t>
            </a:r>
          </a:p>
          <a:p>
            <a:r>
              <a:rPr lang="ru-RU" sz="1600" dirty="0" smtClean="0">
                <a:solidFill>
                  <a:schemeClr val="tx2"/>
                </a:solidFill>
              </a:rPr>
              <a:t>};</a:t>
            </a:r>
          </a:p>
          <a:p>
            <a:r>
              <a:rPr lang="en-US" sz="1600" dirty="0" smtClean="0">
                <a:solidFill>
                  <a:schemeClr val="tx2"/>
                </a:solidFill>
              </a:rPr>
              <a:t>double goods::percent = 0;</a:t>
            </a:r>
            <a:r>
              <a:rPr lang="ru-RU" sz="1600" dirty="0" smtClean="0">
                <a:solidFill>
                  <a:schemeClr val="tx2"/>
                </a:solidFill>
              </a:rPr>
              <a:t> </a:t>
            </a:r>
            <a:r>
              <a:rPr lang="en-US" sz="1600" dirty="0" smtClean="0">
                <a:solidFill>
                  <a:schemeClr val="tx2"/>
                </a:solidFill>
              </a:rPr>
              <a:t>// </a:t>
            </a:r>
            <a:r>
              <a:rPr lang="ru-RU" sz="1600" dirty="0" smtClean="0">
                <a:solidFill>
                  <a:schemeClr val="tx2"/>
                </a:solidFill>
              </a:rPr>
              <a:t>Инициализация статического поля данных</a:t>
            </a:r>
            <a:endParaRPr lang="en-US" sz="1600" dirty="0" smtClean="0">
              <a:solidFill>
                <a:schemeClr val="tx2"/>
              </a:solidFill>
            </a:endParaRPr>
          </a:p>
          <a:p>
            <a:r>
              <a:rPr lang="en-US" sz="1600" dirty="0" err="1" smtClean="0">
                <a:solidFill>
                  <a:schemeClr val="tx2"/>
                </a:solidFill>
              </a:rPr>
              <a:t>int</a:t>
            </a:r>
            <a:r>
              <a:rPr lang="en-US" sz="1600" dirty="0" smtClean="0">
                <a:solidFill>
                  <a:schemeClr val="tx2"/>
                </a:solidFill>
              </a:rPr>
              <a:t> main()</a:t>
            </a:r>
          </a:p>
          <a:p>
            <a:r>
              <a:rPr lang="ru-RU" sz="1600" dirty="0" smtClean="0">
                <a:solidFill>
                  <a:schemeClr val="tx2"/>
                </a:solidFill>
              </a:rPr>
              <a:t>{</a:t>
            </a:r>
          </a:p>
          <a:p>
            <a:pPr lvl="1"/>
            <a:r>
              <a:rPr lang="en-US" sz="1600" dirty="0" smtClean="0">
                <a:solidFill>
                  <a:schemeClr val="tx2"/>
                </a:solidFill>
              </a:rPr>
              <a:t>goods G1 = {"Milk", 50}, G2 = {"Honey", 800};</a:t>
            </a:r>
          </a:p>
          <a:p>
            <a:pPr lvl="1"/>
            <a:r>
              <a:rPr lang="en-US" sz="1600" dirty="0" smtClean="0">
                <a:solidFill>
                  <a:schemeClr val="tx2"/>
                </a:solidFill>
              </a:rPr>
              <a:t>G1.display(); G2.display();</a:t>
            </a:r>
          </a:p>
          <a:p>
            <a:pPr lvl="1"/>
            <a:r>
              <a:rPr lang="en-US" sz="1600" dirty="0" smtClean="0">
                <a:solidFill>
                  <a:schemeClr val="tx2"/>
                </a:solidFill>
              </a:rPr>
              <a:t>goods::percent = 10;</a:t>
            </a:r>
            <a:r>
              <a:rPr lang="ru-RU" sz="1600" dirty="0" smtClean="0">
                <a:solidFill>
                  <a:schemeClr val="tx2"/>
                </a:solidFill>
              </a:rPr>
              <a:t> </a:t>
            </a:r>
            <a:r>
              <a:rPr lang="en-US" sz="1600" dirty="0" smtClean="0">
                <a:solidFill>
                  <a:schemeClr val="tx2"/>
                </a:solidFill>
              </a:rPr>
              <a:t>// </a:t>
            </a:r>
            <a:r>
              <a:rPr lang="ru-RU" sz="1600" dirty="0" smtClean="0">
                <a:solidFill>
                  <a:schemeClr val="tx2"/>
                </a:solidFill>
              </a:rPr>
              <a:t>Изменение значения статического поля данных</a:t>
            </a:r>
            <a:endParaRPr lang="en-US" sz="1600" dirty="0" smtClean="0">
              <a:solidFill>
                <a:schemeClr val="tx2"/>
              </a:solidFill>
            </a:endParaRPr>
          </a:p>
          <a:p>
            <a:pPr lvl="1"/>
            <a:r>
              <a:rPr lang="en-US" sz="1600" dirty="0" smtClean="0">
                <a:solidFill>
                  <a:schemeClr val="tx2"/>
                </a:solidFill>
              </a:rPr>
              <a:t>G1.display(); G2.display();</a:t>
            </a:r>
          </a:p>
          <a:p>
            <a:pPr lvl="1"/>
            <a:r>
              <a:rPr lang="en-US" sz="1600" dirty="0" err="1" smtClean="0">
                <a:solidFill>
                  <a:schemeClr val="tx2"/>
                </a:solidFill>
              </a:rPr>
              <a:t>getchar</a:t>
            </a:r>
            <a:r>
              <a:rPr lang="en-US" sz="1600" dirty="0" smtClean="0">
                <a:solidFill>
                  <a:schemeClr val="tx2"/>
                </a:solidFill>
              </a:rPr>
              <a:t>();</a:t>
            </a:r>
          </a:p>
          <a:p>
            <a:pPr lvl="1"/>
            <a:r>
              <a:rPr lang="en-US" sz="1600" dirty="0" smtClean="0">
                <a:solidFill>
                  <a:schemeClr val="tx2"/>
                </a:solidFill>
              </a:rPr>
              <a:t>return 0;</a:t>
            </a:r>
          </a:p>
          <a:p>
            <a:r>
              <a:rPr lang="en-US" sz="1600" dirty="0" smtClean="0">
                <a:solidFill>
                  <a:schemeClr val="tx2"/>
                </a:solidFill>
              </a:rPr>
              <a:t>}</a:t>
            </a:r>
            <a:endParaRPr lang="ru-RU" sz="1600" dirty="0" smtClean="0">
              <a:solidFill>
                <a:schemeClr val="tx2"/>
              </a:solidFill>
            </a:endParaRPr>
          </a:p>
        </p:txBody>
      </p:sp>
      <p:sp>
        <p:nvSpPr>
          <p:cNvPr id="11" name="Номер слайда 10"/>
          <p:cNvSpPr>
            <a:spLocks noGrp="1"/>
          </p:cNvSpPr>
          <p:nvPr>
            <p:ph type="sldNum" sz="quarter" idx="12"/>
          </p:nvPr>
        </p:nvSpPr>
        <p:spPr/>
        <p:txBody>
          <a:bodyPr/>
          <a:lstStyle/>
          <a:p>
            <a:fld id="{A483448D-3A78-4528-A469-B745A65DA480}" type="slidenum">
              <a:rPr lang="en-US" smtClean="0"/>
              <a:pPr/>
              <a:t>14</a:t>
            </a:fld>
            <a:endParaRPr lang="en-US"/>
          </a:p>
        </p:txBody>
      </p:sp>
      <p:sp>
        <p:nvSpPr>
          <p:cNvPr id="12" name="Нижний колонтитул 11"/>
          <p:cNvSpPr>
            <a:spLocks noGrp="1"/>
          </p:cNvSpPr>
          <p:nvPr>
            <p:ph type="ftr" sz="quarter" idx="11"/>
          </p:nvPr>
        </p:nvSpPr>
        <p:spPr/>
        <p:txBody>
          <a:bodyPr/>
          <a:lstStyle/>
          <a:p>
            <a:r>
              <a:rPr lang="ru-RU" smtClean="0"/>
              <a:t>Попов В. С., ИСОТ МГТУ им. Н. Э. Баумана</a:t>
            </a:r>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Users\HP\Desktop\Презентация ИТ-прорыв\bmstu logo.jpg"/>
          <p:cNvPicPr>
            <a:picLocks noChangeAspect="1" noChangeArrowheads="1"/>
          </p:cNvPicPr>
          <p:nvPr/>
        </p:nvPicPr>
        <p:blipFill>
          <a:blip r:embed="rId2" cstate="print"/>
          <a:srcRect/>
          <a:stretch>
            <a:fillRect/>
          </a:stretch>
        </p:blipFill>
        <p:spPr bwMode="auto">
          <a:xfrm>
            <a:off x="7924800" y="228600"/>
            <a:ext cx="995119" cy="1143000"/>
          </a:xfrm>
          <a:prstGeom prst="rect">
            <a:avLst/>
          </a:prstGeom>
          <a:noFill/>
        </p:spPr>
      </p:pic>
      <p:sp>
        <p:nvSpPr>
          <p:cNvPr id="7" name="Заголовок 6"/>
          <p:cNvSpPr>
            <a:spLocks noGrp="1"/>
          </p:cNvSpPr>
          <p:nvPr>
            <p:ph type="ctrTitle"/>
          </p:nvPr>
        </p:nvSpPr>
        <p:spPr>
          <a:xfrm>
            <a:off x="304800" y="0"/>
            <a:ext cx="7467600" cy="1470025"/>
          </a:xfrm>
        </p:spPr>
        <p:txBody>
          <a:bodyPr/>
          <a:lstStyle/>
          <a:p>
            <a:pPr algn="l"/>
            <a:r>
              <a:rPr lang="ru-RU" dirty="0" smtClean="0">
                <a:solidFill>
                  <a:schemeClr val="tx2"/>
                </a:solidFill>
              </a:rPr>
              <a:t>3. Конструкторы и деструкторы</a:t>
            </a:r>
            <a:endParaRPr lang="ru-RU" dirty="0">
              <a:solidFill>
                <a:schemeClr val="tx2"/>
              </a:solidFill>
            </a:endParaRPr>
          </a:p>
        </p:txBody>
      </p:sp>
      <p:sp>
        <p:nvSpPr>
          <p:cNvPr id="10" name="TextBox 9"/>
          <p:cNvSpPr txBox="1"/>
          <p:nvPr/>
        </p:nvSpPr>
        <p:spPr>
          <a:xfrm>
            <a:off x="304800" y="1524000"/>
            <a:ext cx="8534400" cy="4524315"/>
          </a:xfrm>
          <a:prstGeom prst="rect">
            <a:avLst/>
          </a:prstGeom>
          <a:noFill/>
        </p:spPr>
        <p:txBody>
          <a:bodyPr wrap="square" rtlCol="0">
            <a:spAutoFit/>
          </a:bodyPr>
          <a:lstStyle/>
          <a:p>
            <a:pPr marL="342900"/>
            <a:r>
              <a:rPr lang="ru-RU" sz="3200" dirty="0" smtClean="0"/>
              <a:t>Для инициализации объектов класса (присваивания полям объекта некоторых значений) в определение этого класса можно включать специальный метод – конструктор. Формат конструктора:</a:t>
            </a:r>
          </a:p>
          <a:p>
            <a:pPr marL="342900"/>
            <a:endParaRPr lang="ru-RU" sz="3200" dirty="0" smtClean="0"/>
          </a:p>
          <a:p>
            <a:pPr marL="342900"/>
            <a:r>
              <a:rPr lang="ru-RU" sz="3200" dirty="0" err="1" smtClean="0">
                <a:solidFill>
                  <a:schemeClr val="tx2"/>
                </a:solidFill>
              </a:rPr>
              <a:t>имя_класса</a:t>
            </a:r>
            <a:r>
              <a:rPr lang="ru-RU" sz="3200" dirty="0" smtClean="0">
                <a:solidFill>
                  <a:schemeClr val="tx2"/>
                </a:solidFill>
              </a:rPr>
              <a:t>(</a:t>
            </a:r>
            <a:r>
              <a:rPr lang="ru-RU" sz="3200" dirty="0" err="1" smtClean="0">
                <a:solidFill>
                  <a:schemeClr val="tx2"/>
                </a:solidFill>
              </a:rPr>
              <a:t>список_параметров</a:t>
            </a:r>
            <a:r>
              <a:rPr lang="ru-RU" sz="3200" dirty="0" smtClean="0">
                <a:solidFill>
                  <a:schemeClr val="tx2"/>
                </a:solidFill>
              </a:rPr>
              <a:t>)</a:t>
            </a:r>
          </a:p>
          <a:p>
            <a:pPr marL="342900"/>
            <a:r>
              <a:rPr lang="ru-RU" sz="3200" dirty="0" err="1" smtClean="0">
                <a:solidFill>
                  <a:schemeClr val="tx2"/>
                </a:solidFill>
              </a:rPr>
              <a:t>инициализатор_конструктора</a:t>
            </a:r>
            <a:endParaRPr lang="ru-RU" sz="3200" dirty="0" smtClean="0">
              <a:solidFill>
                <a:schemeClr val="tx2"/>
              </a:solidFill>
            </a:endParaRPr>
          </a:p>
          <a:p>
            <a:pPr marL="342900"/>
            <a:r>
              <a:rPr lang="en-US" sz="3200" dirty="0" smtClean="0">
                <a:solidFill>
                  <a:schemeClr val="tx2"/>
                </a:solidFill>
              </a:rPr>
              <a:t>{</a:t>
            </a:r>
            <a:r>
              <a:rPr lang="ru-RU" sz="3200" dirty="0" err="1" smtClean="0">
                <a:solidFill>
                  <a:schemeClr val="tx2"/>
                </a:solidFill>
              </a:rPr>
              <a:t>операторы_тела_конструктора</a:t>
            </a:r>
            <a:r>
              <a:rPr lang="en-US" sz="3200" dirty="0" smtClean="0">
                <a:solidFill>
                  <a:schemeClr val="tx2"/>
                </a:solidFill>
              </a:rPr>
              <a:t>}</a:t>
            </a:r>
            <a:endParaRPr lang="ru-RU" sz="3200" dirty="0" smtClean="0">
              <a:solidFill>
                <a:schemeClr val="tx2"/>
              </a:solidFill>
            </a:endParaRPr>
          </a:p>
        </p:txBody>
      </p:sp>
      <p:sp>
        <p:nvSpPr>
          <p:cNvPr id="11" name="Номер слайда 10"/>
          <p:cNvSpPr>
            <a:spLocks noGrp="1"/>
          </p:cNvSpPr>
          <p:nvPr>
            <p:ph type="sldNum" sz="quarter" idx="12"/>
          </p:nvPr>
        </p:nvSpPr>
        <p:spPr/>
        <p:txBody>
          <a:bodyPr/>
          <a:lstStyle/>
          <a:p>
            <a:fld id="{A483448D-3A78-4528-A469-B745A65DA480}" type="slidenum">
              <a:rPr lang="en-US" smtClean="0"/>
              <a:pPr/>
              <a:t>15</a:t>
            </a:fld>
            <a:endParaRPr lang="en-US"/>
          </a:p>
        </p:txBody>
      </p:sp>
      <p:sp>
        <p:nvSpPr>
          <p:cNvPr id="12" name="Нижний колонтитул 11"/>
          <p:cNvSpPr>
            <a:spLocks noGrp="1"/>
          </p:cNvSpPr>
          <p:nvPr>
            <p:ph type="ftr" sz="quarter" idx="11"/>
          </p:nvPr>
        </p:nvSpPr>
        <p:spPr/>
        <p:txBody>
          <a:bodyPr/>
          <a:lstStyle/>
          <a:p>
            <a:r>
              <a:rPr lang="ru-RU" smtClean="0"/>
              <a:t>Попов В. С., ИСОТ МГТУ им. Н. Э. Баумана</a:t>
            </a:r>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Users\HP\Desktop\Презентация ИТ-прорыв\bmstu logo.jpg"/>
          <p:cNvPicPr>
            <a:picLocks noChangeAspect="1" noChangeArrowheads="1"/>
          </p:cNvPicPr>
          <p:nvPr/>
        </p:nvPicPr>
        <p:blipFill>
          <a:blip r:embed="rId2" cstate="print"/>
          <a:srcRect/>
          <a:stretch>
            <a:fillRect/>
          </a:stretch>
        </p:blipFill>
        <p:spPr bwMode="auto">
          <a:xfrm>
            <a:off x="7924800" y="228600"/>
            <a:ext cx="995119" cy="1143000"/>
          </a:xfrm>
          <a:prstGeom prst="rect">
            <a:avLst/>
          </a:prstGeom>
          <a:noFill/>
        </p:spPr>
      </p:pic>
      <p:sp>
        <p:nvSpPr>
          <p:cNvPr id="7" name="Заголовок 6"/>
          <p:cNvSpPr>
            <a:spLocks noGrp="1"/>
          </p:cNvSpPr>
          <p:nvPr>
            <p:ph type="ctrTitle"/>
          </p:nvPr>
        </p:nvSpPr>
        <p:spPr>
          <a:xfrm>
            <a:off x="304800" y="0"/>
            <a:ext cx="7467600" cy="1470025"/>
          </a:xfrm>
        </p:spPr>
        <p:txBody>
          <a:bodyPr/>
          <a:lstStyle/>
          <a:p>
            <a:pPr algn="l"/>
            <a:r>
              <a:rPr lang="ru-RU" dirty="0" smtClean="0">
                <a:solidFill>
                  <a:schemeClr val="tx2"/>
                </a:solidFill>
              </a:rPr>
              <a:t>3. Конструкторы и деструкторы</a:t>
            </a:r>
            <a:endParaRPr lang="ru-RU" dirty="0">
              <a:solidFill>
                <a:schemeClr val="tx2"/>
              </a:solidFill>
            </a:endParaRPr>
          </a:p>
        </p:txBody>
      </p:sp>
      <p:sp>
        <p:nvSpPr>
          <p:cNvPr id="10" name="TextBox 9"/>
          <p:cNvSpPr txBox="1"/>
          <p:nvPr/>
        </p:nvSpPr>
        <p:spPr>
          <a:xfrm>
            <a:off x="304800" y="1524000"/>
            <a:ext cx="8534400" cy="5016758"/>
          </a:xfrm>
          <a:prstGeom prst="rect">
            <a:avLst/>
          </a:prstGeom>
          <a:noFill/>
        </p:spPr>
        <p:txBody>
          <a:bodyPr wrap="square" rtlCol="0">
            <a:spAutoFit/>
          </a:bodyPr>
          <a:lstStyle/>
          <a:p>
            <a:pPr marL="342900"/>
            <a:r>
              <a:rPr lang="ru-RU" sz="3200" dirty="0" smtClean="0"/>
              <a:t>Особенности конструктора:</a:t>
            </a:r>
          </a:p>
          <a:p>
            <a:pPr marL="342900">
              <a:buFont typeface="Arial" pitchFamily="34" charset="0"/>
              <a:buChar char="•"/>
            </a:pPr>
            <a:r>
              <a:rPr lang="ru-RU" sz="3200" dirty="0" smtClean="0"/>
              <a:t> имя совпадает с именем класса</a:t>
            </a:r>
          </a:p>
          <a:p>
            <a:pPr marL="342900">
              <a:buFont typeface="Arial" pitchFamily="34" charset="0"/>
              <a:buChar char="•"/>
            </a:pPr>
            <a:r>
              <a:rPr lang="ru-RU" sz="3200" dirty="0" smtClean="0"/>
              <a:t> конструктор явно или неявно </a:t>
            </a:r>
            <a:r>
              <a:rPr lang="ru-RU" sz="3200" i="1" dirty="0" smtClean="0"/>
              <a:t>вызывается при определении каждого объекта класса</a:t>
            </a:r>
          </a:p>
          <a:p>
            <a:pPr marL="342900">
              <a:buFont typeface="Arial" pitchFamily="34" charset="0"/>
              <a:buChar char="•"/>
            </a:pPr>
            <a:r>
              <a:rPr lang="ru-RU" sz="3200" dirty="0" smtClean="0"/>
              <a:t> назначение конструктора – инициализация полей данных</a:t>
            </a:r>
          </a:p>
          <a:p>
            <a:pPr marL="342900">
              <a:buFont typeface="Arial" pitchFamily="34" charset="0"/>
              <a:buChar char="•"/>
            </a:pPr>
            <a:r>
              <a:rPr lang="ru-RU" sz="3200" dirty="0" smtClean="0"/>
              <a:t> для конструктора не определяется тип возвращаемого значения</a:t>
            </a:r>
          </a:p>
          <a:p>
            <a:pPr marL="342900">
              <a:buFont typeface="Arial" pitchFamily="34" charset="0"/>
              <a:buChar char="•"/>
            </a:pPr>
            <a:r>
              <a:rPr lang="ru-RU" sz="3200" dirty="0" smtClean="0"/>
              <a:t> нельзя получить адрес конструктора, нельзя вызвать как обычный метод</a:t>
            </a:r>
          </a:p>
        </p:txBody>
      </p:sp>
      <p:sp>
        <p:nvSpPr>
          <p:cNvPr id="11" name="Номер слайда 10"/>
          <p:cNvSpPr>
            <a:spLocks noGrp="1"/>
          </p:cNvSpPr>
          <p:nvPr>
            <p:ph type="sldNum" sz="quarter" idx="12"/>
          </p:nvPr>
        </p:nvSpPr>
        <p:spPr/>
        <p:txBody>
          <a:bodyPr/>
          <a:lstStyle/>
          <a:p>
            <a:fld id="{A483448D-3A78-4528-A469-B745A65DA480}" type="slidenum">
              <a:rPr lang="en-US" smtClean="0"/>
              <a:pPr/>
              <a:t>16</a:t>
            </a:fld>
            <a:endParaRPr lang="en-US"/>
          </a:p>
        </p:txBody>
      </p:sp>
      <p:sp>
        <p:nvSpPr>
          <p:cNvPr id="12" name="Нижний колонтитул 11"/>
          <p:cNvSpPr>
            <a:spLocks noGrp="1"/>
          </p:cNvSpPr>
          <p:nvPr>
            <p:ph type="ftr" sz="quarter" idx="11"/>
          </p:nvPr>
        </p:nvSpPr>
        <p:spPr/>
        <p:txBody>
          <a:bodyPr/>
          <a:lstStyle/>
          <a:p>
            <a:r>
              <a:rPr lang="ru-RU" smtClean="0"/>
              <a:t>Попов В. С., ИСОТ МГТУ им. Н. Э. Баумана</a:t>
            </a:r>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Users\HP\Desktop\Презентация ИТ-прорыв\bmstu logo.jpg"/>
          <p:cNvPicPr>
            <a:picLocks noChangeAspect="1" noChangeArrowheads="1"/>
          </p:cNvPicPr>
          <p:nvPr/>
        </p:nvPicPr>
        <p:blipFill>
          <a:blip r:embed="rId2" cstate="print"/>
          <a:srcRect/>
          <a:stretch>
            <a:fillRect/>
          </a:stretch>
        </p:blipFill>
        <p:spPr bwMode="auto">
          <a:xfrm>
            <a:off x="7924800" y="228600"/>
            <a:ext cx="995119" cy="1143000"/>
          </a:xfrm>
          <a:prstGeom prst="rect">
            <a:avLst/>
          </a:prstGeom>
          <a:noFill/>
        </p:spPr>
      </p:pic>
      <p:sp>
        <p:nvSpPr>
          <p:cNvPr id="7" name="Заголовок 6"/>
          <p:cNvSpPr>
            <a:spLocks noGrp="1"/>
          </p:cNvSpPr>
          <p:nvPr>
            <p:ph type="ctrTitle"/>
          </p:nvPr>
        </p:nvSpPr>
        <p:spPr>
          <a:xfrm>
            <a:off x="304800" y="0"/>
            <a:ext cx="7467600" cy="1470025"/>
          </a:xfrm>
        </p:spPr>
        <p:txBody>
          <a:bodyPr/>
          <a:lstStyle/>
          <a:p>
            <a:pPr algn="l"/>
            <a:r>
              <a:rPr lang="ru-RU" dirty="0" smtClean="0">
                <a:solidFill>
                  <a:schemeClr val="tx2"/>
                </a:solidFill>
              </a:rPr>
              <a:t>3. Конструкторы и деструкторы</a:t>
            </a:r>
            <a:endParaRPr lang="ru-RU" dirty="0">
              <a:solidFill>
                <a:schemeClr val="tx2"/>
              </a:solidFill>
            </a:endParaRPr>
          </a:p>
        </p:txBody>
      </p:sp>
      <p:sp>
        <p:nvSpPr>
          <p:cNvPr id="10" name="TextBox 9"/>
          <p:cNvSpPr txBox="1"/>
          <p:nvPr/>
        </p:nvSpPr>
        <p:spPr>
          <a:xfrm>
            <a:off x="304800" y="1524000"/>
            <a:ext cx="8534400" cy="4524315"/>
          </a:xfrm>
          <a:prstGeom prst="rect">
            <a:avLst/>
          </a:prstGeom>
          <a:noFill/>
        </p:spPr>
        <p:txBody>
          <a:bodyPr wrap="square" rtlCol="0">
            <a:spAutoFit/>
          </a:bodyPr>
          <a:lstStyle/>
          <a:p>
            <a:pPr marL="342900"/>
            <a:r>
              <a:rPr lang="ru-RU" sz="3200" dirty="0" smtClean="0"/>
              <a:t>Две синтаксические формы явного вызова конструктора:</a:t>
            </a:r>
          </a:p>
          <a:p>
            <a:pPr marL="342900"/>
            <a:r>
              <a:rPr lang="ru-RU" sz="3200" dirty="0" err="1" smtClean="0">
                <a:solidFill>
                  <a:schemeClr val="tx2"/>
                </a:solidFill>
              </a:rPr>
              <a:t>имя_класса</a:t>
            </a:r>
            <a:r>
              <a:rPr lang="ru-RU" sz="3200" dirty="0" smtClean="0">
                <a:solidFill>
                  <a:schemeClr val="tx2"/>
                </a:solidFill>
              </a:rPr>
              <a:t> </a:t>
            </a:r>
            <a:r>
              <a:rPr lang="ru-RU" sz="3200" dirty="0" err="1" smtClean="0">
                <a:solidFill>
                  <a:schemeClr val="tx2"/>
                </a:solidFill>
              </a:rPr>
              <a:t>имя_объекта</a:t>
            </a:r>
            <a:r>
              <a:rPr lang="ru-RU" sz="3200" dirty="0" smtClean="0">
                <a:solidFill>
                  <a:schemeClr val="tx2"/>
                </a:solidFill>
              </a:rPr>
              <a:t>(</a:t>
            </a:r>
            <a:r>
              <a:rPr lang="ru-RU" sz="3200" dirty="0" err="1" smtClean="0">
                <a:solidFill>
                  <a:schemeClr val="tx2"/>
                </a:solidFill>
              </a:rPr>
              <a:t>арг_конструктора</a:t>
            </a:r>
            <a:r>
              <a:rPr lang="ru-RU" sz="3200" dirty="0" smtClean="0">
                <a:solidFill>
                  <a:schemeClr val="tx2"/>
                </a:solidFill>
              </a:rPr>
              <a:t>)</a:t>
            </a:r>
          </a:p>
          <a:p>
            <a:pPr marL="342900"/>
            <a:r>
              <a:rPr lang="ru-RU" sz="3200" dirty="0" smtClean="0">
                <a:solidFill>
                  <a:schemeClr val="tx2"/>
                </a:solidFill>
              </a:rPr>
              <a:t>или</a:t>
            </a:r>
          </a:p>
          <a:p>
            <a:pPr marL="342900"/>
            <a:r>
              <a:rPr lang="ru-RU" sz="3200" dirty="0" err="1" smtClean="0">
                <a:solidFill>
                  <a:schemeClr val="tx2"/>
                </a:solidFill>
              </a:rPr>
              <a:t>имя_класса</a:t>
            </a:r>
            <a:r>
              <a:rPr lang="ru-RU" sz="3200" dirty="0" smtClean="0">
                <a:solidFill>
                  <a:schemeClr val="tx2"/>
                </a:solidFill>
              </a:rPr>
              <a:t>(</a:t>
            </a:r>
            <a:r>
              <a:rPr lang="ru-RU" sz="3200" dirty="0" err="1" smtClean="0">
                <a:solidFill>
                  <a:schemeClr val="tx2"/>
                </a:solidFill>
              </a:rPr>
              <a:t>арг_конструктора</a:t>
            </a:r>
            <a:r>
              <a:rPr lang="ru-RU" sz="3200" dirty="0" smtClean="0">
                <a:solidFill>
                  <a:schemeClr val="tx2"/>
                </a:solidFill>
              </a:rPr>
              <a:t>)</a:t>
            </a:r>
          </a:p>
          <a:p>
            <a:pPr marL="342900"/>
            <a:endParaRPr lang="ru-RU" sz="3200" dirty="0" smtClean="0">
              <a:solidFill>
                <a:schemeClr val="tx2"/>
              </a:solidFill>
            </a:endParaRPr>
          </a:p>
          <a:p>
            <a:pPr marL="342900"/>
            <a:r>
              <a:rPr lang="ru-RU" sz="3200" dirty="0" smtClean="0">
                <a:solidFill>
                  <a:schemeClr val="tx2"/>
                </a:solidFill>
              </a:rPr>
              <a:t>Пример применения второй формы:</a:t>
            </a:r>
          </a:p>
          <a:p>
            <a:pPr marL="342900"/>
            <a:r>
              <a:rPr lang="en-US" sz="3200" dirty="0" smtClean="0">
                <a:solidFill>
                  <a:schemeClr val="tx2"/>
                </a:solidFill>
              </a:rPr>
              <a:t>rectangle r = rectangle(5.0, 6.0);</a:t>
            </a:r>
          </a:p>
          <a:p>
            <a:pPr marL="342900"/>
            <a:r>
              <a:rPr lang="en-US" sz="3200" dirty="0" err="1" smtClean="0">
                <a:solidFill>
                  <a:schemeClr val="tx2"/>
                </a:solidFill>
              </a:rPr>
              <a:t>Rect</a:t>
            </a:r>
            <a:r>
              <a:rPr lang="en-US" sz="3200" dirty="0" smtClean="0">
                <a:solidFill>
                  <a:schemeClr val="tx2"/>
                </a:solidFill>
              </a:rPr>
              <a:t> = new rectangle(6.0, 7.0);</a:t>
            </a:r>
            <a:endParaRPr lang="ru-RU" sz="3200" dirty="0" smtClean="0">
              <a:solidFill>
                <a:schemeClr val="tx2"/>
              </a:solidFill>
            </a:endParaRPr>
          </a:p>
        </p:txBody>
      </p:sp>
      <p:sp>
        <p:nvSpPr>
          <p:cNvPr id="11" name="Номер слайда 10"/>
          <p:cNvSpPr>
            <a:spLocks noGrp="1"/>
          </p:cNvSpPr>
          <p:nvPr>
            <p:ph type="sldNum" sz="quarter" idx="12"/>
          </p:nvPr>
        </p:nvSpPr>
        <p:spPr/>
        <p:txBody>
          <a:bodyPr/>
          <a:lstStyle/>
          <a:p>
            <a:fld id="{A483448D-3A78-4528-A469-B745A65DA480}" type="slidenum">
              <a:rPr lang="en-US" smtClean="0"/>
              <a:pPr/>
              <a:t>17</a:t>
            </a:fld>
            <a:endParaRPr lang="en-US"/>
          </a:p>
        </p:txBody>
      </p:sp>
      <p:sp>
        <p:nvSpPr>
          <p:cNvPr id="12" name="Нижний колонтитул 11"/>
          <p:cNvSpPr>
            <a:spLocks noGrp="1"/>
          </p:cNvSpPr>
          <p:nvPr>
            <p:ph type="ftr" sz="quarter" idx="11"/>
          </p:nvPr>
        </p:nvSpPr>
        <p:spPr/>
        <p:txBody>
          <a:bodyPr/>
          <a:lstStyle/>
          <a:p>
            <a:r>
              <a:rPr lang="ru-RU" smtClean="0"/>
              <a:t>Попов В. С., ИСОТ МГТУ им. Н. Э. Баумана</a:t>
            </a:r>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Users\HP\Desktop\Презентация ИТ-прорыв\bmstu logo.jpg"/>
          <p:cNvPicPr>
            <a:picLocks noChangeAspect="1" noChangeArrowheads="1"/>
          </p:cNvPicPr>
          <p:nvPr/>
        </p:nvPicPr>
        <p:blipFill>
          <a:blip r:embed="rId2" cstate="print"/>
          <a:srcRect/>
          <a:stretch>
            <a:fillRect/>
          </a:stretch>
        </p:blipFill>
        <p:spPr bwMode="auto">
          <a:xfrm>
            <a:off x="7924800" y="228600"/>
            <a:ext cx="995119" cy="1143000"/>
          </a:xfrm>
          <a:prstGeom prst="rect">
            <a:avLst/>
          </a:prstGeom>
          <a:noFill/>
        </p:spPr>
      </p:pic>
      <p:sp>
        <p:nvSpPr>
          <p:cNvPr id="7" name="Заголовок 6"/>
          <p:cNvSpPr>
            <a:spLocks noGrp="1"/>
          </p:cNvSpPr>
          <p:nvPr>
            <p:ph type="ctrTitle"/>
          </p:nvPr>
        </p:nvSpPr>
        <p:spPr>
          <a:xfrm>
            <a:off x="304800" y="0"/>
            <a:ext cx="7467600" cy="1470025"/>
          </a:xfrm>
        </p:spPr>
        <p:txBody>
          <a:bodyPr/>
          <a:lstStyle/>
          <a:p>
            <a:pPr algn="l"/>
            <a:r>
              <a:rPr lang="ru-RU" dirty="0" smtClean="0">
                <a:solidFill>
                  <a:schemeClr val="tx2"/>
                </a:solidFill>
              </a:rPr>
              <a:t>3. Конструкторы и деструкторы</a:t>
            </a:r>
            <a:endParaRPr lang="ru-RU" dirty="0">
              <a:solidFill>
                <a:schemeClr val="tx2"/>
              </a:solidFill>
            </a:endParaRPr>
          </a:p>
        </p:txBody>
      </p:sp>
      <p:sp>
        <p:nvSpPr>
          <p:cNvPr id="10" name="TextBox 9"/>
          <p:cNvSpPr txBox="1"/>
          <p:nvPr/>
        </p:nvSpPr>
        <p:spPr>
          <a:xfrm>
            <a:off x="304800" y="1524000"/>
            <a:ext cx="8534400" cy="4401205"/>
          </a:xfrm>
          <a:prstGeom prst="rect">
            <a:avLst/>
          </a:prstGeom>
          <a:noFill/>
        </p:spPr>
        <p:txBody>
          <a:bodyPr wrap="square" rtlCol="0">
            <a:spAutoFit/>
          </a:bodyPr>
          <a:lstStyle/>
          <a:p>
            <a:r>
              <a:rPr lang="ru-RU" sz="2000" dirty="0" smtClean="0"/>
              <a:t>Пример использования конструктора без инициализатора.</a:t>
            </a:r>
          </a:p>
          <a:p>
            <a:r>
              <a:rPr lang="en-US" sz="2000" dirty="0" err="1" smtClean="0">
                <a:solidFill>
                  <a:schemeClr val="tx2"/>
                </a:solidFill>
              </a:rPr>
              <a:t>struct</a:t>
            </a:r>
            <a:r>
              <a:rPr lang="en-US" sz="2000" dirty="0" smtClean="0">
                <a:solidFill>
                  <a:schemeClr val="tx2"/>
                </a:solidFill>
              </a:rPr>
              <a:t> rectangle{</a:t>
            </a:r>
          </a:p>
          <a:p>
            <a:pPr lvl="1"/>
            <a:r>
              <a:rPr lang="en-US" sz="2000" dirty="0" smtClean="0">
                <a:solidFill>
                  <a:schemeClr val="tx2"/>
                </a:solidFill>
              </a:rPr>
              <a:t>double width;</a:t>
            </a:r>
          </a:p>
          <a:p>
            <a:pPr lvl="1"/>
            <a:r>
              <a:rPr lang="en-US" sz="2000" dirty="0" smtClean="0">
                <a:solidFill>
                  <a:schemeClr val="tx2"/>
                </a:solidFill>
              </a:rPr>
              <a:t>double height;</a:t>
            </a:r>
            <a:endParaRPr lang="ru-RU" sz="2000" dirty="0" smtClean="0">
              <a:solidFill>
                <a:schemeClr val="tx2"/>
              </a:solidFill>
            </a:endParaRPr>
          </a:p>
          <a:p>
            <a:pPr lvl="1"/>
            <a:r>
              <a:rPr lang="en-US" sz="2000" dirty="0" smtClean="0">
                <a:solidFill>
                  <a:srgbClr val="FF0000"/>
                </a:solidFill>
              </a:rPr>
              <a:t>rectangle(double w = 0.0, double h = 0.0){</a:t>
            </a:r>
          </a:p>
          <a:p>
            <a:pPr lvl="1"/>
            <a:r>
              <a:rPr lang="en-US" sz="2000" dirty="0" smtClean="0">
                <a:solidFill>
                  <a:srgbClr val="FF0000"/>
                </a:solidFill>
              </a:rPr>
              <a:t>	width = w;</a:t>
            </a:r>
          </a:p>
          <a:p>
            <a:pPr lvl="1"/>
            <a:r>
              <a:rPr lang="en-US" sz="2000" dirty="0" smtClean="0">
                <a:solidFill>
                  <a:srgbClr val="FF0000"/>
                </a:solidFill>
              </a:rPr>
              <a:t>	height = h;</a:t>
            </a:r>
          </a:p>
          <a:p>
            <a:pPr lvl="1"/>
            <a:r>
              <a:rPr lang="en-US" sz="2000" dirty="0" smtClean="0">
                <a:solidFill>
                  <a:srgbClr val="FF0000"/>
                </a:solidFill>
              </a:rPr>
              <a:t>}</a:t>
            </a:r>
          </a:p>
          <a:p>
            <a:pPr lvl="1"/>
            <a:r>
              <a:rPr lang="en-US" sz="2000" dirty="0" smtClean="0">
                <a:solidFill>
                  <a:schemeClr val="tx2"/>
                </a:solidFill>
              </a:rPr>
              <a:t>double perimeter()</a:t>
            </a:r>
            <a:r>
              <a:rPr lang="ru-RU" sz="2000" dirty="0" smtClean="0">
                <a:solidFill>
                  <a:schemeClr val="tx2"/>
                </a:solidFill>
              </a:rPr>
              <a:t> </a:t>
            </a:r>
            <a:r>
              <a:rPr lang="en-US" sz="2000" dirty="0" smtClean="0">
                <a:solidFill>
                  <a:schemeClr val="tx2"/>
                </a:solidFill>
              </a:rPr>
              <a:t>{return width*2 + height*2;</a:t>
            </a:r>
            <a:r>
              <a:rPr lang="ru-RU" sz="2000" dirty="0" smtClean="0">
                <a:solidFill>
                  <a:schemeClr val="tx2"/>
                </a:solidFill>
              </a:rPr>
              <a:t>}</a:t>
            </a:r>
          </a:p>
          <a:p>
            <a:pPr lvl="1"/>
            <a:r>
              <a:rPr lang="en-US" sz="2000" dirty="0" smtClean="0">
                <a:solidFill>
                  <a:schemeClr val="tx2"/>
                </a:solidFill>
              </a:rPr>
              <a:t>void </a:t>
            </a:r>
            <a:r>
              <a:rPr lang="en-US" sz="2000" dirty="0" err="1" smtClean="0">
                <a:solidFill>
                  <a:schemeClr val="tx2"/>
                </a:solidFill>
              </a:rPr>
              <a:t>printData</a:t>
            </a:r>
            <a:r>
              <a:rPr lang="en-US" sz="2000" dirty="0" smtClean="0">
                <a:solidFill>
                  <a:schemeClr val="tx2"/>
                </a:solidFill>
              </a:rPr>
              <a:t>(){</a:t>
            </a:r>
          </a:p>
          <a:p>
            <a:pPr lvl="1"/>
            <a:r>
              <a:rPr lang="ru-RU" sz="2000" dirty="0" smtClean="0">
                <a:solidFill>
                  <a:schemeClr val="tx2"/>
                </a:solidFill>
              </a:rPr>
              <a:t>	</a:t>
            </a:r>
            <a:r>
              <a:rPr lang="en-US" sz="2000" dirty="0" err="1" smtClean="0">
                <a:solidFill>
                  <a:schemeClr val="tx2"/>
                </a:solidFill>
              </a:rPr>
              <a:t>cout</a:t>
            </a:r>
            <a:r>
              <a:rPr lang="en-US" sz="2000" dirty="0" smtClean="0">
                <a:solidFill>
                  <a:schemeClr val="tx2"/>
                </a:solidFill>
              </a:rPr>
              <a:t> &lt;&lt; "width = " &lt;&lt; width &lt;&lt; </a:t>
            </a:r>
            <a:r>
              <a:rPr lang="en-US" sz="2000" dirty="0" err="1" smtClean="0">
                <a:solidFill>
                  <a:schemeClr val="tx2"/>
                </a:solidFill>
              </a:rPr>
              <a:t>endl</a:t>
            </a:r>
            <a:r>
              <a:rPr lang="en-US" sz="2000" dirty="0" smtClean="0">
                <a:solidFill>
                  <a:schemeClr val="tx2"/>
                </a:solidFill>
              </a:rPr>
              <a:t>;</a:t>
            </a:r>
          </a:p>
          <a:p>
            <a:pPr lvl="1"/>
            <a:r>
              <a:rPr lang="ru-RU" sz="2000" dirty="0" smtClean="0">
                <a:solidFill>
                  <a:schemeClr val="tx2"/>
                </a:solidFill>
              </a:rPr>
              <a:t>	</a:t>
            </a:r>
            <a:r>
              <a:rPr lang="en-US" sz="2000" dirty="0" err="1" smtClean="0">
                <a:solidFill>
                  <a:schemeClr val="tx2"/>
                </a:solidFill>
              </a:rPr>
              <a:t>cout</a:t>
            </a:r>
            <a:r>
              <a:rPr lang="en-US" sz="2000" dirty="0" smtClean="0">
                <a:solidFill>
                  <a:schemeClr val="tx2"/>
                </a:solidFill>
              </a:rPr>
              <a:t> &lt;&lt; "height = " &lt;&lt; height &lt;&lt; </a:t>
            </a:r>
            <a:r>
              <a:rPr lang="en-US" sz="2000" dirty="0" err="1" smtClean="0">
                <a:solidFill>
                  <a:schemeClr val="tx2"/>
                </a:solidFill>
              </a:rPr>
              <a:t>endl</a:t>
            </a:r>
            <a:r>
              <a:rPr lang="en-US" sz="2000" dirty="0" smtClean="0">
                <a:solidFill>
                  <a:schemeClr val="tx2"/>
                </a:solidFill>
              </a:rPr>
              <a:t>;</a:t>
            </a:r>
          </a:p>
          <a:p>
            <a:pPr lvl="1"/>
            <a:r>
              <a:rPr lang="ru-RU" sz="2000" dirty="0" smtClean="0">
                <a:solidFill>
                  <a:schemeClr val="tx2"/>
                </a:solidFill>
              </a:rPr>
              <a:t>}</a:t>
            </a:r>
          </a:p>
          <a:p>
            <a:r>
              <a:rPr lang="ru-RU" sz="2000" dirty="0" smtClean="0">
                <a:solidFill>
                  <a:schemeClr val="tx2"/>
                </a:solidFill>
              </a:rPr>
              <a:t>};</a:t>
            </a:r>
          </a:p>
        </p:txBody>
      </p:sp>
      <p:sp>
        <p:nvSpPr>
          <p:cNvPr id="11" name="Номер слайда 10"/>
          <p:cNvSpPr>
            <a:spLocks noGrp="1"/>
          </p:cNvSpPr>
          <p:nvPr>
            <p:ph type="sldNum" sz="quarter" idx="12"/>
          </p:nvPr>
        </p:nvSpPr>
        <p:spPr/>
        <p:txBody>
          <a:bodyPr/>
          <a:lstStyle/>
          <a:p>
            <a:fld id="{A483448D-3A78-4528-A469-B745A65DA480}" type="slidenum">
              <a:rPr lang="en-US" smtClean="0"/>
              <a:pPr/>
              <a:t>18</a:t>
            </a:fld>
            <a:endParaRPr lang="en-US"/>
          </a:p>
        </p:txBody>
      </p:sp>
      <p:sp>
        <p:nvSpPr>
          <p:cNvPr id="12" name="Нижний колонтитул 11"/>
          <p:cNvSpPr>
            <a:spLocks noGrp="1"/>
          </p:cNvSpPr>
          <p:nvPr>
            <p:ph type="ftr" sz="quarter" idx="11"/>
          </p:nvPr>
        </p:nvSpPr>
        <p:spPr/>
        <p:txBody>
          <a:bodyPr/>
          <a:lstStyle/>
          <a:p>
            <a:r>
              <a:rPr lang="ru-RU" smtClean="0"/>
              <a:t>Попов В. С., ИСОТ МГТУ им. Н. Э. Баумана</a:t>
            </a:r>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Users\HP\Desktop\Презентация ИТ-прорыв\bmstu logo.jpg"/>
          <p:cNvPicPr>
            <a:picLocks noChangeAspect="1" noChangeArrowheads="1"/>
          </p:cNvPicPr>
          <p:nvPr/>
        </p:nvPicPr>
        <p:blipFill>
          <a:blip r:embed="rId2" cstate="print"/>
          <a:srcRect/>
          <a:stretch>
            <a:fillRect/>
          </a:stretch>
        </p:blipFill>
        <p:spPr bwMode="auto">
          <a:xfrm>
            <a:off x="7924800" y="228600"/>
            <a:ext cx="995119" cy="1143000"/>
          </a:xfrm>
          <a:prstGeom prst="rect">
            <a:avLst/>
          </a:prstGeom>
          <a:noFill/>
        </p:spPr>
      </p:pic>
      <p:sp>
        <p:nvSpPr>
          <p:cNvPr id="7" name="Заголовок 6"/>
          <p:cNvSpPr>
            <a:spLocks noGrp="1"/>
          </p:cNvSpPr>
          <p:nvPr>
            <p:ph type="ctrTitle"/>
          </p:nvPr>
        </p:nvSpPr>
        <p:spPr>
          <a:xfrm>
            <a:off x="304800" y="0"/>
            <a:ext cx="7467600" cy="1470025"/>
          </a:xfrm>
        </p:spPr>
        <p:txBody>
          <a:bodyPr/>
          <a:lstStyle/>
          <a:p>
            <a:pPr algn="l"/>
            <a:r>
              <a:rPr lang="ru-RU" dirty="0" smtClean="0">
                <a:solidFill>
                  <a:schemeClr val="tx2"/>
                </a:solidFill>
              </a:rPr>
              <a:t>3. Конструкторы и деструкторы</a:t>
            </a:r>
            <a:endParaRPr lang="ru-RU" dirty="0">
              <a:solidFill>
                <a:schemeClr val="tx2"/>
              </a:solidFill>
            </a:endParaRPr>
          </a:p>
        </p:txBody>
      </p:sp>
      <p:sp>
        <p:nvSpPr>
          <p:cNvPr id="10" name="TextBox 9"/>
          <p:cNvSpPr txBox="1"/>
          <p:nvPr/>
        </p:nvSpPr>
        <p:spPr>
          <a:xfrm>
            <a:off x="304800" y="1524000"/>
            <a:ext cx="8534400" cy="5016758"/>
          </a:xfrm>
          <a:prstGeom prst="rect">
            <a:avLst/>
          </a:prstGeom>
          <a:noFill/>
        </p:spPr>
        <p:txBody>
          <a:bodyPr wrap="square" rtlCol="0">
            <a:spAutoFit/>
          </a:bodyPr>
          <a:lstStyle/>
          <a:p>
            <a:pPr marL="342900"/>
            <a:r>
              <a:rPr lang="ru-RU" sz="3200" dirty="0" smtClean="0"/>
              <a:t>Виды конструкторов:</a:t>
            </a:r>
          </a:p>
          <a:p>
            <a:pPr marL="342900">
              <a:buFont typeface="Arial" pitchFamily="34" charset="0"/>
              <a:buChar char="•"/>
            </a:pPr>
            <a:r>
              <a:rPr lang="ru-RU" sz="3200" dirty="0" smtClean="0"/>
              <a:t> конструктор копирования (единственный)</a:t>
            </a:r>
          </a:p>
          <a:p>
            <a:pPr marL="342900">
              <a:buFont typeface="Arial" pitchFamily="34" charset="0"/>
              <a:buChar char="•"/>
            </a:pPr>
            <a:r>
              <a:rPr lang="ru-RU" sz="3200" dirty="0" smtClean="0"/>
              <a:t> конструкторы приведения типов</a:t>
            </a:r>
          </a:p>
          <a:p>
            <a:pPr marL="342900">
              <a:buFont typeface="Arial" pitchFamily="34" charset="0"/>
              <a:buChar char="•"/>
            </a:pPr>
            <a:r>
              <a:rPr lang="ru-RU" sz="3200" dirty="0" smtClean="0"/>
              <a:t> конструктор без параметров (единственный, необязательный)</a:t>
            </a:r>
          </a:p>
          <a:p>
            <a:pPr marL="342900">
              <a:buFont typeface="Arial" pitchFamily="34" charset="0"/>
              <a:buChar char="•"/>
            </a:pPr>
            <a:r>
              <a:rPr lang="ru-RU" sz="3200" dirty="0" smtClean="0"/>
              <a:t> конструкторы общего вида</a:t>
            </a:r>
          </a:p>
          <a:p>
            <a:pPr marL="342900"/>
            <a:endParaRPr lang="ru-RU" sz="3200" dirty="0" smtClean="0"/>
          </a:p>
          <a:p>
            <a:pPr marL="342900"/>
            <a:r>
              <a:rPr lang="ru-RU" sz="3200" dirty="0" smtClean="0"/>
              <a:t>Конструктором умолчания называют такой конструктор, при обращении к которому нет необходимости указывать аргументы.</a:t>
            </a:r>
          </a:p>
        </p:txBody>
      </p:sp>
      <p:sp>
        <p:nvSpPr>
          <p:cNvPr id="11" name="Номер слайда 10"/>
          <p:cNvSpPr>
            <a:spLocks noGrp="1"/>
          </p:cNvSpPr>
          <p:nvPr>
            <p:ph type="sldNum" sz="quarter" idx="12"/>
          </p:nvPr>
        </p:nvSpPr>
        <p:spPr/>
        <p:txBody>
          <a:bodyPr/>
          <a:lstStyle/>
          <a:p>
            <a:fld id="{A483448D-3A78-4528-A469-B745A65DA480}" type="slidenum">
              <a:rPr lang="en-US" smtClean="0"/>
              <a:pPr/>
              <a:t>19</a:t>
            </a:fld>
            <a:endParaRPr lang="en-US"/>
          </a:p>
        </p:txBody>
      </p:sp>
      <p:sp>
        <p:nvSpPr>
          <p:cNvPr id="12" name="Нижний колонтитул 11"/>
          <p:cNvSpPr>
            <a:spLocks noGrp="1"/>
          </p:cNvSpPr>
          <p:nvPr>
            <p:ph type="ftr" sz="quarter" idx="11"/>
          </p:nvPr>
        </p:nvSpPr>
        <p:spPr/>
        <p:txBody>
          <a:bodyPr/>
          <a:lstStyle/>
          <a:p>
            <a:r>
              <a:rPr lang="ru-RU" smtClean="0"/>
              <a:t>Попов В. С., ИСОТ МГТУ им. Н. Э. Баумана</a:t>
            </a: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Users\HP\Desktop\Презентация ИТ-прорыв\bmstu logo.jpg"/>
          <p:cNvPicPr>
            <a:picLocks noChangeAspect="1" noChangeArrowheads="1"/>
          </p:cNvPicPr>
          <p:nvPr/>
        </p:nvPicPr>
        <p:blipFill>
          <a:blip r:embed="rId2" cstate="print"/>
          <a:srcRect/>
          <a:stretch>
            <a:fillRect/>
          </a:stretch>
        </p:blipFill>
        <p:spPr bwMode="auto">
          <a:xfrm>
            <a:off x="7924800" y="228600"/>
            <a:ext cx="995119" cy="1143000"/>
          </a:xfrm>
          <a:prstGeom prst="rect">
            <a:avLst/>
          </a:prstGeom>
          <a:noFill/>
        </p:spPr>
      </p:pic>
      <p:sp>
        <p:nvSpPr>
          <p:cNvPr id="7" name="Заголовок 6"/>
          <p:cNvSpPr>
            <a:spLocks noGrp="1"/>
          </p:cNvSpPr>
          <p:nvPr>
            <p:ph type="ctrTitle"/>
          </p:nvPr>
        </p:nvSpPr>
        <p:spPr>
          <a:xfrm>
            <a:off x="304800" y="0"/>
            <a:ext cx="7467600" cy="1470025"/>
          </a:xfrm>
        </p:spPr>
        <p:txBody>
          <a:bodyPr/>
          <a:lstStyle/>
          <a:p>
            <a:pPr algn="l"/>
            <a:r>
              <a:rPr lang="ru-RU" dirty="0" smtClean="0">
                <a:solidFill>
                  <a:schemeClr val="tx2"/>
                </a:solidFill>
              </a:rPr>
              <a:t>1. Классы</a:t>
            </a:r>
            <a:endParaRPr lang="ru-RU" dirty="0">
              <a:solidFill>
                <a:schemeClr val="tx2"/>
              </a:solidFill>
            </a:endParaRPr>
          </a:p>
        </p:txBody>
      </p:sp>
      <p:sp>
        <p:nvSpPr>
          <p:cNvPr id="10" name="TextBox 9"/>
          <p:cNvSpPr txBox="1"/>
          <p:nvPr/>
        </p:nvSpPr>
        <p:spPr>
          <a:xfrm>
            <a:off x="304800" y="1524000"/>
            <a:ext cx="8534400" cy="4524315"/>
          </a:xfrm>
          <a:prstGeom prst="rect">
            <a:avLst/>
          </a:prstGeom>
          <a:noFill/>
        </p:spPr>
        <p:txBody>
          <a:bodyPr wrap="square" rtlCol="0">
            <a:spAutoFit/>
          </a:bodyPr>
          <a:lstStyle/>
          <a:p>
            <a:pPr marL="342900"/>
            <a:r>
              <a:rPr lang="ru-RU" sz="3200" dirty="0" smtClean="0"/>
              <a:t>Совокупность принципов проектирования, разработки и реализации программ, которая базируется на абстракции данных, предусматривает создание новых типов данных, с наибольшей полнотой отражающих особенности решаемой задачи. В языке </a:t>
            </a:r>
            <a:r>
              <a:rPr lang="ru-RU" sz="3200" dirty="0" err="1" smtClean="0"/>
              <a:t>Си++</a:t>
            </a:r>
            <a:r>
              <a:rPr lang="ru-RU" sz="3200" dirty="0" smtClean="0"/>
              <a:t> программист может вводить собственные типы данных и определять операции над ними с помощью классов.</a:t>
            </a:r>
          </a:p>
        </p:txBody>
      </p:sp>
      <p:sp>
        <p:nvSpPr>
          <p:cNvPr id="11" name="Номер слайда 10"/>
          <p:cNvSpPr>
            <a:spLocks noGrp="1"/>
          </p:cNvSpPr>
          <p:nvPr>
            <p:ph type="sldNum" sz="quarter" idx="12"/>
          </p:nvPr>
        </p:nvSpPr>
        <p:spPr/>
        <p:txBody>
          <a:bodyPr/>
          <a:lstStyle/>
          <a:p>
            <a:fld id="{A483448D-3A78-4528-A469-B745A65DA480}" type="slidenum">
              <a:rPr lang="en-US" smtClean="0"/>
              <a:pPr/>
              <a:t>2</a:t>
            </a:fld>
            <a:endParaRPr lang="en-US"/>
          </a:p>
        </p:txBody>
      </p:sp>
      <p:sp>
        <p:nvSpPr>
          <p:cNvPr id="12" name="Нижний колонтитул 11"/>
          <p:cNvSpPr>
            <a:spLocks noGrp="1"/>
          </p:cNvSpPr>
          <p:nvPr>
            <p:ph type="ftr" sz="quarter" idx="11"/>
          </p:nvPr>
        </p:nvSpPr>
        <p:spPr/>
        <p:txBody>
          <a:bodyPr/>
          <a:lstStyle/>
          <a:p>
            <a:r>
              <a:rPr lang="ru-RU" smtClean="0"/>
              <a:t>Попов В. С., ИСОТ МГТУ им. Н. Э. Баумана</a:t>
            </a: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Users\HP\Desktop\Презентация ИТ-прорыв\bmstu logo.jpg"/>
          <p:cNvPicPr>
            <a:picLocks noChangeAspect="1" noChangeArrowheads="1"/>
          </p:cNvPicPr>
          <p:nvPr/>
        </p:nvPicPr>
        <p:blipFill>
          <a:blip r:embed="rId2" cstate="print"/>
          <a:srcRect/>
          <a:stretch>
            <a:fillRect/>
          </a:stretch>
        </p:blipFill>
        <p:spPr bwMode="auto">
          <a:xfrm>
            <a:off x="7924800" y="228600"/>
            <a:ext cx="995119" cy="1143000"/>
          </a:xfrm>
          <a:prstGeom prst="rect">
            <a:avLst/>
          </a:prstGeom>
          <a:noFill/>
        </p:spPr>
      </p:pic>
      <p:sp>
        <p:nvSpPr>
          <p:cNvPr id="7" name="Заголовок 6"/>
          <p:cNvSpPr>
            <a:spLocks noGrp="1"/>
          </p:cNvSpPr>
          <p:nvPr>
            <p:ph type="ctrTitle"/>
          </p:nvPr>
        </p:nvSpPr>
        <p:spPr>
          <a:xfrm>
            <a:off x="304800" y="0"/>
            <a:ext cx="7467600" cy="1470025"/>
          </a:xfrm>
        </p:spPr>
        <p:txBody>
          <a:bodyPr/>
          <a:lstStyle/>
          <a:p>
            <a:pPr algn="l"/>
            <a:r>
              <a:rPr lang="ru-RU" dirty="0" smtClean="0">
                <a:solidFill>
                  <a:schemeClr val="tx2"/>
                </a:solidFill>
              </a:rPr>
              <a:t>3. Конструкторы и деструкторы</a:t>
            </a:r>
            <a:endParaRPr lang="ru-RU" dirty="0">
              <a:solidFill>
                <a:schemeClr val="tx2"/>
              </a:solidFill>
            </a:endParaRPr>
          </a:p>
        </p:txBody>
      </p:sp>
      <p:sp>
        <p:nvSpPr>
          <p:cNvPr id="10" name="TextBox 9"/>
          <p:cNvSpPr txBox="1"/>
          <p:nvPr/>
        </p:nvSpPr>
        <p:spPr>
          <a:xfrm>
            <a:off x="304800" y="1524000"/>
            <a:ext cx="8534400" cy="4524315"/>
          </a:xfrm>
          <a:prstGeom prst="rect">
            <a:avLst/>
          </a:prstGeom>
          <a:noFill/>
        </p:spPr>
        <p:txBody>
          <a:bodyPr wrap="square" rtlCol="0">
            <a:spAutoFit/>
          </a:bodyPr>
          <a:lstStyle/>
          <a:p>
            <a:pPr marL="342900"/>
            <a:r>
              <a:rPr lang="ru-RU" sz="3200" dirty="0" smtClean="0"/>
              <a:t>Если в классе программист не определил ни одного конструктора, то по умолчанию формируется конструктор без параметров и конструктор копирования (последний присутствует всегда) со следующими параметрами:</a:t>
            </a:r>
          </a:p>
          <a:p>
            <a:pPr marL="342900"/>
            <a:r>
              <a:rPr lang="en-US" sz="3200" dirty="0" smtClean="0"/>
              <a:t>T::T();</a:t>
            </a:r>
          </a:p>
          <a:p>
            <a:pPr marL="342900"/>
            <a:r>
              <a:rPr lang="en-US" sz="3200" dirty="0" smtClean="0"/>
              <a:t>T::T(const </a:t>
            </a:r>
            <a:r>
              <a:rPr lang="en-US" sz="3200" dirty="0" err="1" smtClean="0"/>
              <a:t>user_type</a:t>
            </a:r>
            <a:r>
              <a:rPr lang="en-US" sz="3200" dirty="0" smtClean="0"/>
              <a:t>&amp;);</a:t>
            </a:r>
          </a:p>
          <a:p>
            <a:pPr marL="342900"/>
            <a:r>
              <a:rPr lang="en-US" sz="3200" dirty="0" smtClean="0"/>
              <a:t>, </a:t>
            </a:r>
            <a:r>
              <a:rPr lang="ru-RU" sz="3200" dirty="0" smtClean="0"/>
              <a:t>где </a:t>
            </a:r>
            <a:r>
              <a:rPr lang="en-US" sz="3200" dirty="0" smtClean="0"/>
              <a:t>T – </a:t>
            </a:r>
            <a:r>
              <a:rPr lang="ru-RU" sz="3200" dirty="0" smtClean="0"/>
              <a:t>имя класса.</a:t>
            </a:r>
          </a:p>
        </p:txBody>
      </p:sp>
      <p:sp>
        <p:nvSpPr>
          <p:cNvPr id="11" name="Номер слайда 10"/>
          <p:cNvSpPr>
            <a:spLocks noGrp="1"/>
          </p:cNvSpPr>
          <p:nvPr>
            <p:ph type="sldNum" sz="quarter" idx="12"/>
          </p:nvPr>
        </p:nvSpPr>
        <p:spPr/>
        <p:txBody>
          <a:bodyPr/>
          <a:lstStyle/>
          <a:p>
            <a:fld id="{A483448D-3A78-4528-A469-B745A65DA480}" type="slidenum">
              <a:rPr lang="en-US" smtClean="0"/>
              <a:pPr/>
              <a:t>20</a:t>
            </a:fld>
            <a:endParaRPr lang="en-US"/>
          </a:p>
        </p:txBody>
      </p:sp>
      <p:sp>
        <p:nvSpPr>
          <p:cNvPr id="12" name="Нижний колонтитул 11"/>
          <p:cNvSpPr>
            <a:spLocks noGrp="1"/>
          </p:cNvSpPr>
          <p:nvPr>
            <p:ph type="ftr" sz="quarter" idx="11"/>
          </p:nvPr>
        </p:nvSpPr>
        <p:spPr/>
        <p:txBody>
          <a:bodyPr/>
          <a:lstStyle/>
          <a:p>
            <a:r>
              <a:rPr lang="ru-RU" smtClean="0"/>
              <a:t>Попов В. С., ИСОТ МГТУ им. Н. Э. Баумана</a:t>
            </a:r>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Users\HP\Desktop\Презентация ИТ-прорыв\bmstu logo.jpg"/>
          <p:cNvPicPr>
            <a:picLocks noChangeAspect="1" noChangeArrowheads="1"/>
          </p:cNvPicPr>
          <p:nvPr/>
        </p:nvPicPr>
        <p:blipFill>
          <a:blip r:embed="rId2" cstate="print"/>
          <a:srcRect/>
          <a:stretch>
            <a:fillRect/>
          </a:stretch>
        </p:blipFill>
        <p:spPr bwMode="auto">
          <a:xfrm>
            <a:off x="7924800" y="228600"/>
            <a:ext cx="995119" cy="1143000"/>
          </a:xfrm>
          <a:prstGeom prst="rect">
            <a:avLst/>
          </a:prstGeom>
          <a:noFill/>
        </p:spPr>
      </p:pic>
      <p:sp>
        <p:nvSpPr>
          <p:cNvPr id="7" name="Заголовок 6"/>
          <p:cNvSpPr>
            <a:spLocks noGrp="1"/>
          </p:cNvSpPr>
          <p:nvPr>
            <p:ph type="ctrTitle"/>
          </p:nvPr>
        </p:nvSpPr>
        <p:spPr>
          <a:xfrm>
            <a:off x="304800" y="0"/>
            <a:ext cx="7467600" cy="1470025"/>
          </a:xfrm>
        </p:spPr>
        <p:txBody>
          <a:bodyPr/>
          <a:lstStyle/>
          <a:p>
            <a:pPr algn="l"/>
            <a:r>
              <a:rPr lang="ru-RU" dirty="0" smtClean="0">
                <a:solidFill>
                  <a:schemeClr val="tx2"/>
                </a:solidFill>
              </a:rPr>
              <a:t>3. Конструкторы и деструкторы</a:t>
            </a:r>
            <a:endParaRPr lang="ru-RU" dirty="0">
              <a:solidFill>
                <a:schemeClr val="tx2"/>
              </a:solidFill>
            </a:endParaRPr>
          </a:p>
        </p:txBody>
      </p:sp>
      <p:sp>
        <p:nvSpPr>
          <p:cNvPr id="10" name="TextBox 9"/>
          <p:cNvSpPr txBox="1"/>
          <p:nvPr/>
        </p:nvSpPr>
        <p:spPr>
          <a:xfrm>
            <a:off x="304800" y="1524000"/>
            <a:ext cx="8534400" cy="4031873"/>
          </a:xfrm>
          <a:prstGeom prst="rect">
            <a:avLst/>
          </a:prstGeom>
          <a:noFill/>
        </p:spPr>
        <p:txBody>
          <a:bodyPr wrap="square" rtlCol="0">
            <a:spAutoFit/>
          </a:bodyPr>
          <a:lstStyle/>
          <a:p>
            <a:pPr marL="342900"/>
            <a:r>
              <a:rPr lang="ru-RU" sz="3200" dirty="0" smtClean="0"/>
              <a:t>Если в классе программист определил хотя бы один конструктор, то конструктор без параметров не создаётся. Заменить конструктор без параметров может конструктор, имеющий только умалчиваемые значения (см. пример выше). Оба вида конструкторов могут выполнять роль конструктора умолчания.</a:t>
            </a:r>
          </a:p>
        </p:txBody>
      </p:sp>
      <p:sp>
        <p:nvSpPr>
          <p:cNvPr id="11" name="Номер слайда 10"/>
          <p:cNvSpPr>
            <a:spLocks noGrp="1"/>
          </p:cNvSpPr>
          <p:nvPr>
            <p:ph type="sldNum" sz="quarter" idx="12"/>
          </p:nvPr>
        </p:nvSpPr>
        <p:spPr/>
        <p:txBody>
          <a:bodyPr/>
          <a:lstStyle/>
          <a:p>
            <a:fld id="{A483448D-3A78-4528-A469-B745A65DA480}" type="slidenum">
              <a:rPr lang="en-US" smtClean="0"/>
              <a:pPr/>
              <a:t>21</a:t>
            </a:fld>
            <a:endParaRPr lang="en-US"/>
          </a:p>
        </p:txBody>
      </p:sp>
      <p:sp>
        <p:nvSpPr>
          <p:cNvPr id="12" name="Нижний колонтитул 11"/>
          <p:cNvSpPr>
            <a:spLocks noGrp="1"/>
          </p:cNvSpPr>
          <p:nvPr>
            <p:ph type="ftr" sz="quarter" idx="11"/>
          </p:nvPr>
        </p:nvSpPr>
        <p:spPr/>
        <p:txBody>
          <a:bodyPr/>
          <a:lstStyle/>
          <a:p>
            <a:r>
              <a:rPr lang="ru-RU" smtClean="0"/>
              <a:t>Попов В. С., ИСОТ МГТУ им. Н. Э. Баумана</a:t>
            </a:r>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Users\HP\Desktop\Презентация ИТ-прорыв\bmstu logo.jpg"/>
          <p:cNvPicPr>
            <a:picLocks noChangeAspect="1" noChangeArrowheads="1"/>
          </p:cNvPicPr>
          <p:nvPr/>
        </p:nvPicPr>
        <p:blipFill>
          <a:blip r:embed="rId2" cstate="print"/>
          <a:srcRect/>
          <a:stretch>
            <a:fillRect/>
          </a:stretch>
        </p:blipFill>
        <p:spPr bwMode="auto">
          <a:xfrm>
            <a:off x="7924800" y="228600"/>
            <a:ext cx="995119" cy="1143000"/>
          </a:xfrm>
          <a:prstGeom prst="rect">
            <a:avLst/>
          </a:prstGeom>
          <a:noFill/>
        </p:spPr>
      </p:pic>
      <p:sp>
        <p:nvSpPr>
          <p:cNvPr id="7" name="Заголовок 6"/>
          <p:cNvSpPr>
            <a:spLocks noGrp="1"/>
          </p:cNvSpPr>
          <p:nvPr>
            <p:ph type="ctrTitle"/>
          </p:nvPr>
        </p:nvSpPr>
        <p:spPr>
          <a:xfrm>
            <a:off x="304800" y="0"/>
            <a:ext cx="7467600" cy="1470025"/>
          </a:xfrm>
        </p:spPr>
        <p:txBody>
          <a:bodyPr/>
          <a:lstStyle/>
          <a:p>
            <a:pPr algn="l"/>
            <a:r>
              <a:rPr lang="ru-RU" dirty="0" smtClean="0">
                <a:solidFill>
                  <a:schemeClr val="tx2"/>
                </a:solidFill>
              </a:rPr>
              <a:t>3. Конструкторы и деструкторы</a:t>
            </a:r>
            <a:endParaRPr lang="ru-RU" dirty="0">
              <a:solidFill>
                <a:schemeClr val="tx2"/>
              </a:solidFill>
            </a:endParaRPr>
          </a:p>
        </p:txBody>
      </p:sp>
      <p:sp>
        <p:nvSpPr>
          <p:cNvPr id="10" name="TextBox 9"/>
          <p:cNvSpPr txBox="1"/>
          <p:nvPr/>
        </p:nvSpPr>
        <p:spPr>
          <a:xfrm>
            <a:off x="304800" y="1524000"/>
            <a:ext cx="8534400" cy="2800767"/>
          </a:xfrm>
          <a:prstGeom prst="rect">
            <a:avLst/>
          </a:prstGeom>
          <a:noFill/>
        </p:spPr>
        <p:txBody>
          <a:bodyPr wrap="square" rtlCol="0">
            <a:spAutoFit/>
          </a:bodyPr>
          <a:lstStyle/>
          <a:p>
            <a:pPr marL="342900"/>
            <a:r>
              <a:rPr lang="ru-RU" sz="3200" dirty="0" smtClean="0"/>
              <a:t>Конструктор умолчания используется при следующих определениях объектов:</a:t>
            </a:r>
          </a:p>
          <a:p>
            <a:pPr marL="342900"/>
            <a:r>
              <a:rPr lang="ru-RU" sz="2800" dirty="0" err="1" smtClean="0">
                <a:solidFill>
                  <a:schemeClr val="tx2"/>
                </a:solidFill>
              </a:rPr>
              <a:t>имя_класса</a:t>
            </a:r>
            <a:r>
              <a:rPr lang="ru-RU" sz="2800" dirty="0" smtClean="0">
                <a:solidFill>
                  <a:schemeClr val="tx2"/>
                </a:solidFill>
              </a:rPr>
              <a:t> </a:t>
            </a:r>
            <a:r>
              <a:rPr lang="ru-RU" sz="2800" dirty="0" err="1" smtClean="0">
                <a:solidFill>
                  <a:schemeClr val="tx2"/>
                </a:solidFill>
              </a:rPr>
              <a:t>имя_объекта</a:t>
            </a:r>
            <a:r>
              <a:rPr lang="ru-RU" sz="2800" dirty="0" smtClean="0">
                <a:solidFill>
                  <a:schemeClr val="tx2"/>
                </a:solidFill>
              </a:rPr>
              <a:t>;</a:t>
            </a:r>
          </a:p>
          <a:p>
            <a:pPr marL="342900"/>
            <a:r>
              <a:rPr lang="ru-RU" sz="2800" dirty="0" err="1" smtClean="0">
                <a:solidFill>
                  <a:schemeClr val="tx2"/>
                </a:solidFill>
              </a:rPr>
              <a:t>имя_класса</a:t>
            </a:r>
            <a:r>
              <a:rPr lang="ru-RU" sz="2800" dirty="0" smtClean="0">
                <a:solidFill>
                  <a:schemeClr val="tx2"/>
                </a:solidFill>
              </a:rPr>
              <a:t> </a:t>
            </a:r>
            <a:r>
              <a:rPr lang="ru-RU" sz="2800" dirty="0" err="1" smtClean="0">
                <a:solidFill>
                  <a:schemeClr val="tx2"/>
                </a:solidFill>
              </a:rPr>
              <a:t>имя_массива_объектов</a:t>
            </a:r>
            <a:r>
              <a:rPr lang="en-US" sz="2800" dirty="0" smtClean="0">
                <a:solidFill>
                  <a:schemeClr val="tx2"/>
                </a:solidFill>
              </a:rPr>
              <a:t>[</a:t>
            </a:r>
            <a:r>
              <a:rPr lang="ru-RU" sz="2800" dirty="0" smtClean="0">
                <a:solidFill>
                  <a:schemeClr val="tx2"/>
                </a:solidFill>
              </a:rPr>
              <a:t>размер</a:t>
            </a:r>
            <a:r>
              <a:rPr lang="en-US" sz="2800" dirty="0" smtClean="0">
                <a:solidFill>
                  <a:schemeClr val="tx2"/>
                </a:solidFill>
              </a:rPr>
              <a:t>];</a:t>
            </a:r>
          </a:p>
          <a:p>
            <a:pPr marL="342900"/>
            <a:r>
              <a:rPr lang="ru-RU" sz="2800" dirty="0" err="1" smtClean="0">
                <a:solidFill>
                  <a:schemeClr val="tx2"/>
                </a:solidFill>
              </a:rPr>
              <a:t>указатель_на_объект_класса</a:t>
            </a:r>
            <a:r>
              <a:rPr lang="ru-RU" sz="2800" dirty="0" smtClean="0">
                <a:solidFill>
                  <a:schemeClr val="tx2"/>
                </a:solidFill>
              </a:rPr>
              <a:t> = </a:t>
            </a:r>
            <a:r>
              <a:rPr lang="en-US" sz="2800" dirty="0" smtClean="0">
                <a:solidFill>
                  <a:schemeClr val="tx2"/>
                </a:solidFill>
              </a:rPr>
              <a:t>new </a:t>
            </a:r>
            <a:r>
              <a:rPr lang="ru-RU" sz="2800" dirty="0" err="1" smtClean="0">
                <a:solidFill>
                  <a:schemeClr val="tx2"/>
                </a:solidFill>
              </a:rPr>
              <a:t>имя_класса</a:t>
            </a:r>
            <a:r>
              <a:rPr lang="en-US" sz="2800" dirty="0" smtClean="0">
                <a:solidFill>
                  <a:schemeClr val="tx2"/>
                </a:solidFill>
              </a:rPr>
              <a:t>;</a:t>
            </a:r>
          </a:p>
          <a:p>
            <a:pPr marL="342900"/>
            <a:r>
              <a:rPr lang="ru-RU" sz="2800" dirty="0" err="1" smtClean="0">
                <a:solidFill>
                  <a:schemeClr val="tx2"/>
                </a:solidFill>
              </a:rPr>
              <a:t>указатель_на_объекты_класса</a:t>
            </a:r>
            <a:r>
              <a:rPr lang="ru-RU" sz="2800" dirty="0" smtClean="0">
                <a:solidFill>
                  <a:schemeClr val="tx2"/>
                </a:solidFill>
              </a:rPr>
              <a:t> = </a:t>
            </a:r>
            <a:r>
              <a:rPr lang="en-US" sz="2800" dirty="0" smtClean="0">
                <a:solidFill>
                  <a:schemeClr val="tx2"/>
                </a:solidFill>
              </a:rPr>
              <a:t>new </a:t>
            </a:r>
            <a:r>
              <a:rPr lang="ru-RU" sz="2800" dirty="0" err="1" smtClean="0">
                <a:solidFill>
                  <a:schemeClr val="tx2"/>
                </a:solidFill>
              </a:rPr>
              <a:t>имя_класса</a:t>
            </a:r>
            <a:r>
              <a:rPr lang="en-US" sz="2800" dirty="0" smtClean="0">
                <a:solidFill>
                  <a:schemeClr val="tx2"/>
                </a:solidFill>
              </a:rPr>
              <a:t>[</a:t>
            </a:r>
            <a:r>
              <a:rPr lang="ru-RU" sz="2800" dirty="0" err="1" smtClean="0">
                <a:solidFill>
                  <a:schemeClr val="tx2"/>
                </a:solidFill>
              </a:rPr>
              <a:t>р</a:t>
            </a:r>
            <a:r>
              <a:rPr lang="en-US" sz="2800" dirty="0" smtClean="0">
                <a:solidFill>
                  <a:schemeClr val="tx2"/>
                </a:solidFill>
              </a:rPr>
              <a:t>];</a:t>
            </a:r>
          </a:p>
        </p:txBody>
      </p:sp>
      <p:sp>
        <p:nvSpPr>
          <p:cNvPr id="11" name="Номер слайда 10"/>
          <p:cNvSpPr>
            <a:spLocks noGrp="1"/>
          </p:cNvSpPr>
          <p:nvPr>
            <p:ph type="sldNum" sz="quarter" idx="12"/>
          </p:nvPr>
        </p:nvSpPr>
        <p:spPr/>
        <p:txBody>
          <a:bodyPr/>
          <a:lstStyle/>
          <a:p>
            <a:fld id="{A483448D-3A78-4528-A469-B745A65DA480}" type="slidenum">
              <a:rPr lang="en-US" smtClean="0"/>
              <a:pPr/>
              <a:t>22</a:t>
            </a:fld>
            <a:endParaRPr lang="en-US"/>
          </a:p>
        </p:txBody>
      </p:sp>
      <p:sp>
        <p:nvSpPr>
          <p:cNvPr id="12" name="Нижний колонтитул 11"/>
          <p:cNvSpPr>
            <a:spLocks noGrp="1"/>
          </p:cNvSpPr>
          <p:nvPr>
            <p:ph type="ftr" sz="quarter" idx="11"/>
          </p:nvPr>
        </p:nvSpPr>
        <p:spPr/>
        <p:txBody>
          <a:bodyPr/>
          <a:lstStyle/>
          <a:p>
            <a:r>
              <a:rPr lang="ru-RU" smtClean="0"/>
              <a:t>Попов В. С., ИСОТ МГТУ им. Н. Э. Баумана</a:t>
            </a:r>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Users\HP\Desktop\Презентация ИТ-прорыв\bmstu logo.jpg"/>
          <p:cNvPicPr>
            <a:picLocks noChangeAspect="1" noChangeArrowheads="1"/>
          </p:cNvPicPr>
          <p:nvPr/>
        </p:nvPicPr>
        <p:blipFill>
          <a:blip r:embed="rId2" cstate="print"/>
          <a:srcRect/>
          <a:stretch>
            <a:fillRect/>
          </a:stretch>
        </p:blipFill>
        <p:spPr bwMode="auto">
          <a:xfrm>
            <a:off x="7924800" y="228600"/>
            <a:ext cx="995119" cy="1143000"/>
          </a:xfrm>
          <a:prstGeom prst="rect">
            <a:avLst/>
          </a:prstGeom>
          <a:noFill/>
        </p:spPr>
      </p:pic>
      <p:sp>
        <p:nvSpPr>
          <p:cNvPr id="7" name="Заголовок 6"/>
          <p:cNvSpPr>
            <a:spLocks noGrp="1"/>
          </p:cNvSpPr>
          <p:nvPr>
            <p:ph type="ctrTitle"/>
          </p:nvPr>
        </p:nvSpPr>
        <p:spPr>
          <a:xfrm>
            <a:off x="304800" y="0"/>
            <a:ext cx="7467600" cy="1470025"/>
          </a:xfrm>
        </p:spPr>
        <p:txBody>
          <a:bodyPr/>
          <a:lstStyle/>
          <a:p>
            <a:pPr algn="l"/>
            <a:r>
              <a:rPr lang="ru-RU" dirty="0" smtClean="0">
                <a:solidFill>
                  <a:schemeClr val="tx2"/>
                </a:solidFill>
              </a:rPr>
              <a:t>3. Конструкторы и деструкторы</a:t>
            </a:r>
            <a:endParaRPr lang="ru-RU" dirty="0">
              <a:solidFill>
                <a:schemeClr val="tx2"/>
              </a:solidFill>
            </a:endParaRPr>
          </a:p>
        </p:txBody>
      </p:sp>
      <p:sp>
        <p:nvSpPr>
          <p:cNvPr id="10" name="TextBox 9"/>
          <p:cNvSpPr txBox="1"/>
          <p:nvPr/>
        </p:nvSpPr>
        <p:spPr>
          <a:xfrm>
            <a:off x="304800" y="1348800"/>
            <a:ext cx="8534400" cy="5509200"/>
          </a:xfrm>
          <a:prstGeom prst="rect">
            <a:avLst/>
          </a:prstGeom>
          <a:noFill/>
        </p:spPr>
        <p:txBody>
          <a:bodyPr wrap="square" rtlCol="0">
            <a:spAutoFit/>
          </a:bodyPr>
          <a:lstStyle/>
          <a:p>
            <a:r>
              <a:rPr lang="ru-RU" sz="1600" dirty="0" smtClean="0">
                <a:solidFill>
                  <a:schemeClr val="tx2"/>
                </a:solidFill>
              </a:rPr>
              <a:t>Пример. </a:t>
            </a:r>
            <a:r>
              <a:rPr lang="ru-RU" sz="1600" dirty="0" smtClean="0">
                <a:solidFill>
                  <a:schemeClr val="tx2"/>
                </a:solidFill>
              </a:rPr>
              <a:t>Конструктор общего вида, </a:t>
            </a:r>
            <a:r>
              <a:rPr lang="ru-RU" sz="1600" dirty="0" smtClean="0">
                <a:solidFill>
                  <a:schemeClr val="tx2"/>
                </a:solidFill>
              </a:rPr>
              <a:t>изменяющий значение поля-счётчика объектов.</a:t>
            </a:r>
          </a:p>
          <a:p>
            <a:r>
              <a:rPr lang="en-US" sz="1600" dirty="0" err="1" smtClean="0">
                <a:solidFill>
                  <a:schemeClr val="tx2"/>
                </a:solidFill>
              </a:rPr>
              <a:t>struct</a:t>
            </a:r>
            <a:r>
              <a:rPr lang="en-US" sz="1600" dirty="0" smtClean="0">
                <a:solidFill>
                  <a:schemeClr val="tx2"/>
                </a:solidFill>
              </a:rPr>
              <a:t> rectangle{</a:t>
            </a:r>
          </a:p>
          <a:p>
            <a:pPr lvl="1"/>
            <a:r>
              <a:rPr lang="en-US" sz="1600" dirty="0" smtClean="0">
                <a:solidFill>
                  <a:schemeClr val="tx2"/>
                </a:solidFill>
              </a:rPr>
              <a:t>double width;</a:t>
            </a:r>
          </a:p>
          <a:p>
            <a:pPr lvl="1"/>
            <a:r>
              <a:rPr lang="en-US" sz="1600" dirty="0" smtClean="0">
                <a:solidFill>
                  <a:schemeClr val="tx2"/>
                </a:solidFill>
              </a:rPr>
              <a:t>double height;</a:t>
            </a:r>
          </a:p>
          <a:p>
            <a:pPr lvl="1"/>
            <a:r>
              <a:rPr lang="en-US" sz="1600" dirty="0" smtClean="0">
                <a:solidFill>
                  <a:schemeClr val="tx2"/>
                </a:solidFill>
              </a:rPr>
              <a:t>static </a:t>
            </a:r>
            <a:r>
              <a:rPr lang="en-US" sz="1600" dirty="0" err="1" smtClean="0">
                <a:solidFill>
                  <a:schemeClr val="tx2"/>
                </a:solidFill>
              </a:rPr>
              <a:t>int</a:t>
            </a:r>
            <a:r>
              <a:rPr lang="en-US" sz="1600" dirty="0" smtClean="0">
                <a:solidFill>
                  <a:schemeClr val="tx2"/>
                </a:solidFill>
              </a:rPr>
              <a:t> counter;</a:t>
            </a:r>
          </a:p>
          <a:p>
            <a:pPr lvl="1"/>
            <a:r>
              <a:rPr lang="en-US" sz="1600" dirty="0" smtClean="0">
                <a:solidFill>
                  <a:schemeClr val="tx2"/>
                </a:solidFill>
              </a:rPr>
              <a:t>static void </a:t>
            </a:r>
            <a:r>
              <a:rPr lang="en-US" sz="1600" dirty="0" err="1" smtClean="0">
                <a:solidFill>
                  <a:schemeClr val="tx2"/>
                </a:solidFill>
              </a:rPr>
              <a:t>printCounter</a:t>
            </a:r>
            <a:r>
              <a:rPr lang="en-US" sz="1600" dirty="0" smtClean="0">
                <a:solidFill>
                  <a:schemeClr val="tx2"/>
                </a:solidFill>
              </a:rPr>
              <a:t>(){</a:t>
            </a:r>
          </a:p>
          <a:p>
            <a:pPr lvl="1"/>
            <a:r>
              <a:rPr lang="ru-RU" sz="1600" dirty="0" smtClean="0">
                <a:solidFill>
                  <a:schemeClr val="tx2"/>
                </a:solidFill>
              </a:rPr>
              <a:t>	</a:t>
            </a:r>
            <a:r>
              <a:rPr lang="en-US" sz="1600" dirty="0" err="1" smtClean="0">
                <a:solidFill>
                  <a:schemeClr val="tx2"/>
                </a:solidFill>
              </a:rPr>
              <a:t>cout</a:t>
            </a:r>
            <a:r>
              <a:rPr lang="en-US" sz="1600" dirty="0" smtClean="0">
                <a:solidFill>
                  <a:schemeClr val="tx2"/>
                </a:solidFill>
              </a:rPr>
              <a:t> &lt;&lt; "\n counter = " &lt;&lt; counter;</a:t>
            </a:r>
          </a:p>
          <a:p>
            <a:pPr lvl="1"/>
            <a:r>
              <a:rPr lang="ru-RU" sz="1600" dirty="0" smtClean="0">
                <a:solidFill>
                  <a:schemeClr val="tx2"/>
                </a:solidFill>
              </a:rPr>
              <a:t>}</a:t>
            </a:r>
          </a:p>
          <a:p>
            <a:pPr lvl="1"/>
            <a:r>
              <a:rPr lang="en-US" sz="1600" dirty="0" smtClean="0">
                <a:solidFill>
                  <a:schemeClr val="tx2"/>
                </a:solidFill>
              </a:rPr>
              <a:t>rectangle(double w, double h) // </a:t>
            </a:r>
            <a:r>
              <a:rPr lang="ru-RU" sz="1600" dirty="0" smtClean="0">
                <a:solidFill>
                  <a:schemeClr val="tx2"/>
                </a:solidFill>
              </a:rPr>
              <a:t>Конструктор класса</a:t>
            </a:r>
          </a:p>
          <a:p>
            <a:pPr lvl="1"/>
            <a:r>
              <a:rPr lang="en-US" sz="1600" dirty="0" smtClean="0">
                <a:solidFill>
                  <a:schemeClr val="tx2"/>
                </a:solidFill>
              </a:rPr>
              <a:t>{width = w; height = h; counter++;}</a:t>
            </a:r>
          </a:p>
          <a:p>
            <a:r>
              <a:rPr lang="ru-RU" sz="1600" dirty="0" smtClean="0">
                <a:solidFill>
                  <a:schemeClr val="tx2"/>
                </a:solidFill>
              </a:rPr>
              <a:t>};</a:t>
            </a:r>
          </a:p>
          <a:p>
            <a:r>
              <a:rPr lang="en-US" sz="1600" dirty="0" err="1" smtClean="0">
                <a:solidFill>
                  <a:schemeClr val="tx2"/>
                </a:solidFill>
              </a:rPr>
              <a:t>int</a:t>
            </a:r>
            <a:r>
              <a:rPr lang="en-US" sz="1600" dirty="0" smtClean="0">
                <a:solidFill>
                  <a:schemeClr val="tx2"/>
                </a:solidFill>
              </a:rPr>
              <a:t> rectangle::counter = 0;</a:t>
            </a:r>
          </a:p>
          <a:p>
            <a:r>
              <a:rPr lang="en-US" sz="1600" dirty="0" err="1" smtClean="0">
                <a:solidFill>
                  <a:schemeClr val="tx2"/>
                </a:solidFill>
              </a:rPr>
              <a:t>int</a:t>
            </a:r>
            <a:r>
              <a:rPr lang="en-US" sz="1600" dirty="0" smtClean="0">
                <a:solidFill>
                  <a:schemeClr val="tx2"/>
                </a:solidFill>
              </a:rPr>
              <a:t> main()</a:t>
            </a:r>
          </a:p>
          <a:p>
            <a:r>
              <a:rPr lang="ru-RU" sz="1600" dirty="0" smtClean="0">
                <a:solidFill>
                  <a:schemeClr val="tx2"/>
                </a:solidFill>
              </a:rPr>
              <a:t>{</a:t>
            </a:r>
          </a:p>
          <a:p>
            <a:pPr lvl="1"/>
            <a:r>
              <a:rPr lang="en-US" sz="1600" dirty="0" smtClean="0">
                <a:solidFill>
                  <a:schemeClr val="tx2"/>
                </a:solidFill>
              </a:rPr>
              <a:t>rectangle::</a:t>
            </a:r>
            <a:r>
              <a:rPr lang="en-US" sz="1600" dirty="0" err="1" smtClean="0">
                <a:solidFill>
                  <a:schemeClr val="tx2"/>
                </a:solidFill>
              </a:rPr>
              <a:t>printCounter</a:t>
            </a:r>
            <a:r>
              <a:rPr lang="en-US" sz="1600" dirty="0" smtClean="0">
                <a:solidFill>
                  <a:schemeClr val="tx2"/>
                </a:solidFill>
              </a:rPr>
              <a:t>();</a:t>
            </a:r>
          </a:p>
          <a:p>
            <a:pPr lvl="1"/>
            <a:r>
              <a:rPr lang="en-US" sz="1600" dirty="0" smtClean="0">
                <a:solidFill>
                  <a:schemeClr val="tx2"/>
                </a:solidFill>
              </a:rPr>
              <a:t>rectangle R1(5, 3.5);</a:t>
            </a:r>
            <a:r>
              <a:rPr lang="ru-RU" sz="1600" dirty="0" smtClean="0">
                <a:solidFill>
                  <a:schemeClr val="tx2"/>
                </a:solidFill>
              </a:rPr>
              <a:t> </a:t>
            </a:r>
            <a:r>
              <a:rPr lang="en-US" sz="1600" dirty="0" smtClean="0">
                <a:solidFill>
                  <a:schemeClr val="tx2"/>
                </a:solidFill>
              </a:rPr>
              <a:t>// </a:t>
            </a:r>
            <a:r>
              <a:rPr lang="ru-RU" sz="1600" dirty="0" smtClean="0">
                <a:solidFill>
                  <a:schemeClr val="tx2"/>
                </a:solidFill>
              </a:rPr>
              <a:t>Здесь вызывается конструктор!</a:t>
            </a:r>
            <a:endParaRPr lang="en-US" sz="1600" dirty="0" smtClean="0">
              <a:solidFill>
                <a:schemeClr val="tx2"/>
              </a:solidFill>
            </a:endParaRPr>
          </a:p>
          <a:p>
            <a:pPr lvl="1"/>
            <a:r>
              <a:rPr lang="en-US" sz="1600" dirty="0" smtClean="0">
                <a:solidFill>
                  <a:schemeClr val="tx2"/>
                </a:solidFill>
              </a:rPr>
              <a:t>R1.printCounter();</a:t>
            </a:r>
          </a:p>
          <a:p>
            <a:pPr lvl="1"/>
            <a:r>
              <a:rPr lang="en-US" sz="1600" dirty="0" smtClean="0">
                <a:solidFill>
                  <a:schemeClr val="tx2"/>
                </a:solidFill>
              </a:rPr>
              <a:t>rectangle R2(1, 2);</a:t>
            </a:r>
            <a:r>
              <a:rPr lang="ru-RU" sz="1600" dirty="0" smtClean="0">
                <a:solidFill>
                  <a:schemeClr val="tx2"/>
                </a:solidFill>
              </a:rPr>
              <a:t> </a:t>
            </a:r>
            <a:r>
              <a:rPr lang="en-US" sz="1600" dirty="0" smtClean="0">
                <a:solidFill>
                  <a:schemeClr val="tx2"/>
                </a:solidFill>
              </a:rPr>
              <a:t>// </a:t>
            </a:r>
            <a:r>
              <a:rPr lang="ru-RU" sz="1600" dirty="0" smtClean="0">
                <a:solidFill>
                  <a:schemeClr val="tx2"/>
                </a:solidFill>
              </a:rPr>
              <a:t>Здесь вызывается конструктор!</a:t>
            </a:r>
            <a:endParaRPr lang="en-US" sz="1600" dirty="0" smtClean="0">
              <a:solidFill>
                <a:schemeClr val="tx2"/>
              </a:solidFill>
            </a:endParaRPr>
          </a:p>
          <a:p>
            <a:pPr lvl="1"/>
            <a:r>
              <a:rPr lang="en-US" sz="1600" dirty="0" smtClean="0">
                <a:solidFill>
                  <a:schemeClr val="tx2"/>
                </a:solidFill>
              </a:rPr>
              <a:t>rectangle::</a:t>
            </a:r>
            <a:r>
              <a:rPr lang="en-US" sz="1600" dirty="0" err="1" smtClean="0">
                <a:solidFill>
                  <a:schemeClr val="tx2"/>
                </a:solidFill>
              </a:rPr>
              <a:t>printCounter</a:t>
            </a:r>
            <a:r>
              <a:rPr lang="en-US" sz="1600" dirty="0" smtClean="0">
                <a:solidFill>
                  <a:schemeClr val="tx2"/>
                </a:solidFill>
              </a:rPr>
              <a:t>();</a:t>
            </a:r>
          </a:p>
          <a:p>
            <a:pPr lvl="1"/>
            <a:r>
              <a:rPr lang="en-US" sz="1600" dirty="0" err="1" smtClean="0">
                <a:solidFill>
                  <a:schemeClr val="tx2"/>
                </a:solidFill>
              </a:rPr>
              <a:t>getchar</a:t>
            </a:r>
            <a:r>
              <a:rPr lang="en-US" sz="1600" dirty="0" smtClean="0">
                <a:solidFill>
                  <a:schemeClr val="tx2"/>
                </a:solidFill>
              </a:rPr>
              <a:t>();</a:t>
            </a:r>
          </a:p>
          <a:p>
            <a:pPr lvl="1"/>
            <a:r>
              <a:rPr lang="en-US" sz="1600" dirty="0" smtClean="0">
                <a:solidFill>
                  <a:schemeClr val="tx2"/>
                </a:solidFill>
              </a:rPr>
              <a:t>return 0;</a:t>
            </a:r>
          </a:p>
          <a:p>
            <a:r>
              <a:rPr lang="ru-RU" sz="1600" dirty="0" smtClean="0">
                <a:solidFill>
                  <a:schemeClr val="tx2"/>
                </a:solidFill>
              </a:rPr>
              <a:t>}</a:t>
            </a:r>
          </a:p>
        </p:txBody>
      </p:sp>
      <p:sp>
        <p:nvSpPr>
          <p:cNvPr id="11" name="Номер слайда 10"/>
          <p:cNvSpPr>
            <a:spLocks noGrp="1"/>
          </p:cNvSpPr>
          <p:nvPr>
            <p:ph type="sldNum" sz="quarter" idx="12"/>
          </p:nvPr>
        </p:nvSpPr>
        <p:spPr/>
        <p:txBody>
          <a:bodyPr/>
          <a:lstStyle/>
          <a:p>
            <a:fld id="{A483448D-3A78-4528-A469-B745A65DA480}" type="slidenum">
              <a:rPr lang="en-US" smtClean="0"/>
              <a:pPr/>
              <a:t>23</a:t>
            </a:fld>
            <a:endParaRPr lang="en-US"/>
          </a:p>
        </p:txBody>
      </p:sp>
      <p:sp>
        <p:nvSpPr>
          <p:cNvPr id="12" name="Нижний колонтитул 11"/>
          <p:cNvSpPr>
            <a:spLocks noGrp="1"/>
          </p:cNvSpPr>
          <p:nvPr>
            <p:ph type="ftr" sz="quarter" idx="11"/>
          </p:nvPr>
        </p:nvSpPr>
        <p:spPr/>
        <p:txBody>
          <a:bodyPr/>
          <a:lstStyle/>
          <a:p>
            <a:r>
              <a:rPr lang="ru-RU" smtClean="0"/>
              <a:t>Попов В. С., ИСОТ МГТУ им. Н. Э. Баумана</a:t>
            </a:r>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Users\HP\Desktop\Презентация ИТ-прорыв\bmstu logo.jpg"/>
          <p:cNvPicPr>
            <a:picLocks noChangeAspect="1" noChangeArrowheads="1"/>
          </p:cNvPicPr>
          <p:nvPr/>
        </p:nvPicPr>
        <p:blipFill>
          <a:blip r:embed="rId2" cstate="print"/>
          <a:srcRect/>
          <a:stretch>
            <a:fillRect/>
          </a:stretch>
        </p:blipFill>
        <p:spPr bwMode="auto">
          <a:xfrm>
            <a:off x="7924800" y="228600"/>
            <a:ext cx="995119" cy="1143000"/>
          </a:xfrm>
          <a:prstGeom prst="rect">
            <a:avLst/>
          </a:prstGeom>
          <a:noFill/>
        </p:spPr>
      </p:pic>
      <p:sp>
        <p:nvSpPr>
          <p:cNvPr id="7" name="Заголовок 6"/>
          <p:cNvSpPr>
            <a:spLocks noGrp="1"/>
          </p:cNvSpPr>
          <p:nvPr>
            <p:ph type="ctrTitle"/>
          </p:nvPr>
        </p:nvSpPr>
        <p:spPr>
          <a:xfrm>
            <a:off x="304800" y="0"/>
            <a:ext cx="7467600" cy="1470025"/>
          </a:xfrm>
        </p:spPr>
        <p:txBody>
          <a:bodyPr/>
          <a:lstStyle/>
          <a:p>
            <a:pPr algn="l"/>
            <a:r>
              <a:rPr lang="ru-RU" dirty="0" smtClean="0">
                <a:solidFill>
                  <a:schemeClr val="tx2"/>
                </a:solidFill>
              </a:rPr>
              <a:t>3. Конструкторы и деструкторы</a:t>
            </a:r>
            <a:endParaRPr lang="ru-RU" dirty="0">
              <a:solidFill>
                <a:schemeClr val="tx2"/>
              </a:solidFill>
            </a:endParaRPr>
          </a:p>
        </p:txBody>
      </p:sp>
      <p:sp>
        <p:nvSpPr>
          <p:cNvPr id="10" name="TextBox 9"/>
          <p:cNvSpPr txBox="1"/>
          <p:nvPr/>
        </p:nvSpPr>
        <p:spPr>
          <a:xfrm>
            <a:off x="304800" y="1348800"/>
            <a:ext cx="8534400" cy="5262979"/>
          </a:xfrm>
          <a:prstGeom prst="rect">
            <a:avLst/>
          </a:prstGeom>
          <a:noFill/>
        </p:spPr>
        <p:txBody>
          <a:bodyPr wrap="square" rtlCol="0">
            <a:spAutoFit/>
          </a:bodyPr>
          <a:lstStyle/>
          <a:p>
            <a:r>
              <a:rPr lang="ru-RU" sz="2400" dirty="0" smtClean="0">
                <a:solidFill>
                  <a:schemeClr val="tx2"/>
                </a:solidFill>
              </a:rPr>
              <a:t>Пример. </a:t>
            </a:r>
            <a:r>
              <a:rPr lang="ru-RU" sz="2400" dirty="0" smtClean="0">
                <a:solidFill>
                  <a:schemeClr val="tx2"/>
                </a:solidFill>
              </a:rPr>
              <a:t>Конструктор копирования для класса </a:t>
            </a:r>
            <a:r>
              <a:rPr lang="en-US" sz="2400" dirty="0" smtClean="0">
                <a:solidFill>
                  <a:schemeClr val="tx2"/>
                </a:solidFill>
              </a:rPr>
              <a:t>rectangle.</a:t>
            </a:r>
            <a:endParaRPr lang="ru-RU" sz="2400" dirty="0" smtClean="0">
              <a:solidFill>
                <a:schemeClr val="tx2"/>
              </a:solidFill>
            </a:endParaRPr>
          </a:p>
          <a:p>
            <a:r>
              <a:rPr lang="en-US" sz="2400" dirty="0" err="1" smtClean="0">
                <a:solidFill>
                  <a:schemeClr val="tx2"/>
                </a:solidFill>
              </a:rPr>
              <a:t>struct</a:t>
            </a:r>
            <a:r>
              <a:rPr lang="en-US" sz="2400" dirty="0" smtClean="0">
                <a:solidFill>
                  <a:schemeClr val="tx2"/>
                </a:solidFill>
              </a:rPr>
              <a:t> rectangle</a:t>
            </a:r>
            <a:r>
              <a:rPr lang="en-US" sz="2400" dirty="0" smtClean="0">
                <a:solidFill>
                  <a:schemeClr val="tx2"/>
                </a:solidFill>
              </a:rPr>
              <a:t>{</a:t>
            </a:r>
            <a:endParaRPr lang="en-US" sz="2400" dirty="0" smtClean="0">
              <a:solidFill>
                <a:schemeClr val="tx2"/>
              </a:solidFill>
            </a:endParaRPr>
          </a:p>
          <a:p>
            <a:pPr lvl="1"/>
            <a:r>
              <a:rPr lang="en-US" sz="2400" dirty="0" smtClean="0">
                <a:solidFill>
                  <a:schemeClr val="tx2"/>
                </a:solidFill>
              </a:rPr>
              <a:t>…</a:t>
            </a:r>
          </a:p>
          <a:p>
            <a:pPr lvl="1"/>
            <a:r>
              <a:rPr lang="en-US" sz="2400" dirty="0" smtClean="0">
                <a:solidFill>
                  <a:schemeClr val="tx2"/>
                </a:solidFill>
              </a:rPr>
              <a:t>rectangle(const </a:t>
            </a:r>
            <a:r>
              <a:rPr lang="en-US" sz="2400" dirty="0" smtClean="0">
                <a:solidFill>
                  <a:schemeClr val="tx2"/>
                </a:solidFill>
              </a:rPr>
              <a:t>rectangle&amp; </a:t>
            </a:r>
            <a:r>
              <a:rPr lang="en-US" sz="2400" dirty="0" err="1" smtClean="0">
                <a:solidFill>
                  <a:schemeClr val="tx2"/>
                </a:solidFill>
              </a:rPr>
              <a:t>rect</a:t>
            </a:r>
            <a:r>
              <a:rPr lang="en-US" sz="2400" dirty="0" smtClean="0">
                <a:solidFill>
                  <a:schemeClr val="tx2"/>
                </a:solidFill>
              </a:rPr>
              <a:t>)</a:t>
            </a:r>
          </a:p>
          <a:p>
            <a:pPr lvl="1"/>
            <a:r>
              <a:rPr lang="en-US" sz="2400" dirty="0" smtClean="0">
                <a:solidFill>
                  <a:schemeClr val="tx2"/>
                </a:solidFill>
              </a:rPr>
              <a:t>{width = </a:t>
            </a:r>
            <a:r>
              <a:rPr lang="en-US" sz="2400" dirty="0" err="1" smtClean="0">
                <a:solidFill>
                  <a:schemeClr val="tx2"/>
                </a:solidFill>
              </a:rPr>
              <a:t>rect.width</a:t>
            </a:r>
            <a:r>
              <a:rPr lang="en-US" sz="2400" dirty="0" smtClean="0">
                <a:solidFill>
                  <a:schemeClr val="tx2"/>
                </a:solidFill>
              </a:rPr>
              <a:t>; height = </a:t>
            </a:r>
            <a:r>
              <a:rPr lang="en-US" sz="2400" dirty="0" err="1" smtClean="0">
                <a:solidFill>
                  <a:schemeClr val="tx2"/>
                </a:solidFill>
              </a:rPr>
              <a:t>rect.height</a:t>
            </a:r>
            <a:r>
              <a:rPr lang="en-US" sz="2400" dirty="0" smtClean="0">
                <a:solidFill>
                  <a:schemeClr val="tx2"/>
                </a:solidFill>
              </a:rPr>
              <a:t>; counter++;}</a:t>
            </a:r>
            <a:endParaRPr lang="en-US" sz="2400" dirty="0" smtClean="0">
              <a:solidFill>
                <a:schemeClr val="tx2"/>
              </a:solidFill>
            </a:endParaRPr>
          </a:p>
          <a:p>
            <a:r>
              <a:rPr lang="ru-RU" sz="2400" dirty="0" smtClean="0">
                <a:solidFill>
                  <a:schemeClr val="tx2"/>
                </a:solidFill>
              </a:rPr>
              <a:t>};</a:t>
            </a:r>
            <a:endParaRPr lang="ru-RU" sz="2400" dirty="0" smtClean="0">
              <a:solidFill>
                <a:schemeClr val="tx2"/>
              </a:solidFill>
            </a:endParaRPr>
          </a:p>
          <a:p>
            <a:r>
              <a:rPr lang="en-US" sz="2400" dirty="0" err="1" smtClean="0">
                <a:solidFill>
                  <a:schemeClr val="tx2"/>
                </a:solidFill>
              </a:rPr>
              <a:t>int</a:t>
            </a:r>
            <a:r>
              <a:rPr lang="en-US" sz="2400" dirty="0" smtClean="0">
                <a:solidFill>
                  <a:schemeClr val="tx2"/>
                </a:solidFill>
              </a:rPr>
              <a:t> </a:t>
            </a:r>
            <a:r>
              <a:rPr lang="en-US" sz="2400" dirty="0" smtClean="0">
                <a:solidFill>
                  <a:schemeClr val="tx2"/>
                </a:solidFill>
              </a:rPr>
              <a:t>main()</a:t>
            </a:r>
          </a:p>
          <a:p>
            <a:r>
              <a:rPr lang="ru-RU" sz="2400" dirty="0" smtClean="0">
                <a:solidFill>
                  <a:schemeClr val="tx2"/>
                </a:solidFill>
              </a:rPr>
              <a:t>{</a:t>
            </a:r>
          </a:p>
          <a:p>
            <a:pPr lvl="1"/>
            <a:r>
              <a:rPr lang="ru-RU" sz="2400" dirty="0" err="1" smtClean="0">
                <a:solidFill>
                  <a:schemeClr val="tx2"/>
                </a:solidFill>
              </a:rPr>
              <a:t>rectangle</a:t>
            </a:r>
            <a:r>
              <a:rPr lang="ru-RU" sz="2400" dirty="0" smtClean="0">
                <a:solidFill>
                  <a:schemeClr val="tx2"/>
                </a:solidFill>
              </a:rPr>
              <a:t> R1(5, 3.5); // Конструктор общего </a:t>
            </a:r>
            <a:r>
              <a:rPr lang="ru-RU" sz="2400" dirty="0" smtClean="0">
                <a:solidFill>
                  <a:schemeClr val="tx2"/>
                </a:solidFill>
              </a:rPr>
              <a:t>вида</a:t>
            </a:r>
            <a:endParaRPr lang="en-US" sz="2400" dirty="0" smtClean="0">
              <a:solidFill>
                <a:schemeClr val="tx2"/>
              </a:solidFill>
            </a:endParaRPr>
          </a:p>
          <a:p>
            <a:pPr lvl="1"/>
            <a:r>
              <a:rPr lang="en-US" sz="2400" dirty="0" smtClean="0">
                <a:solidFill>
                  <a:schemeClr val="tx2"/>
                </a:solidFill>
              </a:rPr>
              <a:t>…</a:t>
            </a:r>
            <a:endParaRPr lang="ru-RU" sz="2400" dirty="0" smtClean="0">
              <a:solidFill>
                <a:schemeClr val="tx2"/>
              </a:solidFill>
            </a:endParaRPr>
          </a:p>
          <a:p>
            <a:pPr lvl="1"/>
            <a:r>
              <a:rPr lang="en-US" sz="2400" dirty="0" smtClean="0">
                <a:solidFill>
                  <a:schemeClr val="tx2"/>
                </a:solidFill>
              </a:rPr>
              <a:t>rectangle R2(R1); // </a:t>
            </a:r>
            <a:r>
              <a:rPr lang="ru-RU" sz="2400" dirty="0" smtClean="0">
                <a:solidFill>
                  <a:schemeClr val="tx2"/>
                </a:solidFill>
              </a:rPr>
              <a:t>Конструктор </a:t>
            </a:r>
            <a:r>
              <a:rPr lang="ru-RU" sz="2400" dirty="0" smtClean="0">
                <a:solidFill>
                  <a:schemeClr val="tx2"/>
                </a:solidFill>
              </a:rPr>
              <a:t>копирования</a:t>
            </a:r>
            <a:endParaRPr lang="en-US" sz="2400" dirty="0" smtClean="0">
              <a:solidFill>
                <a:schemeClr val="tx2"/>
              </a:solidFill>
            </a:endParaRPr>
          </a:p>
          <a:p>
            <a:pPr lvl="1"/>
            <a:r>
              <a:rPr lang="en-US" sz="2400" dirty="0" smtClean="0">
                <a:solidFill>
                  <a:schemeClr val="tx2"/>
                </a:solidFill>
              </a:rPr>
              <a:t>…</a:t>
            </a:r>
            <a:endParaRPr lang="ru-RU" sz="2400" dirty="0" smtClean="0">
              <a:solidFill>
                <a:schemeClr val="tx2"/>
              </a:solidFill>
            </a:endParaRPr>
          </a:p>
          <a:p>
            <a:pPr lvl="1"/>
            <a:r>
              <a:rPr lang="en-US" sz="2400" dirty="0" smtClean="0">
                <a:solidFill>
                  <a:schemeClr val="tx2"/>
                </a:solidFill>
              </a:rPr>
              <a:t>return </a:t>
            </a:r>
            <a:r>
              <a:rPr lang="en-US" sz="2400" dirty="0" smtClean="0">
                <a:solidFill>
                  <a:schemeClr val="tx2"/>
                </a:solidFill>
              </a:rPr>
              <a:t>0;</a:t>
            </a:r>
          </a:p>
          <a:p>
            <a:r>
              <a:rPr lang="ru-RU" sz="2400" dirty="0" smtClean="0">
                <a:solidFill>
                  <a:schemeClr val="tx2"/>
                </a:solidFill>
              </a:rPr>
              <a:t>}</a:t>
            </a:r>
          </a:p>
        </p:txBody>
      </p:sp>
      <p:sp>
        <p:nvSpPr>
          <p:cNvPr id="11" name="Номер слайда 10"/>
          <p:cNvSpPr>
            <a:spLocks noGrp="1"/>
          </p:cNvSpPr>
          <p:nvPr>
            <p:ph type="sldNum" sz="quarter" idx="12"/>
          </p:nvPr>
        </p:nvSpPr>
        <p:spPr/>
        <p:txBody>
          <a:bodyPr/>
          <a:lstStyle/>
          <a:p>
            <a:fld id="{A483448D-3A78-4528-A469-B745A65DA480}" type="slidenum">
              <a:rPr lang="en-US" smtClean="0"/>
              <a:pPr/>
              <a:t>24</a:t>
            </a:fld>
            <a:endParaRPr lang="en-US"/>
          </a:p>
        </p:txBody>
      </p:sp>
      <p:sp>
        <p:nvSpPr>
          <p:cNvPr id="12" name="Нижний колонтитул 11"/>
          <p:cNvSpPr>
            <a:spLocks noGrp="1"/>
          </p:cNvSpPr>
          <p:nvPr>
            <p:ph type="ftr" sz="quarter" idx="11"/>
          </p:nvPr>
        </p:nvSpPr>
        <p:spPr/>
        <p:txBody>
          <a:bodyPr/>
          <a:lstStyle/>
          <a:p>
            <a:r>
              <a:rPr lang="ru-RU" smtClean="0"/>
              <a:t>Попов В. С., ИСОТ МГТУ им. Н. Э. Баумана</a:t>
            </a:r>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Users\HP\Desktop\Презентация ИТ-прорыв\bmstu logo.jpg"/>
          <p:cNvPicPr>
            <a:picLocks noChangeAspect="1" noChangeArrowheads="1"/>
          </p:cNvPicPr>
          <p:nvPr/>
        </p:nvPicPr>
        <p:blipFill>
          <a:blip r:embed="rId2" cstate="print"/>
          <a:srcRect/>
          <a:stretch>
            <a:fillRect/>
          </a:stretch>
        </p:blipFill>
        <p:spPr bwMode="auto">
          <a:xfrm>
            <a:off x="7924800" y="228600"/>
            <a:ext cx="995119" cy="1143000"/>
          </a:xfrm>
          <a:prstGeom prst="rect">
            <a:avLst/>
          </a:prstGeom>
          <a:noFill/>
        </p:spPr>
      </p:pic>
      <p:sp>
        <p:nvSpPr>
          <p:cNvPr id="7" name="Заголовок 6"/>
          <p:cNvSpPr>
            <a:spLocks noGrp="1"/>
          </p:cNvSpPr>
          <p:nvPr>
            <p:ph type="ctrTitle"/>
          </p:nvPr>
        </p:nvSpPr>
        <p:spPr>
          <a:xfrm>
            <a:off x="304800" y="0"/>
            <a:ext cx="7467600" cy="1470025"/>
          </a:xfrm>
        </p:spPr>
        <p:txBody>
          <a:bodyPr/>
          <a:lstStyle/>
          <a:p>
            <a:pPr algn="l"/>
            <a:r>
              <a:rPr lang="ru-RU" dirty="0" smtClean="0">
                <a:solidFill>
                  <a:schemeClr val="tx2"/>
                </a:solidFill>
              </a:rPr>
              <a:t>3. Конструкторы и деструкторы</a:t>
            </a:r>
            <a:endParaRPr lang="ru-RU" dirty="0">
              <a:solidFill>
                <a:schemeClr val="tx2"/>
              </a:solidFill>
            </a:endParaRPr>
          </a:p>
        </p:txBody>
      </p:sp>
      <p:sp>
        <p:nvSpPr>
          <p:cNvPr id="10" name="TextBox 9"/>
          <p:cNvSpPr txBox="1"/>
          <p:nvPr/>
        </p:nvSpPr>
        <p:spPr>
          <a:xfrm>
            <a:off x="304800" y="1524000"/>
            <a:ext cx="8534400" cy="5016758"/>
          </a:xfrm>
          <a:prstGeom prst="rect">
            <a:avLst/>
          </a:prstGeom>
          <a:noFill/>
        </p:spPr>
        <p:txBody>
          <a:bodyPr wrap="square" rtlCol="0">
            <a:spAutoFit/>
          </a:bodyPr>
          <a:lstStyle/>
          <a:p>
            <a:pPr marL="342900"/>
            <a:r>
              <a:rPr lang="ru-RU" sz="3200" dirty="0" smtClean="0"/>
              <a:t>Инициализатор </a:t>
            </a:r>
            <a:r>
              <a:rPr lang="ru-RU" sz="3200" dirty="0" smtClean="0"/>
              <a:t>конструктора – ещё один способ инициализации полей данных объекта.</a:t>
            </a:r>
          </a:p>
          <a:p>
            <a:pPr marL="342900"/>
            <a:endParaRPr lang="ru-RU" sz="3200" dirty="0" smtClean="0"/>
          </a:p>
          <a:p>
            <a:pPr marL="342900"/>
            <a:r>
              <a:rPr lang="ru-RU" sz="3200" dirty="0" smtClean="0"/>
              <a:t>Где расположен инициализатор конструктора?</a:t>
            </a:r>
          </a:p>
          <a:p>
            <a:pPr marL="342900"/>
            <a:r>
              <a:rPr lang="ru-RU" sz="3200" dirty="0" err="1" smtClean="0">
                <a:solidFill>
                  <a:schemeClr val="tx2"/>
                </a:solidFill>
              </a:rPr>
              <a:t>имя_класса</a:t>
            </a:r>
            <a:r>
              <a:rPr lang="ru-RU" sz="3200" dirty="0" smtClean="0">
                <a:solidFill>
                  <a:schemeClr val="tx2"/>
                </a:solidFill>
              </a:rPr>
              <a:t>(</a:t>
            </a:r>
            <a:r>
              <a:rPr lang="ru-RU" sz="3200" dirty="0" err="1" smtClean="0">
                <a:solidFill>
                  <a:schemeClr val="tx2"/>
                </a:solidFill>
              </a:rPr>
              <a:t>список_параметров</a:t>
            </a:r>
            <a:r>
              <a:rPr lang="ru-RU" sz="3200" dirty="0" smtClean="0">
                <a:solidFill>
                  <a:schemeClr val="tx2"/>
                </a:solidFill>
              </a:rPr>
              <a:t>)</a:t>
            </a:r>
          </a:p>
          <a:p>
            <a:pPr marL="342900"/>
            <a:r>
              <a:rPr lang="ru-RU" sz="3200" dirty="0" err="1" smtClean="0">
                <a:solidFill>
                  <a:schemeClr val="tx2"/>
                </a:solidFill>
              </a:rPr>
              <a:t>инициализатор_конструктора</a:t>
            </a:r>
            <a:endParaRPr lang="ru-RU" sz="3200" dirty="0" smtClean="0">
              <a:solidFill>
                <a:schemeClr val="tx2"/>
              </a:solidFill>
            </a:endParaRPr>
          </a:p>
          <a:p>
            <a:pPr marL="342900"/>
            <a:r>
              <a:rPr lang="en-US" sz="3200" dirty="0" smtClean="0">
                <a:solidFill>
                  <a:schemeClr val="tx2"/>
                </a:solidFill>
              </a:rPr>
              <a:t>{</a:t>
            </a:r>
            <a:r>
              <a:rPr lang="ru-RU" sz="3200" dirty="0" err="1" smtClean="0">
                <a:solidFill>
                  <a:schemeClr val="tx2"/>
                </a:solidFill>
              </a:rPr>
              <a:t>операторы_тела_конструктора</a:t>
            </a:r>
            <a:r>
              <a:rPr lang="en-US" sz="3200" dirty="0" smtClean="0">
                <a:solidFill>
                  <a:schemeClr val="tx2"/>
                </a:solidFill>
              </a:rPr>
              <a:t>}</a:t>
            </a:r>
            <a:endParaRPr lang="ru-RU" sz="3200" dirty="0" smtClean="0">
              <a:solidFill>
                <a:schemeClr val="tx2"/>
              </a:solidFill>
            </a:endParaRPr>
          </a:p>
          <a:p>
            <a:pPr marL="342900"/>
            <a:endParaRPr lang="ru-RU" sz="3200" dirty="0" smtClean="0"/>
          </a:p>
        </p:txBody>
      </p:sp>
      <p:sp>
        <p:nvSpPr>
          <p:cNvPr id="11" name="Номер слайда 10"/>
          <p:cNvSpPr>
            <a:spLocks noGrp="1"/>
          </p:cNvSpPr>
          <p:nvPr>
            <p:ph type="sldNum" sz="quarter" idx="12"/>
          </p:nvPr>
        </p:nvSpPr>
        <p:spPr/>
        <p:txBody>
          <a:bodyPr/>
          <a:lstStyle/>
          <a:p>
            <a:fld id="{A483448D-3A78-4528-A469-B745A65DA480}" type="slidenum">
              <a:rPr lang="en-US" smtClean="0"/>
              <a:pPr/>
              <a:t>25</a:t>
            </a:fld>
            <a:endParaRPr lang="en-US"/>
          </a:p>
        </p:txBody>
      </p:sp>
      <p:sp>
        <p:nvSpPr>
          <p:cNvPr id="12" name="Нижний колонтитул 11"/>
          <p:cNvSpPr>
            <a:spLocks noGrp="1"/>
          </p:cNvSpPr>
          <p:nvPr>
            <p:ph type="ftr" sz="quarter" idx="11"/>
          </p:nvPr>
        </p:nvSpPr>
        <p:spPr/>
        <p:txBody>
          <a:bodyPr/>
          <a:lstStyle/>
          <a:p>
            <a:r>
              <a:rPr lang="ru-RU" smtClean="0"/>
              <a:t>Попов В. С., ИСОТ МГТУ им. Н. Э. Баумана</a:t>
            </a:r>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Users\HP\Desktop\Презентация ИТ-прорыв\bmstu logo.jpg"/>
          <p:cNvPicPr>
            <a:picLocks noChangeAspect="1" noChangeArrowheads="1"/>
          </p:cNvPicPr>
          <p:nvPr/>
        </p:nvPicPr>
        <p:blipFill>
          <a:blip r:embed="rId2" cstate="print"/>
          <a:srcRect/>
          <a:stretch>
            <a:fillRect/>
          </a:stretch>
        </p:blipFill>
        <p:spPr bwMode="auto">
          <a:xfrm>
            <a:off x="7924800" y="228600"/>
            <a:ext cx="995119" cy="1143000"/>
          </a:xfrm>
          <a:prstGeom prst="rect">
            <a:avLst/>
          </a:prstGeom>
          <a:noFill/>
        </p:spPr>
      </p:pic>
      <p:sp>
        <p:nvSpPr>
          <p:cNvPr id="7" name="Заголовок 6"/>
          <p:cNvSpPr>
            <a:spLocks noGrp="1"/>
          </p:cNvSpPr>
          <p:nvPr>
            <p:ph type="ctrTitle"/>
          </p:nvPr>
        </p:nvSpPr>
        <p:spPr>
          <a:xfrm>
            <a:off x="304800" y="0"/>
            <a:ext cx="7467600" cy="1470025"/>
          </a:xfrm>
        </p:spPr>
        <p:txBody>
          <a:bodyPr/>
          <a:lstStyle/>
          <a:p>
            <a:pPr algn="l"/>
            <a:r>
              <a:rPr lang="ru-RU" dirty="0" smtClean="0">
                <a:solidFill>
                  <a:schemeClr val="tx2"/>
                </a:solidFill>
              </a:rPr>
              <a:t>3. Конструкторы и деструкторы</a:t>
            </a:r>
            <a:endParaRPr lang="ru-RU" dirty="0">
              <a:solidFill>
                <a:schemeClr val="tx2"/>
              </a:solidFill>
            </a:endParaRPr>
          </a:p>
        </p:txBody>
      </p:sp>
      <p:sp>
        <p:nvSpPr>
          <p:cNvPr id="10" name="TextBox 9"/>
          <p:cNvSpPr txBox="1"/>
          <p:nvPr/>
        </p:nvSpPr>
        <p:spPr>
          <a:xfrm>
            <a:off x="304800" y="1524000"/>
            <a:ext cx="8534400" cy="5878532"/>
          </a:xfrm>
          <a:prstGeom prst="rect">
            <a:avLst/>
          </a:prstGeom>
          <a:noFill/>
        </p:spPr>
        <p:txBody>
          <a:bodyPr wrap="square" rtlCol="0">
            <a:spAutoFit/>
          </a:bodyPr>
          <a:lstStyle/>
          <a:p>
            <a:pPr marL="342900"/>
            <a:r>
              <a:rPr lang="ru-RU" sz="3200" dirty="0" smtClean="0"/>
              <a:t>Инициализатор </a:t>
            </a:r>
            <a:r>
              <a:rPr lang="ru-RU" sz="3200" dirty="0" smtClean="0"/>
              <a:t>конструктора – список инициализаторов полей данных, перед которым следует двоеточие. Элементы списка располагаются через запятую.</a:t>
            </a:r>
          </a:p>
          <a:p>
            <a:pPr marL="342900"/>
            <a:endParaRPr lang="ru-RU" sz="3200" dirty="0" smtClean="0"/>
          </a:p>
          <a:p>
            <a:pPr lvl="1"/>
            <a:r>
              <a:rPr lang="en-US" sz="2400" dirty="0" smtClean="0">
                <a:solidFill>
                  <a:schemeClr val="tx2"/>
                </a:solidFill>
              </a:rPr>
              <a:t>rectangle(double w, double h</a:t>
            </a:r>
            <a:r>
              <a:rPr lang="en-US" sz="2400" dirty="0" smtClean="0">
                <a:solidFill>
                  <a:schemeClr val="tx2"/>
                </a:solidFill>
              </a:rPr>
              <a:t>)</a:t>
            </a:r>
            <a:endParaRPr lang="ru-RU" sz="2400" dirty="0" smtClean="0">
              <a:solidFill>
                <a:schemeClr val="tx2"/>
              </a:solidFill>
            </a:endParaRPr>
          </a:p>
          <a:p>
            <a:pPr lvl="1"/>
            <a:r>
              <a:rPr lang="en-US" sz="2400" dirty="0" smtClean="0">
                <a:solidFill>
                  <a:schemeClr val="tx2"/>
                </a:solidFill>
              </a:rPr>
              <a:t>{width = w; height = h; counter++;}</a:t>
            </a:r>
          </a:p>
          <a:p>
            <a:pPr marL="342900"/>
            <a:r>
              <a:rPr lang="ru-RU" sz="3200" dirty="0" smtClean="0"/>
              <a:t>можно записать как</a:t>
            </a:r>
          </a:p>
          <a:p>
            <a:pPr lvl="1"/>
            <a:r>
              <a:rPr lang="en-US" sz="2400" dirty="0" smtClean="0">
                <a:solidFill>
                  <a:schemeClr val="tx2"/>
                </a:solidFill>
              </a:rPr>
              <a:t>rectangle(double w, double h)</a:t>
            </a:r>
            <a:endParaRPr lang="ru-RU" sz="2400" dirty="0" smtClean="0">
              <a:solidFill>
                <a:schemeClr val="tx2"/>
              </a:solidFill>
            </a:endParaRPr>
          </a:p>
          <a:p>
            <a:pPr lvl="1"/>
            <a:r>
              <a:rPr lang="en-US" sz="2400" dirty="0" smtClean="0">
                <a:solidFill>
                  <a:schemeClr val="tx2"/>
                </a:solidFill>
              </a:rPr>
              <a:t>: width(w), height(h)</a:t>
            </a:r>
            <a:endParaRPr lang="ru-RU" sz="2400" dirty="0" smtClean="0">
              <a:solidFill>
                <a:schemeClr val="tx2"/>
              </a:solidFill>
            </a:endParaRPr>
          </a:p>
          <a:p>
            <a:pPr lvl="1"/>
            <a:r>
              <a:rPr lang="en-US" sz="2400" dirty="0" smtClean="0">
                <a:solidFill>
                  <a:schemeClr val="tx2"/>
                </a:solidFill>
              </a:rPr>
              <a:t>{counter</a:t>
            </a:r>
            <a:r>
              <a:rPr lang="en-US" sz="2400" dirty="0" smtClean="0">
                <a:solidFill>
                  <a:schemeClr val="tx2"/>
                </a:solidFill>
              </a:rPr>
              <a:t>++;}</a:t>
            </a:r>
          </a:p>
          <a:p>
            <a:pPr marL="342900"/>
            <a:endParaRPr lang="ru-RU" sz="3200" dirty="0" smtClean="0"/>
          </a:p>
          <a:p>
            <a:pPr marL="342900"/>
            <a:endParaRPr lang="ru-RU" sz="3200" dirty="0" smtClean="0"/>
          </a:p>
        </p:txBody>
      </p:sp>
      <p:sp>
        <p:nvSpPr>
          <p:cNvPr id="11" name="Номер слайда 10"/>
          <p:cNvSpPr>
            <a:spLocks noGrp="1"/>
          </p:cNvSpPr>
          <p:nvPr>
            <p:ph type="sldNum" sz="quarter" idx="12"/>
          </p:nvPr>
        </p:nvSpPr>
        <p:spPr/>
        <p:txBody>
          <a:bodyPr/>
          <a:lstStyle/>
          <a:p>
            <a:fld id="{A483448D-3A78-4528-A469-B745A65DA480}" type="slidenum">
              <a:rPr lang="en-US" smtClean="0"/>
              <a:pPr/>
              <a:t>26</a:t>
            </a:fld>
            <a:endParaRPr lang="en-US"/>
          </a:p>
        </p:txBody>
      </p:sp>
      <p:sp>
        <p:nvSpPr>
          <p:cNvPr id="12" name="Нижний колонтитул 11"/>
          <p:cNvSpPr>
            <a:spLocks noGrp="1"/>
          </p:cNvSpPr>
          <p:nvPr>
            <p:ph type="ftr" sz="quarter" idx="11"/>
          </p:nvPr>
        </p:nvSpPr>
        <p:spPr/>
        <p:txBody>
          <a:bodyPr/>
          <a:lstStyle/>
          <a:p>
            <a:r>
              <a:rPr lang="ru-RU" smtClean="0"/>
              <a:t>Попов В. С., ИСОТ МГТУ им. Н. Э. Баумана</a:t>
            </a:r>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Users\HP\Desktop\Презентация ИТ-прорыв\bmstu logo.jpg"/>
          <p:cNvPicPr>
            <a:picLocks noChangeAspect="1" noChangeArrowheads="1"/>
          </p:cNvPicPr>
          <p:nvPr/>
        </p:nvPicPr>
        <p:blipFill>
          <a:blip r:embed="rId2" cstate="print"/>
          <a:srcRect/>
          <a:stretch>
            <a:fillRect/>
          </a:stretch>
        </p:blipFill>
        <p:spPr bwMode="auto">
          <a:xfrm>
            <a:off x="7924800" y="228600"/>
            <a:ext cx="995119" cy="1143000"/>
          </a:xfrm>
          <a:prstGeom prst="rect">
            <a:avLst/>
          </a:prstGeom>
          <a:noFill/>
        </p:spPr>
      </p:pic>
      <p:sp>
        <p:nvSpPr>
          <p:cNvPr id="7" name="Заголовок 6"/>
          <p:cNvSpPr>
            <a:spLocks noGrp="1"/>
          </p:cNvSpPr>
          <p:nvPr>
            <p:ph type="ctrTitle"/>
          </p:nvPr>
        </p:nvSpPr>
        <p:spPr>
          <a:xfrm>
            <a:off x="304800" y="0"/>
            <a:ext cx="7467600" cy="1470025"/>
          </a:xfrm>
        </p:spPr>
        <p:txBody>
          <a:bodyPr/>
          <a:lstStyle/>
          <a:p>
            <a:pPr algn="l"/>
            <a:r>
              <a:rPr lang="ru-RU" dirty="0" smtClean="0">
                <a:solidFill>
                  <a:schemeClr val="tx2"/>
                </a:solidFill>
              </a:rPr>
              <a:t>3. Конструкторы и деструкторы</a:t>
            </a:r>
            <a:endParaRPr lang="ru-RU" dirty="0">
              <a:solidFill>
                <a:schemeClr val="tx2"/>
              </a:solidFill>
            </a:endParaRPr>
          </a:p>
        </p:txBody>
      </p:sp>
      <p:sp>
        <p:nvSpPr>
          <p:cNvPr id="10" name="TextBox 9"/>
          <p:cNvSpPr txBox="1"/>
          <p:nvPr/>
        </p:nvSpPr>
        <p:spPr>
          <a:xfrm>
            <a:off x="304800" y="1524000"/>
            <a:ext cx="8534400" cy="1569660"/>
          </a:xfrm>
          <a:prstGeom prst="rect">
            <a:avLst/>
          </a:prstGeom>
          <a:noFill/>
        </p:spPr>
        <p:txBody>
          <a:bodyPr wrap="square" rtlCol="0">
            <a:spAutoFit/>
          </a:bodyPr>
          <a:lstStyle/>
          <a:p>
            <a:pPr marL="342900"/>
            <a:r>
              <a:rPr lang="ru-RU" sz="3200" dirty="0" smtClean="0"/>
              <a:t>Особенность инициализатора конструктора: инициализация полей выполняется в порядке их размещения в определении класса.</a:t>
            </a:r>
          </a:p>
        </p:txBody>
      </p:sp>
      <p:sp>
        <p:nvSpPr>
          <p:cNvPr id="11" name="Номер слайда 10"/>
          <p:cNvSpPr>
            <a:spLocks noGrp="1"/>
          </p:cNvSpPr>
          <p:nvPr>
            <p:ph type="sldNum" sz="quarter" idx="12"/>
          </p:nvPr>
        </p:nvSpPr>
        <p:spPr/>
        <p:txBody>
          <a:bodyPr/>
          <a:lstStyle/>
          <a:p>
            <a:fld id="{A483448D-3A78-4528-A469-B745A65DA480}" type="slidenum">
              <a:rPr lang="en-US" smtClean="0"/>
              <a:pPr/>
              <a:t>27</a:t>
            </a:fld>
            <a:endParaRPr lang="en-US"/>
          </a:p>
        </p:txBody>
      </p:sp>
      <p:sp>
        <p:nvSpPr>
          <p:cNvPr id="12" name="Нижний колонтитул 11"/>
          <p:cNvSpPr>
            <a:spLocks noGrp="1"/>
          </p:cNvSpPr>
          <p:nvPr>
            <p:ph type="ftr" sz="quarter" idx="11"/>
          </p:nvPr>
        </p:nvSpPr>
        <p:spPr/>
        <p:txBody>
          <a:bodyPr/>
          <a:lstStyle/>
          <a:p>
            <a:r>
              <a:rPr lang="ru-RU" smtClean="0"/>
              <a:t>Попов В. С., ИСОТ МГТУ им. Н. Э. Баумана</a:t>
            </a:r>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Users\HP\Desktop\Презентация ИТ-прорыв\bmstu logo.jpg"/>
          <p:cNvPicPr>
            <a:picLocks noChangeAspect="1" noChangeArrowheads="1"/>
          </p:cNvPicPr>
          <p:nvPr/>
        </p:nvPicPr>
        <p:blipFill>
          <a:blip r:embed="rId2" cstate="print"/>
          <a:srcRect/>
          <a:stretch>
            <a:fillRect/>
          </a:stretch>
        </p:blipFill>
        <p:spPr bwMode="auto">
          <a:xfrm>
            <a:off x="7924800" y="228600"/>
            <a:ext cx="995119" cy="1143000"/>
          </a:xfrm>
          <a:prstGeom prst="rect">
            <a:avLst/>
          </a:prstGeom>
          <a:noFill/>
        </p:spPr>
      </p:pic>
      <p:sp>
        <p:nvSpPr>
          <p:cNvPr id="7" name="Заголовок 6"/>
          <p:cNvSpPr>
            <a:spLocks noGrp="1"/>
          </p:cNvSpPr>
          <p:nvPr>
            <p:ph type="ctrTitle"/>
          </p:nvPr>
        </p:nvSpPr>
        <p:spPr>
          <a:xfrm>
            <a:off x="304800" y="0"/>
            <a:ext cx="7467600" cy="1470025"/>
          </a:xfrm>
        </p:spPr>
        <p:txBody>
          <a:bodyPr/>
          <a:lstStyle/>
          <a:p>
            <a:pPr algn="l"/>
            <a:r>
              <a:rPr lang="ru-RU" dirty="0" smtClean="0">
                <a:solidFill>
                  <a:schemeClr val="tx2"/>
                </a:solidFill>
              </a:rPr>
              <a:t>3. Конструкторы и деструкторы</a:t>
            </a:r>
            <a:endParaRPr lang="ru-RU" dirty="0">
              <a:solidFill>
                <a:schemeClr val="tx2"/>
              </a:solidFill>
            </a:endParaRPr>
          </a:p>
        </p:txBody>
      </p:sp>
      <p:sp>
        <p:nvSpPr>
          <p:cNvPr id="10" name="TextBox 9"/>
          <p:cNvSpPr txBox="1"/>
          <p:nvPr/>
        </p:nvSpPr>
        <p:spPr>
          <a:xfrm>
            <a:off x="304800" y="1524000"/>
            <a:ext cx="8534400" cy="5016758"/>
          </a:xfrm>
          <a:prstGeom prst="rect">
            <a:avLst/>
          </a:prstGeom>
          <a:noFill/>
        </p:spPr>
        <p:txBody>
          <a:bodyPr wrap="square" rtlCol="0">
            <a:spAutoFit/>
          </a:bodyPr>
          <a:lstStyle/>
          <a:p>
            <a:pPr marL="342900"/>
            <a:r>
              <a:rPr lang="ru-RU" sz="3200" dirty="0" smtClean="0"/>
              <a:t>Последовательность действи</a:t>
            </a:r>
            <a:r>
              <a:rPr lang="ru-RU" sz="3200" dirty="0" smtClean="0"/>
              <a:t>й при создании нового объекта с привлечением конструктора с инициализатором:</a:t>
            </a:r>
            <a:r>
              <a:rPr lang="ru-RU" sz="3200" dirty="0" smtClean="0"/>
              <a:t> </a:t>
            </a:r>
          </a:p>
          <a:p>
            <a:pPr marL="857250" indent="-514350">
              <a:buFont typeface="+mj-lt"/>
              <a:buAutoNum type="arabicPeriod"/>
            </a:pPr>
            <a:r>
              <a:rPr lang="ru-RU" sz="3200" dirty="0" smtClean="0"/>
              <a:t>Выделяется память для объекта</a:t>
            </a:r>
          </a:p>
          <a:p>
            <a:pPr marL="857250" indent="-514350">
              <a:buFont typeface="+mj-lt"/>
              <a:buAutoNum type="arabicPeriod"/>
            </a:pPr>
            <a:r>
              <a:rPr lang="ru-RU" sz="3200" dirty="0" smtClean="0"/>
              <a:t>Инициализируются нестатические поля данных объекта с помощью инициализатора конструктора</a:t>
            </a:r>
          </a:p>
          <a:p>
            <a:pPr marL="857250" indent="-514350">
              <a:buFont typeface="+mj-lt"/>
              <a:buAutoNum type="arabicPeriod"/>
            </a:pPr>
            <a:r>
              <a:rPr lang="ru-RU" sz="3200" dirty="0" smtClean="0"/>
              <a:t>Исполняются операторы тела конструктора, причём эти операторы могут изменить значения любых полей</a:t>
            </a:r>
            <a:endParaRPr lang="ru-RU" sz="3200" dirty="0" smtClean="0"/>
          </a:p>
        </p:txBody>
      </p:sp>
      <p:sp>
        <p:nvSpPr>
          <p:cNvPr id="11" name="Номер слайда 10"/>
          <p:cNvSpPr>
            <a:spLocks noGrp="1"/>
          </p:cNvSpPr>
          <p:nvPr>
            <p:ph type="sldNum" sz="quarter" idx="12"/>
          </p:nvPr>
        </p:nvSpPr>
        <p:spPr/>
        <p:txBody>
          <a:bodyPr/>
          <a:lstStyle/>
          <a:p>
            <a:fld id="{A483448D-3A78-4528-A469-B745A65DA480}" type="slidenum">
              <a:rPr lang="en-US" smtClean="0"/>
              <a:pPr/>
              <a:t>28</a:t>
            </a:fld>
            <a:endParaRPr lang="en-US"/>
          </a:p>
        </p:txBody>
      </p:sp>
      <p:sp>
        <p:nvSpPr>
          <p:cNvPr id="12" name="Нижний колонтитул 11"/>
          <p:cNvSpPr>
            <a:spLocks noGrp="1"/>
          </p:cNvSpPr>
          <p:nvPr>
            <p:ph type="ftr" sz="quarter" idx="11"/>
          </p:nvPr>
        </p:nvSpPr>
        <p:spPr/>
        <p:txBody>
          <a:bodyPr/>
          <a:lstStyle/>
          <a:p>
            <a:r>
              <a:rPr lang="ru-RU" smtClean="0"/>
              <a:t>Попов В. С., ИСОТ МГТУ им. Н. Э. Баумана</a:t>
            </a:r>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Users\HP\Desktop\Презентация ИТ-прорыв\bmstu logo.jpg"/>
          <p:cNvPicPr>
            <a:picLocks noChangeAspect="1" noChangeArrowheads="1"/>
          </p:cNvPicPr>
          <p:nvPr/>
        </p:nvPicPr>
        <p:blipFill>
          <a:blip r:embed="rId2" cstate="print"/>
          <a:srcRect/>
          <a:stretch>
            <a:fillRect/>
          </a:stretch>
        </p:blipFill>
        <p:spPr bwMode="auto">
          <a:xfrm>
            <a:off x="7924800" y="228600"/>
            <a:ext cx="995119" cy="1143000"/>
          </a:xfrm>
          <a:prstGeom prst="rect">
            <a:avLst/>
          </a:prstGeom>
          <a:noFill/>
        </p:spPr>
      </p:pic>
      <p:sp>
        <p:nvSpPr>
          <p:cNvPr id="7" name="Заголовок 6"/>
          <p:cNvSpPr>
            <a:spLocks noGrp="1"/>
          </p:cNvSpPr>
          <p:nvPr>
            <p:ph type="ctrTitle"/>
          </p:nvPr>
        </p:nvSpPr>
        <p:spPr>
          <a:xfrm>
            <a:off x="304800" y="0"/>
            <a:ext cx="7467600" cy="1470025"/>
          </a:xfrm>
        </p:spPr>
        <p:txBody>
          <a:bodyPr/>
          <a:lstStyle/>
          <a:p>
            <a:pPr algn="l"/>
            <a:r>
              <a:rPr lang="ru-RU" dirty="0" smtClean="0">
                <a:solidFill>
                  <a:schemeClr val="tx2"/>
                </a:solidFill>
              </a:rPr>
              <a:t>3. Конструкторы и деструкторы</a:t>
            </a:r>
            <a:endParaRPr lang="ru-RU" dirty="0">
              <a:solidFill>
                <a:schemeClr val="tx2"/>
              </a:solidFill>
            </a:endParaRPr>
          </a:p>
        </p:txBody>
      </p:sp>
      <p:sp>
        <p:nvSpPr>
          <p:cNvPr id="10" name="TextBox 9"/>
          <p:cNvSpPr txBox="1"/>
          <p:nvPr/>
        </p:nvSpPr>
        <p:spPr>
          <a:xfrm>
            <a:off x="304800" y="1524000"/>
            <a:ext cx="8534400" cy="5016758"/>
          </a:xfrm>
          <a:prstGeom prst="rect">
            <a:avLst/>
          </a:prstGeom>
          <a:noFill/>
        </p:spPr>
        <p:txBody>
          <a:bodyPr wrap="square" rtlCol="0">
            <a:spAutoFit/>
          </a:bodyPr>
          <a:lstStyle/>
          <a:p>
            <a:pPr marL="342900"/>
            <a:r>
              <a:rPr lang="ru-RU" sz="3200" dirty="0" smtClean="0"/>
              <a:t>Деструкторы предназначены для удаления объектов.</a:t>
            </a:r>
            <a:r>
              <a:rPr lang="en-US" sz="3200" dirty="0" smtClean="0"/>
              <a:t> </a:t>
            </a:r>
            <a:r>
              <a:rPr lang="ru-RU" sz="3200" dirty="0" smtClean="0"/>
              <a:t>Наиболее важное его действие – освобождение всех ресурсов. Он определяется явно или неявно в каждом классе. Имя деструктора – это имя класса, перед которым помещён символ «тильда» (</a:t>
            </a:r>
            <a:r>
              <a:rPr lang="en-US" sz="3200" dirty="0" smtClean="0"/>
              <a:t>~</a:t>
            </a:r>
            <a:r>
              <a:rPr lang="ru-RU" sz="3200" dirty="0" smtClean="0"/>
              <a:t>)</a:t>
            </a:r>
            <a:endParaRPr lang="en-US" sz="3200" dirty="0" smtClean="0"/>
          </a:p>
          <a:p>
            <a:pPr marL="342900"/>
            <a:endParaRPr lang="en-US" sz="3200" dirty="0" smtClean="0"/>
          </a:p>
          <a:p>
            <a:pPr marL="342900"/>
            <a:r>
              <a:rPr lang="en-US" sz="3200" dirty="0" smtClean="0">
                <a:solidFill>
                  <a:schemeClr val="tx2"/>
                </a:solidFill>
              </a:rPr>
              <a:t>~</a:t>
            </a:r>
            <a:r>
              <a:rPr lang="ru-RU" sz="3200" dirty="0" err="1" smtClean="0">
                <a:solidFill>
                  <a:schemeClr val="tx2"/>
                </a:solidFill>
              </a:rPr>
              <a:t>имя_класса</a:t>
            </a:r>
            <a:r>
              <a:rPr lang="ru-RU" sz="3200" dirty="0" smtClean="0">
                <a:solidFill>
                  <a:schemeClr val="tx2"/>
                </a:solidFill>
              </a:rPr>
              <a:t>()</a:t>
            </a:r>
            <a:r>
              <a:rPr lang="en-US" sz="3200" dirty="0" smtClean="0">
                <a:solidFill>
                  <a:schemeClr val="tx2"/>
                </a:solidFill>
              </a:rPr>
              <a:t>{ //</a:t>
            </a:r>
            <a:r>
              <a:rPr lang="ru-RU" sz="3200" dirty="0" smtClean="0">
                <a:solidFill>
                  <a:schemeClr val="tx2"/>
                </a:solidFill>
              </a:rPr>
              <a:t>деструктор не имеет </a:t>
            </a:r>
            <a:r>
              <a:rPr lang="ru-RU" sz="3200" dirty="0" err="1" smtClean="0">
                <a:solidFill>
                  <a:schemeClr val="tx2"/>
                </a:solidFill>
              </a:rPr>
              <a:t>арг</a:t>
            </a:r>
            <a:r>
              <a:rPr lang="ru-RU" sz="3200" dirty="0" err="1" smtClean="0">
                <a:solidFill>
                  <a:schemeClr val="tx2"/>
                </a:solidFill>
              </a:rPr>
              <a:t>-в</a:t>
            </a:r>
            <a:endParaRPr lang="en-US" sz="3200" dirty="0" smtClean="0">
              <a:solidFill>
                <a:schemeClr val="tx2"/>
              </a:solidFill>
            </a:endParaRPr>
          </a:p>
          <a:p>
            <a:pPr marL="342900"/>
            <a:r>
              <a:rPr lang="en-US" sz="3200" dirty="0" smtClean="0">
                <a:solidFill>
                  <a:schemeClr val="tx2"/>
                </a:solidFill>
              </a:rPr>
              <a:t>	</a:t>
            </a:r>
            <a:r>
              <a:rPr lang="ru-RU" sz="3200" dirty="0" err="1" smtClean="0">
                <a:solidFill>
                  <a:schemeClr val="tx2"/>
                </a:solidFill>
              </a:rPr>
              <a:t>операторы_деструктора</a:t>
            </a:r>
            <a:endParaRPr lang="ru-RU" sz="3200" dirty="0" smtClean="0">
              <a:solidFill>
                <a:schemeClr val="tx2"/>
              </a:solidFill>
            </a:endParaRPr>
          </a:p>
          <a:p>
            <a:pPr marL="342900"/>
            <a:r>
              <a:rPr lang="en-US" sz="3200" dirty="0" smtClean="0">
                <a:solidFill>
                  <a:schemeClr val="tx2"/>
                </a:solidFill>
              </a:rPr>
              <a:t>}</a:t>
            </a:r>
            <a:endParaRPr lang="ru-RU" sz="3200" dirty="0" smtClean="0">
              <a:solidFill>
                <a:schemeClr val="tx2"/>
              </a:solidFill>
            </a:endParaRPr>
          </a:p>
        </p:txBody>
      </p:sp>
      <p:sp>
        <p:nvSpPr>
          <p:cNvPr id="11" name="Номер слайда 10"/>
          <p:cNvSpPr>
            <a:spLocks noGrp="1"/>
          </p:cNvSpPr>
          <p:nvPr>
            <p:ph type="sldNum" sz="quarter" idx="12"/>
          </p:nvPr>
        </p:nvSpPr>
        <p:spPr/>
        <p:txBody>
          <a:bodyPr/>
          <a:lstStyle/>
          <a:p>
            <a:fld id="{A483448D-3A78-4528-A469-B745A65DA480}" type="slidenum">
              <a:rPr lang="en-US" smtClean="0"/>
              <a:pPr/>
              <a:t>29</a:t>
            </a:fld>
            <a:endParaRPr lang="en-US"/>
          </a:p>
        </p:txBody>
      </p:sp>
      <p:sp>
        <p:nvSpPr>
          <p:cNvPr id="12" name="Нижний колонтитул 11"/>
          <p:cNvSpPr>
            <a:spLocks noGrp="1"/>
          </p:cNvSpPr>
          <p:nvPr>
            <p:ph type="ftr" sz="quarter" idx="11"/>
          </p:nvPr>
        </p:nvSpPr>
        <p:spPr/>
        <p:txBody>
          <a:bodyPr/>
          <a:lstStyle/>
          <a:p>
            <a:r>
              <a:rPr lang="ru-RU" smtClean="0"/>
              <a:t>Попов В. С., ИСОТ МГТУ им. Н. Э. Баумана</a:t>
            </a: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Users\HP\Desktop\Презентация ИТ-прорыв\bmstu logo.jpg"/>
          <p:cNvPicPr>
            <a:picLocks noChangeAspect="1" noChangeArrowheads="1"/>
          </p:cNvPicPr>
          <p:nvPr/>
        </p:nvPicPr>
        <p:blipFill>
          <a:blip r:embed="rId2" cstate="print"/>
          <a:srcRect/>
          <a:stretch>
            <a:fillRect/>
          </a:stretch>
        </p:blipFill>
        <p:spPr bwMode="auto">
          <a:xfrm>
            <a:off x="7924800" y="228600"/>
            <a:ext cx="995119" cy="1143000"/>
          </a:xfrm>
          <a:prstGeom prst="rect">
            <a:avLst/>
          </a:prstGeom>
          <a:noFill/>
        </p:spPr>
      </p:pic>
      <p:sp>
        <p:nvSpPr>
          <p:cNvPr id="7" name="Заголовок 6"/>
          <p:cNvSpPr>
            <a:spLocks noGrp="1"/>
          </p:cNvSpPr>
          <p:nvPr>
            <p:ph type="ctrTitle"/>
          </p:nvPr>
        </p:nvSpPr>
        <p:spPr>
          <a:xfrm>
            <a:off x="304800" y="0"/>
            <a:ext cx="7467600" cy="1470025"/>
          </a:xfrm>
        </p:spPr>
        <p:txBody>
          <a:bodyPr/>
          <a:lstStyle/>
          <a:p>
            <a:pPr algn="l"/>
            <a:r>
              <a:rPr lang="ru-RU" dirty="0" smtClean="0">
                <a:solidFill>
                  <a:schemeClr val="tx2"/>
                </a:solidFill>
              </a:rPr>
              <a:t>1. Классы</a:t>
            </a:r>
            <a:endParaRPr lang="ru-RU" dirty="0">
              <a:solidFill>
                <a:schemeClr val="tx2"/>
              </a:solidFill>
            </a:endParaRPr>
          </a:p>
        </p:txBody>
      </p:sp>
      <p:sp>
        <p:nvSpPr>
          <p:cNvPr id="10" name="TextBox 9"/>
          <p:cNvSpPr txBox="1"/>
          <p:nvPr/>
        </p:nvSpPr>
        <p:spPr>
          <a:xfrm>
            <a:off x="304800" y="1524000"/>
            <a:ext cx="8534400" cy="3539430"/>
          </a:xfrm>
          <a:prstGeom prst="rect">
            <a:avLst/>
          </a:prstGeom>
          <a:noFill/>
        </p:spPr>
        <p:txBody>
          <a:bodyPr wrap="square" rtlCol="0">
            <a:spAutoFit/>
          </a:bodyPr>
          <a:lstStyle/>
          <a:p>
            <a:pPr marL="342900"/>
            <a:r>
              <a:rPr lang="ru-RU" sz="3200" dirty="0" smtClean="0"/>
              <a:t>Класс – это производный структурированный тип, введённый программистом на основе уже существующих типов. Класс задаёт структурированную совокупность типизированных данных и позволяет определить набор операций над этими данными.</a:t>
            </a:r>
          </a:p>
        </p:txBody>
      </p:sp>
      <p:sp>
        <p:nvSpPr>
          <p:cNvPr id="11" name="Номер слайда 10"/>
          <p:cNvSpPr>
            <a:spLocks noGrp="1"/>
          </p:cNvSpPr>
          <p:nvPr>
            <p:ph type="sldNum" sz="quarter" idx="12"/>
          </p:nvPr>
        </p:nvSpPr>
        <p:spPr/>
        <p:txBody>
          <a:bodyPr/>
          <a:lstStyle/>
          <a:p>
            <a:fld id="{A483448D-3A78-4528-A469-B745A65DA480}" type="slidenum">
              <a:rPr lang="en-US" smtClean="0"/>
              <a:pPr/>
              <a:t>3</a:t>
            </a:fld>
            <a:endParaRPr lang="en-US"/>
          </a:p>
        </p:txBody>
      </p:sp>
      <p:sp>
        <p:nvSpPr>
          <p:cNvPr id="12" name="Нижний колонтитул 11"/>
          <p:cNvSpPr>
            <a:spLocks noGrp="1"/>
          </p:cNvSpPr>
          <p:nvPr>
            <p:ph type="ftr" sz="quarter" idx="11"/>
          </p:nvPr>
        </p:nvSpPr>
        <p:spPr/>
        <p:txBody>
          <a:bodyPr/>
          <a:lstStyle/>
          <a:p>
            <a:r>
              <a:rPr lang="ru-RU" smtClean="0"/>
              <a:t>Попов В. С., ИСОТ МГТУ им. Н. Э. Баумана</a:t>
            </a:r>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Users\HP\Desktop\Презентация ИТ-прорыв\bmstu logo.jpg"/>
          <p:cNvPicPr>
            <a:picLocks noChangeAspect="1" noChangeArrowheads="1"/>
          </p:cNvPicPr>
          <p:nvPr/>
        </p:nvPicPr>
        <p:blipFill>
          <a:blip r:embed="rId2" cstate="print"/>
          <a:srcRect/>
          <a:stretch>
            <a:fillRect/>
          </a:stretch>
        </p:blipFill>
        <p:spPr bwMode="auto">
          <a:xfrm>
            <a:off x="7924800" y="228600"/>
            <a:ext cx="995119" cy="1143000"/>
          </a:xfrm>
          <a:prstGeom prst="rect">
            <a:avLst/>
          </a:prstGeom>
          <a:noFill/>
        </p:spPr>
      </p:pic>
      <p:sp>
        <p:nvSpPr>
          <p:cNvPr id="7" name="Заголовок 6"/>
          <p:cNvSpPr>
            <a:spLocks noGrp="1"/>
          </p:cNvSpPr>
          <p:nvPr>
            <p:ph type="ctrTitle"/>
          </p:nvPr>
        </p:nvSpPr>
        <p:spPr>
          <a:xfrm>
            <a:off x="304800" y="0"/>
            <a:ext cx="7467600" cy="1470025"/>
          </a:xfrm>
        </p:spPr>
        <p:txBody>
          <a:bodyPr/>
          <a:lstStyle/>
          <a:p>
            <a:pPr algn="l"/>
            <a:r>
              <a:rPr lang="ru-RU" dirty="0" smtClean="0">
                <a:solidFill>
                  <a:schemeClr val="tx2"/>
                </a:solidFill>
              </a:rPr>
              <a:t>3. Конструкторы и деструкторы</a:t>
            </a:r>
            <a:endParaRPr lang="ru-RU" dirty="0">
              <a:solidFill>
                <a:schemeClr val="tx2"/>
              </a:solidFill>
            </a:endParaRPr>
          </a:p>
        </p:txBody>
      </p:sp>
      <p:sp>
        <p:nvSpPr>
          <p:cNvPr id="10" name="TextBox 9"/>
          <p:cNvSpPr txBox="1"/>
          <p:nvPr/>
        </p:nvSpPr>
        <p:spPr>
          <a:xfrm>
            <a:off x="304800" y="1524000"/>
            <a:ext cx="8534400" cy="3539430"/>
          </a:xfrm>
          <a:prstGeom prst="rect">
            <a:avLst/>
          </a:prstGeom>
          <a:noFill/>
        </p:spPr>
        <p:txBody>
          <a:bodyPr wrap="square" rtlCol="0">
            <a:spAutoFit/>
          </a:bodyPr>
          <a:lstStyle/>
          <a:p>
            <a:pPr marL="342900"/>
            <a:r>
              <a:rPr lang="ru-RU" sz="3200" dirty="0" smtClean="0"/>
              <a:t>Деструктор может вызываться явно, как и другие методы класса:</a:t>
            </a:r>
          </a:p>
          <a:p>
            <a:pPr marL="342900"/>
            <a:r>
              <a:rPr lang="ru-RU" sz="3200" dirty="0" err="1" smtClean="0"/>
              <a:t>имя_объекта</a:t>
            </a:r>
            <a:r>
              <a:rPr lang="ru-RU" sz="3200" dirty="0" smtClean="0"/>
              <a:t>.</a:t>
            </a:r>
            <a:r>
              <a:rPr lang="en-US" sz="3200" dirty="0" smtClean="0"/>
              <a:t>~</a:t>
            </a:r>
            <a:r>
              <a:rPr lang="ru-RU" sz="3200" dirty="0" err="1" smtClean="0"/>
              <a:t>имя_класса</a:t>
            </a:r>
            <a:r>
              <a:rPr lang="ru-RU" sz="3200" dirty="0" smtClean="0"/>
              <a:t>()</a:t>
            </a:r>
            <a:r>
              <a:rPr lang="en-US" sz="3200" dirty="0" smtClean="0"/>
              <a:t>;</a:t>
            </a:r>
          </a:p>
          <a:p>
            <a:pPr marL="342900"/>
            <a:r>
              <a:rPr lang="ru-RU" sz="3200" dirty="0" err="1" smtClean="0"/>
              <a:t>имя_указателя</a:t>
            </a:r>
            <a:r>
              <a:rPr lang="ru-RU" sz="3200" dirty="0" err="1" smtClean="0"/>
              <a:t>_на_объект</a:t>
            </a:r>
            <a:r>
              <a:rPr lang="ru-RU" sz="3200" dirty="0" smtClean="0"/>
              <a:t> -</a:t>
            </a:r>
            <a:r>
              <a:rPr lang="en-US" sz="3200" dirty="0" smtClean="0"/>
              <a:t>&gt;</a:t>
            </a:r>
            <a:r>
              <a:rPr lang="en-US" sz="3200" dirty="0" smtClean="0"/>
              <a:t> ~</a:t>
            </a:r>
            <a:r>
              <a:rPr lang="ru-RU" sz="3200" dirty="0" err="1" smtClean="0"/>
              <a:t>имя_класса</a:t>
            </a:r>
            <a:r>
              <a:rPr lang="ru-RU" sz="3200" dirty="0" smtClean="0"/>
              <a:t>()</a:t>
            </a:r>
            <a:r>
              <a:rPr lang="en-US" sz="3200" dirty="0" smtClean="0"/>
              <a:t>;</a:t>
            </a:r>
            <a:endParaRPr lang="ru-RU" sz="3200" dirty="0" smtClean="0"/>
          </a:p>
          <a:p>
            <a:pPr marL="342900"/>
            <a:endParaRPr lang="ru-RU" sz="3200" dirty="0" smtClean="0"/>
          </a:p>
          <a:p>
            <a:pPr marL="342900"/>
            <a:r>
              <a:rPr lang="ru-RU" sz="3200" dirty="0" smtClean="0"/>
              <a:t>При явном вызове деструктора объект не уничтожается.</a:t>
            </a:r>
            <a:r>
              <a:rPr lang="en-US" sz="3200" dirty="0" smtClean="0"/>
              <a:t> </a:t>
            </a:r>
            <a:endParaRPr lang="ru-RU" sz="3200" dirty="0" smtClean="0"/>
          </a:p>
        </p:txBody>
      </p:sp>
      <p:sp>
        <p:nvSpPr>
          <p:cNvPr id="11" name="Номер слайда 10"/>
          <p:cNvSpPr>
            <a:spLocks noGrp="1"/>
          </p:cNvSpPr>
          <p:nvPr>
            <p:ph type="sldNum" sz="quarter" idx="12"/>
          </p:nvPr>
        </p:nvSpPr>
        <p:spPr/>
        <p:txBody>
          <a:bodyPr/>
          <a:lstStyle/>
          <a:p>
            <a:fld id="{A483448D-3A78-4528-A469-B745A65DA480}" type="slidenum">
              <a:rPr lang="en-US" smtClean="0"/>
              <a:pPr/>
              <a:t>30</a:t>
            </a:fld>
            <a:endParaRPr lang="en-US"/>
          </a:p>
        </p:txBody>
      </p:sp>
      <p:sp>
        <p:nvSpPr>
          <p:cNvPr id="12" name="Нижний колонтитул 11"/>
          <p:cNvSpPr>
            <a:spLocks noGrp="1"/>
          </p:cNvSpPr>
          <p:nvPr>
            <p:ph type="ftr" sz="quarter" idx="11"/>
          </p:nvPr>
        </p:nvSpPr>
        <p:spPr/>
        <p:txBody>
          <a:bodyPr/>
          <a:lstStyle/>
          <a:p>
            <a:r>
              <a:rPr lang="ru-RU" smtClean="0"/>
              <a:t>Попов В. С., ИСОТ МГТУ им. Н. Э. Баумана</a:t>
            </a:r>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Users\HP\Desktop\Презентация ИТ-прорыв\bmstu logo.jpg"/>
          <p:cNvPicPr>
            <a:picLocks noChangeAspect="1" noChangeArrowheads="1"/>
          </p:cNvPicPr>
          <p:nvPr/>
        </p:nvPicPr>
        <p:blipFill>
          <a:blip r:embed="rId2" cstate="print"/>
          <a:srcRect/>
          <a:stretch>
            <a:fillRect/>
          </a:stretch>
        </p:blipFill>
        <p:spPr bwMode="auto">
          <a:xfrm>
            <a:off x="7924800" y="228600"/>
            <a:ext cx="995119" cy="1143000"/>
          </a:xfrm>
          <a:prstGeom prst="rect">
            <a:avLst/>
          </a:prstGeom>
          <a:noFill/>
        </p:spPr>
      </p:pic>
      <p:sp>
        <p:nvSpPr>
          <p:cNvPr id="7" name="Заголовок 6"/>
          <p:cNvSpPr>
            <a:spLocks noGrp="1"/>
          </p:cNvSpPr>
          <p:nvPr>
            <p:ph type="ctrTitle"/>
          </p:nvPr>
        </p:nvSpPr>
        <p:spPr>
          <a:xfrm>
            <a:off x="304800" y="0"/>
            <a:ext cx="7467600" cy="1470025"/>
          </a:xfrm>
        </p:spPr>
        <p:txBody>
          <a:bodyPr/>
          <a:lstStyle/>
          <a:p>
            <a:pPr algn="l"/>
            <a:r>
              <a:rPr lang="ru-RU" dirty="0" smtClean="0">
                <a:solidFill>
                  <a:schemeClr val="tx2"/>
                </a:solidFill>
              </a:rPr>
              <a:t>3. Конструкторы и деструкторы</a:t>
            </a:r>
            <a:endParaRPr lang="ru-RU" dirty="0">
              <a:solidFill>
                <a:schemeClr val="tx2"/>
              </a:solidFill>
            </a:endParaRPr>
          </a:p>
        </p:txBody>
      </p:sp>
      <p:sp>
        <p:nvSpPr>
          <p:cNvPr id="10" name="TextBox 9"/>
          <p:cNvSpPr txBox="1"/>
          <p:nvPr/>
        </p:nvSpPr>
        <p:spPr>
          <a:xfrm>
            <a:off x="304800" y="1524000"/>
            <a:ext cx="8534400" cy="4031873"/>
          </a:xfrm>
          <a:prstGeom prst="rect">
            <a:avLst/>
          </a:prstGeom>
          <a:noFill/>
        </p:spPr>
        <p:txBody>
          <a:bodyPr wrap="square" rtlCol="0">
            <a:spAutoFit/>
          </a:bodyPr>
          <a:lstStyle/>
          <a:p>
            <a:pPr marL="342900"/>
            <a:r>
              <a:rPr lang="ru-RU" sz="3200" dirty="0" smtClean="0"/>
              <a:t>Когда программа покидает блок, в котором объект класса определён, деструктор вызывается без вмешательства программиста. Кроме того, деструктор неявно вызывается в тех случаях, когда объект, размещённый в динамической памяти, удаляется с помощью операции </a:t>
            </a:r>
            <a:r>
              <a:rPr lang="en-US" sz="3200" dirty="0" smtClean="0"/>
              <a:t>delete.</a:t>
            </a:r>
            <a:endParaRPr lang="ru-RU" sz="3200" dirty="0" smtClean="0"/>
          </a:p>
        </p:txBody>
      </p:sp>
      <p:sp>
        <p:nvSpPr>
          <p:cNvPr id="11" name="Номер слайда 10"/>
          <p:cNvSpPr>
            <a:spLocks noGrp="1"/>
          </p:cNvSpPr>
          <p:nvPr>
            <p:ph type="sldNum" sz="quarter" idx="12"/>
          </p:nvPr>
        </p:nvSpPr>
        <p:spPr/>
        <p:txBody>
          <a:bodyPr/>
          <a:lstStyle/>
          <a:p>
            <a:fld id="{A483448D-3A78-4528-A469-B745A65DA480}" type="slidenum">
              <a:rPr lang="en-US" smtClean="0"/>
              <a:pPr/>
              <a:t>31</a:t>
            </a:fld>
            <a:endParaRPr lang="en-US"/>
          </a:p>
        </p:txBody>
      </p:sp>
      <p:sp>
        <p:nvSpPr>
          <p:cNvPr id="12" name="Нижний колонтитул 11"/>
          <p:cNvSpPr>
            <a:spLocks noGrp="1"/>
          </p:cNvSpPr>
          <p:nvPr>
            <p:ph type="ftr" sz="quarter" idx="11"/>
          </p:nvPr>
        </p:nvSpPr>
        <p:spPr/>
        <p:txBody>
          <a:bodyPr/>
          <a:lstStyle/>
          <a:p>
            <a:r>
              <a:rPr lang="ru-RU" smtClean="0"/>
              <a:t>Попов В. С., ИСОТ МГТУ им. Н. Э. Баумана</a:t>
            </a:r>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Users\HP\Desktop\Презентация ИТ-прорыв\bmstu logo.jpg"/>
          <p:cNvPicPr>
            <a:picLocks noChangeAspect="1" noChangeArrowheads="1"/>
          </p:cNvPicPr>
          <p:nvPr/>
        </p:nvPicPr>
        <p:blipFill>
          <a:blip r:embed="rId2" cstate="print"/>
          <a:srcRect/>
          <a:stretch>
            <a:fillRect/>
          </a:stretch>
        </p:blipFill>
        <p:spPr bwMode="auto">
          <a:xfrm>
            <a:off x="7924800" y="228600"/>
            <a:ext cx="995119" cy="1143000"/>
          </a:xfrm>
          <a:prstGeom prst="rect">
            <a:avLst/>
          </a:prstGeom>
          <a:noFill/>
        </p:spPr>
      </p:pic>
      <p:sp>
        <p:nvSpPr>
          <p:cNvPr id="7" name="Заголовок 6"/>
          <p:cNvSpPr>
            <a:spLocks noGrp="1"/>
          </p:cNvSpPr>
          <p:nvPr>
            <p:ph type="ctrTitle"/>
          </p:nvPr>
        </p:nvSpPr>
        <p:spPr>
          <a:xfrm>
            <a:off x="304800" y="0"/>
            <a:ext cx="7467600" cy="1470025"/>
          </a:xfrm>
        </p:spPr>
        <p:txBody>
          <a:bodyPr/>
          <a:lstStyle/>
          <a:p>
            <a:pPr algn="l"/>
            <a:r>
              <a:rPr lang="ru-RU" dirty="0" smtClean="0">
                <a:solidFill>
                  <a:schemeClr val="tx2"/>
                </a:solidFill>
              </a:rPr>
              <a:t>3. Конструкторы и деструкторы</a:t>
            </a:r>
            <a:endParaRPr lang="ru-RU" dirty="0">
              <a:solidFill>
                <a:schemeClr val="tx2"/>
              </a:solidFill>
            </a:endParaRPr>
          </a:p>
        </p:txBody>
      </p:sp>
      <p:sp>
        <p:nvSpPr>
          <p:cNvPr id="10" name="TextBox 9"/>
          <p:cNvSpPr txBox="1"/>
          <p:nvPr/>
        </p:nvSpPr>
        <p:spPr>
          <a:xfrm>
            <a:off x="304800" y="1348800"/>
            <a:ext cx="8534400" cy="5355312"/>
          </a:xfrm>
          <a:prstGeom prst="rect">
            <a:avLst/>
          </a:prstGeom>
          <a:noFill/>
        </p:spPr>
        <p:txBody>
          <a:bodyPr wrap="square" rtlCol="0">
            <a:spAutoFit/>
          </a:bodyPr>
          <a:lstStyle/>
          <a:p>
            <a:r>
              <a:rPr lang="ru-RU" dirty="0" smtClean="0">
                <a:solidFill>
                  <a:schemeClr val="tx2"/>
                </a:solidFill>
              </a:rPr>
              <a:t>Пример. </a:t>
            </a:r>
            <a:r>
              <a:rPr lang="ru-RU" dirty="0" smtClean="0">
                <a:solidFill>
                  <a:schemeClr val="tx2"/>
                </a:solidFill>
              </a:rPr>
              <a:t>Деструктор.</a:t>
            </a:r>
            <a:endParaRPr lang="ru-RU" dirty="0" smtClean="0">
              <a:solidFill>
                <a:schemeClr val="tx2"/>
              </a:solidFill>
            </a:endParaRPr>
          </a:p>
          <a:p>
            <a:r>
              <a:rPr lang="en-US" dirty="0" err="1" smtClean="0">
                <a:solidFill>
                  <a:schemeClr val="tx2"/>
                </a:solidFill>
              </a:rPr>
              <a:t>struct</a:t>
            </a:r>
            <a:r>
              <a:rPr lang="en-US" dirty="0" smtClean="0">
                <a:solidFill>
                  <a:schemeClr val="tx2"/>
                </a:solidFill>
              </a:rPr>
              <a:t> rectangle{</a:t>
            </a:r>
          </a:p>
          <a:p>
            <a:pPr lvl="1"/>
            <a:r>
              <a:rPr lang="en-US" dirty="0" smtClean="0">
                <a:solidFill>
                  <a:schemeClr val="tx2"/>
                </a:solidFill>
              </a:rPr>
              <a:t>double width;</a:t>
            </a:r>
          </a:p>
          <a:p>
            <a:pPr lvl="1"/>
            <a:r>
              <a:rPr lang="en-US" dirty="0" smtClean="0">
                <a:solidFill>
                  <a:schemeClr val="tx2"/>
                </a:solidFill>
              </a:rPr>
              <a:t>double height;</a:t>
            </a:r>
          </a:p>
          <a:p>
            <a:pPr lvl="1"/>
            <a:r>
              <a:rPr lang="fr-FR" dirty="0" smtClean="0">
                <a:solidFill>
                  <a:schemeClr val="tx2"/>
                </a:solidFill>
              </a:rPr>
              <a:t>rectangle(double w = 1.0, double h = 1.0)</a:t>
            </a:r>
          </a:p>
          <a:p>
            <a:pPr lvl="1"/>
            <a:r>
              <a:rPr lang="en-US" dirty="0" smtClean="0">
                <a:solidFill>
                  <a:schemeClr val="tx2"/>
                </a:solidFill>
              </a:rPr>
              <a:t>: width(w), height(h) {}</a:t>
            </a:r>
          </a:p>
          <a:p>
            <a:pPr lvl="1"/>
            <a:r>
              <a:rPr lang="en-US" dirty="0" smtClean="0">
                <a:solidFill>
                  <a:schemeClr val="tx2"/>
                </a:solidFill>
              </a:rPr>
              <a:t>~rectangle() {</a:t>
            </a:r>
            <a:r>
              <a:rPr lang="en-US" dirty="0" err="1" smtClean="0">
                <a:solidFill>
                  <a:schemeClr val="tx2"/>
                </a:solidFill>
              </a:rPr>
              <a:t>cout</a:t>
            </a:r>
            <a:r>
              <a:rPr lang="en-US" dirty="0" smtClean="0">
                <a:solidFill>
                  <a:schemeClr val="tx2"/>
                </a:solidFill>
              </a:rPr>
              <a:t> &lt;&lt; "\</a:t>
            </a:r>
            <a:r>
              <a:rPr lang="en-US" dirty="0" err="1" smtClean="0">
                <a:solidFill>
                  <a:schemeClr val="tx2"/>
                </a:solidFill>
              </a:rPr>
              <a:t>nDestructor</a:t>
            </a:r>
            <a:r>
              <a:rPr lang="en-US" dirty="0" smtClean="0">
                <a:solidFill>
                  <a:schemeClr val="tx2"/>
                </a:solidFill>
              </a:rPr>
              <a:t>";}</a:t>
            </a:r>
          </a:p>
          <a:p>
            <a:pPr lvl="1"/>
            <a:r>
              <a:rPr lang="en-US" dirty="0" smtClean="0">
                <a:solidFill>
                  <a:schemeClr val="tx2"/>
                </a:solidFill>
              </a:rPr>
              <a:t>void print</a:t>
            </a:r>
            <a:r>
              <a:rPr lang="en-US" dirty="0" smtClean="0">
                <a:solidFill>
                  <a:schemeClr val="tx2"/>
                </a:solidFill>
              </a:rPr>
              <a:t>()</a:t>
            </a:r>
            <a:r>
              <a:rPr lang="ru-RU" dirty="0" smtClean="0">
                <a:solidFill>
                  <a:schemeClr val="tx2"/>
                </a:solidFill>
              </a:rPr>
              <a:t> </a:t>
            </a:r>
            <a:r>
              <a:rPr lang="en-US" dirty="0" smtClean="0">
                <a:solidFill>
                  <a:schemeClr val="tx2"/>
                </a:solidFill>
              </a:rPr>
              <a:t>{</a:t>
            </a:r>
            <a:r>
              <a:rPr lang="en-US" dirty="0" err="1" smtClean="0">
                <a:solidFill>
                  <a:schemeClr val="tx2"/>
                </a:solidFill>
              </a:rPr>
              <a:t>cout</a:t>
            </a:r>
            <a:r>
              <a:rPr lang="en-US" dirty="0" smtClean="0">
                <a:solidFill>
                  <a:schemeClr val="tx2"/>
                </a:solidFill>
              </a:rPr>
              <a:t> &lt;&lt; "\</a:t>
            </a:r>
            <a:r>
              <a:rPr lang="en-US" dirty="0" err="1" smtClean="0">
                <a:solidFill>
                  <a:schemeClr val="tx2"/>
                </a:solidFill>
              </a:rPr>
              <a:t>nwidth</a:t>
            </a:r>
            <a:r>
              <a:rPr lang="en-US" dirty="0" smtClean="0">
                <a:solidFill>
                  <a:schemeClr val="tx2"/>
                </a:solidFill>
              </a:rPr>
              <a:t>=" &lt;&lt; width &lt;&lt; " height=" &lt;&lt; height;}</a:t>
            </a:r>
          </a:p>
          <a:p>
            <a:r>
              <a:rPr lang="ru-RU" dirty="0" smtClean="0">
                <a:solidFill>
                  <a:schemeClr val="tx2"/>
                </a:solidFill>
              </a:rPr>
              <a:t>};</a:t>
            </a:r>
          </a:p>
          <a:p>
            <a:r>
              <a:rPr lang="en-US" dirty="0" err="1" smtClean="0">
                <a:solidFill>
                  <a:schemeClr val="tx2"/>
                </a:solidFill>
              </a:rPr>
              <a:t>int</a:t>
            </a:r>
            <a:r>
              <a:rPr lang="en-US" dirty="0" smtClean="0">
                <a:solidFill>
                  <a:schemeClr val="tx2"/>
                </a:solidFill>
              </a:rPr>
              <a:t> main()</a:t>
            </a:r>
          </a:p>
          <a:p>
            <a:r>
              <a:rPr lang="ru-RU" dirty="0" smtClean="0">
                <a:solidFill>
                  <a:schemeClr val="tx2"/>
                </a:solidFill>
              </a:rPr>
              <a:t>{</a:t>
            </a:r>
          </a:p>
          <a:p>
            <a:pPr lvl="1"/>
            <a:r>
              <a:rPr lang="ru-RU" dirty="0" smtClean="0">
                <a:solidFill>
                  <a:schemeClr val="tx2"/>
                </a:solidFill>
              </a:rPr>
              <a:t>{ </a:t>
            </a:r>
            <a:r>
              <a:rPr lang="en-US" dirty="0" smtClean="0">
                <a:solidFill>
                  <a:schemeClr val="tx2"/>
                </a:solidFill>
              </a:rPr>
              <a:t>// </a:t>
            </a:r>
            <a:r>
              <a:rPr lang="ru-RU" dirty="0" smtClean="0">
                <a:solidFill>
                  <a:schemeClr val="tx2"/>
                </a:solidFill>
              </a:rPr>
              <a:t>начало блока</a:t>
            </a:r>
            <a:endParaRPr lang="ru-RU" dirty="0" smtClean="0">
              <a:solidFill>
                <a:schemeClr val="tx2"/>
              </a:solidFill>
            </a:endParaRPr>
          </a:p>
          <a:p>
            <a:pPr lvl="2"/>
            <a:r>
              <a:rPr lang="en-US" dirty="0" smtClean="0">
                <a:solidFill>
                  <a:schemeClr val="tx2"/>
                </a:solidFill>
              </a:rPr>
              <a:t>rectangle R1(5, 3.5);</a:t>
            </a:r>
          </a:p>
          <a:p>
            <a:pPr lvl="2"/>
            <a:r>
              <a:rPr lang="en-US" dirty="0" smtClean="0">
                <a:solidFill>
                  <a:schemeClr val="tx2"/>
                </a:solidFill>
              </a:rPr>
              <a:t>R1.print();</a:t>
            </a:r>
          </a:p>
          <a:p>
            <a:pPr lvl="2"/>
            <a:r>
              <a:rPr lang="en-US" dirty="0" smtClean="0">
                <a:solidFill>
                  <a:schemeClr val="tx2"/>
                </a:solidFill>
              </a:rPr>
              <a:t>R1.~rectangle();</a:t>
            </a:r>
          </a:p>
          <a:p>
            <a:pPr lvl="2"/>
            <a:r>
              <a:rPr lang="en-US" dirty="0" smtClean="0">
                <a:solidFill>
                  <a:schemeClr val="tx2"/>
                </a:solidFill>
              </a:rPr>
              <a:t>R1.print();</a:t>
            </a:r>
          </a:p>
          <a:p>
            <a:pPr lvl="1"/>
            <a:r>
              <a:rPr lang="ru-RU" dirty="0" smtClean="0">
                <a:solidFill>
                  <a:schemeClr val="tx2"/>
                </a:solidFill>
              </a:rPr>
              <a:t>} </a:t>
            </a:r>
            <a:r>
              <a:rPr lang="en-US" dirty="0" smtClean="0">
                <a:solidFill>
                  <a:schemeClr val="tx2"/>
                </a:solidFill>
              </a:rPr>
              <a:t>// </a:t>
            </a:r>
            <a:r>
              <a:rPr lang="ru-RU" dirty="0" smtClean="0">
                <a:solidFill>
                  <a:schemeClr val="tx2"/>
                </a:solidFill>
              </a:rPr>
              <a:t>конец блока</a:t>
            </a:r>
            <a:endParaRPr lang="ru-RU" dirty="0" smtClean="0">
              <a:solidFill>
                <a:schemeClr val="tx2"/>
              </a:solidFill>
            </a:endParaRPr>
          </a:p>
          <a:p>
            <a:pPr lvl="1"/>
            <a:r>
              <a:rPr lang="en-US" dirty="0" err="1" smtClean="0">
                <a:solidFill>
                  <a:schemeClr val="tx2"/>
                </a:solidFill>
              </a:rPr>
              <a:t>getchar</a:t>
            </a:r>
            <a:r>
              <a:rPr lang="en-US" dirty="0" smtClean="0">
                <a:solidFill>
                  <a:schemeClr val="tx2"/>
                </a:solidFill>
              </a:rPr>
              <a:t>();</a:t>
            </a:r>
            <a:r>
              <a:rPr lang="ru-RU" dirty="0" smtClean="0">
                <a:solidFill>
                  <a:schemeClr val="tx2"/>
                </a:solidFill>
              </a:rPr>
              <a:t> </a:t>
            </a:r>
            <a:r>
              <a:rPr lang="en-US" dirty="0" smtClean="0">
                <a:solidFill>
                  <a:schemeClr val="tx2"/>
                </a:solidFill>
              </a:rPr>
              <a:t>return </a:t>
            </a:r>
            <a:r>
              <a:rPr lang="en-US" dirty="0" smtClean="0">
                <a:solidFill>
                  <a:schemeClr val="tx2"/>
                </a:solidFill>
              </a:rPr>
              <a:t>0;</a:t>
            </a:r>
          </a:p>
          <a:p>
            <a:r>
              <a:rPr lang="ru-RU" dirty="0" smtClean="0">
                <a:solidFill>
                  <a:schemeClr val="tx2"/>
                </a:solidFill>
              </a:rPr>
              <a:t>}</a:t>
            </a:r>
          </a:p>
        </p:txBody>
      </p:sp>
      <p:sp>
        <p:nvSpPr>
          <p:cNvPr id="11" name="Номер слайда 10"/>
          <p:cNvSpPr>
            <a:spLocks noGrp="1"/>
          </p:cNvSpPr>
          <p:nvPr>
            <p:ph type="sldNum" sz="quarter" idx="12"/>
          </p:nvPr>
        </p:nvSpPr>
        <p:spPr/>
        <p:txBody>
          <a:bodyPr/>
          <a:lstStyle/>
          <a:p>
            <a:fld id="{A483448D-3A78-4528-A469-B745A65DA480}" type="slidenum">
              <a:rPr lang="en-US" smtClean="0"/>
              <a:pPr/>
              <a:t>32</a:t>
            </a:fld>
            <a:endParaRPr lang="en-US"/>
          </a:p>
        </p:txBody>
      </p:sp>
      <p:sp>
        <p:nvSpPr>
          <p:cNvPr id="12" name="Нижний колонтитул 11"/>
          <p:cNvSpPr>
            <a:spLocks noGrp="1"/>
          </p:cNvSpPr>
          <p:nvPr>
            <p:ph type="ftr" sz="quarter" idx="11"/>
          </p:nvPr>
        </p:nvSpPr>
        <p:spPr/>
        <p:txBody>
          <a:bodyPr/>
          <a:lstStyle/>
          <a:p>
            <a:r>
              <a:rPr lang="ru-RU" smtClean="0"/>
              <a:t>Попов В. С., ИСОТ МГТУ им. Н. Э. Баумана</a:t>
            </a:r>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Users\HP\Desktop\Презентация ИТ-прорыв\bmstu logo.jpg"/>
          <p:cNvPicPr>
            <a:picLocks noChangeAspect="1" noChangeArrowheads="1"/>
          </p:cNvPicPr>
          <p:nvPr/>
        </p:nvPicPr>
        <p:blipFill>
          <a:blip r:embed="rId2" cstate="print"/>
          <a:srcRect/>
          <a:stretch>
            <a:fillRect/>
          </a:stretch>
        </p:blipFill>
        <p:spPr bwMode="auto">
          <a:xfrm>
            <a:off x="7924800" y="228600"/>
            <a:ext cx="995119" cy="1143000"/>
          </a:xfrm>
          <a:prstGeom prst="rect">
            <a:avLst/>
          </a:prstGeom>
          <a:noFill/>
        </p:spPr>
      </p:pic>
      <p:sp>
        <p:nvSpPr>
          <p:cNvPr id="7" name="Заголовок 6"/>
          <p:cNvSpPr>
            <a:spLocks noGrp="1"/>
          </p:cNvSpPr>
          <p:nvPr>
            <p:ph type="ctrTitle"/>
          </p:nvPr>
        </p:nvSpPr>
        <p:spPr>
          <a:xfrm>
            <a:off x="304800" y="0"/>
            <a:ext cx="7467600" cy="1470025"/>
          </a:xfrm>
        </p:spPr>
        <p:txBody>
          <a:bodyPr/>
          <a:lstStyle/>
          <a:p>
            <a:pPr algn="l"/>
            <a:r>
              <a:rPr lang="ru-RU" dirty="0" smtClean="0">
                <a:solidFill>
                  <a:schemeClr val="tx2"/>
                </a:solidFill>
              </a:rPr>
              <a:t>3. Конструкторы и деструкторы</a:t>
            </a:r>
            <a:endParaRPr lang="ru-RU" dirty="0">
              <a:solidFill>
                <a:schemeClr val="tx2"/>
              </a:solidFill>
            </a:endParaRPr>
          </a:p>
        </p:txBody>
      </p:sp>
      <p:sp>
        <p:nvSpPr>
          <p:cNvPr id="11" name="Номер слайда 10"/>
          <p:cNvSpPr>
            <a:spLocks noGrp="1"/>
          </p:cNvSpPr>
          <p:nvPr>
            <p:ph type="sldNum" sz="quarter" idx="12"/>
          </p:nvPr>
        </p:nvSpPr>
        <p:spPr/>
        <p:txBody>
          <a:bodyPr/>
          <a:lstStyle/>
          <a:p>
            <a:fld id="{A483448D-3A78-4528-A469-B745A65DA480}" type="slidenum">
              <a:rPr lang="en-US" smtClean="0"/>
              <a:pPr/>
              <a:t>33</a:t>
            </a:fld>
            <a:endParaRPr lang="en-US"/>
          </a:p>
        </p:txBody>
      </p:sp>
      <p:sp>
        <p:nvSpPr>
          <p:cNvPr id="12" name="Нижний колонтитул 11"/>
          <p:cNvSpPr>
            <a:spLocks noGrp="1"/>
          </p:cNvSpPr>
          <p:nvPr>
            <p:ph type="ftr" sz="quarter" idx="11"/>
          </p:nvPr>
        </p:nvSpPr>
        <p:spPr/>
        <p:txBody>
          <a:bodyPr/>
          <a:lstStyle/>
          <a:p>
            <a:r>
              <a:rPr lang="ru-RU" smtClean="0"/>
              <a:t>Попов В. С., ИСОТ МГТУ им. Н. Э. Баумана</a:t>
            </a:r>
            <a:endParaRPr lang="en-US"/>
          </a:p>
        </p:txBody>
      </p:sp>
      <p:sp>
        <p:nvSpPr>
          <p:cNvPr id="8" name="TextBox 7"/>
          <p:cNvSpPr txBox="1"/>
          <p:nvPr/>
        </p:nvSpPr>
        <p:spPr>
          <a:xfrm>
            <a:off x="228600" y="1319748"/>
            <a:ext cx="8763000" cy="2677656"/>
          </a:xfrm>
          <a:prstGeom prst="rect">
            <a:avLst/>
          </a:prstGeom>
          <a:noFill/>
        </p:spPr>
        <p:txBody>
          <a:bodyPr wrap="square" rtlCol="0">
            <a:spAutoFit/>
          </a:bodyPr>
          <a:lstStyle/>
          <a:p>
            <a:pPr marL="342900"/>
            <a:r>
              <a:rPr lang="ru-RU" sz="2400" dirty="0" smtClean="0"/>
              <a:t>Задание.</a:t>
            </a:r>
          </a:p>
          <a:p>
            <a:pPr marL="800100" indent="-457200">
              <a:buAutoNum type="arabicPeriod"/>
            </a:pPr>
            <a:r>
              <a:rPr lang="ru-RU" sz="2400" dirty="0" smtClean="0"/>
              <a:t>Для ранее созданного класса </a:t>
            </a:r>
            <a:r>
              <a:rPr lang="en-US" sz="2400" dirty="0" smtClean="0"/>
              <a:t>circle </a:t>
            </a:r>
            <a:r>
              <a:rPr lang="ru-RU" sz="2400" dirty="0" smtClean="0"/>
              <a:t>создать конструктор общего вида, конструктор копирования и конструктор умолчания, не принимающий аргументов, проверить работу всех этих конструкторов.</a:t>
            </a:r>
          </a:p>
          <a:p>
            <a:pPr marL="800100" indent="-457200">
              <a:buAutoNum type="arabicPeriod"/>
            </a:pPr>
            <a:r>
              <a:rPr lang="ru-RU" sz="2400" dirty="0" smtClean="0"/>
              <a:t>Создать деструктор для класса </a:t>
            </a:r>
            <a:r>
              <a:rPr lang="en-US" sz="2400" dirty="0" smtClean="0"/>
              <a:t>circle</a:t>
            </a:r>
            <a:r>
              <a:rPr lang="ru-RU" sz="2400" dirty="0" smtClean="0"/>
              <a:t>, выводящий сообщение</a:t>
            </a:r>
            <a:r>
              <a:rPr lang="en-US" sz="2400" dirty="0" smtClean="0"/>
              <a:t> </a:t>
            </a:r>
            <a:r>
              <a:rPr lang="ru-RU" sz="2400" dirty="0" smtClean="0"/>
              <a:t>и обнуляющий поле радиуса.</a:t>
            </a:r>
            <a:endParaRPr lang="ru-RU" sz="2400" dirty="0"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Users\HP\Desktop\Презентация ИТ-прорыв\bmstu logo.jpg"/>
          <p:cNvPicPr>
            <a:picLocks noChangeAspect="1" noChangeArrowheads="1"/>
          </p:cNvPicPr>
          <p:nvPr/>
        </p:nvPicPr>
        <p:blipFill>
          <a:blip r:embed="rId2" cstate="print"/>
          <a:srcRect/>
          <a:stretch>
            <a:fillRect/>
          </a:stretch>
        </p:blipFill>
        <p:spPr bwMode="auto">
          <a:xfrm>
            <a:off x="7924800" y="228600"/>
            <a:ext cx="995119" cy="1143000"/>
          </a:xfrm>
          <a:prstGeom prst="rect">
            <a:avLst/>
          </a:prstGeom>
          <a:noFill/>
        </p:spPr>
      </p:pic>
      <p:sp>
        <p:nvSpPr>
          <p:cNvPr id="7" name="Заголовок 6"/>
          <p:cNvSpPr>
            <a:spLocks noGrp="1"/>
          </p:cNvSpPr>
          <p:nvPr>
            <p:ph type="ctrTitle"/>
          </p:nvPr>
        </p:nvSpPr>
        <p:spPr>
          <a:xfrm>
            <a:off x="304800" y="0"/>
            <a:ext cx="7467600" cy="1470025"/>
          </a:xfrm>
        </p:spPr>
        <p:txBody>
          <a:bodyPr/>
          <a:lstStyle/>
          <a:p>
            <a:pPr algn="l"/>
            <a:r>
              <a:rPr lang="ru-RU" dirty="0" smtClean="0">
                <a:solidFill>
                  <a:schemeClr val="tx2"/>
                </a:solidFill>
              </a:rPr>
              <a:t>4. Статусы доступа</a:t>
            </a:r>
            <a:endParaRPr lang="ru-RU" dirty="0">
              <a:solidFill>
                <a:schemeClr val="tx2"/>
              </a:solidFill>
            </a:endParaRPr>
          </a:p>
        </p:txBody>
      </p:sp>
      <p:sp>
        <p:nvSpPr>
          <p:cNvPr id="10" name="TextBox 9"/>
          <p:cNvSpPr txBox="1"/>
          <p:nvPr/>
        </p:nvSpPr>
        <p:spPr>
          <a:xfrm>
            <a:off x="304800" y="1524000"/>
            <a:ext cx="8534400" cy="4524315"/>
          </a:xfrm>
          <a:prstGeom prst="rect">
            <a:avLst/>
          </a:prstGeom>
          <a:noFill/>
        </p:spPr>
        <p:txBody>
          <a:bodyPr wrap="square" rtlCol="0">
            <a:spAutoFit/>
          </a:bodyPr>
          <a:lstStyle/>
          <a:p>
            <a:pPr marL="342900"/>
            <a:r>
              <a:rPr lang="ru-RU" sz="3200" dirty="0" smtClean="0"/>
              <a:t>Доступность полей и методов извне можно контролировать с помощью статусов доступа. Существует три статуса доступа: </a:t>
            </a:r>
            <a:r>
              <a:rPr lang="en-US" sz="3200" dirty="0" smtClean="0"/>
              <a:t>public, private, protected.</a:t>
            </a:r>
          </a:p>
          <a:p>
            <a:pPr marL="342900"/>
            <a:endParaRPr lang="en-US" sz="3200" dirty="0" smtClean="0"/>
          </a:p>
          <a:p>
            <a:pPr marL="342900"/>
            <a:r>
              <a:rPr lang="en-US" sz="3200" dirty="0" smtClean="0"/>
              <a:t>public – </a:t>
            </a:r>
            <a:r>
              <a:rPr lang="ru-RU" sz="3200" dirty="0" smtClean="0"/>
              <a:t>открытые поля и методы</a:t>
            </a:r>
          </a:p>
          <a:p>
            <a:pPr marL="342900"/>
            <a:r>
              <a:rPr lang="en-US" sz="3200" dirty="0" smtClean="0"/>
              <a:t>private – </a:t>
            </a:r>
            <a:r>
              <a:rPr lang="ru-RU" sz="3200" dirty="0" smtClean="0"/>
              <a:t>закрытые (собственные) поля и методы</a:t>
            </a:r>
          </a:p>
          <a:p>
            <a:pPr marL="342900"/>
            <a:r>
              <a:rPr lang="en-US" sz="3200" dirty="0" smtClean="0"/>
              <a:t>protected – </a:t>
            </a:r>
            <a:r>
              <a:rPr lang="ru-RU" sz="3200" dirty="0" smtClean="0"/>
              <a:t>защищённые поля и методы</a:t>
            </a:r>
            <a:endParaRPr lang="ru-RU" sz="3200" dirty="0" smtClean="0"/>
          </a:p>
        </p:txBody>
      </p:sp>
      <p:sp>
        <p:nvSpPr>
          <p:cNvPr id="11" name="Номер слайда 10"/>
          <p:cNvSpPr>
            <a:spLocks noGrp="1"/>
          </p:cNvSpPr>
          <p:nvPr>
            <p:ph type="sldNum" sz="quarter" idx="12"/>
          </p:nvPr>
        </p:nvSpPr>
        <p:spPr/>
        <p:txBody>
          <a:bodyPr/>
          <a:lstStyle/>
          <a:p>
            <a:fld id="{A483448D-3A78-4528-A469-B745A65DA480}" type="slidenum">
              <a:rPr lang="en-US" smtClean="0"/>
              <a:pPr/>
              <a:t>34</a:t>
            </a:fld>
            <a:endParaRPr lang="en-US"/>
          </a:p>
        </p:txBody>
      </p:sp>
      <p:sp>
        <p:nvSpPr>
          <p:cNvPr id="12" name="Нижний колонтитул 11"/>
          <p:cNvSpPr>
            <a:spLocks noGrp="1"/>
          </p:cNvSpPr>
          <p:nvPr>
            <p:ph type="ftr" sz="quarter" idx="11"/>
          </p:nvPr>
        </p:nvSpPr>
        <p:spPr/>
        <p:txBody>
          <a:bodyPr/>
          <a:lstStyle/>
          <a:p>
            <a:r>
              <a:rPr lang="ru-RU" smtClean="0"/>
              <a:t>Попов В. С., ИСОТ МГТУ им. Н. Э. Баумана</a:t>
            </a:r>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Users\HP\Desktop\Презентация ИТ-прорыв\bmstu logo.jpg"/>
          <p:cNvPicPr>
            <a:picLocks noChangeAspect="1" noChangeArrowheads="1"/>
          </p:cNvPicPr>
          <p:nvPr/>
        </p:nvPicPr>
        <p:blipFill>
          <a:blip r:embed="rId2" cstate="print"/>
          <a:srcRect/>
          <a:stretch>
            <a:fillRect/>
          </a:stretch>
        </p:blipFill>
        <p:spPr bwMode="auto">
          <a:xfrm>
            <a:off x="7924800" y="228600"/>
            <a:ext cx="995119" cy="1143000"/>
          </a:xfrm>
          <a:prstGeom prst="rect">
            <a:avLst/>
          </a:prstGeom>
          <a:noFill/>
        </p:spPr>
      </p:pic>
      <p:sp>
        <p:nvSpPr>
          <p:cNvPr id="7" name="Заголовок 6"/>
          <p:cNvSpPr>
            <a:spLocks noGrp="1"/>
          </p:cNvSpPr>
          <p:nvPr>
            <p:ph type="ctrTitle"/>
          </p:nvPr>
        </p:nvSpPr>
        <p:spPr>
          <a:xfrm>
            <a:off x="304800" y="0"/>
            <a:ext cx="7467600" cy="1470025"/>
          </a:xfrm>
        </p:spPr>
        <p:txBody>
          <a:bodyPr/>
          <a:lstStyle/>
          <a:p>
            <a:pPr algn="l"/>
            <a:r>
              <a:rPr lang="ru-RU" dirty="0" smtClean="0">
                <a:solidFill>
                  <a:schemeClr val="tx2"/>
                </a:solidFill>
              </a:rPr>
              <a:t>4. Статусы доступа</a:t>
            </a:r>
            <a:endParaRPr lang="ru-RU" dirty="0">
              <a:solidFill>
                <a:schemeClr val="tx2"/>
              </a:solidFill>
            </a:endParaRPr>
          </a:p>
        </p:txBody>
      </p:sp>
      <p:sp>
        <p:nvSpPr>
          <p:cNvPr id="10" name="TextBox 9"/>
          <p:cNvSpPr txBox="1"/>
          <p:nvPr/>
        </p:nvSpPr>
        <p:spPr>
          <a:xfrm>
            <a:off x="304800" y="1524000"/>
            <a:ext cx="8534400" cy="3539430"/>
          </a:xfrm>
          <a:prstGeom prst="rect">
            <a:avLst/>
          </a:prstGeom>
          <a:noFill/>
        </p:spPr>
        <p:txBody>
          <a:bodyPr wrap="square" rtlCol="0">
            <a:spAutoFit/>
          </a:bodyPr>
          <a:lstStyle/>
          <a:p>
            <a:pPr marL="342900"/>
            <a:r>
              <a:rPr lang="ru-RU" sz="3200" dirty="0" smtClean="0"/>
              <a:t>Открытые (</a:t>
            </a:r>
            <a:r>
              <a:rPr lang="en-US" sz="3200" dirty="0" smtClean="0"/>
              <a:t>public</a:t>
            </a:r>
            <a:r>
              <a:rPr lang="ru-RU" sz="3200" dirty="0" smtClean="0"/>
              <a:t>) поля и методы доступны для внешних обращений, закрытые (</a:t>
            </a:r>
            <a:r>
              <a:rPr lang="en-US" sz="3200" dirty="0" smtClean="0"/>
              <a:t>private</a:t>
            </a:r>
            <a:r>
              <a:rPr lang="ru-RU" sz="3200" dirty="0" smtClean="0"/>
              <a:t>) поля и методы доступны только для методов данного класса. При использовании классов без наследования, применение спецификатора </a:t>
            </a:r>
            <a:r>
              <a:rPr lang="en-US" sz="3200" dirty="0" smtClean="0"/>
              <a:t>protected </a:t>
            </a:r>
            <a:r>
              <a:rPr lang="ru-RU" sz="3200" dirty="0" smtClean="0"/>
              <a:t>эквивалентно использованию спецификатора </a:t>
            </a:r>
            <a:r>
              <a:rPr lang="en-US" sz="3200" dirty="0" smtClean="0"/>
              <a:t>private.</a:t>
            </a:r>
            <a:endParaRPr lang="ru-RU" sz="3200" dirty="0" smtClean="0"/>
          </a:p>
        </p:txBody>
      </p:sp>
      <p:sp>
        <p:nvSpPr>
          <p:cNvPr id="11" name="Номер слайда 10"/>
          <p:cNvSpPr>
            <a:spLocks noGrp="1"/>
          </p:cNvSpPr>
          <p:nvPr>
            <p:ph type="sldNum" sz="quarter" idx="12"/>
          </p:nvPr>
        </p:nvSpPr>
        <p:spPr/>
        <p:txBody>
          <a:bodyPr/>
          <a:lstStyle/>
          <a:p>
            <a:fld id="{A483448D-3A78-4528-A469-B745A65DA480}" type="slidenum">
              <a:rPr lang="en-US" smtClean="0"/>
              <a:pPr/>
              <a:t>35</a:t>
            </a:fld>
            <a:endParaRPr lang="en-US"/>
          </a:p>
        </p:txBody>
      </p:sp>
      <p:sp>
        <p:nvSpPr>
          <p:cNvPr id="12" name="Нижний колонтитул 11"/>
          <p:cNvSpPr>
            <a:spLocks noGrp="1"/>
          </p:cNvSpPr>
          <p:nvPr>
            <p:ph type="ftr" sz="quarter" idx="11"/>
          </p:nvPr>
        </p:nvSpPr>
        <p:spPr/>
        <p:txBody>
          <a:bodyPr/>
          <a:lstStyle/>
          <a:p>
            <a:r>
              <a:rPr lang="ru-RU" smtClean="0"/>
              <a:t>Попов В. С., ИСОТ МГТУ им. Н. Э. Баумана</a:t>
            </a:r>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Users\HP\Desktop\Презентация ИТ-прорыв\bmstu logo.jpg"/>
          <p:cNvPicPr>
            <a:picLocks noChangeAspect="1" noChangeArrowheads="1"/>
          </p:cNvPicPr>
          <p:nvPr/>
        </p:nvPicPr>
        <p:blipFill>
          <a:blip r:embed="rId2" cstate="print"/>
          <a:srcRect/>
          <a:stretch>
            <a:fillRect/>
          </a:stretch>
        </p:blipFill>
        <p:spPr bwMode="auto">
          <a:xfrm>
            <a:off x="7924800" y="228600"/>
            <a:ext cx="995119" cy="1143000"/>
          </a:xfrm>
          <a:prstGeom prst="rect">
            <a:avLst/>
          </a:prstGeom>
          <a:noFill/>
        </p:spPr>
      </p:pic>
      <p:sp>
        <p:nvSpPr>
          <p:cNvPr id="7" name="Заголовок 6"/>
          <p:cNvSpPr>
            <a:spLocks noGrp="1"/>
          </p:cNvSpPr>
          <p:nvPr>
            <p:ph type="ctrTitle"/>
          </p:nvPr>
        </p:nvSpPr>
        <p:spPr>
          <a:xfrm>
            <a:off x="304800" y="0"/>
            <a:ext cx="7467600" cy="1470025"/>
          </a:xfrm>
        </p:spPr>
        <p:txBody>
          <a:bodyPr/>
          <a:lstStyle/>
          <a:p>
            <a:pPr algn="l"/>
            <a:r>
              <a:rPr lang="ru-RU" dirty="0" smtClean="0">
                <a:solidFill>
                  <a:schemeClr val="tx2"/>
                </a:solidFill>
              </a:rPr>
              <a:t>4. Статусы доступа</a:t>
            </a:r>
            <a:endParaRPr lang="ru-RU" dirty="0">
              <a:solidFill>
                <a:schemeClr val="tx2"/>
              </a:solidFill>
            </a:endParaRPr>
          </a:p>
        </p:txBody>
      </p:sp>
      <p:sp>
        <p:nvSpPr>
          <p:cNvPr id="10" name="TextBox 9"/>
          <p:cNvSpPr txBox="1"/>
          <p:nvPr/>
        </p:nvSpPr>
        <p:spPr>
          <a:xfrm>
            <a:off x="304800" y="1524000"/>
            <a:ext cx="8534400" cy="2062103"/>
          </a:xfrm>
          <a:prstGeom prst="rect">
            <a:avLst/>
          </a:prstGeom>
          <a:noFill/>
        </p:spPr>
        <p:txBody>
          <a:bodyPr wrap="square" rtlCol="0">
            <a:spAutoFit/>
          </a:bodyPr>
          <a:lstStyle/>
          <a:p>
            <a:pPr marL="342900"/>
            <a:r>
              <a:rPr lang="ru-RU" sz="3200" dirty="0" smtClean="0"/>
              <a:t>Забегая вперёд, класс-наследник имеет доступ к полям и методам</a:t>
            </a:r>
            <a:r>
              <a:rPr lang="en-US" sz="3200" dirty="0" smtClean="0"/>
              <a:t> </a:t>
            </a:r>
            <a:r>
              <a:rPr lang="ru-RU" sz="3200" dirty="0" smtClean="0"/>
              <a:t>родительского класса, имеющим статус </a:t>
            </a:r>
            <a:r>
              <a:rPr lang="en-US" sz="3200" dirty="0" smtClean="0"/>
              <a:t>public </a:t>
            </a:r>
            <a:r>
              <a:rPr lang="ru-RU" sz="3200" dirty="0" smtClean="0"/>
              <a:t>и </a:t>
            </a:r>
            <a:r>
              <a:rPr lang="en-US" sz="3200" dirty="0" smtClean="0"/>
              <a:t>protected</a:t>
            </a:r>
            <a:r>
              <a:rPr lang="ru-RU" sz="3200" dirty="0" smtClean="0"/>
              <a:t>, но не </a:t>
            </a:r>
            <a:r>
              <a:rPr lang="en-US" sz="3200" dirty="0" smtClean="0"/>
              <a:t>private</a:t>
            </a:r>
            <a:r>
              <a:rPr lang="ru-RU" sz="3200" dirty="0" smtClean="0"/>
              <a:t>.</a:t>
            </a:r>
          </a:p>
        </p:txBody>
      </p:sp>
      <p:sp>
        <p:nvSpPr>
          <p:cNvPr id="11" name="Номер слайда 10"/>
          <p:cNvSpPr>
            <a:spLocks noGrp="1"/>
          </p:cNvSpPr>
          <p:nvPr>
            <p:ph type="sldNum" sz="quarter" idx="12"/>
          </p:nvPr>
        </p:nvSpPr>
        <p:spPr/>
        <p:txBody>
          <a:bodyPr/>
          <a:lstStyle/>
          <a:p>
            <a:fld id="{A483448D-3A78-4528-A469-B745A65DA480}" type="slidenum">
              <a:rPr lang="en-US" smtClean="0"/>
              <a:pPr/>
              <a:t>36</a:t>
            </a:fld>
            <a:endParaRPr lang="en-US"/>
          </a:p>
        </p:txBody>
      </p:sp>
      <p:sp>
        <p:nvSpPr>
          <p:cNvPr id="12" name="Нижний колонтитул 11"/>
          <p:cNvSpPr>
            <a:spLocks noGrp="1"/>
          </p:cNvSpPr>
          <p:nvPr>
            <p:ph type="ftr" sz="quarter" idx="11"/>
          </p:nvPr>
        </p:nvSpPr>
        <p:spPr/>
        <p:txBody>
          <a:bodyPr/>
          <a:lstStyle/>
          <a:p>
            <a:r>
              <a:rPr lang="ru-RU" smtClean="0"/>
              <a:t>Попов В. С., ИСОТ МГТУ им. Н. Э. Баумана</a:t>
            </a:r>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Users\HP\Desktop\Презентация ИТ-прорыв\bmstu logo.jpg"/>
          <p:cNvPicPr>
            <a:picLocks noChangeAspect="1" noChangeArrowheads="1"/>
          </p:cNvPicPr>
          <p:nvPr/>
        </p:nvPicPr>
        <p:blipFill>
          <a:blip r:embed="rId2" cstate="print"/>
          <a:srcRect/>
          <a:stretch>
            <a:fillRect/>
          </a:stretch>
        </p:blipFill>
        <p:spPr bwMode="auto">
          <a:xfrm>
            <a:off x="7924800" y="228600"/>
            <a:ext cx="995119" cy="1143000"/>
          </a:xfrm>
          <a:prstGeom prst="rect">
            <a:avLst/>
          </a:prstGeom>
          <a:noFill/>
        </p:spPr>
      </p:pic>
      <p:sp>
        <p:nvSpPr>
          <p:cNvPr id="7" name="Заголовок 6"/>
          <p:cNvSpPr>
            <a:spLocks noGrp="1"/>
          </p:cNvSpPr>
          <p:nvPr>
            <p:ph type="ctrTitle"/>
          </p:nvPr>
        </p:nvSpPr>
        <p:spPr>
          <a:xfrm>
            <a:off x="304800" y="0"/>
            <a:ext cx="7467600" cy="1470025"/>
          </a:xfrm>
        </p:spPr>
        <p:txBody>
          <a:bodyPr/>
          <a:lstStyle/>
          <a:p>
            <a:pPr algn="l"/>
            <a:r>
              <a:rPr lang="ru-RU" dirty="0" smtClean="0">
                <a:solidFill>
                  <a:schemeClr val="tx2"/>
                </a:solidFill>
              </a:rPr>
              <a:t>4. Статусы доступа</a:t>
            </a:r>
            <a:endParaRPr lang="ru-RU" dirty="0">
              <a:solidFill>
                <a:schemeClr val="tx2"/>
              </a:solidFill>
            </a:endParaRPr>
          </a:p>
        </p:txBody>
      </p:sp>
      <p:sp>
        <p:nvSpPr>
          <p:cNvPr id="10" name="TextBox 9"/>
          <p:cNvSpPr txBox="1"/>
          <p:nvPr/>
        </p:nvSpPr>
        <p:spPr>
          <a:xfrm>
            <a:off x="304800" y="1524000"/>
            <a:ext cx="8534400" cy="3046988"/>
          </a:xfrm>
          <a:prstGeom prst="rect">
            <a:avLst/>
          </a:prstGeom>
          <a:noFill/>
        </p:spPr>
        <p:txBody>
          <a:bodyPr wrap="square" rtlCol="0">
            <a:spAutoFit/>
          </a:bodyPr>
          <a:lstStyle/>
          <a:p>
            <a:pPr marL="342900"/>
            <a:r>
              <a:rPr lang="ru-RU" sz="3200" dirty="0" smtClean="0"/>
              <a:t>За спецификатором доступа размещается двоеточие. Появление любого из указанных спецификаторов означает, что до конца определения класса, либо до другого спецификатора доступа все поля и методы имеют указанный статус.</a:t>
            </a:r>
            <a:endParaRPr lang="ru-RU" sz="3200" dirty="0" smtClean="0"/>
          </a:p>
        </p:txBody>
      </p:sp>
      <p:sp>
        <p:nvSpPr>
          <p:cNvPr id="11" name="Номер слайда 10"/>
          <p:cNvSpPr>
            <a:spLocks noGrp="1"/>
          </p:cNvSpPr>
          <p:nvPr>
            <p:ph type="sldNum" sz="quarter" idx="12"/>
          </p:nvPr>
        </p:nvSpPr>
        <p:spPr/>
        <p:txBody>
          <a:bodyPr/>
          <a:lstStyle/>
          <a:p>
            <a:fld id="{A483448D-3A78-4528-A469-B745A65DA480}" type="slidenum">
              <a:rPr lang="en-US" smtClean="0"/>
              <a:pPr/>
              <a:t>37</a:t>
            </a:fld>
            <a:endParaRPr lang="en-US"/>
          </a:p>
        </p:txBody>
      </p:sp>
      <p:sp>
        <p:nvSpPr>
          <p:cNvPr id="12" name="Нижний колонтитул 11"/>
          <p:cNvSpPr>
            <a:spLocks noGrp="1"/>
          </p:cNvSpPr>
          <p:nvPr>
            <p:ph type="ftr" sz="quarter" idx="11"/>
          </p:nvPr>
        </p:nvSpPr>
        <p:spPr/>
        <p:txBody>
          <a:bodyPr/>
          <a:lstStyle/>
          <a:p>
            <a:r>
              <a:rPr lang="ru-RU" smtClean="0"/>
              <a:t>Попов В. С., ИСОТ МГТУ им. Н. Э. Баумана</a:t>
            </a:r>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Users\HP\Desktop\Презентация ИТ-прорыв\bmstu logo.jpg"/>
          <p:cNvPicPr>
            <a:picLocks noChangeAspect="1" noChangeArrowheads="1"/>
          </p:cNvPicPr>
          <p:nvPr/>
        </p:nvPicPr>
        <p:blipFill>
          <a:blip r:embed="rId2" cstate="print"/>
          <a:srcRect/>
          <a:stretch>
            <a:fillRect/>
          </a:stretch>
        </p:blipFill>
        <p:spPr bwMode="auto">
          <a:xfrm>
            <a:off x="7924800" y="228600"/>
            <a:ext cx="995119" cy="1143000"/>
          </a:xfrm>
          <a:prstGeom prst="rect">
            <a:avLst/>
          </a:prstGeom>
          <a:noFill/>
        </p:spPr>
      </p:pic>
      <p:sp>
        <p:nvSpPr>
          <p:cNvPr id="7" name="Заголовок 6"/>
          <p:cNvSpPr>
            <a:spLocks noGrp="1"/>
          </p:cNvSpPr>
          <p:nvPr>
            <p:ph type="ctrTitle"/>
          </p:nvPr>
        </p:nvSpPr>
        <p:spPr>
          <a:xfrm>
            <a:off x="304800" y="0"/>
            <a:ext cx="7467600" cy="1470025"/>
          </a:xfrm>
        </p:spPr>
        <p:txBody>
          <a:bodyPr/>
          <a:lstStyle/>
          <a:p>
            <a:pPr algn="l"/>
            <a:r>
              <a:rPr lang="ru-RU" dirty="0" smtClean="0">
                <a:solidFill>
                  <a:schemeClr val="tx2"/>
                </a:solidFill>
              </a:rPr>
              <a:t>4. Статусы доступа</a:t>
            </a:r>
            <a:endParaRPr lang="ru-RU" dirty="0">
              <a:solidFill>
                <a:schemeClr val="tx2"/>
              </a:solidFill>
            </a:endParaRPr>
          </a:p>
        </p:txBody>
      </p:sp>
      <p:sp>
        <p:nvSpPr>
          <p:cNvPr id="11" name="Номер слайда 10"/>
          <p:cNvSpPr>
            <a:spLocks noGrp="1"/>
          </p:cNvSpPr>
          <p:nvPr>
            <p:ph type="sldNum" sz="quarter" idx="12"/>
          </p:nvPr>
        </p:nvSpPr>
        <p:spPr/>
        <p:txBody>
          <a:bodyPr/>
          <a:lstStyle/>
          <a:p>
            <a:fld id="{A483448D-3A78-4528-A469-B745A65DA480}" type="slidenum">
              <a:rPr lang="en-US" smtClean="0"/>
              <a:pPr/>
              <a:t>38</a:t>
            </a:fld>
            <a:endParaRPr lang="en-US"/>
          </a:p>
        </p:txBody>
      </p:sp>
      <p:sp>
        <p:nvSpPr>
          <p:cNvPr id="12" name="Нижний колонтитул 11"/>
          <p:cNvSpPr>
            <a:spLocks noGrp="1"/>
          </p:cNvSpPr>
          <p:nvPr>
            <p:ph type="ftr" sz="quarter" idx="11"/>
          </p:nvPr>
        </p:nvSpPr>
        <p:spPr/>
        <p:txBody>
          <a:bodyPr/>
          <a:lstStyle/>
          <a:p>
            <a:r>
              <a:rPr lang="ru-RU" smtClean="0"/>
              <a:t>Попов В. С., ИСОТ МГТУ им. Н. Э. Баумана</a:t>
            </a:r>
            <a:endParaRPr lang="en-US"/>
          </a:p>
        </p:txBody>
      </p:sp>
      <p:sp>
        <p:nvSpPr>
          <p:cNvPr id="8" name="TextBox 7"/>
          <p:cNvSpPr txBox="1"/>
          <p:nvPr/>
        </p:nvSpPr>
        <p:spPr>
          <a:xfrm>
            <a:off x="304800" y="1143000"/>
            <a:ext cx="8534400" cy="5693866"/>
          </a:xfrm>
          <a:prstGeom prst="rect">
            <a:avLst/>
          </a:prstGeom>
          <a:noFill/>
        </p:spPr>
        <p:txBody>
          <a:bodyPr wrap="square" rtlCol="0">
            <a:spAutoFit/>
          </a:bodyPr>
          <a:lstStyle/>
          <a:p>
            <a:r>
              <a:rPr lang="ru-RU" sz="1300" dirty="0" smtClean="0">
                <a:solidFill>
                  <a:schemeClr val="tx2"/>
                </a:solidFill>
              </a:rPr>
              <a:t>Пример</a:t>
            </a:r>
            <a:r>
              <a:rPr lang="ru-RU" sz="1300" dirty="0" smtClean="0">
                <a:solidFill>
                  <a:schemeClr val="tx2"/>
                </a:solidFill>
              </a:rPr>
              <a:t>. Использование статусов доступа для полей и методов класса.</a:t>
            </a:r>
            <a:endParaRPr lang="ru-RU" sz="1300" dirty="0" smtClean="0">
              <a:solidFill>
                <a:schemeClr val="tx2"/>
              </a:solidFill>
            </a:endParaRPr>
          </a:p>
          <a:p>
            <a:r>
              <a:rPr lang="en-US" sz="1300" dirty="0" err="1" smtClean="0">
                <a:solidFill>
                  <a:schemeClr val="tx2"/>
                </a:solidFill>
              </a:rPr>
              <a:t>struct</a:t>
            </a:r>
            <a:r>
              <a:rPr lang="en-US" sz="1300" dirty="0" smtClean="0">
                <a:solidFill>
                  <a:schemeClr val="tx2"/>
                </a:solidFill>
              </a:rPr>
              <a:t> rectangle{</a:t>
            </a:r>
          </a:p>
          <a:p>
            <a:pPr lvl="1"/>
            <a:r>
              <a:rPr lang="en-US" sz="1300" dirty="0" smtClean="0">
                <a:solidFill>
                  <a:schemeClr val="tx2"/>
                </a:solidFill>
              </a:rPr>
              <a:t>private:</a:t>
            </a:r>
          </a:p>
          <a:p>
            <a:pPr lvl="2"/>
            <a:r>
              <a:rPr lang="ru-RU" sz="1300" dirty="0" err="1" smtClean="0">
                <a:solidFill>
                  <a:schemeClr val="tx2"/>
                </a:solidFill>
              </a:rPr>
              <a:t>double</a:t>
            </a:r>
            <a:r>
              <a:rPr lang="ru-RU" sz="1300" dirty="0" smtClean="0">
                <a:solidFill>
                  <a:schemeClr val="tx2"/>
                </a:solidFill>
              </a:rPr>
              <a:t> </a:t>
            </a:r>
            <a:r>
              <a:rPr lang="ru-RU" sz="1300" dirty="0" err="1" smtClean="0">
                <a:solidFill>
                  <a:schemeClr val="tx2"/>
                </a:solidFill>
              </a:rPr>
              <a:t>width</a:t>
            </a:r>
            <a:r>
              <a:rPr lang="ru-RU" sz="1300" dirty="0" smtClean="0">
                <a:solidFill>
                  <a:schemeClr val="tx2"/>
                </a:solidFill>
              </a:rPr>
              <a:t>; // закрытое поле данных</a:t>
            </a:r>
          </a:p>
          <a:p>
            <a:pPr lvl="2"/>
            <a:r>
              <a:rPr lang="ru-RU" sz="1300" dirty="0" err="1" smtClean="0">
                <a:solidFill>
                  <a:schemeClr val="tx2"/>
                </a:solidFill>
              </a:rPr>
              <a:t>double</a:t>
            </a:r>
            <a:r>
              <a:rPr lang="ru-RU" sz="1300" dirty="0" smtClean="0">
                <a:solidFill>
                  <a:schemeClr val="tx2"/>
                </a:solidFill>
              </a:rPr>
              <a:t> </a:t>
            </a:r>
            <a:r>
              <a:rPr lang="ru-RU" sz="1300" dirty="0" err="1" smtClean="0">
                <a:solidFill>
                  <a:schemeClr val="tx2"/>
                </a:solidFill>
              </a:rPr>
              <a:t>height</a:t>
            </a:r>
            <a:r>
              <a:rPr lang="ru-RU" sz="1300" dirty="0" smtClean="0">
                <a:solidFill>
                  <a:schemeClr val="tx2"/>
                </a:solidFill>
              </a:rPr>
              <a:t>; // закрытое поле данных</a:t>
            </a:r>
          </a:p>
          <a:p>
            <a:pPr lvl="1"/>
            <a:r>
              <a:rPr lang="en-US" sz="1300" dirty="0" smtClean="0">
                <a:solidFill>
                  <a:schemeClr val="tx2"/>
                </a:solidFill>
              </a:rPr>
              <a:t>public: // </a:t>
            </a:r>
            <a:r>
              <a:rPr lang="ru-RU" sz="1300" dirty="0" smtClean="0">
                <a:solidFill>
                  <a:schemeClr val="tx2"/>
                </a:solidFill>
              </a:rPr>
              <a:t>открытые методы</a:t>
            </a:r>
          </a:p>
          <a:p>
            <a:pPr lvl="2"/>
            <a:r>
              <a:rPr lang="en-US" sz="1300" dirty="0" smtClean="0">
                <a:solidFill>
                  <a:schemeClr val="tx2"/>
                </a:solidFill>
              </a:rPr>
              <a:t>void </a:t>
            </a:r>
            <a:r>
              <a:rPr lang="en-US" sz="1300" dirty="0" err="1" smtClean="0">
                <a:solidFill>
                  <a:schemeClr val="tx2"/>
                </a:solidFill>
              </a:rPr>
              <a:t>setW</a:t>
            </a:r>
            <a:r>
              <a:rPr lang="en-US" sz="1300" dirty="0" smtClean="0">
                <a:solidFill>
                  <a:schemeClr val="tx2"/>
                </a:solidFill>
              </a:rPr>
              <a:t>(double w){width = w;}</a:t>
            </a:r>
          </a:p>
          <a:p>
            <a:pPr lvl="2"/>
            <a:r>
              <a:rPr lang="en-US" sz="1300" dirty="0" smtClean="0">
                <a:solidFill>
                  <a:schemeClr val="tx2"/>
                </a:solidFill>
              </a:rPr>
              <a:t>void </a:t>
            </a:r>
            <a:r>
              <a:rPr lang="en-US" sz="1300" dirty="0" err="1" smtClean="0">
                <a:solidFill>
                  <a:schemeClr val="tx2"/>
                </a:solidFill>
              </a:rPr>
              <a:t>setH</a:t>
            </a:r>
            <a:r>
              <a:rPr lang="en-US" sz="1300" dirty="0" smtClean="0">
                <a:solidFill>
                  <a:schemeClr val="tx2"/>
                </a:solidFill>
              </a:rPr>
              <a:t>(double h){height = h;}</a:t>
            </a:r>
          </a:p>
          <a:p>
            <a:pPr lvl="2"/>
            <a:r>
              <a:rPr lang="en-US" sz="1300" dirty="0" smtClean="0">
                <a:solidFill>
                  <a:schemeClr val="tx2"/>
                </a:solidFill>
              </a:rPr>
              <a:t>void </a:t>
            </a:r>
            <a:r>
              <a:rPr lang="en-US" sz="1300" dirty="0" err="1" smtClean="0">
                <a:solidFill>
                  <a:schemeClr val="tx2"/>
                </a:solidFill>
              </a:rPr>
              <a:t>addW</a:t>
            </a:r>
            <a:r>
              <a:rPr lang="en-US" sz="1300" dirty="0" smtClean="0">
                <a:solidFill>
                  <a:schemeClr val="tx2"/>
                </a:solidFill>
              </a:rPr>
              <a:t>(double w){width+=w;}</a:t>
            </a:r>
          </a:p>
          <a:p>
            <a:pPr lvl="2"/>
            <a:r>
              <a:rPr lang="en-US" sz="1300" dirty="0" smtClean="0">
                <a:solidFill>
                  <a:schemeClr val="tx2"/>
                </a:solidFill>
              </a:rPr>
              <a:t>void </a:t>
            </a:r>
            <a:r>
              <a:rPr lang="en-US" sz="1300" dirty="0" err="1" smtClean="0">
                <a:solidFill>
                  <a:schemeClr val="tx2"/>
                </a:solidFill>
              </a:rPr>
              <a:t>addH</a:t>
            </a:r>
            <a:r>
              <a:rPr lang="en-US" sz="1300" dirty="0" smtClean="0">
                <a:solidFill>
                  <a:schemeClr val="tx2"/>
                </a:solidFill>
              </a:rPr>
              <a:t>(double h){height+=h;}</a:t>
            </a:r>
          </a:p>
          <a:p>
            <a:pPr lvl="2"/>
            <a:r>
              <a:rPr lang="en-US" sz="1300" dirty="0" smtClean="0">
                <a:solidFill>
                  <a:schemeClr val="tx2"/>
                </a:solidFill>
              </a:rPr>
              <a:t>double </a:t>
            </a:r>
            <a:r>
              <a:rPr lang="en-US" sz="1300" dirty="0" err="1" smtClean="0">
                <a:solidFill>
                  <a:schemeClr val="tx2"/>
                </a:solidFill>
              </a:rPr>
              <a:t>getW</a:t>
            </a:r>
            <a:r>
              <a:rPr lang="en-US" sz="1300" dirty="0" smtClean="0">
                <a:solidFill>
                  <a:schemeClr val="tx2"/>
                </a:solidFill>
              </a:rPr>
              <a:t>(){return width;}</a:t>
            </a:r>
          </a:p>
          <a:p>
            <a:pPr lvl="2"/>
            <a:r>
              <a:rPr lang="en-US" sz="1300" dirty="0" smtClean="0">
                <a:solidFill>
                  <a:schemeClr val="tx2"/>
                </a:solidFill>
              </a:rPr>
              <a:t>double </a:t>
            </a:r>
            <a:r>
              <a:rPr lang="en-US" sz="1300" dirty="0" err="1" smtClean="0">
                <a:solidFill>
                  <a:schemeClr val="tx2"/>
                </a:solidFill>
              </a:rPr>
              <a:t>getH</a:t>
            </a:r>
            <a:r>
              <a:rPr lang="en-US" sz="1300" dirty="0" smtClean="0">
                <a:solidFill>
                  <a:schemeClr val="tx2"/>
                </a:solidFill>
              </a:rPr>
              <a:t>(){return height;}</a:t>
            </a:r>
          </a:p>
          <a:p>
            <a:pPr lvl="2"/>
            <a:r>
              <a:rPr lang="fr-FR" sz="1300" dirty="0" smtClean="0">
                <a:solidFill>
                  <a:schemeClr val="tx2"/>
                </a:solidFill>
              </a:rPr>
              <a:t>rectangle(double w = 1.0, double h = 1.0)</a:t>
            </a:r>
          </a:p>
          <a:p>
            <a:pPr lvl="2"/>
            <a:r>
              <a:rPr lang="en-US" sz="1300" dirty="0" smtClean="0">
                <a:solidFill>
                  <a:schemeClr val="tx2"/>
                </a:solidFill>
              </a:rPr>
              <a:t>: width(w), height(h) {}</a:t>
            </a:r>
          </a:p>
          <a:p>
            <a:pPr lvl="2"/>
            <a:r>
              <a:rPr lang="en-US" sz="1300" dirty="0" smtClean="0">
                <a:solidFill>
                  <a:schemeClr val="tx2"/>
                </a:solidFill>
              </a:rPr>
              <a:t>void print()</a:t>
            </a:r>
          </a:p>
          <a:p>
            <a:pPr lvl="2"/>
            <a:r>
              <a:rPr lang="en-US" sz="1300" dirty="0" smtClean="0">
                <a:solidFill>
                  <a:schemeClr val="tx2"/>
                </a:solidFill>
              </a:rPr>
              <a:t>{</a:t>
            </a:r>
            <a:r>
              <a:rPr lang="en-US" sz="1300" dirty="0" err="1" smtClean="0">
                <a:solidFill>
                  <a:schemeClr val="tx2"/>
                </a:solidFill>
              </a:rPr>
              <a:t>cout</a:t>
            </a:r>
            <a:r>
              <a:rPr lang="en-US" sz="1300" dirty="0" smtClean="0">
                <a:solidFill>
                  <a:schemeClr val="tx2"/>
                </a:solidFill>
              </a:rPr>
              <a:t> &lt;&lt; "\</a:t>
            </a:r>
            <a:r>
              <a:rPr lang="en-US" sz="1300" dirty="0" err="1" smtClean="0">
                <a:solidFill>
                  <a:schemeClr val="tx2"/>
                </a:solidFill>
              </a:rPr>
              <a:t>nwidth</a:t>
            </a:r>
            <a:r>
              <a:rPr lang="en-US" sz="1300" dirty="0" smtClean="0">
                <a:solidFill>
                  <a:schemeClr val="tx2"/>
                </a:solidFill>
              </a:rPr>
              <a:t>=" &lt;&lt; width &lt;&lt; " height=" &lt;&lt; height;}</a:t>
            </a:r>
          </a:p>
          <a:p>
            <a:r>
              <a:rPr lang="ru-RU" sz="1300" dirty="0" smtClean="0">
                <a:solidFill>
                  <a:schemeClr val="tx2"/>
                </a:solidFill>
              </a:rPr>
              <a:t>};</a:t>
            </a:r>
          </a:p>
          <a:p>
            <a:r>
              <a:rPr lang="en-US" sz="1300" dirty="0" err="1" smtClean="0">
                <a:solidFill>
                  <a:schemeClr val="tx2"/>
                </a:solidFill>
              </a:rPr>
              <a:t>int</a:t>
            </a:r>
            <a:r>
              <a:rPr lang="en-US" sz="1300" dirty="0" smtClean="0">
                <a:solidFill>
                  <a:schemeClr val="tx2"/>
                </a:solidFill>
              </a:rPr>
              <a:t> main()</a:t>
            </a:r>
          </a:p>
          <a:p>
            <a:r>
              <a:rPr lang="ru-RU" sz="1300" dirty="0" smtClean="0">
                <a:solidFill>
                  <a:schemeClr val="tx2"/>
                </a:solidFill>
              </a:rPr>
              <a:t>{</a:t>
            </a:r>
          </a:p>
          <a:p>
            <a:pPr lvl="1"/>
            <a:r>
              <a:rPr lang="en-US" sz="1300" dirty="0" smtClean="0">
                <a:solidFill>
                  <a:schemeClr val="tx2"/>
                </a:solidFill>
              </a:rPr>
              <a:t>rectangle R1(5, 3.5);</a:t>
            </a:r>
          </a:p>
          <a:p>
            <a:pPr lvl="1"/>
            <a:r>
              <a:rPr lang="en-US" sz="1300" dirty="0" err="1" smtClean="0">
                <a:solidFill>
                  <a:schemeClr val="tx2"/>
                </a:solidFill>
              </a:rPr>
              <a:t>cout</a:t>
            </a:r>
            <a:r>
              <a:rPr lang="en-US" sz="1300" dirty="0" smtClean="0">
                <a:solidFill>
                  <a:schemeClr val="tx2"/>
                </a:solidFill>
              </a:rPr>
              <a:t> &lt;&lt; "width = " &lt;&lt; R1.getW();</a:t>
            </a:r>
          </a:p>
          <a:p>
            <a:pPr lvl="1"/>
            <a:r>
              <a:rPr lang="en-US" sz="1300" dirty="0" smtClean="0">
                <a:solidFill>
                  <a:schemeClr val="tx2"/>
                </a:solidFill>
              </a:rPr>
              <a:t>R1.setW(5.5);</a:t>
            </a:r>
          </a:p>
          <a:p>
            <a:pPr lvl="1"/>
            <a:r>
              <a:rPr lang="en-US" sz="1300" dirty="0" smtClean="0">
                <a:solidFill>
                  <a:schemeClr val="tx2"/>
                </a:solidFill>
              </a:rPr>
              <a:t>R1.print();</a:t>
            </a:r>
          </a:p>
          <a:p>
            <a:pPr lvl="1"/>
            <a:r>
              <a:rPr lang="en-US" sz="1300" dirty="0" smtClean="0">
                <a:solidFill>
                  <a:schemeClr val="tx2"/>
                </a:solidFill>
              </a:rPr>
              <a:t>R1.addH(5);</a:t>
            </a:r>
          </a:p>
          <a:p>
            <a:pPr lvl="1"/>
            <a:r>
              <a:rPr lang="en-US" sz="1300" dirty="0" smtClean="0">
                <a:solidFill>
                  <a:schemeClr val="tx2"/>
                </a:solidFill>
              </a:rPr>
              <a:t>R1.print();</a:t>
            </a:r>
          </a:p>
          <a:p>
            <a:pPr lvl="1"/>
            <a:r>
              <a:rPr lang="en-US" sz="1300" dirty="0" err="1" smtClean="0">
                <a:solidFill>
                  <a:schemeClr val="tx2"/>
                </a:solidFill>
              </a:rPr>
              <a:t>getchar</a:t>
            </a:r>
            <a:r>
              <a:rPr lang="en-US" sz="1300" dirty="0" smtClean="0">
                <a:solidFill>
                  <a:schemeClr val="tx2"/>
                </a:solidFill>
              </a:rPr>
              <a:t>();</a:t>
            </a:r>
          </a:p>
          <a:p>
            <a:pPr lvl="1"/>
            <a:r>
              <a:rPr lang="en-US" sz="1300" dirty="0" smtClean="0">
                <a:solidFill>
                  <a:schemeClr val="tx2"/>
                </a:solidFill>
              </a:rPr>
              <a:t>return 0;</a:t>
            </a:r>
          </a:p>
          <a:p>
            <a:r>
              <a:rPr lang="ru-RU" sz="1300" dirty="0" smtClean="0">
                <a:solidFill>
                  <a:schemeClr val="tx2"/>
                </a:solidFill>
              </a:rPr>
              <a:t>}</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Users\HP\Desktop\Презентация ИТ-прорыв\bmstu logo.jpg"/>
          <p:cNvPicPr>
            <a:picLocks noChangeAspect="1" noChangeArrowheads="1"/>
          </p:cNvPicPr>
          <p:nvPr/>
        </p:nvPicPr>
        <p:blipFill>
          <a:blip r:embed="rId2" cstate="print"/>
          <a:srcRect/>
          <a:stretch>
            <a:fillRect/>
          </a:stretch>
        </p:blipFill>
        <p:spPr bwMode="auto">
          <a:xfrm>
            <a:off x="7924800" y="228600"/>
            <a:ext cx="995119" cy="1143000"/>
          </a:xfrm>
          <a:prstGeom prst="rect">
            <a:avLst/>
          </a:prstGeom>
          <a:noFill/>
        </p:spPr>
      </p:pic>
      <p:sp>
        <p:nvSpPr>
          <p:cNvPr id="7" name="Заголовок 6"/>
          <p:cNvSpPr>
            <a:spLocks noGrp="1"/>
          </p:cNvSpPr>
          <p:nvPr>
            <p:ph type="ctrTitle"/>
          </p:nvPr>
        </p:nvSpPr>
        <p:spPr>
          <a:xfrm>
            <a:off x="304800" y="0"/>
            <a:ext cx="7467600" cy="1470025"/>
          </a:xfrm>
        </p:spPr>
        <p:txBody>
          <a:bodyPr/>
          <a:lstStyle/>
          <a:p>
            <a:pPr algn="l"/>
            <a:r>
              <a:rPr lang="ru-RU" dirty="0" smtClean="0">
                <a:solidFill>
                  <a:schemeClr val="tx2"/>
                </a:solidFill>
              </a:rPr>
              <a:t>4. Статусы доступа</a:t>
            </a:r>
            <a:endParaRPr lang="ru-RU" dirty="0">
              <a:solidFill>
                <a:schemeClr val="tx2"/>
              </a:solidFill>
            </a:endParaRPr>
          </a:p>
        </p:txBody>
      </p:sp>
      <p:sp>
        <p:nvSpPr>
          <p:cNvPr id="10" name="TextBox 9"/>
          <p:cNvSpPr txBox="1"/>
          <p:nvPr/>
        </p:nvSpPr>
        <p:spPr>
          <a:xfrm>
            <a:off x="304800" y="1524000"/>
            <a:ext cx="8534400" cy="3046988"/>
          </a:xfrm>
          <a:prstGeom prst="rect">
            <a:avLst/>
          </a:prstGeom>
          <a:noFill/>
        </p:spPr>
        <p:txBody>
          <a:bodyPr wrap="square" rtlCol="0">
            <a:spAutoFit/>
          </a:bodyPr>
          <a:lstStyle/>
          <a:p>
            <a:pPr marL="342900"/>
            <a:r>
              <a:rPr lang="ru-RU" sz="3200" dirty="0" smtClean="0"/>
              <a:t>В случае использования в качестве ключа класса ключевых слов </a:t>
            </a:r>
            <a:r>
              <a:rPr lang="en-US" sz="3200" dirty="0" err="1" smtClean="0"/>
              <a:t>struct</a:t>
            </a:r>
            <a:r>
              <a:rPr lang="en-US" sz="3200" dirty="0" smtClean="0"/>
              <a:t> </a:t>
            </a:r>
            <a:r>
              <a:rPr lang="ru-RU" sz="3200" dirty="0" smtClean="0"/>
              <a:t>и </a:t>
            </a:r>
            <a:r>
              <a:rPr lang="en-US" sz="3200" dirty="0" smtClean="0"/>
              <a:t>union </a:t>
            </a:r>
            <a:r>
              <a:rPr lang="ru-RU" sz="3200" dirty="0" smtClean="0"/>
              <a:t>все поля и методы по умолчанию являются открытыми (</a:t>
            </a:r>
            <a:r>
              <a:rPr lang="en-US" sz="3200" dirty="0" err="1" smtClean="0"/>
              <a:t>publuc</a:t>
            </a:r>
            <a:r>
              <a:rPr lang="ru-RU" sz="3200" dirty="0" smtClean="0"/>
              <a:t>)</a:t>
            </a:r>
            <a:r>
              <a:rPr lang="en-US" sz="3200" dirty="0" smtClean="0"/>
              <a:t>. </a:t>
            </a:r>
            <a:r>
              <a:rPr lang="ru-RU" sz="3200" dirty="0" smtClean="0"/>
              <a:t>В случае использования в качестве ключа класса слова </a:t>
            </a:r>
            <a:r>
              <a:rPr lang="en-US" sz="3200" dirty="0" smtClean="0"/>
              <a:t>class </a:t>
            </a:r>
            <a:r>
              <a:rPr lang="ru-RU" sz="3200" dirty="0" smtClean="0"/>
              <a:t>все поля и методы по умолчанию являются закрытыми (</a:t>
            </a:r>
            <a:r>
              <a:rPr lang="en-US" sz="3200" dirty="0" smtClean="0"/>
              <a:t>private</a:t>
            </a:r>
            <a:r>
              <a:rPr lang="ru-RU" sz="3200" dirty="0" smtClean="0"/>
              <a:t>)</a:t>
            </a:r>
            <a:r>
              <a:rPr lang="en-US" sz="3200" dirty="0" smtClean="0"/>
              <a:t>.</a:t>
            </a:r>
            <a:endParaRPr lang="ru-RU" sz="3200" dirty="0" smtClean="0"/>
          </a:p>
        </p:txBody>
      </p:sp>
      <p:sp>
        <p:nvSpPr>
          <p:cNvPr id="11" name="Номер слайда 10"/>
          <p:cNvSpPr>
            <a:spLocks noGrp="1"/>
          </p:cNvSpPr>
          <p:nvPr>
            <p:ph type="sldNum" sz="quarter" idx="12"/>
          </p:nvPr>
        </p:nvSpPr>
        <p:spPr/>
        <p:txBody>
          <a:bodyPr/>
          <a:lstStyle/>
          <a:p>
            <a:fld id="{A483448D-3A78-4528-A469-B745A65DA480}" type="slidenum">
              <a:rPr lang="en-US" smtClean="0"/>
              <a:pPr/>
              <a:t>39</a:t>
            </a:fld>
            <a:endParaRPr lang="en-US"/>
          </a:p>
        </p:txBody>
      </p:sp>
      <p:sp>
        <p:nvSpPr>
          <p:cNvPr id="12" name="Нижний колонтитул 11"/>
          <p:cNvSpPr>
            <a:spLocks noGrp="1"/>
          </p:cNvSpPr>
          <p:nvPr>
            <p:ph type="ftr" sz="quarter" idx="11"/>
          </p:nvPr>
        </p:nvSpPr>
        <p:spPr/>
        <p:txBody>
          <a:bodyPr/>
          <a:lstStyle/>
          <a:p>
            <a:r>
              <a:rPr lang="ru-RU" smtClean="0"/>
              <a:t>Попов В. С., ИСОТ МГТУ им. Н. Э. Баумана</a:t>
            </a: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Users\HP\Desktop\Презентация ИТ-прорыв\bmstu logo.jpg"/>
          <p:cNvPicPr>
            <a:picLocks noChangeAspect="1" noChangeArrowheads="1"/>
          </p:cNvPicPr>
          <p:nvPr/>
        </p:nvPicPr>
        <p:blipFill>
          <a:blip r:embed="rId2" cstate="print"/>
          <a:srcRect/>
          <a:stretch>
            <a:fillRect/>
          </a:stretch>
        </p:blipFill>
        <p:spPr bwMode="auto">
          <a:xfrm>
            <a:off x="7924800" y="228600"/>
            <a:ext cx="995119" cy="1143000"/>
          </a:xfrm>
          <a:prstGeom prst="rect">
            <a:avLst/>
          </a:prstGeom>
          <a:noFill/>
        </p:spPr>
      </p:pic>
      <p:sp>
        <p:nvSpPr>
          <p:cNvPr id="7" name="Заголовок 6"/>
          <p:cNvSpPr>
            <a:spLocks noGrp="1"/>
          </p:cNvSpPr>
          <p:nvPr>
            <p:ph type="ctrTitle"/>
          </p:nvPr>
        </p:nvSpPr>
        <p:spPr>
          <a:xfrm>
            <a:off x="304800" y="0"/>
            <a:ext cx="7467600" cy="1470025"/>
          </a:xfrm>
        </p:spPr>
        <p:txBody>
          <a:bodyPr/>
          <a:lstStyle/>
          <a:p>
            <a:pPr algn="l"/>
            <a:r>
              <a:rPr lang="ru-RU" dirty="0" smtClean="0">
                <a:solidFill>
                  <a:schemeClr val="tx2"/>
                </a:solidFill>
              </a:rPr>
              <a:t>1. Классы</a:t>
            </a:r>
            <a:endParaRPr lang="ru-RU" dirty="0">
              <a:solidFill>
                <a:schemeClr val="tx2"/>
              </a:solidFill>
            </a:endParaRPr>
          </a:p>
        </p:txBody>
      </p:sp>
      <p:sp>
        <p:nvSpPr>
          <p:cNvPr id="10" name="TextBox 9"/>
          <p:cNvSpPr txBox="1"/>
          <p:nvPr/>
        </p:nvSpPr>
        <p:spPr>
          <a:xfrm>
            <a:off x="304800" y="1524000"/>
            <a:ext cx="8534400" cy="5016758"/>
          </a:xfrm>
          <a:prstGeom prst="rect">
            <a:avLst/>
          </a:prstGeom>
          <a:noFill/>
        </p:spPr>
        <p:txBody>
          <a:bodyPr wrap="square" rtlCol="0">
            <a:spAutoFit/>
          </a:bodyPr>
          <a:lstStyle/>
          <a:p>
            <a:pPr marL="342900"/>
            <a:r>
              <a:rPr lang="ru-RU" sz="3200" dirty="0" smtClean="0"/>
              <a:t>Класс можно определить с помощью спецификации класса:</a:t>
            </a:r>
          </a:p>
          <a:p>
            <a:pPr marL="342900"/>
            <a:r>
              <a:rPr lang="ru-RU" sz="3200" dirty="0" err="1" smtClean="0"/>
              <a:t>ключ_класса</a:t>
            </a:r>
            <a:r>
              <a:rPr lang="ru-RU" sz="3200" dirty="0" smtClean="0"/>
              <a:t> </a:t>
            </a:r>
            <a:r>
              <a:rPr lang="ru-RU" sz="3200" dirty="0" err="1" smtClean="0"/>
              <a:t>имя_класса</a:t>
            </a:r>
            <a:endParaRPr lang="ru-RU" sz="3200" dirty="0" smtClean="0"/>
          </a:p>
          <a:p>
            <a:pPr marL="342900"/>
            <a:r>
              <a:rPr lang="en-US" sz="3200" dirty="0" smtClean="0"/>
              <a:t>{</a:t>
            </a:r>
            <a:r>
              <a:rPr lang="ru-RU" sz="3200" dirty="0" smtClean="0"/>
              <a:t>поля данных и методы класса </a:t>
            </a:r>
            <a:br>
              <a:rPr lang="ru-RU" sz="3200" dirty="0" smtClean="0"/>
            </a:br>
            <a:r>
              <a:rPr lang="ru-RU" sz="3200" dirty="0" smtClean="0"/>
              <a:t>(также называемые как «тело класса»)</a:t>
            </a:r>
            <a:r>
              <a:rPr lang="en-US" sz="3200" dirty="0" smtClean="0"/>
              <a:t>};</a:t>
            </a:r>
          </a:p>
          <a:p>
            <a:pPr marL="342900"/>
            <a:endParaRPr lang="en-US" sz="3200" dirty="0" smtClean="0"/>
          </a:p>
          <a:p>
            <a:pPr marL="342900"/>
            <a:r>
              <a:rPr lang="ru-RU" sz="3200" dirty="0" err="1" smtClean="0"/>
              <a:t>ключ_класса</a:t>
            </a:r>
            <a:r>
              <a:rPr lang="ru-RU" sz="3200" dirty="0" smtClean="0"/>
              <a:t> – одно из ключевых слов </a:t>
            </a:r>
            <a:r>
              <a:rPr lang="en-US" sz="3200" dirty="0" smtClean="0"/>
              <a:t>class, </a:t>
            </a:r>
            <a:r>
              <a:rPr lang="en-US" sz="3200" dirty="0" err="1" smtClean="0"/>
              <a:t>struct</a:t>
            </a:r>
            <a:r>
              <a:rPr lang="en-US" sz="3200" dirty="0" smtClean="0"/>
              <a:t>, union</a:t>
            </a:r>
          </a:p>
          <a:p>
            <a:pPr marL="342900"/>
            <a:r>
              <a:rPr lang="ru-RU" sz="3200" dirty="0" err="1" smtClean="0"/>
              <a:t>имя_класса</a:t>
            </a:r>
            <a:r>
              <a:rPr lang="ru-RU" sz="3200" dirty="0" smtClean="0"/>
              <a:t> – произвольно выбираемый пользователем идентификатор</a:t>
            </a:r>
          </a:p>
        </p:txBody>
      </p:sp>
      <p:sp>
        <p:nvSpPr>
          <p:cNvPr id="11" name="Номер слайда 10"/>
          <p:cNvSpPr>
            <a:spLocks noGrp="1"/>
          </p:cNvSpPr>
          <p:nvPr>
            <p:ph type="sldNum" sz="quarter" idx="12"/>
          </p:nvPr>
        </p:nvSpPr>
        <p:spPr/>
        <p:txBody>
          <a:bodyPr/>
          <a:lstStyle/>
          <a:p>
            <a:fld id="{A483448D-3A78-4528-A469-B745A65DA480}" type="slidenum">
              <a:rPr lang="en-US" smtClean="0"/>
              <a:pPr/>
              <a:t>4</a:t>
            </a:fld>
            <a:endParaRPr lang="en-US"/>
          </a:p>
        </p:txBody>
      </p:sp>
      <p:sp>
        <p:nvSpPr>
          <p:cNvPr id="12" name="Нижний колонтитул 11"/>
          <p:cNvSpPr>
            <a:spLocks noGrp="1"/>
          </p:cNvSpPr>
          <p:nvPr>
            <p:ph type="ftr" sz="quarter" idx="11"/>
          </p:nvPr>
        </p:nvSpPr>
        <p:spPr/>
        <p:txBody>
          <a:bodyPr/>
          <a:lstStyle/>
          <a:p>
            <a:r>
              <a:rPr lang="ru-RU" smtClean="0"/>
              <a:t>Попов В. С., ИСОТ МГТУ им. Н. Э. Баумана</a:t>
            </a:r>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Users\HP\Desktop\Презентация ИТ-прорыв\bmstu logo.jpg"/>
          <p:cNvPicPr>
            <a:picLocks noChangeAspect="1" noChangeArrowheads="1"/>
          </p:cNvPicPr>
          <p:nvPr/>
        </p:nvPicPr>
        <p:blipFill>
          <a:blip r:embed="rId2" cstate="print"/>
          <a:srcRect/>
          <a:stretch>
            <a:fillRect/>
          </a:stretch>
        </p:blipFill>
        <p:spPr bwMode="auto">
          <a:xfrm>
            <a:off x="7924800" y="228600"/>
            <a:ext cx="995119" cy="1143000"/>
          </a:xfrm>
          <a:prstGeom prst="rect">
            <a:avLst/>
          </a:prstGeom>
          <a:noFill/>
        </p:spPr>
      </p:pic>
      <p:sp>
        <p:nvSpPr>
          <p:cNvPr id="7" name="Заголовок 6"/>
          <p:cNvSpPr>
            <a:spLocks noGrp="1"/>
          </p:cNvSpPr>
          <p:nvPr>
            <p:ph type="ctrTitle"/>
          </p:nvPr>
        </p:nvSpPr>
        <p:spPr>
          <a:xfrm>
            <a:off x="304800" y="0"/>
            <a:ext cx="7467600" cy="1470025"/>
          </a:xfrm>
        </p:spPr>
        <p:txBody>
          <a:bodyPr/>
          <a:lstStyle/>
          <a:p>
            <a:pPr algn="l"/>
            <a:r>
              <a:rPr lang="ru-RU" dirty="0" smtClean="0">
                <a:solidFill>
                  <a:schemeClr val="tx2"/>
                </a:solidFill>
              </a:rPr>
              <a:t>4. Статусы доступа</a:t>
            </a:r>
            <a:endParaRPr lang="ru-RU" dirty="0">
              <a:solidFill>
                <a:schemeClr val="tx2"/>
              </a:solidFill>
            </a:endParaRPr>
          </a:p>
        </p:txBody>
      </p:sp>
      <p:sp>
        <p:nvSpPr>
          <p:cNvPr id="11" name="Номер слайда 10"/>
          <p:cNvSpPr>
            <a:spLocks noGrp="1"/>
          </p:cNvSpPr>
          <p:nvPr>
            <p:ph type="sldNum" sz="quarter" idx="12"/>
          </p:nvPr>
        </p:nvSpPr>
        <p:spPr/>
        <p:txBody>
          <a:bodyPr/>
          <a:lstStyle/>
          <a:p>
            <a:fld id="{A483448D-3A78-4528-A469-B745A65DA480}" type="slidenum">
              <a:rPr lang="en-US" smtClean="0"/>
              <a:pPr/>
              <a:t>40</a:t>
            </a:fld>
            <a:endParaRPr lang="en-US"/>
          </a:p>
        </p:txBody>
      </p:sp>
      <p:sp>
        <p:nvSpPr>
          <p:cNvPr id="12" name="Нижний колонтитул 11"/>
          <p:cNvSpPr>
            <a:spLocks noGrp="1"/>
          </p:cNvSpPr>
          <p:nvPr>
            <p:ph type="ftr" sz="quarter" idx="11"/>
          </p:nvPr>
        </p:nvSpPr>
        <p:spPr/>
        <p:txBody>
          <a:bodyPr/>
          <a:lstStyle/>
          <a:p>
            <a:r>
              <a:rPr lang="ru-RU" smtClean="0"/>
              <a:t>Попов В. С., ИСОТ МГТУ им. Н. Э. Баумана</a:t>
            </a:r>
            <a:endParaRPr lang="en-US"/>
          </a:p>
        </p:txBody>
      </p:sp>
      <p:sp>
        <p:nvSpPr>
          <p:cNvPr id="8" name="TextBox 7"/>
          <p:cNvSpPr txBox="1"/>
          <p:nvPr/>
        </p:nvSpPr>
        <p:spPr>
          <a:xfrm>
            <a:off x="304800" y="1143000"/>
            <a:ext cx="8534400" cy="5355312"/>
          </a:xfrm>
          <a:prstGeom prst="rect">
            <a:avLst/>
          </a:prstGeom>
          <a:noFill/>
        </p:spPr>
        <p:txBody>
          <a:bodyPr wrap="square" rtlCol="0">
            <a:spAutoFit/>
          </a:bodyPr>
          <a:lstStyle/>
          <a:p>
            <a:r>
              <a:rPr lang="ru-RU" dirty="0" smtClean="0">
                <a:solidFill>
                  <a:schemeClr val="tx2"/>
                </a:solidFill>
              </a:rPr>
              <a:t>Ещё один </a:t>
            </a:r>
            <a:r>
              <a:rPr lang="ru-RU" dirty="0" smtClean="0">
                <a:solidFill>
                  <a:schemeClr val="tx2"/>
                </a:solidFill>
              </a:rPr>
              <a:t>п</a:t>
            </a:r>
            <a:r>
              <a:rPr lang="ru-RU" dirty="0" smtClean="0">
                <a:solidFill>
                  <a:schemeClr val="tx2"/>
                </a:solidFill>
              </a:rPr>
              <a:t>ример. Использование статусов доступа для полей и методов класса.</a:t>
            </a:r>
            <a:endParaRPr lang="ru-RU" dirty="0" smtClean="0">
              <a:solidFill>
                <a:schemeClr val="tx2"/>
              </a:solidFill>
            </a:endParaRPr>
          </a:p>
          <a:p>
            <a:r>
              <a:rPr lang="en-US" dirty="0" smtClean="0">
                <a:solidFill>
                  <a:schemeClr val="tx2"/>
                </a:solidFill>
              </a:rPr>
              <a:t>class </a:t>
            </a:r>
            <a:r>
              <a:rPr lang="en-US" dirty="0" smtClean="0">
                <a:solidFill>
                  <a:schemeClr val="tx2"/>
                </a:solidFill>
              </a:rPr>
              <a:t>length{</a:t>
            </a:r>
            <a:endParaRPr lang="ru-RU" dirty="0" smtClean="0">
              <a:solidFill>
                <a:schemeClr val="tx2"/>
              </a:solidFill>
            </a:endParaRPr>
          </a:p>
          <a:p>
            <a:r>
              <a:rPr lang="en-US" dirty="0" smtClean="0">
                <a:solidFill>
                  <a:schemeClr val="tx2"/>
                </a:solidFill>
              </a:rPr>
              <a:t>double </a:t>
            </a:r>
            <a:r>
              <a:rPr lang="en-US" dirty="0" smtClean="0">
                <a:solidFill>
                  <a:schemeClr val="tx2"/>
                </a:solidFill>
              </a:rPr>
              <a:t>meters</a:t>
            </a:r>
            <a:r>
              <a:rPr lang="en-US" dirty="0" smtClean="0">
                <a:solidFill>
                  <a:schemeClr val="tx2"/>
                </a:solidFill>
              </a:rPr>
              <a:t>;</a:t>
            </a:r>
            <a:r>
              <a:rPr lang="ru-RU" dirty="0" smtClean="0">
                <a:solidFill>
                  <a:schemeClr val="tx2"/>
                </a:solidFill>
              </a:rPr>
              <a:t> </a:t>
            </a:r>
            <a:r>
              <a:rPr lang="en-US" dirty="0" smtClean="0">
                <a:solidFill>
                  <a:schemeClr val="tx2"/>
                </a:solidFill>
              </a:rPr>
              <a:t>// </a:t>
            </a:r>
            <a:r>
              <a:rPr lang="ru-RU" dirty="0" smtClean="0">
                <a:solidFill>
                  <a:schemeClr val="tx2"/>
                </a:solidFill>
              </a:rPr>
              <a:t>Обратите внимание: это поле имеет статус </a:t>
            </a:r>
            <a:r>
              <a:rPr lang="en-US" dirty="0" smtClean="0">
                <a:solidFill>
                  <a:schemeClr val="tx2"/>
                </a:solidFill>
              </a:rPr>
              <a:t>private!</a:t>
            </a:r>
            <a:endParaRPr lang="en-US" dirty="0" smtClean="0">
              <a:solidFill>
                <a:schemeClr val="tx2"/>
              </a:solidFill>
            </a:endParaRPr>
          </a:p>
          <a:p>
            <a:r>
              <a:rPr lang="en-US" dirty="0" smtClean="0">
                <a:solidFill>
                  <a:schemeClr val="tx2"/>
                </a:solidFill>
              </a:rPr>
              <a:t>public:</a:t>
            </a:r>
          </a:p>
          <a:p>
            <a:pPr lvl="1"/>
            <a:r>
              <a:rPr lang="en-US" dirty="0" smtClean="0">
                <a:solidFill>
                  <a:schemeClr val="tx2"/>
                </a:solidFill>
              </a:rPr>
              <a:t>length(double m) : meters(m) {}</a:t>
            </a:r>
          </a:p>
          <a:p>
            <a:pPr lvl="1"/>
            <a:r>
              <a:rPr lang="en-US" dirty="0" smtClean="0">
                <a:solidFill>
                  <a:schemeClr val="tx2"/>
                </a:solidFill>
              </a:rPr>
              <a:t>double </a:t>
            </a:r>
            <a:r>
              <a:rPr lang="en-US" dirty="0" err="1" smtClean="0">
                <a:solidFill>
                  <a:schemeClr val="tx2"/>
                </a:solidFill>
              </a:rPr>
              <a:t>getMeters</a:t>
            </a:r>
            <a:r>
              <a:rPr lang="en-US" dirty="0" smtClean="0">
                <a:solidFill>
                  <a:schemeClr val="tx2"/>
                </a:solidFill>
              </a:rPr>
              <a:t>() {return meters;}</a:t>
            </a:r>
          </a:p>
          <a:p>
            <a:pPr lvl="1"/>
            <a:r>
              <a:rPr lang="en-US" dirty="0" smtClean="0">
                <a:solidFill>
                  <a:schemeClr val="tx2"/>
                </a:solidFill>
              </a:rPr>
              <a:t>double </a:t>
            </a:r>
            <a:r>
              <a:rPr lang="en-US" dirty="0" err="1" smtClean="0">
                <a:solidFill>
                  <a:schemeClr val="tx2"/>
                </a:solidFill>
              </a:rPr>
              <a:t>getCentimeters</a:t>
            </a:r>
            <a:r>
              <a:rPr lang="en-US" dirty="0" smtClean="0">
                <a:solidFill>
                  <a:schemeClr val="tx2"/>
                </a:solidFill>
              </a:rPr>
              <a:t>() {return meters*100;}</a:t>
            </a:r>
          </a:p>
          <a:p>
            <a:pPr lvl="1"/>
            <a:r>
              <a:rPr lang="en-US" dirty="0" smtClean="0">
                <a:solidFill>
                  <a:schemeClr val="tx2"/>
                </a:solidFill>
              </a:rPr>
              <a:t>double </a:t>
            </a:r>
            <a:r>
              <a:rPr lang="en-US" dirty="0" err="1" smtClean="0">
                <a:solidFill>
                  <a:schemeClr val="tx2"/>
                </a:solidFill>
              </a:rPr>
              <a:t>getInches</a:t>
            </a:r>
            <a:r>
              <a:rPr lang="en-US" dirty="0" smtClean="0">
                <a:solidFill>
                  <a:schemeClr val="tx2"/>
                </a:solidFill>
              </a:rPr>
              <a:t>() {return </a:t>
            </a:r>
            <a:r>
              <a:rPr lang="en-US" dirty="0" err="1" smtClean="0">
                <a:solidFill>
                  <a:schemeClr val="tx2"/>
                </a:solidFill>
              </a:rPr>
              <a:t>getCentimeters</a:t>
            </a:r>
            <a:r>
              <a:rPr lang="en-US" dirty="0" smtClean="0">
                <a:solidFill>
                  <a:schemeClr val="tx2"/>
                </a:solidFill>
              </a:rPr>
              <a:t>()/2.54;}</a:t>
            </a:r>
          </a:p>
          <a:p>
            <a:pPr lvl="1"/>
            <a:r>
              <a:rPr lang="en-US" dirty="0" smtClean="0">
                <a:solidFill>
                  <a:schemeClr val="tx2"/>
                </a:solidFill>
              </a:rPr>
              <a:t>double </a:t>
            </a:r>
            <a:r>
              <a:rPr lang="en-US" dirty="0" err="1" smtClean="0">
                <a:solidFill>
                  <a:schemeClr val="tx2"/>
                </a:solidFill>
              </a:rPr>
              <a:t>getFts</a:t>
            </a:r>
            <a:r>
              <a:rPr lang="en-US" dirty="0" smtClean="0">
                <a:solidFill>
                  <a:schemeClr val="tx2"/>
                </a:solidFill>
              </a:rPr>
              <a:t>() {return meters*0.3048;}</a:t>
            </a:r>
          </a:p>
          <a:p>
            <a:r>
              <a:rPr lang="ru-RU" dirty="0" smtClean="0">
                <a:solidFill>
                  <a:schemeClr val="tx2"/>
                </a:solidFill>
              </a:rPr>
              <a:t>};</a:t>
            </a:r>
          </a:p>
          <a:p>
            <a:r>
              <a:rPr lang="en-US" dirty="0" err="1" smtClean="0">
                <a:solidFill>
                  <a:schemeClr val="tx2"/>
                </a:solidFill>
              </a:rPr>
              <a:t>int</a:t>
            </a:r>
            <a:r>
              <a:rPr lang="en-US" dirty="0" smtClean="0">
                <a:solidFill>
                  <a:schemeClr val="tx2"/>
                </a:solidFill>
              </a:rPr>
              <a:t> main()</a:t>
            </a:r>
          </a:p>
          <a:p>
            <a:r>
              <a:rPr lang="ru-RU" dirty="0" smtClean="0">
                <a:solidFill>
                  <a:schemeClr val="tx2"/>
                </a:solidFill>
              </a:rPr>
              <a:t>{</a:t>
            </a:r>
          </a:p>
          <a:p>
            <a:pPr lvl="1"/>
            <a:r>
              <a:rPr lang="en-US" dirty="0" smtClean="0">
                <a:solidFill>
                  <a:schemeClr val="tx2"/>
                </a:solidFill>
              </a:rPr>
              <a:t>#define N 5</a:t>
            </a:r>
          </a:p>
          <a:p>
            <a:pPr lvl="1"/>
            <a:r>
              <a:rPr lang="en-US" dirty="0" smtClean="0">
                <a:solidFill>
                  <a:schemeClr val="tx2"/>
                </a:solidFill>
              </a:rPr>
              <a:t>length L1(N);</a:t>
            </a:r>
          </a:p>
          <a:p>
            <a:pPr lvl="1"/>
            <a:r>
              <a:rPr lang="en-US" dirty="0" err="1" smtClean="0">
                <a:solidFill>
                  <a:schemeClr val="tx2"/>
                </a:solidFill>
              </a:rPr>
              <a:t>cout</a:t>
            </a:r>
            <a:r>
              <a:rPr lang="en-US" dirty="0" smtClean="0">
                <a:solidFill>
                  <a:schemeClr val="tx2"/>
                </a:solidFill>
              </a:rPr>
              <a:t> &lt;&lt; N &lt;&lt; " meters = " &lt;&lt; L1.getCentimeters() &lt;&lt; " centimeters\n";</a:t>
            </a:r>
          </a:p>
          <a:p>
            <a:pPr lvl="1"/>
            <a:r>
              <a:rPr lang="en-US" dirty="0" err="1" smtClean="0">
                <a:solidFill>
                  <a:schemeClr val="tx2"/>
                </a:solidFill>
              </a:rPr>
              <a:t>cout</a:t>
            </a:r>
            <a:r>
              <a:rPr lang="en-US" dirty="0" smtClean="0">
                <a:solidFill>
                  <a:schemeClr val="tx2"/>
                </a:solidFill>
              </a:rPr>
              <a:t> &lt;&lt; N &lt;&lt; " meters = " &lt;&lt; L1.getInches() &lt;&lt; " inches\n";</a:t>
            </a:r>
          </a:p>
          <a:p>
            <a:pPr lvl="1"/>
            <a:r>
              <a:rPr lang="en-US" dirty="0" err="1" smtClean="0">
                <a:solidFill>
                  <a:schemeClr val="tx2"/>
                </a:solidFill>
              </a:rPr>
              <a:t>getchar</a:t>
            </a:r>
            <a:r>
              <a:rPr lang="en-US" dirty="0" smtClean="0">
                <a:solidFill>
                  <a:schemeClr val="tx2"/>
                </a:solidFill>
              </a:rPr>
              <a:t>();</a:t>
            </a:r>
          </a:p>
          <a:p>
            <a:pPr lvl="1"/>
            <a:r>
              <a:rPr lang="en-US" dirty="0" smtClean="0">
                <a:solidFill>
                  <a:schemeClr val="tx2"/>
                </a:solidFill>
              </a:rPr>
              <a:t>return 0;</a:t>
            </a:r>
          </a:p>
          <a:p>
            <a:r>
              <a:rPr lang="ru-RU" dirty="0" smtClean="0">
                <a:solidFill>
                  <a:schemeClr val="tx2"/>
                </a:solidFill>
              </a:rPr>
              <a:t>}</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Users\HP\Desktop\Презентация ИТ-прорыв\bmstu logo.jpg"/>
          <p:cNvPicPr>
            <a:picLocks noChangeAspect="1" noChangeArrowheads="1"/>
          </p:cNvPicPr>
          <p:nvPr/>
        </p:nvPicPr>
        <p:blipFill>
          <a:blip r:embed="rId2" cstate="print"/>
          <a:srcRect/>
          <a:stretch>
            <a:fillRect/>
          </a:stretch>
        </p:blipFill>
        <p:spPr bwMode="auto">
          <a:xfrm>
            <a:off x="7924800" y="228600"/>
            <a:ext cx="995119" cy="1143000"/>
          </a:xfrm>
          <a:prstGeom prst="rect">
            <a:avLst/>
          </a:prstGeom>
          <a:noFill/>
        </p:spPr>
      </p:pic>
      <p:sp>
        <p:nvSpPr>
          <p:cNvPr id="7" name="Заголовок 6"/>
          <p:cNvSpPr>
            <a:spLocks noGrp="1"/>
          </p:cNvSpPr>
          <p:nvPr>
            <p:ph type="ctrTitle"/>
          </p:nvPr>
        </p:nvSpPr>
        <p:spPr>
          <a:xfrm>
            <a:off x="304800" y="0"/>
            <a:ext cx="7467600" cy="1470025"/>
          </a:xfrm>
        </p:spPr>
        <p:txBody>
          <a:bodyPr/>
          <a:lstStyle/>
          <a:p>
            <a:pPr algn="l"/>
            <a:r>
              <a:rPr lang="en-US" dirty="0" smtClean="0">
                <a:solidFill>
                  <a:schemeClr val="tx2"/>
                </a:solidFill>
              </a:rPr>
              <a:t>5</a:t>
            </a:r>
            <a:r>
              <a:rPr lang="ru-RU" dirty="0" smtClean="0">
                <a:solidFill>
                  <a:schemeClr val="tx2"/>
                </a:solidFill>
              </a:rPr>
              <a:t>. </a:t>
            </a:r>
            <a:r>
              <a:rPr lang="ru-RU" dirty="0" smtClean="0">
                <a:solidFill>
                  <a:schemeClr val="tx2"/>
                </a:solidFill>
              </a:rPr>
              <a:t>Внешнее определение методов</a:t>
            </a:r>
            <a:endParaRPr lang="ru-RU" dirty="0">
              <a:solidFill>
                <a:schemeClr val="tx2"/>
              </a:solidFill>
            </a:endParaRPr>
          </a:p>
        </p:txBody>
      </p:sp>
      <p:sp>
        <p:nvSpPr>
          <p:cNvPr id="10" name="TextBox 9"/>
          <p:cNvSpPr txBox="1"/>
          <p:nvPr/>
        </p:nvSpPr>
        <p:spPr>
          <a:xfrm>
            <a:off x="304800" y="1524000"/>
            <a:ext cx="8534400" cy="5016758"/>
          </a:xfrm>
          <a:prstGeom prst="rect">
            <a:avLst/>
          </a:prstGeom>
          <a:noFill/>
        </p:spPr>
        <p:txBody>
          <a:bodyPr wrap="square" rtlCol="0">
            <a:spAutoFit/>
          </a:bodyPr>
          <a:lstStyle/>
          <a:p>
            <a:pPr marL="342900"/>
            <a:r>
              <a:rPr lang="ru-RU" sz="3200" dirty="0" smtClean="0"/>
              <a:t>Метод должен быть определён, либо описан в теле (спецификации) класса. В отличие от обычных функций, метод имеет доступ ко всем полям данных и методам класса.</a:t>
            </a:r>
          </a:p>
          <a:p>
            <a:pPr marL="342900"/>
            <a:endParaRPr lang="ru-RU" sz="3200" dirty="0" smtClean="0"/>
          </a:p>
          <a:p>
            <a:pPr marL="342900"/>
            <a:r>
              <a:rPr lang="ru-RU" sz="3200" dirty="0" smtClean="0"/>
              <a:t>Если метод определён внутри спецификации класса, то этот метод по умолчанию считается подставляемым (</a:t>
            </a:r>
            <a:r>
              <a:rPr lang="en-US" sz="3200" dirty="0" smtClean="0"/>
              <a:t>inline</a:t>
            </a:r>
            <a:r>
              <a:rPr lang="ru-RU" sz="3200" dirty="0" smtClean="0"/>
              <a:t>)</a:t>
            </a:r>
            <a:r>
              <a:rPr lang="en-US" sz="3200" dirty="0" smtClean="0"/>
              <a:t>. </a:t>
            </a:r>
            <a:r>
              <a:rPr lang="ru-RU" sz="3200" dirty="0" smtClean="0"/>
              <a:t>Если используется внешнее определение методов, метод не считается подставляемым.</a:t>
            </a:r>
            <a:endParaRPr lang="ru-RU" sz="3200" dirty="0" smtClean="0"/>
          </a:p>
        </p:txBody>
      </p:sp>
      <p:sp>
        <p:nvSpPr>
          <p:cNvPr id="11" name="Номер слайда 10"/>
          <p:cNvSpPr>
            <a:spLocks noGrp="1"/>
          </p:cNvSpPr>
          <p:nvPr>
            <p:ph type="sldNum" sz="quarter" idx="12"/>
          </p:nvPr>
        </p:nvSpPr>
        <p:spPr/>
        <p:txBody>
          <a:bodyPr/>
          <a:lstStyle/>
          <a:p>
            <a:fld id="{A483448D-3A78-4528-A469-B745A65DA480}" type="slidenum">
              <a:rPr lang="en-US" smtClean="0"/>
              <a:pPr/>
              <a:t>41</a:t>
            </a:fld>
            <a:endParaRPr lang="en-US"/>
          </a:p>
        </p:txBody>
      </p:sp>
      <p:sp>
        <p:nvSpPr>
          <p:cNvPr id="12" name="Нижний колонтитул 11"/>
          <p:cNvSpPr>
            <a:spLocks noGrp="1"/>
          </p:cNvSpPr>
          <p:nvPr>
            <p:ph type="ftr" sz="quarter" idx="11"/>
          </p:nvPr>
        </p:nvSpPr>
        <p:spPr/>
        <p:txBody>
          <a:bodyPr/>
          <a:lstStyle/>
          <a:p>
            <a:r>
              <a:rPr lang="ru-RU" smtClean="0"/>
              <a:t>Попов В. С., ИСОТ МГТУ им. Н. Э. Баумана</a:t>
            </a:r>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Users\HP\Desktop\Презентация ИТ-прорыв\bmstu logo.jpg"/>
          <p:cNvPicPr>
            <a:picLocks noChangeAspect="1" noChangeArrowheads="1"/>
          </p:cNvPicPr>
          <p:nvPr/>
        </p:nvPicPr>
        <p:blipFill>
          <a:blip r:embed="rId2" cstate="print"/>
          <a:srcRect/>
          <a:stretch>
            <a:fillRect/>
          </a:stretch>
        </p:blipFill>
        <p:spPr bwMode="auto">
          <a:xfrm>
            <a:off x="7924800" y="228600"/>
            <a:ext cx="995119" cy="1143000"/>
          </a:xfrm>
          <a:prstGeom prst="rect">
            <a:avLst/>
          </a:prstGeom>
          <a:noFill/>
        </p:spPr>
      </p:pic>
      <p:sp>
        <p:nvSpPr>
          <p:cNvPr id="7" name="Заголовок 6"/>
          <p:cNvSpPr>
            <a:spLocks noGrp="1"/>
          </p:cNvSpPr>
          <p:nvPr>
            <p:ph type="ctrTitle"/>
          </p:nvPr>
        </p:nvSpPr>
        <p:spPr>
          <a:xfrm>
            <a:off x="304800" y="0"/>
            <a:ext cx="7467600" cy="1470025"/>
          </a:xfrm>
        </p:spPr>
        <p:txBody>
          <a:bodyPr/>
          <a:lstStyle/>
          <a:p>
            <a:pPr algn="l"/>
            <a:r>
              <a:rPr lang="en-US" dirty="0" smtClean="0">
                <a:solidFill>
                  <a:schemeClr val="tx2"/>
                </a:solidFill>
              </a:rPr>
              <a:t>5</a:t>
            </a:r>
            <a:r>
              <a:rPr lang="ru-RU" dirty="0" smtClean="0">
                <a:solidFill>
                  <a:schemeClr val="tx2"/>
                </a:solidFill>
              </a:rPr>
              <a:t>. </a:t>
            </a:r>
            <a:r>
              <a:rPr lang="ru-RU" dirty="0" smtClean="0">
                <a:solidFill>
                  <a:schemeClr val="tx2"/>
                </a:solidFill>
              </a:rPr>
              <a:t>Внешнее определение методов</a:t>
            </a:r>
            <a:endParaRPr lang="ru-RU" dirty="0">
              <a:solidFill>
                <a:schemeClr val="tx2"/>
              </a:solidFill>
            </a:endParaRPr>
          </a:p>
        </p:txBody>
      </p:sp>
      <p:sp>
        <p:nvSpPr>
          <p:cNvPr id="10" name="TextBox 9"/>
          <p:cNvSpPr txBox="1"/>
          <p:nvPr/>
        </p:nvSpPr>
        <p:spPr>
          <a:xfrm>
            <a:off x="304800" y="1524000"/>
            <a:ext cx="8534400" cy="4031873"/>
          </a:xfrm>
          <a:prstGeom prst="rect">
            <a:avLst/>
          </a:prstGeom>
          <a:noFill/>
        </p:spPr>
        <p:txBody>
          <a:bodyPr wrap="square" rtlCol="0">
            <a:spAutoFit/>
          </a:bodyPr>
          <a:lstStyle/>
          <a:p>
            <a:pPr marL="342900"/>
            <a:r>
              <a:rPr lang="ru-RU" sz="3200" dirty="0" smtClean="0"/>
              <a:t>При внешнем определении метода в спецификацию класса помещается прототип:</a:t>
            </a:r>
          </a:p>
          <a:p>
            <a:pPr marL="342900"/>
            <a:r>
              <a:rPr lang="ru-RU" sz="3200" dirty="0" smtClean="0">
                <a:solidFill>
                  <a:schemeClr val="tx2"/>
                </a:solidFill>
              </a:rPr>
              <a:t>тип </a:t>
            </a:r>
            <a:r>
              <a:rPr lang="ru-RU" sz="3200" dirty="0" err="1" smtClean="0">
                <a:solidFill>
                  <a:schemeClr val="tx2"/>
                </a:solidFill>
              </a:rPr>
              <a:t>имя_метода</a:t>
            </a:r>
            <a:r>
              <a:rPr lang="ru-RU" sz="3200" dirty="0" smtClean="0">
                <a:solidFill>
                  <a:schemeClr val="tx2"/>
                </a:solidFill>
              </a:rPr>
              <a:t>(аргументы)</a:t>
            </a:r>
            <a:r>
              <a:rPr lang="en-US" sz="3200" dirty="0" smtClean="0">
                <a:solidFill>
                  <a:schemeClr val="tx2"/>
                </a:solidFill>
              </a:rPr>
              <a:t>;</a:t>
            </a:r>
          </a:p>
          <a:p>
            <a:pPr marL="342900"/>
            <a:endParaRPr lang="en-US" sz="3200" dirty="0" smtClean="0"/>
          </a:p>
          <a:p>
            <a:pPr marL="342900"/>
            <a:r>
              <a:rPr lang="ru-RU" sz="3200" dirty="0" smtClean="0"/>
              <a:t>Вне тела класса метод определяется следующим образом:</a:t>
            </a:r>
          </a:p>
          <a:p>
            <a:pPr marL="342900"/>
            <a:r>
              <a:rPr lang="ru-RU" sz="3200" dirty="0" smtClean="0">
                <a:solidFill>
                  <a:schemeClr val="tx2"/>
                </a:solidFill>
              </a:rPr>
              <a:t>тип </a:t>
            </a:r>
            <a:r>
              <a:rPr lang="ru-RU" sz="3200" dirty="0" err="1" smtClean="0">
                <a:solidFill>
                  <a:schemeClr val="tx2"/>
                </a:solidFill>
              </a:rPr>
              <a:t>имя_класса::имя_метода</a:t>
            </a:r>
            <a:r>
              <a:rPr lang="ru-RU" sz="3200" dirty="0" smtClean="0">
                <a:solidFill>
                  <a:schemeClr val="tx2"/>
                </a:solidFill>
              </a:rPr>
              <a:t>(аргументы)</a:t>
            </a:r>
          </a:p>
          <a:p>
            <a:pPr marL="342900"/>
            <a:r>
              <a:rPr lang="en-US" sz="3200" dirty="0" smtClean="0">
                <a:solidFill>
                  <a:schemeClr val="tx2"/>
                </a:solidFill>
              </a:rPr>
              <a:t>{</a:t>
            </a:r>
            <a:r>
              <a:rPr lang="ru-RU" sz="3200" dirty="0" smtClean="0">
                <a:solidFill>
                  <a:schemeClr val="tx2"/>
                </a:solidFill>
              </a:rPr>
              <a:t>тело метода</a:t>
            </a:r>
            <a:r>
              <a:rPr lang="en-US" sz="3200" dirty="0" smtClean="0">
                <a:solidFill>
                  <a:schemeClr val="tx2"/>
                </a:solidFill>
              </a:rPr>
              <a:t>}</a:t>
            </a:r>
            <a:endParaRPr lang="ru-RU" sz="3200" dirty="0" smtClean="0">
              <a:solidFill>
                <a:schemeClr val="tx2"/>
              </a:solidFill>
            </a:endParaRPr>
          </a:p>
        </p:txBody>
      </p:sp>
      <p:sp>
        <p:nvSpPr>
          <p:cNvPr id="11" name="Номер слайда 10"/>
          <p:cNvSpPr>
            <a:spLocks noGrp="1"/>
          </p:cNvSpPr>
          <p:nvPr>
            <p:ph type="sldNum" sz="quarter" idx="12"/>
          </p:nvPr>
        </p:nvSpPr>
        <p:spPr/>
        <p:txBody>
          <a:bodyPr/>
          <a:lstStyle/>
          <a:p>
            <a:fld id="{A483448D-3A78-4528-A469-B745A65DA480}" type="slidenum">
              <a:rPr lang="en-US" smtClean="0"/>
              <a:pPr/>
              <a:t>42</a:t>
            </a:fld>
            <a:endParaRPr lang="en-US"/>
          </a:p>
        </p:txBody>
      </p:sp>
      <p:sp>
        <p:nvSpPr>
          <p:cNvPr id="12" name="Нижний колонтитул 11"/>
          <p:cNvSpPr>
            <a:spLocks noGrp="1"/>
          </p:cNvSpPr>
          <p:nvPr>
            <p:ph type="ftr" sz="quarter" idx="11"/>
          </p:nvPr>
        </p:nvSpPr>
        <p:spPr/>
        <p:txBody>
          <a:bodyPr/>
          <a:lstStyle/>
          <a:p>
            <a:r>
              <a:rPr lang="ru-RU" smtClean="0"/>
              <a:t>Попов В. С., ИСОТ МГТУ им. Н. Э. Баумана</a:t>
            </a:r>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Users\HP\Desktop\Презентация ИТ-прорыв\bmstu logo.jpg"/>
          <p:cNvPicPr>
            <a:picLocks noChangeAspect="1" noChangeArrowheads="1"/>
          </p:cNvPicPr>
          <p:nvPr/>
        </p:nvPicPr>
        <p:blipFill>
          <a:blip r:embed="rId2" cstate="print"/>
          <a:srcRect/>
          <a:stretch>
            <a:fillRect/>
          </a:stretch>
        </p:blipFill>
        <p:spPr bwMode="auto">
          <a:xfrm>
            <a:off x="7924800" y="228600"/>
            <a:ext cx="995119" cy="1143000"/>
          </a:xfrm>
          <a:prstGeom prst="rect">
            <a:avLst/>
          </a:prstGeom>
          <a:noFill/>
        </p:spPr>
      </p:pic>
      <p:sp>
        <p:nvSpPr>
          <p:cNvPr id="7" name="Заголовок 6"/>
          <p:cNvSpPr>
            <a:spLocks noGrp="1"/>
          </p:cNvSpPr>
          <p:nvPr>
            <p:ph type="ctrTitle"/>
          </p:nvPr>
        </p:nvSpPr>
        <p:spPr>
          <a:xfrm>
            <a:off x="304800" y="0"/>
            <a:ext cx="7467600" cy="1470025"/>
          </a:xfrm>
        </p:spPr>
        <p:txBody>
          <a:bodyPr/>
          <a:lstStyle/>
          <a:p>
            <a:pPr algn="l"/>
            <a:r>
              <a:rPr lang="ru-RU" dirty="0" smtClean="0">
                <a:solidFill>
                  <a:schemeClr val="tx2"/>
                </a:solidFill>
              </a:rPr>
              <a:t>5. Внешнее определение методов</a:t>
            </a:r>
            <a:endParaRPr lang="ru-RU" dirty="0">
              <a:solidFill>
                <a:schemeClr val="tx2"/>
              </a:solidFill>
            </a:endParaRPr>
          </a:p>
        </p:txBody>
      </p:sp>
      <p:sp>
        <p:nvSpPr>
          <p:cNvPr id="11" name="Номер слайда 10"/>
          <p:cNvSpPr>
            <a:spLocks noGrp="1"/>
          </p:cNvSpPr>
          <p:nvPr>
            <p:ph type="sldNum" sz="quarter" idx="12"/>
          </p:nvPr>
        </p:nvSpPr>
        <p:spPr/>
        <p:txBody>
          <a:bodyPr/>
          <a:lstStyle/>
          <a:p>
            <a:fld id="{A483448D-3A78-4528-A469-B745A65DA480}" type="slidenum">
              <a:rPr lang="en-US" smtClean="0"/>
              <a:pPr/>
              <a:t>43</a:t>
            </a:fld>
            <a:endParaRPr lang="en-US"/>
          </a:p>
        </p:txBody>
      </p:sp>
      <p:sp>
        <p:nvSpPr>
          <p:cNvPr id="12" name="Нижний колонтитул 11"/>
          <p:cNvSpPr>
            <a:spLocks noGrp="1"/>
          </p:cNvSpPr>
          <p:nvPr>
            <p:ph type="ftr" sz="quarter" idx="11"/>
          </p:nvPr>
        </p:nvSpPr>
        <p:spPr/>
        <p:txBody>
          <a:bodyPr/>
          <a:lstStyle/>
          <a:p>
            <a:r>
              <a:rPr lang="ru-RU" smtClean="0"/>
              <a:t>Попов В. С., ИСОТ МГТУ им. Н. Э. Баумана</a:t>
            </a:r>
            <a:endParaRPr lang="en-US"/>
          </a:p>
        </p:txBody>
      </p:sp>
      <p:sp>
        <p:nvSpPr>
          <p:cNvPr id="8" name="TextBox 7"/>
          <p:cNvSpPr txBox="1"/>
          <p:nvPr/>
        </p:nvSpPr>
        <p:spPr>
          <a:xfrm>
            <a:off x="304800" y="1371600"/>
            <a:ext cx="8534400" cy="4770537"/>
          </a:xfrm>
          <a:prstGeom prst="rect">
            <a:avLst/>
          </a:prstGeom>
          <a:noFill/>
        </p:spPr>
        <p:txBody>
          <a:bodyPr wrap="square" rtlCol="0">
            <a:spAutoFit/>
          </a:bodyPr>
          <a:lstStyle/>
          <a:p>
            <a:r>
              <a:rPr lang="ru-RU" sz="1600" dirty="0" smtClean="0">
                <a:solidFill>
                  <a:schemeClr val="tx2"/>
                </a:solidFill>
              </a:rPr>
              <a:t>Пример</a:t>
            </a:r>
            <a:r>
              <a:rPr lang="ru-RU" sz="1600" dirty="0" smtClean="0">
                <a:solidFill>
                  <a:schemeClr val="tx2"/>
                </a:solidFill>
              </a:rPr>
              <a:t>. Внешнее определение методов.</a:t>
            </a:r>
            <a:endParaRPr lang="ru-RU" sz="1600" dirty="0" smtClean="0">
              <a:solidFill>
                <a:schemeClr val="tx2"/>
              </a:solidFill>
            </a:endParaRPr>
          </a:p>
          <a:p>
            <a:r>
              <a:rPr lang="en-US" sz="1600" dirty="0" err="1" smtClean="0">
                <a:solidFill>
                  <a:schemeClr val="tx2"/>
                </a:solidFill>
              </a:rPr>
              <a:t>struct</a:t>
            </a:r>
            <a:r>
              <a:rPr lang="en-US" sz="1600" dirty="0" smtClean="0">
                <a:solidFill>
                  <a:schemeClr val="tx2"/>
                </a:solidFill>
              </a:rPr>
              <a:t> rectangle{</a:t>
            </a:r>
          </a:p>
          <a:p>
            <a:r>
              <a:rPr lang="en-US" sz="1600" dirty="0" smtClean="0">
                <a:solidFill>
                  <a:schemeClr val="tx2"/>
                </a:solidFill>
              </a:rPr>
              <a:t>private:</a:t>
            </a:r>
          </a:p>
          <a:p>
            <a:pPr lvl="1"/>
            <a:r>
              <a:rPr lang="ru-RU" sz="1600" dirty="0" err="1" smtClean="0">
                <a:solidFill>
                  <a:schemeClr val="tx2"/>
                </a:solidFill>
              </a:rPr>
              <a:t>double</a:t>
            </a:r>
            <a:r>
              <a:rPr lang="ru-RU" sz="1600" dirty="0" smtClean="0">
                <a:solidFill>
                  <a:schemeClr val="tx2"/>
                </a:solidFill>
              </a:rPr>
              <a:t> </a:t>
            </a:r>
            <a:r>
              <a:rPr lang="ru-RU" sz="1600" dirty="0" err="1" smtClean="0">
                <a:solidFill>
                  <a:schemeClr val="tx2"/>
                </a:solidFill>
              </a:rPr>
              <a:t>width</a:t>
            </a:r>
            <a:r>
              <a:rPr lang="ru-RU" sz="1600" dirty="0" smtClean="0">
                <a:solidFill>
                  <a:schemeClr val="tx2"/>
                </a:solidFill>
              </a:rPr>
              <a:t>; // закрытое поле данных</a:t>
            </a:r>
          </a:p>
          <a:p>
            <a:pPr lvl="1"/>
            <a:r>
              <a:rPr lang="ru-RU" sz="1600" dirty="0" err="1" smtClean="0">
                <a:solidFill>
                  <a:schemeClr val="tx2"/>
                </a:solidFill>
              </a:rPr>
              <a:t>double</a:t>
            </a:r>
            <a:r>
              <a:rPr lang="ru-RU" sz="1600" dirty="0" smtClean="0">
                <a:solidFill>
                  <a:schemeClr val="tx2"/>
                </a:solidFill>
              </a:rPr>
              <a:t> </a:t>
            </a:r>
            <a:r>
              <a:rPr lang="ru-RU" sz="1600" dirty="0" err="1" smtClean="0">
                <a:solidFill>
                  <a:schemeClr val="tx2"/>
                </a:solidFill>
              </a:rPr>
              <a:t>height</a:t>
            </a:r>
            <a:r>
              <a:rPr lang="ru-RU" sz="1600" dirty="0" smtClean="0">
                <a:solidFill>
                  <a:schemeClr val="tx2"/>
                </a:solidFill>
              </a:rPr>
              <a:t>; // закрытое поле данных</a:t>
            </a:r>
          </a:p>
          <a:p>
            <a:r>
              <a:rPr lang="en-US" sz="1600" dirty="0" smtClean="0">
                <a:solidFill>
                  <a:schemeClr val="tx2"/>
                </a:solidFill>
              </a:rPr>
              <a:t>public: // </a:t>
            </a:r>
            <a:r>
              <a:rPr lang="ru-RU" sz="1600" dirty="0" smtClean="0">
                <a:solidFill>
                  <a:schemeClr val="tx2"/>
                </a:solidFill>
              </a:rPr>
              <a:t>открытые методы</a:t>
            </a:r>
          </a:p>
          <a:p>
            <a:pPr lvl="1"/>
            <a:r>
              <a:rPr lang="en-US" sz="1600" dirty="0" smtClean="0">
                <a:solidFill>
                  <a:schemeClr val="tx2"/>
                </a:solidFill>
              </a:rPr>
              <a:t>void </a:t>
            </a:r>
            <a:r>
              <a:rPr lang="en-US" sz="1600" dirty="0" err="1" smtClean="0">
                <a:solidFill>
                  <a:schemeClr val="tx2"/>
                </a:solidFill>
              </a:rPr>
              <a:t>setW</a:t>
            </a:r>
            <a:r>
              <a:rPr lang="en-US" sz="1600" dirty="0" smtClean="0">
                <a:solidFill>
                  <a:schemeClr val="tx2"/>
                </a:solidFill>
              </a:rPr>
              <a:t>(double w){width = w;}</a:t>
            </a:r>
          </a:p>
          <a:p>
            <a:pPr lvl="1"/>
            <a:r>
              <a:rPr lang="en-US" sz="1600" dirty="0" smtClean="0">
                <a:solidFill>
                  <a:schemeClr val="tx2"/>
                </a:solidFill>
              </a:rPr>
              <a:t>void </a:t>
            </a:r>
            <a:r>
              <a:rPr lang="en-US" sz="1600" dirty="0" err="1" smtClean="0">
                <a:solidFill>
                  <a:schemeClr val="tx2"/>
                </a:solidFill>
              </a:rPr>
              <a:t>setH</a:t>
            </a:r>
            <a:r>
              <a:rPr lang="en-US" sz="1600" dirty="0" smtClean="0">
                <a:solidFill>
                  <a:schemeClr val="tx2"/>
                </a:solidFill>
              </a:rPr>
              <a:t>(double h){height = h;}</a:t>
            </a:r>
          </a:p>
          <a:p>
            <a:pPr lvl="1"/>
            <a:r>
              <a:rPr lang="en-US" sz="1600" dirty="0" smtClean="0">
                <a:solidFill>
                  <a:schemeClr val="tx2"/>
                </a:solidFill>
              </a:rPr>
              <a:t>void </a:t>
            </a:r>
            <a:r>
              <a:rPr lang="en-US" sz="1600" dirty="0" err="1" smtClean="0">
                <a:solidFill>
                  <a:schemeClr val="tx2"/>
                </a:solidFill>
              </a:rPr>
              <a:t>addW</a:t>
            </a:r>
            <a:r>
              <a:rPr lang="en-US" sz="1600" dirty="0" smtClean="0">
                <a:solidFill>
                  <a:schemeClr val="tx2"/>
                </a:solidFill>
              </a:rPr>
              <a:t>(double w){width+=w;}</a:t>
            </a:r>
          </a:p>
          <a:p>
            <a:pPr lvl="1"/>
            <a:r>
              <a:rPr lang="en-US" sz="1600" dirty="0" smtClean="0">
                <a:solidFill>
                  <a:schemeClr val="tx2"/>
                </a:solidFill>
              </a:rPr>
              <a:t>void </a:t>
            </a:r>
            <a:r>
              <a:rPr lang="en-US" sz="1600" dirty="0" err="1" smtClean="0">
                <a:solidFill>
                  <a:schemeClr val="tx2"/>
                </a:solidFill>
              </a:rPr>
              <a:t>addH</a:t>
            </a:r>
            <a:r>
              <a:rPr lang="en-US" sz="1600" dirty="0" smtClean="0">
                <a:solidFill>
                  <a:schemeClr val="tx2"/>
                </a:solidFill>
              </a:rPr>
              <a:t>(double h){height+=h;}</a:t>
            </a:r>
          </a:p>
          <a:p>
            <a:pPr lvl="1"/>
            <a:r>
              <a:rPr lang="en-US" sz="1600" dirty="0" smtClean="0">
                <a:solidFill>
                  <a:schemeClr val="tx2"/>
                </a:solidFill>
              </a:rPr>
              <a:t>double </a:t>
            </a:r>
            <a:r>
              <a:rPr lang="en-US" sz="1600" dirty="0" err="1" smtClean="0">
                <a:solidFill>
                  <a:schemeClr val="tx2"/>
                </a:solidFill>
              </a:rPr>
              <a:t>getW</a:t>
            </a:r>
            <a:r>
              <a:rPr lang="en-US" sz="1600" dirty="0" smtClean="0">
                <a:solidFill>
                  <a:schemeClr val="tx2"/>
                </a:solidFill>
              </a:rPr>
              <a:t>(){return width;}</a:t>
            </a:r>
          </a:p>
          <a:p>
            <a:pPr lvl="1"/>
            <a:r>
              <a:rPr lang="en-US" sz="1600" dirty="0" smtClean="0">
                <a:solidFill>
                  <a:schemeClr val="tx2"/>
                </a:solidFill>
              </a:rPr>
              <a:t>double </a:t>
            </a:r>
            <a:r>
              <a:rPr lang="en-US" sz="1600" dirty="0" err="1" smtClean="0">
                <a:solidFill>
                  <a:schemeClr val="tx2"/>
                </a:solidFill>
              </a:rPr>
              <a:t>getH</a:t>
            </a:r>
            <a:r>
              <a:rPr lang="en-US" sz="1600" dirty="0" smtClean="0">
                <a:solidFill>
                  <a:schemeClr val="tx2"/>
                </a:solidFill>
              </a:rPr>
              <a:t>(){return height;}</a:t>
            </a:r>
          </a:p>
          <a:p>
            <a:pPr lvl="1"/>
            <a:r>
              <a:rPr lang="fr-FR" sz="1600" dirty="0" smtClean="0">
                <a:solidFill>
                  <a:schemeClr val="tx2"/>
                </a:solidFill>
              </a:rPr>
              <a:t>rectangle(double w = 1.0, double h = 1.0)</a:t>
            </a:r>
          </a:p>
          <a:p>
            <a:pPr lvl="1"/>
            <a:r>
              <a:rPr lang="en-US" sz="1600" dirty="0" smtClean="0">
                <a:solidFill>
                  <a:schemeClr val="tx2"/>
                </a:solidFill>
              </a:rPr>
              <a:t>: width(w), height(h) {}</a:t>
            </a:r>
          </a:p>
          <a:p>
            <a:pPr lvl="1"/>
            <a:r>
              <a:rPr lang="en-US" sz="1600" dirty="0" smtClean="0">
                <a:solidFill>
                  <a:srgbClr val="FF0000"/>
                </a:solidFill>
              </a:rPr>
              <a:t>void print</a:t>
            </a:r>
            <a:r>
              <a:rPr lang="en-US" sz="1600" dirty="0" smtClean="0">
                <a:solidFill>
                  <a:srgbClr val="FF0000"/>
                </a:solidFill>
              </a:rPr>
              <a:t>();</a:t>
            </a:r>
            <a:r>
              <a:rPr lang="ru-RU" sz="1600" dirty="0" smtClean="0">
                <a:solidFill>
                  <a:srgbClr val="FF0000"/>
                </a:solidFill>
              </a:rPr>
              <a:t> </a:t>
            </a:r>
            <a:r>
              <a:rPr lang="en-US" sz="1600" dirty="0" smtClean="0">
                <a:solidFill>
                  <a:srgbClr val="FF0000"/>
                </a:solidFill>
              </a:rPr>
              <a:t>// </a:t>
            </a:r>
            <a:r>
              <a:rPr lang="ru-RU" sz="1600" dirty="0" smtClean="0">
                <a:solidFill>
                  <a:srgbClr val="FF0000"/>
                </a:solidFill>
              </a:rPr>
              <a:t>Описание метода (прототип)</a:t>
            </a:r>
            <a:endParaRPr lang="en-US" sz="1600" dirty="0" smtClean="0">
              <a:solidFill>
                <a:srgbClr val="FF0000"/>
              </a:solidFill>
            </a:endParaRPr>
          </a:p>
          <a:p>
            <a:r>
              <a:rPr lang="ru-RU" sz="1600" dirty="0" smtClean="0">
                <a:solidFill>
                  <a:schemeClr val="tx2"/>
                </a:solidFill>
              </a:rPr>
              <a:t>};</a:t>
            </a:r>
          </a:p>
          <a:p>
            <a:endParaRPr lang="ru-RU" sz="1600" dirty="0" smtClean="0">
              <a:solidFill>
                <a:schemeClr val="tx2"/>
              </a:solidFill>
            </a:endParaRPr>
          </a:p>
          <a:p>
            <a:r>
              <a:rPr lang="en-US" sz="1600" dirty="0" smtClean="0">
                <a:solidFill>
                  <a:srgbClr val="FF0000"/>
                </a:solidFill>
              </a:rPr>
              <a:t>void rectangle::print</a:t>
            </a:r>
            <a:r>
              <a:rPr lang="en-US" sz="1600" dirty="0" smtClean="0">
                <a:solidFill>
                  <a:srgbClr val="FF0000"/>
                </a:solidFill>
              </a:rPr>
              <a:t>()</a:t>
            </a:r>
            <a:r>
              <a:rPr lang="ru-RU" sz="1600" dirty="0" smtClean="0">
                <a:solidFill>
                  <a:srgbClr val="FF0000"/>
                </a:solidFill>
              </a:rPr>
              <a:t> </a:t>
            </a:r>
            <a:r>
              <a:rPr lang="en-US" sz="1600" dirty="0" smtClean="0">
                <a:solidFill>
                  <a:srgbClr val="FF0000"/>
                </a:solidFill>
              </a:rPr>
              <a:t>// </a:t>
            </a:r>
            <a:r>
              <a:rPr lang="ru-RU" sz="1600" dirty="0" smtClean="0">
                <a:solidFill>
                  <a:srgbClr val="FF0000"/>
                </a:solidFill>
              </a:rPr>
              <a:t>Определение метода</a:t>
            </a:r>
            <a:endParaRPr lang="en-US" sz="1600" dirty="0" smtClean="0">
              <a:solidFill>
                <a:srgbClr val="FF0000"/>
              </a:solidFill>
            </a:endParaRPr>
          </a:p>
          <a:p>
            <a:r>
              <a:rPr lang="en-US" sz="1600" dirty="0" smtClean="0">
                <a:solidFill>
                  <a:srgbClr val="FF0000"/>
                </a:solidFill>
              </a:rPr>
              <a:t>{</a:t>
            </a:r>
            <a:r>
              <a:rPr lang="en-US" sz="1600" dirty="0" err="1" smtClean="0">
                <a:solidFill>
                  <a:srgbClr val="FF0000"/>
                </a:solidFill>
              </a:rPr>
              <a:t>cout</a:t>
            </a:r>
            <a:r>
              <a:rPr lang="en-US" sz="1600" dirty="0" smtClean="0">
                <a:solidFill>
                  <a:srgbClr val="FF0000"/>
                </a:solidFill>
              </a:rPr>
              <a:t> &lt;&lt; "\</a:t>
            </a:r>
            <a:r>
              <a:rPr lang="en-US" sz="1600" dirty="0" err="1" smtClean="0">
                <a:solidFill>
                  <a:srgbClr val="FF0000"/>
                </a:solidFill>
              </a:rPr>
              <a:t>nwidth</a:t>
            </a:r>
            <a:r>
              <a:rPr lang="en-US" sz="1600" dirty="0" smtClean="0">
                <a:solidFill>
                  <a:srgbClr val="FF0000"/>
                </a:solidFill>
              </a:rPr>
              <a:t>=" &lt;&lt; width &lt;&lt; " height=" &lt;&lt; height;}</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Users\HP\Desktop\Презентация ИТ-прорыв\bmstu logo.jpg"/>
          <p:cNvPicPr>
            <a:picLocks noChangeAspect="1" noChangeArrowheads="1"/>
          </p:cNvPicPr>
          <p:nvPr/>
        </p:nvPicPr>
        <p:blipFill>
          <a:blip r:embed="rId2" cstate="print"/>
          <a:srcRect/>
          <a:stretch>
            <a:fillRect/>
          </a:stretch>
        </p:blipFill>
        <p:spPr bwMode="auto">
          <a:xfrm>
            <a:off x="7924800" y="228600"/>
            <a:ext cx="995119" cy="1143000"/>
          </a:xfrm>
          <a:prstGeom prst="rect">
            <a:avLst/>
          </a:prstGeom>
          <a:noFill/>
        </p:spPr>
      </p:pic>
      <p:sp>
        <p:nvSpPr>
          <p:cNvPr id="7" name="Заголовок 6"/>
          <p:cNvSpPr>
            <a:spLocks noGrp="1"/>
          </p:cNvSpPr>
          <p:nvPr>
            <p:ph type="ctrTitle"/>
          </p:nvPr>
        </p:nvSpPr>
        <p:spPr>
          <a:xfrm>
            <a:off x="304800" y="0"/>
            <a:ext cx="7467600" cy="1470025"/>
          </a:xfrm>
        </p:spPr>
        <p:txBody>
          <a:bodyPr/>
          <a:lstStyle/>
          <a:p>
            <a:pPr algn="l"/>
            <a:r>
              <a:rPr lang="en-US" dirty="0" smtClean="0">
                <a:solidFill>
                  <a:schemeClr val="tx2"/>
                </a:solidFill>
              </a:rPr>
              <a:t>5</a:t>
            </a:r>
            <a:r>
              <a:rPr lang="ru-RU" dirty="0" smtClean="0">
                <a:solidFill>
                  <a:schemeClr val="tx2"/>
                </a:solidFill>
              </a:rPr>
              <a:t>. Друзья классов</a:t>
            </a:r>
            <a:endParaRPr lang="ru-RU" dirty="0">
              <a:solidFill>
                <a:schemeClr val="tx2"/>
              </a:solidFill>
            </a:endParaRPr>
          </a:p>
        </p:txBody>
      </p:sp>
      <p:sp>
        <p:nvSpPr>
          <p:cNvPr id="10" name="TextBox 9"/>
          <p:cNvSpPr txBox="1"/>
          <p:nvPr/>
        </p:nvSpPr>
        <p:spPr>
          <a:xfrm>
            <a:off x="304800" y="1524000"/>
            <a:ext cx="8534400" cy="4031873"/>
          </a:xfrm>
          <a:prstGeom prst="rect">
            <a:avLst/>
          </a:prstGeom>
          <a:noFill/>
        </p:spPr>
        <p:txBody>
          <a:bodyPr wrap="square" rtlCol="0">
            <a:spAutoFit/>
          </a:bodyPr>
          <a:lstStyle/>
          <a:p>
            <a:pPr marL="342900"/>
            <a:r>
              <a:rPr lang="ru-RU" sz="3200" dirty="0" smtClean="0"/>
              <a:t>Дружественная функция – </a:t>
            </a:r>
            <a:r>
              <a:rPr lang="ru-RU" sz="3200" dirty="0" smtClean="0"/>
              <a:t>функция</a:t>
            </a:r>
            <a:r>
              <a:rPr lang="ru-RU" sz="3200" dirty="0" smtClean="0"/>
              <a:t>, которая не является методом класса, но имеет доступ к его защищённым и закрытым полям данных и методам. Для получения таких прав функция должна быть описана в теле спецификации класса со спецификатором </a:t>
            </a:r>
            <a:r>
              <a:rPr lang="en-US" sz="3200" dirty="0" smtClean="0"/>
              <a:t>friend.</a:t>
            </a:r>
            <a:endParaRPr lang="ru-RU" sz="3200" dirty="0" smtClean="0"/>
          </a:p>
          <a:p>
            <a:pPr marL="342900"/>
            <a:endParaRPr lang="ru-RU" sz="3200" dirty="0" smtClean="0"/>
          </a:p>
        </p:txBody>
      </p:sp>
      <p:sp>
        <p:nvSpPr>
          <p:cNvPr id="11" name="Номер слайда 10"/>
          <p:cNvSpPr>
            <a:spLocks noGrp="1"/>
          </p:cNvSpPr>
          <p:nvPr>
            <p:ph type="sldNum" sz="quarter" idx="12"/>
          </p:nvPr>
        </p:nvSpPr>
        <p:spPr/>
        <p:txBody>
          <a:bodyPr/>
          <a:lstStyle/>
          <a:p>
            <a:fld id="{A483448D-3A78-4528-A469-B745A65DA480}" type="slidenum">
              <a:rPr lang="en-US" smtClean="0"/>
              <a:pPr/>
              <a:t>44</a:t>
            </a:fld>
            <a:endParaRPr lang="en-US"/>
          </a:p>
        </p:txBody>
      </p:sp>
      <p:sp>
        <p:nvSpPr>
          <p:cNvPr id="12" name="Нижний колонтитул 11"/>
          <p:cNvSpPr>
            <a:spLocks noGrp="1"/>
          </p:cNvSpPr>
          <p:nvPr>
            <p:ph type="ftr" sz="quarter" idx="11"/>
          </p:nvPr>
        </p:nvSpPr>
        <p:spPr/>
        <p:txBody>
          <a:bodyPr/>
          <a:lstStyle/>
          <a:p>
            <a:r>
              <a:rPr lang="ru-RU" smtClean="0"/>
              <a:t>Попов В. С., ИСОТ МГТУ им. Н. Э. Баумана</a:t>
            </a:r>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Users\HP\Desktop\Презентация ИТ-прорыв\bmstu logo.jpg"/>
          <p:cNvPicPr>
            <a:picLocks noChangeAspect="1" noChangeArrowheads="1"/>
          </p:cNvPicPr>
          <p:nvPr/>
        </p:nvPicPr>
        <p:blipFill>
          <a:blip r:embed="rId2" cstate="print"/>
          <a:srcRect/>
          <a:stretch>
            <a:fillRect/>
          </a:stretch>
        </p:blipFill>
        <p:spPr bwMode="auto">
          <a:xfrm>
            <a:off x="7924800" y="228600"/>
            <a:ext cx="995119" cy="1143000"/>
          </a:xfrm>
          <a:prstGeom prst="rect">
            <a:avLst/>
          </a:prstGeom>
          <a:noFill/>
        </p:spPr>
      </p:pic>
      <p:sp>
        <p:nvSpPr>
          <p:cNvPr id="7" name="Заголовок 6"/>
          <p:cNvSpPr>
            <a:spLocks noGrp="1"/>
          </p:cNvSpPr>
          <p:nvPr>
            <p:ph type="ctrTitle"/>
          </p:nvPr>
        </p:nvSpPr>
        <p:spPr>
          <a:xfrm>
            <a:off x="304800" y="0"/>
            <a:ext cx="7467600" cy="1470025"/>
          </a:xfrm>
        </p:spPr>
        <p:txBody>
          <a:bodyPr/>
          <a:lstStyle/>
          <a:p>
            <a:pPr algn="l"/>
            <a:r>
              <a:rPr lang="en-US" dirty="0" smtClean="0">
                <a:solidFill>
                  <a:schemeClr val="tx2"/>
                </a:solidFill>
              </a:rPr>
              <a:t>5</a:t>
            </a:r>
            <a:r>
              <a:rPr lang="ru-RU" dirty="0" smtClean="0">
                <a:solidFill>
                  <a:schemeClr val="tx2"/>
                </a:solidFill>
              </a:rPr>
              <a:t>. Друзья классов</a:t>
            </a:r>
            <a:endParaRPr lang="ru-RU" dirty="0">
              <a:solidFill>
                <a:schemeClr val="tx2"/>
              </a:solidFill>
            </a:endParaRPr>
          </a:p>
        </p:txBody>
      </p:sp>
      <p:sp>
        <p:nvSpPr>
          <p:cNvPr id="10" name="TextBox 9"/>
          <p:cNvSpPr txBox="1"/>
          <p:nvPr/>
        </p:nvSpPr>
        <p:spPr>
          <a:xfrm>
            <a:off x="304800" y="1524000"/>
            <a:ext cx="8534400" cy="4031873"/>
          </a:xfrm>
          <a:prstGeom prst="rect">
            <a:avLst/>
          </a:prstGeom>
          <a:noFill/>
        </p:spPr>
        <p:txBody>
          <a:bodyPr wrap="square" rtlCol="0">
            <a:spAutoFit/>
          </a:bodyPr>
          <a:lstStyle/>
          <a:p>
            <a:pPr marL="342900"/>
            <a:r>
              <a:rPr lang="ru-RU" sz="3200" dirty="0" smtClean="0"/>
              <a:t>Дружественная функция – </a:t>
            </a:r>
            <a:r>
              <a:rPr lang="ru-RU" sz="3200" dirty="0" smtClean="0"/>
              <a:t>функция</a:t>
            </a:r>
            <a:r>
              <a:rPr lang="ru-RU" sz="3200" dirty="0" smtClean="0"/>
              <a:t>, которая не является методом класса, но имеет доступ к его защищённым и закрытым полям данных и методам. Для получения таких прав функция должна быть описана в теле спецификации класса со спецификатором </a:t>
            </a:r>
            <a:r>
              <a:rPr lang="en-US" sz="3200" dirty="0" smtClean="0"/>
              <a:t>friend.</a:t>
            </a:r>
            <a:endParaRPr lang="ru-RU" sz="3200" dirty="0" smtClean="0"/>
          </a:p>
          <a:p>
            <a:pPr marL="342900"/>
            <a:endParaRPr lang="ru-RU" sz="3200" dirty="0" smtClean="0"/>
          </a:p>
        </p:txBody>
      </p:sp>
      <p:sp>
        <p:nvSpPr>
          <p:cNvPr id="11" name="Номер слайда 10"/>
          <p:cNvSpPr>
            <a:spLocks noGrp="1"/>
          </p:cNvSpPr>
          <p:nvPr>
            <p:ph type="sldNum" sz="quarter" idx="12"/>
          </p:nvPr>
        </p:nvSpPr>
        <p:spPr/>
        <p:txBody>
          <a:bodyPr/>
          <a:lstStyle/>
          <a:p>
            <a:fld id="{A483448D-3A78-4528-A469-B745A65DA480}" type="slidenum">
              <a:rPr lang="en-US" smtClean="0"/>
              <a:pPr/>
              <a:t>45</a:t>
            </a:fld>
            <a:endParaRPr lang="en-US"/>
          </a:p>
        </p:txBody>
      </p:sp>
      <p:sp>
        <p:nvSpPr>
          <p:cNvPr id="12" name="Нижний колонтитул 11"/>
          <p:cNvSpPr>
            <a:spLocks noGrp="1"/>
          </p:cNvSpPr>
          <p:nvPr>
            <p:ph type="ftr" sz="quarter" idx="11"/>
          </p:nvPr>
        </p:nvSpPr>
        <p:spPr/>
        <p:txBody>
          <a:bodyPr/>
          <a:lstStyle/>
          <a:p>
            <a:r>
              <a:rPr lang="ru-RU" smtClean="0"/>
              <a:t>Попов В. С., ИСОТ МГТУ им. Н. Э. Баумана</a:t>
            </a:r>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Users\HP\Desktop\Презентация ИТ-прорыв\bmstu logo.jpg"/>
          <p:cNvPicPr>
            <a:picLocks noChangeAspect="1" noChangeArrowheads="1"/>
          </p:cNvPicPr>
          <p:nvPr/>
        </p:nvPicPr>
        <p:blipFill>
          <a:blip r:embed="rId2" cstate="print"/>
          <a:srcRect/>
          <a:stretch>
            <a:fillRect/>
          </a:stretch>
        </p:blipFill>
        <p:spPr bwMode="auto">
          <a:xfrm>
            <a:off x="7924800" y="228600"/>
            <a:ext cx="995119" cy="1143000"/>
          </a:xfrm>
          <a:prstGeom prst="rect">
            <a:avLst/>
          </a:prstGeom>
          <a:noFill/>
        </p:spPr>
      </p:pic>
      <p:sp>
        <p:nvSpPr>
          <p:cNvPr id="7" name="Заголовок 6"/>
          <p:cNvSpPr>
            <a:spLocks noGrp="1"/>
          </p:cNvSpPr>
          <p:nvPr>
            <p:ph type="ctrTitle"/>
          </p:nvPr>
        </p:nvSpPr>
        <p:spPr>
          <a:xfrm>
            <a:off x="304800" y="0"/>
            <a:ext cx="7467600" cy="1470025"/>
          </a:xfrm>
        </p:spPr>
        <p:txBody>
          <a:bodyPr/>
          <a:lstStyle/>
          <a:p>
            <a:pPr algn="l"/>
            <a:r>
              <a:rPr lang="en-US" dirty="0" smtClean="0">
                <a:solidFill>
                  <a:schemeClr val="tx2"/>
                </a:solidFill>
              </a:rPr>
              <a:t>5</a:t>
            </a:r>
            <a:r>
              <a:rPr lang="ru-RU" dirty="0" smtClean="0">
                <a:solidFill>
                  <a:schemeClr val="tx2"/>
                </a:solidFill>
              </a:rPr>
              <a:t>. Друзья классов</a:t>
            </a:r>
            <a:endParaRPr lang="ru-RU" dirty="0">
              <a:solidFill>
                <a:schemeClr val="tx2"/>
              </a:solidFill>
            </a:endParaRPr>
          </a:p>
        </p:txBody>
      </p:sp>
      <p:sp>
        <p:nvSpPr>
          <p:cNvPr id="10" name="TextBox 9"/>
          <p:cNvSpPr txBox="1"/>
          <p:nvPr/>
        </p:nvSpPr>
        <p:spPr>
          <a:xfrm>
            <a:off x="304800" y="990600"/>
            <a:ext cx="8534400" cy="6247864"/>
          </a:xfrm>
          <a:prstGeom prst="rect">
            <a:avLst/>
          </a:prstGeom>
          <a:noFill/>
        </p:spPr>
        <p:txBody>
          <a:bodyPr wrap="square" rtlCol="0">
            <a:spAutoFit/>
          </a:bodyPr>
          <a:lstStyle/>
          <a:p>
            <a:r>
              <a:rPr lang="ru-RU" sz="1600" dirty="0" smtClean="0">
                <a:solidFill>
                  <a:schemeClr val="tx2"/>
                </a:solidFill>
              </a:rPr>
              <a:t>Пример использования дружественной функции.</a:t>
            </a:r>
            <a:endParaRPr lang="en-US" sz="1600" dirty="0" smtClean="0">
              <a:solidFill>
                <a:schemeClr val="tx2"/>
              </a:solidFill>
            </a:endParaRPr>
          </a:p>
          <a:p>
            <a:r>
              <a:rPr lang="en-US" sz="1600" dirty="0" err="1" smtClean="0">
                <a:solidFill>
                  <a:schemeClr val="tx2"/>
                </a:solidFill>
              </a:rPr>
              <a:t>struct</a:t>
            </a:r>
            <a:r>
              <a:rPr lang="en-US" sz="1600" dirty="0" smtClean="0">
                <a:solidFill>
                  <a:schemeClr val="tx2"/>
                </a:solidFill>
              </a:rPr>
              <a:t> </a:t>
            </a:r>
            <a:r>
              <a:rPr lang="en-US" sz="1600" dirty="0" smtClean="0">
                <a:solidFill>
                  <a:schemeClr val="tx2"/>
                </a:solidFill>
              </a:rPr>
              <a:t>rectangle{</a:t>
            </a:r>
          </a:p>
          <a:p>
            <a:r>
              <a:rPr lang="en-US" sz="1600" dirty="0" smtClean="0">
                <a:solidFill>
                  <a:schemeClr val="tx2"/>
                </a:solidFill>
              </a:rPr>
              <a:t>private:</a:t>
            </a:r>
          </a:p>
          <a:p>
            <a:pPr lvl="1"/>
            <a:r>
              <a:rPr lang="ru-RU" sz="1600" dirty="0" err="1" smtClean="0">
                <a:solidFill>
                  <a:schemeClr val="tx2"/>
                </a:solidFill>
              </a:rPr>
              <a:t>double</a:t>
            </a:r>
            <a:r>
              <a:rPr lang="ru-RU" sz="1600" dirty="0" smtClean="0">
                <a:solidFill>
                  <a:schemeClr val="tx2"/>
                </a:solidFill>
              </a:rPr>
              <a:t> </a:t>
            </a:r>
            <a:r>
              <a:rPr lang="ru-RU" sz="1600" dirty="0" err="1" smtClean="0">
                <a:solidFill>
                  <a:schemeClr val="tx2"/>
                </a:solidFill>
              </a:rPr>
              <a:t>width</a:t>
            </a:r>
            <a:r>
              <a:rPr lang="ru-RU" sz="1600" dirty="0" smtClean="0">
                <a:solidFill>
                  <a:schemeClr val="tx2"/>
                </a:solidFill>
              </a:rPr>
              <a:t>; </a:t>
            </a:r>
          </a:p>
          <a:p>
            <a:pPr lvl="1"/>
            <a:r>
              <a:rPr lang="ru-RU" sz="1600" dirty="0" err="1" smtClean="0">
                <a:solidFill>
                  <a:schemeClr val="tx2"/>
                </a:solidFill>
              </a:rPr>
              <a:t>double</a:t>
            </a:r>
            <a:r>
              <a:rPr lang="ru-RU" sz="1600" dirty="0" smtClean="0">
                <a:solidFill>
                  <a:schemeClr val="tx2"/>
                </a:solidFill>
              </a:rPr>
              <a:t> </a:t>
            </a:r>
            <a:r>
              <a:rPr lang="ru-RU" sz="1600" dirty="0" err="1" smtClean="0">
                <a:solidFill>
                  <a:schemeClr val="tx2"/>
                </a:solidFill>
              </a:rPr>
              <a:t>height</a:t>
            </a:r>
            <a:r>
              <a:rPr lang="ru-RU" sz="1600" dirty="0" smtClean="0">
                <a:solidFill>
                  <a:schemeClr val="tx2"/>
                </a:solidFill>
              </a:rPr>
              <a:t>;</a:t>
            </a:r>
            <a:endParaRPr lang="ru-RU" sz="1600" dirty="0" smtClean="0">
              <a:solidFill>
                <a:schemeClr val="tx2"/>
              </a:solidFill>
            </a:endParaRPr>
          </a:p>
          <a:p>
            <a:r>
              <a:rPr lang="en-US" sz="1600" dirty="0" smtClean="0">
                <a:solidFill>
                  <a:schemeClr val="tx2"/>
                </a:solidFill>
              </a:rPr>
              <a:t>public</a:t>
            </a:r>
            <a:r>
              <a:rPr lang="en-US" sz="1600" dirty="0" smtClean="0">
                <a:solidFill>
                  <a:schemeClr val="tx2"/>
                </a:solidFill>
              </a:rPr>
              <a:t>:</a:t>
            </a:r>
            <a:endParaRPr lang="ru-RU" sz="1600" dirty="0" smtClean="0">
              <a:solidFill>
                <a:schemeClr val="tx2"/>
              </a:solidFill>
            </a:endParaRPr>
          </a:p>
          <a:p>
            <a:pPr lvl="1"/>
            <a:r>
              <a:rPr lang="fr-FR" sz="1600" dirty="0" smtClean="0">
                <a:solidFill>
                  <a:schemeClr val="tx2"/>
                </a:solidFill>
              </a:rPr>
              <a:t>rectangle(double w = 1.0, double h = 1.0)</a:t>
            </a:r>
          </a:p>
          <a:p>
            <a:pPr lvl="1"/>
            <a:r>
              <a:rPr lang="en-US" sz="1600" dirty="0" smtClean="0">
                <a:solidFill>
                  <a:schemeClr val="tx2"/>
                </a:solidFill>
              </a:rPr>
              <a:t>: width(w), height(h) {}</a:t>
            </a:r>
          </a:p>
          <a:p>
            <a:pPr lvl="1"/>
            <a:r>
              <a:rPr lang="en-US" sz="1600" dirty="0" smtClean="0">
                <a:solidFill>
                  <a:schemeClr val="tx2"/>
                </a:solidFill>
              </a:rPr>
              <a:t>void print() {</a:t>
            </a:r>
            <a:r>
              <a:rPr lang="en-US" sz="1600" dirty="0" err="1" smtClean="0">
                <a:solidFill>
                  <a:schemeClr val="tx2"/>
                </a:solidFill>
              </a:rPr>
              <a:t>cout</a:t>
            </a:r>
            <a:r>
              <a:rPr lang="en-US" sz="1600" dirty="0" smtClean="0">
                <a:solidFill>
                  <a:schemeClr val="tx2"/>
                </a:solidFill>
              </a:rPr>
              <a:t> &lt;&lt; "\</a:t>
            </a:r>
            <a:r>
              <a:rPr lang="en-US" sz="1600" dirty="0" err="1" smtClean="0">
                <a:solidFill>
                  <a:schemeClr val="tx2"/>
                </a:solidFill>
              </a:rPr>
              <a:t>nwidth</a:t>
            </a:r>
            <a:r>
              <a:rPr lang="en-US" sz="1600" dirty="0" smtClean="0">
                <a:solidFill>
                  <a:schemeClr val="tx2"/>
                </a:solidFill>
              </a:rPr>
              <a:t>=" &lt;&lt; width &lt;&lt; " height=" &lt;&lt; height;}</a:t>
            </a:r>
          </a:p>
          <a:p>
            <a:pPr lvl="1"/>
            <a:r>
              <a:rPr lang="en-US" sz="1600" dirty="0" smtClean="0">
                <a:solidFill>
                  <a:srgbClr val="FF0000"/>
                </a:solidFill>
              </a:rPr>
              <a:t>friend void </a:t>
            </a:r>
            <a:r>
              <a:rPr lang="en-US" sz="1600" dirty="0" err="1" smtClean="0">
                <a:solidFill>
                  <a:srgbClr val="FF0000"/>
                </a:solidFill>
              </a:rPr>
              <a:t>changeRect</a:t>
            </a:r>
            <a:r>
              <a:rPr lang="en-US" sz="1600" dirty="0" smtClean="0">
                <a:solidFill>
                  <a:srgbClr val="FF0000"/>
                </a:solidFill>
              </a:rPr>
              <a:t>(rectangle *, double, double);</a:t>
            </a:r>
          </a:p>
          <a:p>
            <a:r>
              <a:rPr lang="ru-RU" sz="1600" dirty="0" smtClean="0">
                <a:solidFill>
                  <a:schemeClr val="tx2"/>
                </a:solidFill>
              </a:rPr>
              <a:t>};</a:t>
            </a:r>
          </a:p>
          <a:p>
            <a:endParaRPr lang="ru-RU" sz="1600" dirty="0" smtClean="0">
              <a:solidFill>
                <a:schemeClr val="tx2"/>
              </a:solidFill>
            </a:endParaRPr>
          </a:p>
          <a:p>
            <a:r>
              <a:rPr lang="en-US" sz="1600" dirty="0" smtClean="0">
                <a:solidFill>
                  <a:srgbClr val="FF0000"/>
                </a:solidFill>
              </a:rPr>
              <a:t>void </a:t>
            </a:r>
            <a:r>
              <a:rPr lang="en-US" sz="1600" dirty="0" err="1" smtClean="0">
                <a:solidFill>
                  <a:srgbClr val="FF0000"/>
                </a:solidFill>
              </a:rPr>
              <a:t>changeRect</a:t>
            </a:r>
            <a:r>
              <a:rPr lang="en-US" sz="1600" dirty="0" smtClean="0">
                <a:solidFill>
                  <a:srgbClr val="FF0000"/>
                </a:solidFill>
              </a:rPr>
              <a:t>(rectangle *r, double w, double h){</a:t>
            </a:r>
          </a:p>
          <a:p>
            <a:r>
              <a:rPr lang="pt-BR" sz="1600" dirty="0" smtClean="0">
                <a:solidFill>
                  <a:srgbClr val="FF0000"/>
                </a:solidFill>
              </a:rPr>
              <a:t>r-&gt;width = w; r-&gt;height = h;</a:t>
            </a:r>
          </a:p>
          <a:p>
            <a:r>
              <a:rPr lang="ru-RU" sz="1600" dirty="0" smtClean="0">
                <a:solidFill>
                  <a:srgbClr val="FF0000"/>
                </a:solidFill>
              </a:rPr>
              <a:t>}</a:t>
            </a:r>
          </a:p>
          <a:p>
            <a:endParaRPr lang="ru-RU" sz="1600" dirty="0" smtClean="0">
              <a:solidFill>
                <a:schemeClr val="tx2"/>
              </a:solidFill>
            </a:endParaRPr>
          </a:p>
          <a:p>
            <a:r>
              <a:rPr lang="en-US" sz="1600" dirty="0" err="1" smtClean="0">
                <a:solidFill>
                  <a:schemeClr val="tx2"/>
                </a:solidFill>
              </a:rPr>
              <a:t>int</a:t>
            </a:r>
            <a:r>
              <a:rPr lang="en-US" sz="1600" dirty="0" smtClean="0">
                <a:solidFill>
                  <a:schemeClr val="tx2"/>
                </a:solidFill>
              </a:rPr>
              <a:t> main()</a:t>
            </a:r>
          </a:p>
          <a:p>
            <a:r>
              <a:rPr lang="ru-RU" sz="1600" dirty="0" smtClean="0">
                <a:solidFill>
                  <a:schemeClr val="tx2"/>
                </a:solidFill>
              </a:rPr>
              <a:t>{</a:t>
            </a:r>
          </a:p>
          <a:p>
            <a:r>
              <a:rPr lang="en-US" sz="1600" dirty="0" smtClean="0">
                <a:solidFill>
                  <a:schemeClr val="tx2"/>
                </a:solidFill>
              </a:rPr>
              <a:t>rectangle R1(5, 3.5);</a:t>
            </a:r>
          </a:p>
          <a:p>
            <a:r>
              <a:rPr lang="en-US" sz="1600" dirty="0" err="1" smtClean="0">
                <a:solidFill>
                  <a:srgbClr val="FF0000"/>
                </a:solidFill>
              </a:rPr>
              <a:t>changeRect</a:t>
            </a:r>
            <a:r>
              <a:rPr lang="en-US" sz="1600" dirty="0" smtClean="0">
                <a:solidFill>
                  <a:srgbClr val="FF0000"/>
                </a:solidFill>
              </a:rPr>
              <a:t>(&amp;R1, 4.4, 3.3);</a:t>
            </a:r>
          </a:p>
          <a:p>
            <a:r>
              <a:rPr lang="en-US" sz="1600" dirty="0" smtClean="0">
                <a:solidFill>
                  <a:schemeClr val="tx2"/>
                </a:solidFill>
              </a:rPr>
              <a:t>R1.print();</a:t>
            </a:r>
          </a:p>
          <a:p>
            <a:r>
              <a:rPr lang="en-US" sz="1600" dirty="0" smtClean="0">
                <a:solidFill>
                  <a:schemeClr val="tx2"/>
                </a:solidFill>
              </a:rPr>
              <a:t>return 0;</a:t>
            </a:r>
          </a:p>
          <a:p>
            <a:r>
              <a:rPr lang="ru-RU" sz="1600" dirty="0" smtClean="0">
                <a:solidFill>
                  <a:schemeClr val="tx2"/>
                </a:solidFill>
              </a:rPr>
              <a:t>}</a:t>
            </a:r>
          </a:p>
          <a:p>
            <a:pPr marL="342900"/>
            <a:endParaRPr lang="ru-RU" sz="3200" dirty="0" smtClean="0"/>
          </a:p>
        </p:txBody>
      </p:sp>
      <p:sp>
        <p:nvSpPr>
          <p:cNvPr id="11" name="Номер слайда 10"/>
          <p:cNvSpPr>
            <a:spLocks noGrp="1"/>
          </p:cNvSpPr>
          <p:nvPr>
            <p:ph type="sldNum" sz="quarter" idx="12"/>
          </p:nvPr>
        </p:nvSpPr>
        <p:spPr/>
        <p:txBody>
          <a:bodyPr/>
          <a:lstStyle/>
          <a:p>
            <a:fld id="{A483448D-3A78-4528-A469-B745A65DA480}" type="slidenum">
              <a:rPr lang="en-US" smtClean="0"/>
              <a:pPr/>
              <a:t>46</a:t>
            </a:fld>
            <a:endParaRPr lang="en-US"/>
          </a:p>
        </p:txBody>
      </p:sp>
      <p:sp>
        <p:nvSpPr>
          <p:cNvPr id="12" name="Нижний колонтитул 11"/>
          <p:cNvSpPr>
            <a:spLocks noGrp="1"/>
          </p:cNvSpPr>
          <p:nvPr>
            <p:ph type="ftr" sz="quarter" idx="11"/>
          </p:nvPr>
        </p:nvSpPr>
        <p:spPr/>
        <p:txBody>
          <a:bodyPr/>
          <a:lstStyle/>
          <a:p>
            <a:r>
              <a:rPr lang="ru-RU" smtClean="0"/>
              <a:t>Попов В. С., ИСОТ МГТУ им. Н. Э. Баумана</a:t>
            </a:r>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Users\HP\Desktop\Презентация ИТ-прорыв\bmstu logo.jpg"/>
          <p:cNvPicPr>
            <a:picLocks noChangeAspect="1" noChangeArrowheads="1"/>
          </p:cNvPicPr>
          <p:nvPr/>
        </p:nvPicPr>
        <p:blipFill>
          <a:blip r:embed="rId2" cstate="print"/>
          <a:srcRect/>
          <a:stretch>
            <a:fillRect/>
          </a:stretch>
        </p:blipFill>
        <p:spPr bwMode="auto">
          <a:xfrm>
            <a:off x="7924800" y="228600"/>
            <a:ext cx="995119" cy="1143000"/>
          </a:xfrm>
          <a:prstGeom prst="rect">
            <a:avLst/>
          </a:prstGeom>
          <a:noFill/>
        </p:spPr>
      </p:pic>
      <p:sp>
        <p:nvSpPr>
          <p:cNvPr id="7" name="Заголовок 6"/>
          <p:cNvSpPr>
            <a:spLocks noGrp="1"/>
          </p:cNvSpPr>
          <p:nvPr>
            <p:ph type="ctrTitle"/>
          </p:nvPr>
        </p:nvSpPr>
        <p:spPr>
          <a:xfrm>
            <a:off x="304800" y="0"/>
            <a:ext cx="7467600" cy="1470025"/>
          </a:xfrm>
        </p:spPr>
        <p:txBody>
          <a:bodyPr/>
          <a:lstStyle/>
          <a:p>
            <a:pPr algn="l"/>
            <a:r>
              <a:rPr lang="en-US" dirty="0" smtClean="0">
                <a:solidFill>
                  <a:schemeClr val="tx2"/>
                </a:solidFill>
              </a:rPr>
              <a:t>5</a:t>
            </a:r>
            <a:r>
              <a:rPr lang="ru-RU" dirty="0" smtClean="0">
                <a:solidFill>
                  <a:schemeClr val="tx2"/>
                </a:solidFill>
              </a:rPr>
              <a:t>. Друзья классов</a:t>
            </a:r>
            <a:endParaRPr lang="ru-RU" dirty="0">
              <a:solidFill>
                <a:schemeClr val="tx2"/>
              </a:solidFill>
            </a:endParaRPr>
          </a:p>
        </p:txBody>
      </p:sp>
      <p:sp>
        <p:nvSpPr>
          <p:cNvPr id="10" name="TextBox 9"/>
          <p:cNvSpPr txBox="1"/>
          <p:nvPr/>
        </p:nvSpPr>
        <p:spPr>
          <a:xfrm>
            <a:off x="304800" y="1066800"/>
            <a:ext cx="8534400" cy="6001643"/>
          </a:xfrm>
          <a:prstGeom prst="rect">
            <a:avLst/>
          </a:prstGeom>
          <a:noFill/>
        </p:spPr>
        <p:txBody>
          <a:bodyPr wrap="square" rtlCol="0">
            <a:spAutoFit/>
          </a:bodyPr>
          <a:lstStyle/>
          <a:p>
            <a:pPr marL="342900"/>
            <a:r>
              <a:rPr lang="ru-RU" sz="3200" dirty="0" smtClean="0"/>
              <a:t>Особенности дружественных функций:</a:t>
            </a:r>
          </a:p>
          <a:p>
            <a:pPr marL="342900">
              <a:buFont typeface="Arial" pitchFamily="34" charset="0"/>
              <a:buChar char="•"/>
            </a:pPr>
            <a:r>
              <a:rPr lang="ru-RU" sz="3200" dirty="0" smtClean="0"/>
              <a:t> Объекты классов должны передаваться в дружественную функцию явно</a:t>
            </a:r>
          </a:p>
          <a:p>
            <a:pPr marL="342900">
              <a:buFont typeface="Arial" pitchFamily="34" charset="0"/>
              <a:buChar char="•"/>
            </a:pPr>
            <a:r>
              <a:rPr lang="ru-RU" sz="3200" dirty="0" smtClean="0"/>
              <a:t> </a:t>
            </a:r>
            <a:r>
              <a:rPr lang="ru-RU" sz="3200" dirty="0" smtClean="0"/>
              <a:t>При вызове дружественной функции недопустимы операции выбора (например, </a:t>
            </a:r>
            <a:r>
              <a:rPr lang="ru-RU" sz="3200" dirty="0" err="1" smtClean="0"/>
              <a:t>имя_класса.имя_функции</a:t>
            </a:r>
            <a:r>
              <a:rPr lang="ru-RU" sz="3200" dirty="0" smtClean="0"/>
              <a:t>), т.к. дружественная функция не является методом класса</a:t>
            </a:r>
          </a:p>
          <a:p>
            <a:pPr marL="342900">
              <a:buFont typeface="Arial" pitchFamily="34" charset="0"/>
              <a:buChar char="•"/>
            </a:pPr>
            <a:r>
              <a:rPr lang="ru-RU" sz="3200" dirty="0" smtClean="0"/>
              <a:t> </a:t>
            </a:r>
            <a:r>
              <a:rPr lang="ru-RU" sz="3200" dirty="0" smtClean="0"/>
              <a:t>На дружественную функцию не распространяется действие спецификаторов доступа (</a:t>
            </a:r>
            <a:r>
              <a:rPr lang="en-US" sz="3200" dirty="0" smtClean="0"/>
              <a:t>private, protected, public</a:t>
            </a:r>
            <a:r>
              <a:rPr lang="ru-RU" sz="3200" dirty="0" smtClean="0"/>
              <a:t>)</a:t>
            </a:r>
          </a:p>
          <a:p>
            <a:pPr marL="342900"/>
            <a:endParaRPr lang="ru-RU" sz="3200" dirty="0" smtClean="0"/>
          </a:p>
        </p:txBody>
      </p:sp>
      <p:sp>
        <p:nvSpPr>
          <p:cNvPr id="11" name="Номер слайда 10"/>
          <p:cNvSpPr>
            <a:spLocks noGrp="1"/>
          </p:cNvSpPr>
          <p:nvPr>
            <p:ph type="sldNum" sz="quarter" idx="12"/>
          </p:nvPr>
        </p:nvSpPr>
        <p:spPr/>
        <p:txBody>
          <a:bodyPr/>
          <a:lstStyle/>
          <a:p>
            <a:fld id="{A483448D-3A78-4528-A469-B745A65DA480}" type="slidenum">
              <a:rPr lang="en-US" smtClean="0"/>
              <a:pPr/>
              <a:t>47</a:t>
            </a:fld>
            <a:endParaRPr lang="en-US"/>
          </a:p>
        </p:txBody>
      </p:sp>
      <p:sp>
        <p:nvSpPr>
          <p:cNvPr id="12" name="Нижний колонтитул 11"/>
          <p:cNvSpPr>
            <a:spLocks noGrp="1"/>
          </p:cNvSpPr>
          <p:nvPr>
            <p:ph type="ftr" sz="quarter" idx="11"/>
          </p:nvPr>
        </p:nvSpPr>
        <p:spPr/>
        <p:txBody>
          <a:bodyPr/>
          <a:lstStyle/>
          <a:p>
            <a:r>
              <a:rPr lang="ru-RU" smtClean="0"/>
              <a:t>Попов В. С., ИСОТ МГТУ им. Н. Э. Баумана</a:t>
            </a:r>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Users\HP\Desktop\Презентация ИТ-прорыв\bmstu logo.jpg"/>
          <p:cNvPicPr>
            <a:picLocks noChangeAspect="1" noChangeArrowheads="1"/>
          </p:cNvPicPr>
          <p:nvPr/>
        </p:nvPicPr>
        <p:blipFill>
          <a:blip r:embed="rId2" cstate="print"/>
          <a:srcRect/>
          <a:stretch>
            <a:fillRect/>
          </a:stretch>
        </p:blipFill>
        <p:spPr bwMode="auto">
          <a:xfrm>
            <a:off x="7924800" y="228600"/>
            <a:ext cx="995119" cy="1143000"/>
          </a:xfrm>
          <a:prstGeom prst="rect">
            <a:avLst/>
          </a:prstGeom>
          <a:noFill/>
        </p:spPr>
      </p:pic>
      <p:sp>
        <p:nvSpPr>
          <p:cNvPr id="7" name="Заголовок 6"/>
          <p:cNvSpPr>
            <a:spLocks noGrp="1"/>
          </p:cNvSpPr>
          <p:nvPr>
            <p:ph type="ctrTitle"/>
          </p:nvPr>
        </p:nvSpPr>
        <p:spPr>
          <a:xfrm>
            <a:off x="304800" y="0"/>
            <a:ext cx="7467600" cy="1470025"/>
          </a:xfrm>
        </p:spPr>
        <p:txBody>
          <a:bodyPr/>
          <a:lstStyle/>
          <a:p>
            <a:pPr algn="l"/>
            <a:r>
              <a:rPr lang="en-US" dirty="0" smtClean="0">
                <a:solidFill>
                  <a:schemeClr val="tx2"/>
                </a:solidFill>
              </a:rPr>
              <a:t>5</a:t>
            </a:r>
            <a:r>
              <a:rPr lang="ru-RU" dirty="0" smtClean="0">
                <a:solidFill>
                  <a:schemeClr val="tx2"/>
                </a:solidFill>
              </a:rPr>
              <a:t>. Друзья классов</a:t>
            </a:r>
            <a:endParaRPr lang="ru-RU" dirty="0">
              <a:solidFill>
                <a:schemeClr val="tx2"/>
              </a:solidFill>
            </a:endParaRPr>
          </a:p>
        </p:txBody>
      </p:sp>
      <p:sp>
        <p:nvSpPr>
          <p:cNvPr id="10" name="TextBox 9"/>
          <p:cNvSpPr txBox="1"/>
          <p:nvPr/>
        </p:nvSpPr>
        <p:spPr>
          <a:xfrm>
            <a:off x="304800" y="1066800"/>
            <a:ext cx="8534400" cy="5509200"/>
          </a:xfrm>
          <a:prstGeom prst="rect">
            <a:avLst/>
          </a:prstGeom>
          <a:noFill/>
        </p:spPr>
        <p:txBody>
          <a:bodyPr wrap="square" rtlCol="0">
            <a:spAutoFit/>
          </a:bodyPr>
          <a:lstStyle/>
          <a:p>
            <a:pPr marL="342900"/>
            <a:r>
              <a:rPr lang="ru-RU" sz="3200" dirty="0" smtClean="0"/>
              <a:t>Особенности дружественных функций</a:t>
            </a:r>
            <a:r>
              <a:rPr lang="en-US" sz="3200" dirty="0" smtClean="0"/>
              <a:t> (</a:t>
            </a:r>
            <a:r>
              <a:rPr lang="ru-RU" sz="3200" dirty="0" smtClean="0"/>
              <a:t>продолжение</a:t>
            </a:r>
            <a:r>
              <a:rPr lang="en-US" sz="3200" dirty="0" smtClean="0"/>
              <a:t>)</a:t>
            </a:r>
            <a:r>
              <a:rPr lang="ru-RU" sz="3200" dirty="0" smtClean="0"/>
              <a:t>:</a:t>
            </a:r>
          </a:p>
          <a:p>
            <a:pPr marL="342900">
              <a:buFont typeface="Arial" pitchFamily="34" charset="0"/>
              <a:buChar char="•"/>
            </a:pPr>
            <a:r>
              <a:rPr lang="ru-RU" sz="3200" dirty="0" smtClean="0"/>
              <a:t> дружественная функция может быть не только глобальной функцией, но и методом другого класса:</a:t>
            </a:r>
          </a:p>
          <a:p>
            <a:pPr marL="342900"/>
            <a:endParaRPr lang="ru-RU" sz="3200" dirty="0" smtClean="0"/>
          </a:p>
          <a:p>
            <a:pPr marL="342900"/>
            <a:r>
              <a:rPr lang="en-US" sz="3200" dirty="0" smtClean="0">
                <a:solidFill>
                  <a:schemeClr val="tx2"/>
                </a:solidFill>
              </a:rPr>
              <a:t>class </a:t>
            </a:r>
            <a:r>
              <a:rPr lang="en-US" sz="3200" dirty="0" err="1" smtClean="0">
                <a:solidFill>
                  <a:schemeClr val="tx2"/>
                </a:solidFill>
              </a:rPr>
              <a:t>CLASS</a:t>
            </a:r>
            <a:r>
              <a:rPr lang="en-US" sz="3200" dirty="0" smtClean="0">
                <a:solidFill>
                  <a:schemeClr val="tx2"/>
                </a:solidFill>
              </a:rPr>
              <a:t> {… char f2(…); …};</a:t>
            </a:r>
          </a:p>
          <a:p>
            <a:pPr marL="342900"/>
            <a:r>
              <a:rPr lang="en-US" sz="3200" dirty="0" smtClean="0">
                <a:solidFill>
                  <a:schemeClr val="tx2"/>
                </a:solidFill>
              </a:rPr>
              <a:t>Class CL {</a:t>
            </a:r>
          </a:p>
          <a:p>
            <a:pPr marL="342900"/>
            <a:r>
              <a:rPr lang="en-US" sz="3200" dirty="0" smtClean="0">
                <a:solidFill>
                  <a:schemeClr val="tx2"/>
                </a:solidFill>
              </a:rPr>
              <a:t>… </a:t>
            </a:r>
          </a:p>
          <a:p>
            <a:pPr marL="342900"/>
            <a:r>
              <a:rPr lang="en-US" sz="3200" dirty="0" smtClean="0">
                <a:solidFill>
                  <a:schemeClr val="tx2"/>
                </a:solidFill>
              </a:rPr>
              <a:t>friend char CLASS::f2(…);</a:t>
            </a:r>
          </a:p>
          <a:p>
            <a:pPr marL="342900"/>
            <a:r>
              <a:rPr lang="en-US" sz="3200" dirty="0" smtClean="0">
                <a:solidFill>
                  <a:schemeClr val="tx2"/>
                </a:solidFill>
              </a:rPr>
              <a:t>…};</a:t>
            </a:r>
            <a:endParaRPr lang="ru-RU" sz="3200" dirty="0" smtClean="0">
              <a:solidFill>
                <a:schemeClr val="tx2"/>
              </a:solidFill>
            </a:endParaRPr>
          </a:p>
        </p:txBody>
      </p:sp>
      <p:sp>
        <p:nvSpPr>
          <p:cNvPr id="11" name="Номер слайда 10"/>
          <p:cNvSpPr>
            <a:spLocks noGrp="1"/>
          </p:cNvSpPr>
          <p:nvPr>
            <p:ph type="sldNum" sz="quarter" idx="12"/>
          </p:nvPr>
        </p:nvSpPr>
        <p:spPr/>
        <p:txBody>
          <a:bodyPr/>
          <a:lstStyle/>
          <a:p>
            <a:fld id="{A483448D-3A78-4528-A469-B745A65DA480}" type="slidenum">
              <a:rPr lang="en-US" smtClean="0"/>
              <a:pPr/>
              <a:t>48</a:t>
            </a:fld>
            <a:endParaRPr lang="en-US" dirty="0"/>
          </a:p>
        </p:txBody>
      </p:sp>
      <p:sp>
        <p:nvSpPr>
          <p:cNvPr id="12" name="Нижний колонтитул 11"/>
          <p:cNvSpPr>
            <a:spLocks noGrp="1"/>
          </p:cNvSpPr>
          <p:nvPr>
            <p:ph type="ftr" sz="quarter" idx="11"/>
          </p:nvPr>
        </p:nvSpPr>
        <p:spPr/>
        <p:txBody>
          <a:bodyPr/>
          <a:lstStyle/>
          <a:p>
            <a:r>
              <a:rPr lang="ru-RU" smtClean="0"/>
              <a:t>Попов В. С., ИСОТ МГТУ им. Н. Э. Баумана</a:t>
            </a:r>
            <a:endParaRPr lang="en-US"/>
          </a:p>
        </p:txBody>
      </p:sp>
      <p:sp>
        <p:nvSpPr>
          <p:cNvPr id="8" name="TextBox 7"/>
          <p:cNvSpPr txBox="1"/>
          <p:nvPr/>
        </p:nvSpPr>
        <p:spPr>
          <a:xfrm>
            <a:off x="5715000" y="4267200"/>
            <a:ext cx="3200400" cy="1569660"/>
          </a:xfrm>
          <a:prstGeom prst="rect">
            <a:avLst/>
          </a:prstGeom>
          <a:noFill/>
          <a:ln>
            <a:solidFill>
              <a:schemeClr val="accent1"/>
            </a:solidFill>
          </a:ln>
        </p:spPr>
        <p:txBody>
          <a:bodyPr wrap="square" rtlCol="0">
            <a:spAutoFit/>
          </a:bodyPr>
          <a:lstStyle/>
          <a:p>
            <a:r>
              <a:rPr lang="ru-RU" sz="2400" dirty="0" smtClean="0"/>
              <a:t>Здесь метод</a:t>
            </a:r>
            <a:r>
              <a:rPr lang="en-US" sz="2400" dirty="0" smtClean="0"/>
              <a:t> f2()</a:t>
            </a:r>
            <a:r>
              <a:rPr lang="ru-RU" sz="2400" dirty="0" smtClean="0"/>
              <a:t> класса </a:t>
            </a:r>
            <a:r>
              <a:rPr lang="en-US" sz="2400" dirty="0" smtClean="0"/>
              <a:t>CLASS </a:t>
            </a:r>
            <a:r>
              <a:rPr lang="ru-RU" sz="2400" dirty="0" smtClean="0"/>
              <a:t>получает доступ ко всем полям и методам класса </a:t>
            </a:r>
            <a:r>
              <a:rPr lang="en-US" sz="2400" dirty="0" smtClean="0"/>
              <a:t>CL</a:t>
            </a:r>
            <a:endParaRPr lang="ru-RU" sz="2400"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Users\HP\Desktop\Презентация ИТ-прорыв\bmstu logo.jpg"/>
          <p:cNvPicPr>
            <a:picLocks noChangeAspect="1" noChangeArrowheads="1"/>
          </p:cNvPicPr>
          <p:nvPr/>
        </p:nvPicPr>
        <p:blipFill>
          <a:blip r:embed="rId2" cstate="print"/>
          <a:srcRect/>
          <a:stretch>
            <a:fillRect/>
          </a:stretch>
        </p:blipFill>
        <p:spPr bwMode="auto">
          <a:xfrm>
            <a:off x="7924800" y="228600"/>
            <a:ext cx="995119" cy="1143000"/>
          </a:xfrm>
          <a:prstGeom prst="rect">
            <a:avLst/>
          </a:prstGeom>
          <a:noFill/>
        </p:spPr>
      </p:pic>
      <p:sp>
        <p:nvSpPr>
          <p:cNvPr id="7" name="Заголовок 6"/>
          <p:cNvSpPr>
            <a:spLocks noGrp="1"/>
          </p:cNvSpPr>
          <p:nvPr>
            <p:ph type="ctrTitle"/>
          </p:nvPr>
        </p:nvSpPr>
        <p:spPr>
          <a:xfrm>
            <a:off x="304800" y="0"/>
            <a:ext cx="7467600" cy="1470025"/>
          </a:xfrm>
        </p:spPr>
        <p:txBody>
          <a:bodyPr/>
          <a:lstStyle/>
          <a:p>
            <a:pPr algn="l"/>
            <a:r>
              <a:rPr lang="en-US" dirty="0" smtClean="0">
                <a:solidFill>
                  <a:schemeClr val="tx2"/>
                </a:solidFill>
              </a:rPr>
              <a:t>5</a:t>
            </a:r>
            <a:r>
              <a:rPr lang="ru-RU" dirty="0" smtClean="0">
                <a:solidFill>
                  <a:schemeClr val="tx2"/>
                </a:solidFill>
              </a:rPr>
              <a:t>. Друзья классов</a:t>
            </a:r>
            <a:endParaRPr lang="ru-RU" dirty="0">
              <a:solidFill>
                <a:schemeClr val="tx2"/>
              </a:solidFill>
            </a:endParaRPr>
          </a:p>
        </p:txBody>
      </p:sp>
      <p:sp>
        <p:nvSpPr>
          <p:cNvPr id="10" name="TextBox 9"/>
          <p:cNvSpPr txBox="1"/>
          <p:nvPr/>
        </p:nvSpPr>
        <p:spPr>
          <a:xfrm>
            <a:off x="304800" y="1066800"/>
            <a:ext cx="8534400" cy="5016758"/>
          </a:xfrm>
          <a:prstGeom prst="rect">
            <a:avLst/>
          </a:prstGeom>
          <a:noFill/>
        </p:spPr>
        <p:txBody>
          <a:bodyPr wrap="square" rtlCol="0">
            <a:spAutoFit/>
          </a:bodyPr>
          <a:lstStyle/>
          <a:p>
            <a:pPr marL="342900"/>
            <a:r>
              <a:rPr lang="ru-RU" sz="3200" dirty="0" smtClean="0"/>
              <a:t>Особенности дружественных функций</a:t>
            </a:r>
            <a:r>
              <a:rPr lang="en-US" sz="3200" dirty="0" smtClean="0"/>
              <a:t> (</a:t>
            </a:r>
            <a:r>
              <a:rPr lang="ru-RU" sz="3200" dirty="0" smtClean="0"/>
              <a:t>продолжение</a:t>
            </a:r>
            <a:r>
              <a:rPr lang="en-US" sz="3200" dirty="0" smtClean="0"/>
              <a:t>)</a:t>
            </a:r>
            <a:r>
              <a:rPr lang="ru-RU" sz="3200" dirty="0" smtClean="0"/>
              <a:t>:</a:t>
            </a:r>
          </a:p>
          <a:p>
            <a:pPr marL="342900">
              <a:buFont typeface="Arial" pitchFamily="34" charset="0"/>
              <a:buChar char="•"/>
            </a:pPr>
            <a:r>
              <a:rPr lang="ru-RU" sz="3200" dirty="0" smtClean="0"/>
              <a:t> дружественная функция может быть </a:t>
            </a:r>
            <a:r>
              <a:rPr lang="ru-RU" sz="3200" dirty="0" smtClean="0"/>
              <a:t>дружественной по отношению к нескольким классам</a:t>
            </a:r>
            <a:endParaRPr lang="ru-RU" sz="3200" dirty="0" smtClean="0"/>
          </a:p>
          <a:p>
            <a:pPr marL="342900"/>
            <a:endParaRPr lang="ru-RU" sz="3200" dirty="0" smtClean="0"/>
          </a:p>
          <a:p>
            <a:pPr marL="342900"/>
            <a:r>
              <a:rPr lang="en-US" sz="3200" dirty="0" smtClean="0">
                <a:solidFill>
                  <a:schemeClr val="tx2"/>
                </a:solidFill>
              </a:rPr>
              <a:t>class CL2; // </a:t>
            </a:r>
            <a:r>
              <a:rPr lang="ru-RU" sz="3200" dirty="0" smtClean="0">
                <a:solidFill>
                  <a:schemeClr val="tx2"/>
                </a:solidFill>
              </a:rPr>
              <a:t>описание класса</a:t>
            </a:r>
            <a:endParaRPr lang="en-US" sz="3200" dirty="0" smtClean="0">
              <a:solidFill>
                <a:schemeClr val="tx2"/>
              </a:solidFill>
            </a:endParaRPr>
          </a:p>
          <a:p>
            <a:pPr marL="342900"/>
            <a:r>
              <a:rPr lang="en-US" sz="3200" dirty="0" smtClean="0">
                <a:solidFill>
                  <a:schemeClr val="tx2"/>
                </a:solidFill>
              </a:rPr>
              <a:t>class CL1 {friend void f(CL1, CL2); …};</a:t>
            </a:r>
          </a:p>
          <a:p>
            <a:pPr marL="342900"/>
            <a:r>
              <a:rPr lang="en-US" sz="3200" dirty="0" smtClean="0">
                <a:solidFill>
                  <a:schemeClr val="tx2"/>
                </a:solidFill>
              </a:rPr>
              <a:t>class </a:t>
            </a:r>
            <a:r>
              <a:rPr lang="en-US" sz="3200" dirty="0" smtClean="0">
                <a:solidFill>
                  <a:schemeClr val="tx2"/>
                </a:solidFill>
              </a:rPr>
              <a:t>CL2 </a:t>
            </a:r>
            <a:r>
              <a:rPr lang="en-US" sz="3200" dirty="0" smtClean="0">
                <a:solidFill>
                  <a:schemeClr val="tx2"/>
                </a:solidFill>
              </a:rPr>
              <a:t>{friend void f(CL1, CL2); …};</a:t>
            </a:r>
          </a:p>
          <a:p>
            <a:pPr marL="342900"/>
            <a:r>
              <a:rPr lang="en-US" sz="3200" dirty="0" smtClean="0">
                <a:solidFill>
                  <a:schemeClr val="tx2"/>
                </a:solidFill>
              </a:rPr>
              <a:t>void f(…) {…}</a:t>
            </a:r>
            <a:endParaRPr lang="ru-RU" sz="3200" dirty="0" smtClean="0">
              <a:solidFill>
                <a:schemeClr val="tx2"/>
              </a:solidFill>
            </a:endParaRPr>
          </a:p>
        </p:txBody>
      </p:sp>
      <p:sp>
        <p:nvSpPr>
          <p:cNvPr id="11" name="Номер слайда 10"/>
          <p:cNvSpPr>
            <a:spLocks noGrp="1"/>
          </p:cNvSpPr>
          <p:nvPr>
            <p:ph type="sldNum" sz="quarter" idx="12"/>
          </p:nvPr>
        </p:nvSpPr>
        <p:spPr/>
        <p:txBody>
          <a:bodyPr/>
          <a:lstStyle/>
          <a:p>
            <a:fld id="{A483448D-3A78-4528-A469-B745A65DA480}" type="slidenum">
              <a:rPr lang="en-US" smtClean="0"/>
              <a:pPr/>
              <a:t>49</a:t>
            </a:fld>
            <a:endParaRPr lang="en-US" dirty="0"/>
          </a:p>
        </p:txBody>
      </p:sp>
      <p:sp>
        <p:nvSpPr>
          <p:cNvPr id="12" name="Нижний колонтитул 11"/>
          <p:cNvSpPr>
            <a:spLocks noGrp="1"/>
          </p:cNvSpPr>
          <p:nvPr>
            <p:ph type="ftr" sz="quarter" idx="11"/>
          </p:nvPr>
        </p:nvSpPr>
        <p:spPr/>
        <p:txBody>
          <a:bodyPr/>
          <a:lstStyle/>
          <a:p>
            <a:r>
              <a:rPr lang="ru-RU" smtClean="0"/>
              <a:t>Попов В. С., ИСОТ МГТУ им. Н. Э. Баумана</a:t>
            </a:r>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Users\HP\Desktop\Презентация ИТ-прорыв\bmstu logo.jpg"/>
          <p:cNvPicPr>
            <a:picLocks noChangeAspect="1" noChangeArrowheads="1"/>
          </p:cNvPicPr>
          <p:nvPr/>
        </p:nvPicPr>
        <p:blipFill>
          <a:blip r:embed="rId2" cstate="print"/>
          <a:srcRect/>
          <a:stretch>
            <a:fillRect/>
          </a:stretch>
        </p:blipFill>
        <p:spPr bwMode="auto">
          <a:xfrm>
            <a:off x="7924800" y="228600"/>
            <a:ext cx="995119" cy="1143000"/>
          </a:xfrm>
          <a:prstGeom prst="rect">
            <a:avLst/>
          </a:prstGeom>
          <a:noFill/>
        </p:spPr>
      </p:pic>
      <p:sp>
        <p:nvSpPr>
          <p:cNvPr id="7" name="Заголовок 6"/>
          <p:cNvSpPr>
            <a:spLocks noGrp="1"/>
          </p:cNvSpPr>
          <p:nvPr>
            <p:ph type="ctrTitle"/>
          </p:nvPr>
        </p:nvSpPr>
        <p:spPr>
          <a:xfrm>
            <a:off x="304800" y="0"/>
            <a:ext cx="7467600" cy="1470025"/>
          </a:xfrm>
        </p:spPr>
        <p:txBody>
          <a:bodyPr/>
          <a:lstStyle/>
          <a:p>
            <a:pPr algn="l"/>
            <a:r>
              <a:rPr lang="ru-RU" dirty="0" smtClean="0">
                <a:solidFill>
                  <a:schemeClr val="tx2"/>
                </a:solidFill>
              </a:rPr>
              <a:t>1. Классы</a:t>
            </a:r>
            <a:endParaRPr lang="ru-RU" dirty="0">
              <a:solidFill>
                <a:schemeClr val="tx2"/>
              </a:solidFill>
            </a:endParaRPr>
          </a:p>
        </p:txBody>
      </p:sp>
      <p:sp>
        <p:nvSpPr>
          <p:cNvPr id="10" name="TextBox 9"/>
          <p:cNvSpPr txBox="1"/>
          <p:nvPr/>
        </p:nvSpPr>
        <p:spPr>
          <a:xfrm>
            <a:off x="304800" y="1524000"/>
            <a:ext cx="8534400" cy="5016758"/>
          </a:xfrm>
          <a:prstGeom prst="rect">
            <a:avLst/>
          </a:prstGeom>
          <a:noFill/>
        </p:spPr>
        <p:txBody>
          <a:bodyPr wrap="square" rtlCol="0">
            <a:spAutoFit/>
          </a:bodyPr>
          <a:lstStyle/>
          <a:p>
            <a:pPr marL="342900"/>
            <a:r>
              <a:rPr lang="ru-RU" sz="3200" dirty="0" smtClean="0"/>
              <a:t>В теле спецификации класса могут быть:</a:t>
            </a:r>
          </a:p>
          <a:p>
            <a:pPr marL="342900">
              <a:buFont typeface="Arial" pitchFamily="34" charset="0"/>
              <a:buChar char="•"/>
            </a:pPr>
            <a:r>
              <a:rPr lang="en-US" sz="3200" dirty="0" smtClean="0"/>
              <a:t> </a:t>
            </a:r>
            <a:r>
              <a:rPr lang="ru-RU" sz="3200" dirty="0" smtClean="0"/>
              <a:t>данные (также: свойства, поля, элементы данных (</a:t>
            </a:r>
            <a:r>
              <a:rPr lang="en-US" sz="3200" dirty="0" smtClean="0"/>
              <a:t>data members</a:t>
            </a:r>
            <a:r>
              <a:rPr lang="ru-RU" sz="3200" dirty="0" smtClean="0"/>
              <a:t>))</a:t>
            </a:r>
            <a:endParaRPr lang="en-US" sz="3200" dirty="0" smtClean="0"/>
          </a:p>
          <a:p>
            <a:pPr marL="342900">
              <a:buFont typeface="Arial" pitchFamily="34" charset="0"/>
              <a:buChar char="•"/>
            </a:pPr>
            <a:r>
              <a:rPr lang="en-US" sz="3200" dirty="0" smtClean="0"/>
              <a:t> </a:t>
            </a:r>
            <a:r>
              <a:rPr lang="ru-RU" sz="3200" dirty="0" smtClean="0"/>
              <a:t>методы (функции класса, компонентная функция (</a:t>
            </a:r>
            <a:r>
              <a:rPr lang="en-US" sz="3200" dirty="0" smtClean="0"/>
              <a:t>member function</a:t>
            </a:r>
            <a:r>
              <a:rPr lang="ru-RU" sz="3200" dirty="0" smtClean="0"/>
              <a:t>))</a:t>
            </a:r>
            <a:endParaRPr lang="en-US" sz="3200" dirty="0" smtClean="0"/>
          </a:p>
          <a:p>
            <a:pPr marL="342900">
              <a:buFont typeface="Arial" pitchFamily="34" charset="0"/>
              <a:buChar char="•"/>
            </a:pPr>
            <a:r>
              <a:rPr lang="en-US" sz="3200" dirty="0" smtClean="0"/>
              <a:t> </a:t>
            </a:r>
            <a:r>
              <a:rPr lang="ru-RU" sz="3200" dirty="0" smtClean="0"/>
              <a:t>классы</a:t>
            </a:r>
          </a:p>
          <a:p>
            <a:pPr marL="342900">
              <a:buFont typeface="Arial" pitchFamily="34" charset="0"/>
              <a:buChar char="•"/>
            </a:pPr>
            <a:r>
              <a:rPr lang="ru-RU" sz="3200" dirty="0" smtClean="0"/>
              <a:t> перечисления</a:t>
            </a:r>
          </a:p>
          <a:p>
            <a:pPr marL="342900">
              <a:buFont typeface="Arial" pitchFamily="34" charset="0"/>
              <a:buChar char="•"/>
            </a:pPr>
            <a:r>
              <a:rPr lang="ru-RU" sz="3200" dirty="0" smtClean="0"/>
              <a:t> битовые поля</a:t>
            </a:r>
          </a:p>
          <a:p>
            <a:pPr marL="342900">
              <a:buFont typeface="Arial" pitchFamily="34" charset="0"/>
              <a:buChar char="•"/>
            </a:pPr>
            <a:r>
              <a:rPr lang="ru-RU" sz="3200" dirty="0" smtClean="0"/>
              <a:t> дружественные функции</a:t>
            </a:r>
          </a:p>
          <a:p>
            <a:pPr marL="342900">
              <a:buFont typeface="Arial" pitchFamily="34" charset="0"/>
              <a:buChar char="•"/>
            </a:pPr>
            <a:r>
              <a:rPr lang="ru-RU" sz="3200" dirty="0" smtClean="0"/>
              <a:t> дружественные классы</a:t>
            </a:r>
          </a:p>
        </p:txBody>
      </p:sp>
      <p:sp>
        <p:nvSpPr>
          <p:cNvPr id="11" name="Номер слайда 10"/>
          <p:cNvSpPr>
            <a:spLocks noGrp="1"/>
          </p:cNvSpPr>
          <p:nvPr>
            <p:ph type="sldNum" sz="quarter" idx="12"/>
          </p:nvPr>
        </p:nvSpPr>
        <p:spPr/>
        <p:txBody>
          <a:bodyPr/>
          <a:lstStyle/>
          <a:p>
            <a:fld id="{A483448D-3A78-4528-A469-B745A65DA480}" type="slidenum">
              <a:rPr lang="en-US" smtClean="0"/>
              <a:pPr/>
              <a:t>5</a:t>
            </a:fld>
            <a:endParaRPr lang="en-US"/>
          </a:p>
        </p:txBody>
      </p:sp>
      <p:sp>
        <p:nvSpPr>
          <p:cNvPr id="12" name="Нижний колонтитул 11"/>
          <p:cNvSpPr>
            <a:spLocks noGrp="1"/>
          </p:cNvSpPr>
          <p:nvPr>
            <p:ph type="ftr" sz="quarter" idx="11"/>
          </p:nvPr>
        </p:nvSpPr>
        <p:spPr/>
        <p:txBody>
          <a:bodyPr/>
          <a:lstStyle/>
          <a:p>
            <a:r>
              <a:rPr lang="ru-RU" smtClean="0"/>
              <a:t>Попов В. С., ИСОТ МГТУ им. Н. Э. Баумана</a:t>
            </a:r>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Users\HP\Desktop\Презентация ИТ-прорыв\bmstu logo.jpg"/>
          <p:cNvPicPr>
            <a:picLocks noChangeAspect="1" noChangeArrowheads="1"/>
          </p:cNvPicPr>
          <p:nvPr/>
        </p:nvPicPr>
        <p:blipFill>
          <a:blip r:embed="rId2" cstate="print"/>
          <a:srcRect/>
          <a:stretch>
            <a:fillRect/>
          </a:stretch>
        </p:blipFill>
        <p:spPr bwMode="auto">
          <a:xfrm>
            <a:off x="7924800" y="228600"/>
            <a:ext cx="995119" cy="1143000"/>
          </a:xfrm>
          <a:prstGeom prst="rect">
            <a:avLst/>
          </a:prstGeom>
          <a:noFill/>
        </p:spPr>
      </p:pic>
      <p:sp>
        <p:nvSpPr>
          <p:cNvPr id="7" name="Заголовок 6"/>
          <p:cNvSpPr>
            <a:spLocks noGrp="1"/>
          </p:cNvSpPr>
          <p:nvPr>
            <p:ph type="ctrTitle"/>
          </p:nvPr>
        </p:nvSpPr>
        <p:spPr>
          <a:xfrm>
            <a:off x="304800" y="0"/>
            <a:ext cx="7467600" cy="1470025"/>
          </a:xfrm>
        </p:spPr>
        <p:txBody>
          <a:bodyPr/>
          <a:lstStyle/>
          <a:p>
            <a:pPr algn="l"/>
            <a:r>
              <a:rPr lang="en-US" dirty="0" smtClean="0">
                <a:solidFill>
                  <a:schemeClr val="tx2"/>
                </a:solidFill>
              </a:rPr>
              <a:t>5</a:t>
            </a:r>
            <a:r>
              <a:rPr lang="ru-RU" dirty="0" smtClean="0">
                <a:solidFill>
                  <a:schemeClr val="tx2"/>
                </a:solidFill>
              </a:rPr>
              <a:t>. Друзья классов</a:t>
            </a:r>
            <a:endParaRPr lang="ru-RU" dirty="0">
              <a:solidFill>
                <a:schemeClr val="tx2"/>
              </a:solidFill>
            </a:endParaRPr>
          </a:p>
        </p:txBody>
      </p:sp>
      <p:sp>
        <p:nvSpPr>
          <p:cNvPr id="11" name="Номер слайда 10"/>
          <p:cNvSpPr>
            <a:spLocks noGrp="1"/>
          </p:cNvSpPr>
          <p:nvPr>
            <p:ph type="sldNum" sz="quarter" idx="12"/>
          </p:nvPr>
        </p:nvSpPr>
        <p:spPr/>
        <p:txBody>
          <a:bodyPr/>
          <a:lstStyle/>
          <a:p>
            <a:fld id="{A483448D-3A78-4528-A469-B745A65DA480}" type="slidenum">
              <a:rPr lang="en-US" smtClean="0"/>
              <a:pPr/>
              <a:t>50</a:t>
            </a:fld>
            <a:endParaRPr lang="en-US"/>
          </a:p>
        </p:txBody>
      </p:sp>
      <p:sp>
        <p:nvSpPr>
          <p:cNvPr id="12" name="Нижний колонтитул 11"/>
          <p:cNvSpPr>
            <a:spLocks noGrp="1"/>
          </p:cNvSpPr>
          <p:nvPr>
            <p:ph type="ftr" sz="quarter" idx="11"/>
          </p:nvPr>
        </p:nvSpPr>
        <p:spPr/>
        <p:txBody>
          <a:bodyPr/>
          <a:lstStyle/>
          <a:p>
            <a:r>
              <a:rPr lang="ru-RU" smtClean="0"/>
              <a:t>Попов В. С., ИСОТ МГТУ им. Н. Э. Баумана</a:t>
            </a:r>
            <a:endParaRPr lang="en-US"/>
          </a:p>
        </p:txBody>
      </p:sp>
      <p:graphicFrame>
        <p:nvGraphicFramePr>
          <p:cNvPr id="8" name="Таблица 7"/>
          <p:cNvGraphicFramePr>
            <a:graphicFrameLocks noGrp="1"/>
          </p:cNvGraphicFramePr>
          <p:nvPr/>
        </p:nvGraphicFramePr>
        <p:xfrm>
          <a:off x="381000" y="1397000"/>
          <a:ext cx="8610600" cy="4775200"/>
        </p:xfrm>
        <a:graphic>
          <a:graphicData uri="http://schemas.openxmlformats.org/drawingml/2006/table">
            <a:tbl>
              <a:tblPr firstRow="1" bandRow="1">
                <a:tableStyleId>{2D5ABB26-0587-4C30-8999-92F81FD0307C}</a:tableStyleId>
              </a:tblPr>
              <a:tblGrid>
                <a:gridCol w="4305300"/>
                <a:gridCol w="4305300"/>
              </a:tblGrid>
              <a:tr h="4775200">
                <a:tc>
                  <a:txBody>
                    <a:bodyPr/>
                    <a:lstStyle/>
                    <a:p>
                      <a:r>
                        <a:rPr lang="en-US" sz="1800" dirty="0" smtClean="0">
                          <a:solidFill>
                            <a:schemeClr val="tx2"/>
                          </a:solidFill>
                        </a:rPr>
                        <a:t>class point;</a:t>
                      </a:r>
                    </a:p>
                    <a:p>
                      <a:r>
                        <a:rPr lang="en-US" sz="1800" dirty="0" smtClean="0">
                          <a:solidFill>
                            <a:schemeClr val="tx2"/>
                          </a:solidFill>
                        </a:rPr>
                        <a:t>class line{</a:t>
                      </a:r>
                    </a:p>
                    <a:p>
                      <a:r>
                        <a:rPr lang="en-US" sz="1800" dirty="0" smtClean="0">
                          <a:solidFill>
                            <a:schemeClr val="tx2"/>
                          </a:solidFill>
                        </a:rPr>
                        <a:t>   double x1, x2;</a:t>
                      </a:r>
                    </a:p>
                    <a:p>
                      <a:r>
                        <a:rPr lang="en-US" sz="1800" dirty="0" smtClean="0">
                          <a:solidFill>
                            <a:schemeClr val="tx2"/>
                          </a:solidFill>
                        </a:rPr>
                        <a:t>public:</a:t>
                      </a:r>
                    </a:p>
                    <a:p>
                      <a:r>
                        <a:rPr lang="en-US" sz="1800" dirty="0" smtClean="0">
                          <a:solidFill>
                            <a:schemeClr val="tx2"/>
                          </a:solidFill>
                        </a:rPr>
                        <a:t>   line(double xx1, double xx2)</a:t>
                      </a:r>
                    </a:p>
                    <a:p>
                      <a:r>
                        <a:rPr lang="en-US" sz="1800" dirty="0" smtClean="0">
                          <a:solidFill>
                            <a:schemeClr val="tx2"/>
                          </a:solidFill>
                        </a:rPr>
                        <a:t>      :x1(xx1), x2(xx2) {}</a:t>
                      </a:r>
                    </a:p>
                    <a:p>
                      <a:r>
                        <a:rPr lang="en-US" sz="1800" dirty="0" smtClean="0">
                          <a:solidFill>
                            <a:schemeClr val="tx2"/>
                          </a:solidFill>
                        </a:rPr>
                        <a:t>   friend </a:t>
                      </a:r>
                      <a:r>
                        <a:rPr lang="en-US" sz="1800" dirty="0" err="1" smtClean="0">
                          <a:solidFill>
                            <a:schemeClr val="tx2"/>
                          </a:solidFill>
                        </a:rPr>
                        <a:t>bool</a:t>
                      </a:r>
                      <a:r>
                        <a:rPr lang="en-US" sz="1800" dirty="0" smtClean="0">
                          <a:solidFill>
                            <a:schemeClr val="tx2"/>
                          </a:solidFill>
                        </a:rPr>
                        <a:t> </a:t>
                      </a:r>
                      <a:r>
                        <a:rPr lang="en-US" sz="1800" dirty="0" err="1" smtClean="0">
                          <a:solidFill>
                            <a:schemeClr val="tx2"/>
                          </a:solidFill>
                        </a:rPr>
                        <a:t>isInLine</a:t>
                      </a:r>
                      <a:r>
                        <a:rPr lang="en-US" sz="1800" dirty="0" smtClean="0">
                          <a:solidFill>
                            <a:schemeClr val="tx2"/>
                          </a:solidFill>
                        </a:rPr>
                        <a:t>(line *, point *);</a:t>
                      </a:r>
                    </a:p>
                    <a:p>
                      <a:r>
                        <a:rPr lang="ru-RU" sz="1800" dirty="0" smtClean="0">
                          <a:solidFill>
                            <a:schemeClr val="tx2"/>
                          </a:solidFill>
                        </a:rPr>
                        <a:t>};</a:t>
                      </a:r>
                    </a:p>
                    <a:p>
                      <a:r>
                        <a:rPr lang="en-US" sz="1800" dirty="0" smtClean="0">
                          <a:solidFill>
                            <a:schemeClr val="tx2"/>
                          </a:solidFill>
                        </a:rPr>
                        <a:t>class point{</a:t>
                      </a:r>
                    </a:p>
                    <a:p>
                      <a:r>
                        <a:rPr lang="en-US" sz="1800" dirty="0" smtClean="0">
                          <a:solidFill>
                            <a:schemeClr val="tx2"/>
                          </a:solidFill>
                        </a:rPr>
                        <a:t>   double x;</a:t>
                      </a:r>
                    </a:p>
                    <a:p>
                      <a:r>
                        <a:rPr lang="en-US" sz="1800" dirty="0" smtClean="0">
                          <a:solidFill>
                            <a:schemeClr val="tx2"/>
                          </a:solidFill>
                        </a:rPr>
                        <a:t>public:</a:t>
                      </a:r>
                    </a:p>
                    <a:p>
                      <a:r>
                        <a:rPr lang="en-US" sz="1800" dirty="0" smtClean="0">
                          <a:solidFill>
                            <a:schemeClr val="tx2"/>
                          </a:solidFill>
                        </a:rPr>
                        <a:t>   point(double xx)</a:t>
                      </a:r>
                    </a:p>
                    <a:p>
                      <a:r>
                        <a:rPr lang="en-US" sz="1800" dirty="0" smtClean="0">
                          <a:solidFill>
                            <a:schemeClr val="tx2"/>
                          </a:solidFill>
                        </a:rPr>
                        <a:t>      :x(xx) {}</a:t>
                      </a:r>
                    </a:p>
                    <a:p>
                      <a:r>
                        <a:rPr lang="en-US" sz="1800" dirty="0" smtClean="0">
                          <a:solidFill>
                            <a:schemeClr val="tx2"/>
                          </a:solidFill>
                        </a:rPr>
                        <a:t>   friend </a:t>
                      </a:r>
                      <a:r>
                        <a:rPr lang="en-US" sz="1800" dirty="0" err="1" smtClean="0">
                          <a:solidFill>
                            <a:schemeClr val="tx2"/>
                          </a:solidFill>
                        </a:rPr>
                        <a:t>bool</a:t>
                      </a:r>
                      <a:r>
                        <a:rPr lang="en-US" sz="1800" dirty="0" smtClean="0">
                          <a:solidFill>
                            <a:schemeClr val="tx2"/>
                          </a:solidFill>
                        </a:rPr>
                        <a:t> </a:t>
                      </a:r>
                      <a:r>
                        <a:rPr lang="en-US" sz="1800" dirty="0" err="1" smtClean="0">
                          <a:solidFill>
                            <a:schemeClr val="tx2"/>
                          </a:solidFill>
                        </a:rPr>
                        <a:t>isInLine</a:t>
                      </a:r>
                      <a:r>
                        <a:rPr lang="en-US" sz="1800" dirty="0" smtClean="0">
                          <a:solidFill>
                            <a:schemeClr val="tx2"/>
                          </a:solidFill>
                        </a:rPr>
                        <a:t>(line *, point *);</a:t>
                      </a:r>
                    </a:p>
                    <a:p>
                      <a:r>
                        <a:rPr lang="ru-RU" sz="1800" dirty="0" smtClean="0">
                          <a:solidFill>
                            <a:schemeClr val="tx2"/>
                          </a:solidFill>
                        </a:rPr>
                        <a:t>};</a:t>
                      </a:r>
                    </a:p>
                    <a:p>
                      <a:endParaRPr lang="ru-RU" dirty="0"/>
                    </a:p>
                  </a:txBody>
                  <a:tcPr/>
                </a:tc>
                <a:tc>
                  <a:txBody>
                    <a:bodyPr/>
                    <a:lstStyle/>
                    <a:p>
                      <a:r>
                        <a:rPr lang="en-US" sz="1800" dirty="0" err="1" smtClean="0">
                          <a:solidFill>
                            <a:schemeClr val="tx2"/>
                          </a:solidFill>
                        </a:rPr>
                        <a:t>bool</a:t>
                      </a:r>
                      <a:r>
                        <a:rPr lang="en-US" sz="1800" dirty="0" smtClean="0">
                          <a:solidFill>
                            <a:schemeClr val="tx2"/>
                          </a:solidFill>
                        </a:rPr>
                        <a:t> </a:t>
                      </a:r>
                      <a:r>
                        <a:rPr lang="en-US" sz="1800" dirty="0" err="1" smtClean="0">
                          <a:solidFill>
                            <a:schemeClr val="tx2"/>
                          </a:solidFill>
                        </a:rPr>
                        <a:t>isInLine</a:t>
                      </a:r>
                      <a:r>
                        <a:rPr lang="en-US" sz="1800" dirty="0" smtClean="0">
                          <a:solidFill>
                            <a:schemeClr val="tx2"/>
                          </a:solidFill>
                        </a:rPr>
                        <a:t>(line * L, point * P){</a:t>
                      </a:r>
                    </a:p>
                    <a:p>
                      <a:r>
                        <a:rPr lang="en-US" sz="1800" dirty="0" smtClean="0">
                          <a:solidFill>
                            <a:schemeClr val="tx2"/>
                          </a:solidFill>
                        </a:rPr>
                        <a:t>   if (L-&gt;x1 &lt; L-&gt;x2 &amp;&amp; </a:t>
                      </a:r>
                    </a:p>
                    <a:p>
                      <a:r>
                        <a:rPr lang="en-US" sz="1800" dirty="0" smtClean="0">
                          <a:solidFill>
                            <a:schemeClr val="tx2"/>
                          </a:solidFill>
                        </a:rPr>
                        <a:t>       L-&gt;x1 &lt; P-&gt;x &amp;&amp;</a:t>
                      </a:r>
                    </a:p>
                    <a:p>
                      <a:r>
                        <a:rPr lang="en-US" sz="1800" dirty="0" smtClean="0">
                          <a:solidFill>
                            <a:schemeClr val="tx2"/>
                          </a:solidFill>
                        </a:rPr>
                        <a:t>       P-&gt;x &lt; L-&gt;x2)</a:t>
                      </a:r>
                    </a:p>
                    <a:p>
                      <a:r>
                        <a:rPr lang="en-US" sz="1800" dirty="0" smtClean="0">
                          <a:solidFill>
                            <a:schemeClr val="tx2"/>
                          </a:solidFill>
                        </a:rPr>
                        <a:t>       return true;</a:t>
                      </a:r>
                    </a:p>
                    <a:p>
                      <a:r>
                        <a:rPr lang="en-US" sz="1800" dirty="0" smtClean="0">
                          <a:solidFill>
                            <a:schemeClr val="tx2"/>
                          </a:solidFill>
                        </a:rPr>
                        <a:t>   else</a:t>
                      </a:r>
                    </a:p>
                    <a:p>
                      <a:r>
                        <a:rPr lang="en-US" sz="1800" dirty="0" smtClean="0">
                          <a:solidFill>
                            <a:schemeClr val="tx2"/>
                          </a:solidFill>
                        </a:rPr>
                        <a:t>       if (L-&gt;x1 &gt; L-&gt;x2 &amp;&amp; </a:t>
                      </a:r>
                    </a:p>
                    <a:p>
                      <a:r>
                        <a:rPr lang="en-US" sz="1800" dirty="0" smtClean="0">
                          <a:solidFill>
                            <a:schemeClr val="tx2"/>
                          </a:solidFill>
                        </a:rPr>
                        <a:t>            L-&gt;x1 &gt; P-&gt;x &amp;&amp;</a:t>
                      </a:r>
                    </a:p>
                    <a:p>
                      <a:r>
                        <a:rPr lang="en-US" sz="1800" dirty="0" smtClean="0">
                          <a:solidFill>
                            <a:schemeClr val="tx2"/>
                          </a:solidFill>
                        </a:rPr>
                        <a:t>            P-&gt;x &gt; L-&gt;x2)</a:t>
                      </a:r>
                    </a:p>
                    <a:p>
                      <a:r>
                        <a:rPr lang="en-US" sz="1800" dirty="0" smtClean="0">
                          <a:solidFill>
                            <a:schemeClr val="tx2"/>
                          </a:solidFill>
                        </a:rPr>
                        <a:t>            return true;</a:t>
                      </a:r>
                    </a:p>
                    <a:p>
                      <a:r>
                        <a:rPr lang="en-US" sz="1800" dirty="0" smtClean="0">
                          <a:solidFill>
                            <a:schemeClr val="tx2"/>
                          </a:solidFill>
                        </a:rPr>
                        <a:t>       else</a:t>
                      </a:r>
                    </a:p>
                    <a:p>
                      <a:r>
                        <a:rPr lang="en-US" sz="1800" dirty="0" smtClean="0">
                          <a:solidFill>
                            <a:schemeClr val="tx2"/>
                          </a:solidFill>
                        </a:rPr>
                        <a:t>            return false;</a:t>
                      </a:r>
                    </a:p>
                    <a:p>
                      <a:r>
                        <a:rPr lang="ru-RU" sz="1800" dirty="0" smtClean="0">
                          <a:solidFill>
                            <a:schemeClr val="tx2"/>
                          </a:solidFill>
                        </a:rPr>
                        <a:t>}</a:t>
                      </a:r>
                    </a:p>
                    <a:p>
                      <a:endParaRPr lang="ru-RU" dirty="0"/>
                    </a:p>
                  </a:txBody>
                  <a:tcPr/>
                </a:tc>
              </a:tr>
            </a:tbl>
          </a:graphicData>
        </a:graphic>
      </p:graphicFrame>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Users\HP\Desktop\Презентация ИТ-прорыв\bmstu logo.jpg"/>
          <p:cNvPicPr>
            <a:picLocks noChangeAspect="1" noChangeArrowheads="1"/>
          </p:cNvPicPr>
          <p:nvPr/>
        </p:nvPicPr>
        <p:blipFill>
          <a:blip r:embed="rId2" cstate="print"/>
          <a:srcRect/>
          <a:stretch>
            <a:fillRect/>
          </a:stretch>
        </p:blipFill>
        <p:spPr bwMode="auto">
          <a:xfrm>
            <a:off x="7924800" y="228600"/>
            <a:ext cx="995119" cy="1143000"/>
          </a:xfrm>
          <a:prstGeom prst="rect">
            <a:avLst/>
          </a:prstGeom>
          <a:noFill/>
        </p:spPr>
      </p:pic>
      <p:sp>
        <p:nvSpPr>
          <p:cNvPr id="7" name="Заголовок 6"/>
          <p:cNvSpPr>
            <a:spLocks noGrp="1"/>
          </p:cNvSpPr>
          <p:nvPr>
            <p:ph type="ctrTitle"/>
          </p:nvPr>
        </p:nvSpPr>
        <p:spPr>
          <a:xfrm>
            <a:off x="304800" y="0"/>
            <a:ext cx="7467600" cy="1470025"/>
          </a:xfrm>
        </p:spPr>
        <p:txBody>
          <a:bodyPr/>
          <a:lstStyle/>
          <a:p>
            <a:pPr algn="l"/>
            <a:r>
              <a:rPr lang="en-US" dirty="0" smtClean="0">
                <a:solidFill>
                  <a:schemeClr val="tx2"/>
                </a:solidFill>
              </a:rPr>
              <a:t>5</a:t>
            </a:r>
            <a:r>
              <a:rPr lang="ru-RU" dirty="0" smtClean="0">
                <a:solidFill>
                  <a:schemeClr val="tx2"/>
                </a:solidFill>
              </a:rPr>
              <a:t>. Друзья классов</a:t>
            </a:r>
            <a:endParaRPr lang="ru-RU" dirty="0">
              <a:solidFill>
                <a:schemeClr val="tx2"/>
              </a:solidFill>
            </a:endParaRPr>
          </a:p>
        </p:txBody>
      </p:sp>
      <p:sp>
        <p:nvSpPr>
          <p:cNvPr id="10" name="TextBox 9"/>
          <p:cNvSpPr txBox="1"/>
          <p:nvPr/>
        </p:nvSpPr>
        <p:spPr>
          <a:xfrm>
            <a:off x="304800" y="1066800"/>
            <a:ext cx="8534400" cy="5016758"/>
          </a:xfrm>
          <a:prstGeom prst="rect">
            <a:avLst/>
          </a:prstGeom>
          <a:noFill/>
        </p:spPr>
        <p:txBody>
          <a:bodyPr wrap="square" rtlCol="0">
            <a:spAutoFit/>
          </a:bodyPr>
          <a:lstStyle/>
          <a:p>
            <a:pPr marL="342900"/>
            <a:r>
              <a:rPr lang="ru-RU" sz="3200" dirty="0" smtClean="0"/>
              <a:t>Особенности дружественных функций</a:t>
            </a:r>
            <a:r>
              <a:rPr lang="en-US" sz="3200" dirty="0" smtClean="0"/>
              <a:t> (</a:t>
            </a:r>
            <a:r>
              <a:rPr lang="ru-RU" sz="3200" dirty="0" smtClean="0"/>
              <a:t>продолжение</a:t>
            </a:r>
            <a:r>
              <a:rPr lang="en-US" sz="3200" dirty="0" smtClean="0"/>
              <a:t>)</a:t>
            </a:r>
            <a:r>
              <a:rPr lang="ru-RU" sz="3200" dirty="0" smtClean="0"/>
              <a:t>:</a:t>
            </a:r>
          </a:p>
          <a:p>
            <a:pPr marL="342900">
              <a:buFont typeface="Arial" pitchFamily="34" charset="0"/>
              <a:buChar char="•"/>
            </a:pPr>
            <a:r>
              <a:rPr lang="ru-RU" sz="3200" dirty="0" smtClean="0"/>
              <a:t> </a:t>
            </a:r>
            <a:r>
              <a:rPr lang="ru-RU" sz="3200" dirty="0" smtClean="0"/>
              <a:t>класс может быть дружественным другому классу</a:t>
            </a:r>
            <a:endParaRPr lang="ru-RU" sz="3200" dirty="0" smtClean="0"/>
          </a:p>
          <a:p>
            <a:pPr marL="342900"/>
            <a:endParaRPr lang="ru-RU" sz="3200" dirty="0" smtClean="0"/>
          </a:p>
          <a:p>
            <a:pPr marL="342900"/>
            <a:r>
              <a:rPr lang="en-US" sz="3200" dirty="0" smtClean="0">
                <a:solidFill>
                  <a:schemeClr val="tx2"/>
                </a:solidFill>
              </a:rPr>
              <a:t>class X2 {friend class X1; …};</a:t>
            </a:r>
          </a:p>
          <a:p>
            <a:pPr marL="342900"/>
            <a:r>
              <a:rPr lang="en-US" sz="3200" dirty="0" smtClean="0">
                <a:solidFill>
                  <a:schemeClr val="tx2"/>
                </a:solidFill>
              </a:rPr>
              <a:t>class X1 {</a:t>
            </a:r>
          </a:p>
          <a:p>
            <a:pPr marL="342900"/>
            <a:r>
              <a:rPr lang="en-US" sz="3200" dirty="0" smtClean="0">
                <a:solidFill>
                  <a:schemeClr val="tx2"/>
                </a:solidFill>
              </a:rPr>
              <a:t> </a:t>
            </a:r>
            <a:r>
              <a:rPr lang="ru-RU" sz="3200" dirty="0" smtClean="0">
                <a:solidFill>
                  <a:schemeClr val="tx2"/>
                </a:solidFill>
              </a:rPr>
              <a:t>  </a:t>
            </a:r>
            <a:r>
              <a:rPr lang="en-US" sz="3200" dirty="0" smtClean="0">
                <a:solidFill>
                  <a:schemeClr val="tx2"/>
                </a:solidFill>
              </a:rPr>
              <a:t>//</a:t>
            </a:r>
            <a:r>
              <a:rPr lang="ru-RU" sz="3200" dirty="0" smtClean="0">
                <a:solidFill>
                  <a:schemeClr val="tx2"/>
                </a:solidFill>
              </a:rPr>
              <a:t> определение дружественного класса</a:t>
            </a:r>
          </a:p>
          <a:p>
            <a:pPr marL="342900"/>
            <a:r>
              <a:rPr lang="ru-RU" sz="3200" dirty="0" smtClean="0">
                <a:solidFill>
                  <a:schemeClr val="tx2"/>
                </a:solidFill>
              </a:rPr>
              <a:t> </a:t>
            </a:r>
            <a:r>
              <a:rPr lang="ru-RU" sz="3200" dirty="0" smtClean="0">
                <a:solidFill>
                  <a:schemeClr val="tx2"/>
                </a:solidFill>
              </a:rPr>
              <a:t>  </a:t>
            </a:r>
            <a:r>
              <a:rPr lang="en-US" sz="3200" dirty="0" smtClean="0">
                <a:solidFill>
                  <a:schemeClr val="tx2"/>
                </a:solidFill>
              </a:rPr>
              <a:t>// </a:t>
            </a:r>
            <a:r>
              <a:rPr lang="ru-RU" sz="3200" dirty="0" smtClean="0">
                <a:solidFill>
                  <a:schemeClr val="tx2"/>
                </a:solidFill>
              </a:rPr>
              <a:t>здесь доступны все поля и методы </a:t>
            </a:r>
            <a:r>
              <a:rPr lang="en-US" sz="3200" dirty="0" smtClean="0">
                <a:solidFill>
                  <a:schemeClr val="tx2"/>
                </a:solidFill>
              </a:rPr>
              <a:t>X2</a:t>
            </a:r>
            <a:endParaRPr lang="en-US" sz="3200" dirty="0" smtClean="0">
              <a:solidFill>
                <a:schemeClr val="tx2"/>
              </a:solidFill>
            </a:endParaRPr>
          </a:p>
          <a:p>
            <a:pPr marL="342900"/>
            <a:r>
              <a:rPr lang="en-US" sz="3200" dirty="0" smtClean="0">
                <a:solidFill>
                  <a:schemeClr val="tx2"/>
                </a:solidFill>
              </a:rPr>
              <a:t>}</a:t>
            </a:r>
            <a:endParaRPr lang="ru-RU" sz="3200" dirty="0" smtClean="0">
              <a:solidFill>
                <a:schemeClr val="tx2"/>
              </a:solidFill>
            </a:endParaRPr>
          </a:p>
        </p:txBody>
      </p:sp>
      <p:sp>
        <p:nvSpPr>
          <p:cNvPr id="11" name="Номер слайда 10"/>
          <p:cNvSpPr>
            <a:spLocks noGrp="1"/>
          </p:cNvSpPr>
          <p:nvPr>
            <p:ph type="sldNum" sz="quarter" idx="12"/>
          </p:nvPr>
        </p:nvSpPr>
        <p:spPr/>
        <p:txBody>
          <a:bodyPr/>
          <a:lstStyle/>
          <a:p>
            <a:fld id="{A483448D-3A78-4528-A469-B745A65DA480}" type="slidenum">
              <a:rPr lang="en-US" smtClean="0"/>
              <a:pPr/>
              <a:t>51</a:t>
            </a:fld>
            <a:endParaRPr lang="en-US" dirty="0"/>
          </a:p>
        </p:txBody>
      </p:sp>
      <p:sp>
        <p:nvSpPr>
          <p:cNvPr id="12" name="Нижний колонтитул 11"/>
          <p:cNvSpPr>
            <a:spLocks noGrp="1"/>
          </p:cNvSpPr>
          <p:nvPr>
            <p:ph type="ftr" sz="quarter" idx="11"/>
          </p:nvPr>
        </p:nvSpPr>
        <p:spPr/>
        <p:txBody>
          <a:bodyPr/>
          <a:lstStyle/>
          <a:p>
            <a:r>
              <a:rPr lang="ru-RU" smtClean="0"/>
              <a:t>Попов В. С., ИСОТ МГТУ им. Н. Э. Баумана</a:t>
            </a:r>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Users\HP\Desktop\Презентация ИТ-прорыв\bmstu logo.jpg"/>
          <p:cNvPicPr>
            <a:picLocks noChangeAspect="1" noChangeArrowheads="1"/>
          </p:cNvPicPr>
          <p:nvPr/>
        </p:nvPicPr>
        <p:blipFill>
          <a:blip r:embed="rId2" cstate="print"/>
          <a:srcRect/>
          <a:stretch>
            <a:fillRect/>
          </a:stretch>
        </p:blipFill>
        <p:spPr bwMode="auto">
          <a:xfrm>
            <a:off x="7924800" y="228600"/>
            <a:ext cx="995119" cy="1143000"/>
          </a:xfrm>
          <a:prstGeom prst="rect">
            <a:avLst/>
          </a:prstGeom>
          <a:noFill/>
        </p:spPr>
      </p:pic>
      <p:sp>
        <p:nvSpPr>
          <p:cNvPr id="7" name="Заголовок 6"/>
          <p:cNvSpPr>
            <a:spLocks noGrp="1"/>
          </p:cNvSpPr>
          <p:nvPr>
            <p:ph type="ctrTitle"/>
          </p:nvPr>
        </p:nvSpPr>
        <p:spPr>
          <a:xfrm>
            <a:off x="304800" y="0"/>
            <a:ext cx="7467600" cy="1470025"/>
          </a:xfrm>
        </p:spPr>
        <p:txBody>
          <a:bodyPr/>
          <a:lstStyle/>
          <a:p>
            <a:pPr algn="l"/>
            <a:r>
              <a:rPr lang="en-US" dirty="0" smtClean="0">
                <a:solidFill>
                  <a:schemeClr val="tx2"/>
                </a:solidFill>
              </a:rPr>
              <a:t>5</a:t>
            </a:r>
            <a:r>
              <a:rPr lang="ru-RU" dirty="0" smtClean="0">
                <a:solidFill>
                  <a:schemeClr val="tx2"/>
                </a:solidFill>
              </a:rPr>
              <a:t>. Друзья классов</a:t>
            </a:r>
            <a:endParaRPr lang="ru-RU" dirty="0">
              <a:solidFill>
                <a:schemeClr val="tx2"/>
              </a:solidFill>
            </a:endParaRPr>
          </a:p>
        </p:txBody>
      </p:sp>
      <p:sp>
        <p:nvSpPr>
          <p:cNvPr id="10" name="TextBox 9"/>
          <p:cNvSpPr txBox="1"/>
          <p:nvPr/>
        </p:nvSpPr>
        <p:spPr>
          <a:xfrm>
            <a:off x="304800" y="1066800"/>
            <a:ext cx="8534400" cy="3908762"/>
          </a:xfrm>
          <a:prstGeom prst="rect">
            <a:avLst/>
          </a:prstGeom>
          <a:noFill/>
        </p:spPr>
        <p:txBody>
          <a:bodyPr wrap="square" rtlCol="0">
            <a:spAutoFit/>
          </a:bodyPr>
          <a:lstStyle/>
          <a:p>
            <a:pPr marL="342900"/>
            <a:r>
              <a:rPr lang="ru-RU" sz="2800" dirty="0" smtClean="0"/>
              <a:t>Задания.</a:t>
            </a:r>
          </a:p>
          <a:p>
            <a:pPr marL="342900"/>
            <a:r>
              <a:rPr lang="ru-RU" sz="2800" dirty="0" smtClean="0"/>
              <a:t>1. Создать два класса: 1) окружность, 2) точка на плоскости, определить дружественную функцию вхождения точки на плоскости в окружность.</a:t>
            </a:r>
          </a:p>
          <a:p>
            <a:pPr marL="342900"/>
            <a:r>
              <a:rPr lang="ru-RU" sz="2800" dirty="0" smtClean="0"/>
              <a:t>2. Добавить класс «квадрат», создать для класса «окружность» и класса «квадрат» дружественные функции определения того, может ли окружность быть вписанной или описанной для квадрата.</a:t>
            </a:r>
          </a:p>
          <a:p>
            <a:pPr marL="342900"/>
            <a:r>
              <a:rPr lang="ru-RU" sz="2400" dirty="0" smtClean="0"/>
              <a:t>(</a:t>
            </a:r>
            <a:r>
              <a:rPr lang="en-US" sz="2400" dirty="0" smtClean="0">
                <a:hlinkClick r:id="rId3"/>
              </a:rPr>
              <a:t>https</a:t>
            </a:r>
            <a:r>
              <a:rPr lang="en-US" sz="2400" dirty="0" smtClean="0">
                <a:hlinkClick r:id="rId3"/>
              </a:rPr>
              <a:t>://</a:t>
            </a:r>
            <a:r>
              <a:rPr lang="en-US" sz="2400" dirty="0" smtClean="0">
                <a:hlinkClick r:id="rId3"/>
              </a:rPr>
              <a:t>ru.wikipedia.org/wiki/</a:t>
            </a:r>
            <a:r>
              <a:rPr lang="ru-RU" sz="2400" dirty="0" err="1" smtClean="0">
                <a:hlinkClick r:id="rId3"/>
              </a:rPr>
              <a:t>Вписанная_окружность</a:t>
            </a:r>
            <a:r>
              <a:rPr lang="ru-RU" sz="2400" dirty="0" smtClean="0"/>
              <a:t>)</a:t>
            </a:r>
            <a:endParaRPr lang="ru-RU" sz="2400" dirty="0" smtClean="0"/>
          </a:p>
        </p:txBody>
      </p:sp>
      <p:sp>
        <p:nvSpPr>
          <p:cNvPr id="11" name="Номер слайда 10"/>
          <p:cNvSpPr>
            <a:spLocks noGrp="1"/>
          </p:cNvSpPr>
          <p:nvPr>
            <p:ph type="sldNum" sz="quarter" idx="12"/>
          </p:nvPr>
        </p:nvSpPr>
        <p:spPr/>
        <p:txBody>
          <a:bodyPr/>
          <a:lstStyle/>
          <a:p>
            <a:fld id="{A483448D-3A78-4528-A469-B745A65DA480}" type="slidenum">
              <a:rPr lang="en-US" smtClean="0"/>
              <a:pPr/>
              <a:t>52</a:t>
            </a:fld>
            <a:endParaRPr lang="en-US" dirty="0"/>
          </a:p>
        </p:txBody>
      </p:sp>
      <p:sp>
        <p:nvSpPr>
          <p:cNvPr id="12" name="Нижний колонтитул 11"/>
          <p:cNvSpPr>
            <a:spLocks noGrp="1"/>
          </p:cNvSpPr>
          <p:nvPr>
            <p:ph type="ftr" sz="quarter" idx="11"/>
          </p:nvPr>
        </p:nvSpPr>
        <p:spPr/>
        <p:txBody>
          <a:bodyPr/>
          <a:lstStyle/>
          <a:p>
            <a:r>
              <a:rPr lang="ru-RU" smtClean="0"/>
              <a:t>Попов В. С., ИСОТ МГТУ им. Н. Э. Баумана</a:t>
            </a:r>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Users\HP\Desktop\Презентация ИТ-прорыв\bmstu logo.jpg"/>
          <p:cNvPicPr>
            <a:picLocks noChangeAspect="1" noChangeArrowheads="1"/>
          </p:cNvPicPr>
          <p:nvPr/>
        </p:nvPicPr>
        <p:blipFill>
          <a:blip r:embed="rId2" cstate="print"/>
          <a:srcRect/>
          <a:stretch>
            <a:fillRect/>
          </a:stretch>
        </p:blipFill>
        <p:spPr bwMode="auto">
          <a:xfrm>
            <a:off x="7924800" y="228600"/>
            <a:ext cx="995119" cy="1143000"/>
          </a:xfrm>
          <a:prstGeom prst="rect">
            <a:avLst/>
          </a:prstGeom>
          <a:noFill/>
        </p:spPr>
      </p:pic>
      <p:sp>
        <p:nvSpPr>
          <p:cNvPr id="7" name="Заголовок 6"/>
          <p:cNvSpPr>
            <a:spLocks noGrp="1"/>
          </p:cNvSpPr>
          <p:nvPr>
            <p:ph type="ctrTitle"/>
          </p:nvPr>
        </p:nvSpPr>
        <p:spPr>
          <a:xfrm>
            <a:off x="304800" y="0"/>
            <a:ext cx="7467600" cy="1470025"/>
          </a:xfrm>
        </p:spPr>
        <p:txBody>
          <a:bodyPr/>
          <a:lstStyle/>
          <a:p>
            <a:pPr algn="l"/>
            <a:r>
              <a:rPr lang="ru-RU" dirty="0" smtClean="0">
                <a:solidFill>
                  <a:schemeClr val="tx2"/>
                </a:solidFill>
              </a:rPr>
              <a:t>6</a:t>
            </a:r>
            <a:r>
              <a:rPr lang="ru-RU" dirty="0" smtClean="0">
                <a:solidFill>
                  <a:schemeClr val="tx2"/>
                </a:solidFill>
              </a:rPr>
              <a:t>. Указатель </a:t>
            </a:r>
            <a:r>
              <a:rPr lang="en-US" dirty="0" smtClean="0">
                <a:solidFill>
                  <a:schemeClr val="tx2"/>
                </a:solidFill>
              </a:rPr>
              <a:t>this</a:t>
            </a:r>
            <a:endParaRPr lang="ru-RU" dirty="0">
              <a:solidFill>
                <a:schemeClr val="tx2"/>
              </a:solidFill>
            </a:endParaRPr>
          </a:p>
        </p:txBody>
      </p:sp>
      <p:sp>
        <p:nvSpPr>
          <p:cNvPr id="10" name="TextBox 9"/>
          <p:cNvSpPr txBox="1"/>
          <p:nvPr/>
        </p:nvSpPr>
        <p:spPr>
          <a:xfrm>
            <a:off x="304800" y="1066800"/>
            <a:ext cx="8534400" cy="4031873"/>
          </a:xfrm>
          <a:prstGeom prst="rect">
            <a:avLst/>
          </a:prstGeom>
          <a:noFill/>
        </p:spPr>
        <p:txBody>
          <a:bodyPr wrap="square" rtlCol="0">
            <a:spAutoFit/>
          </a:bodyPr>
          <a:lstStyle/>
          <a:p>
            <a:pPr marL="342900"/>
            <a:r>
              <a:rPr lang="ru-RU" sz="3200" dirty="0" smtClean="0"/>
              <a:t>Когда метод класса вызываетс</a:t>
            </a:r>
            <a:r>
              <a:rPr lang="ru-RU" sz="3200" dirty="0" smtClean="0"/>
              <a:t>я для обработки данных конкретного объекта, этому методу неявно передаётся указатель на обрабатываемый объект. Этот указатель имеет фиксированное имя </a:t>
            </a:r>
            <a:r>
              <a:rPr lang="en-US" sz="3200" dirty="0" smtClean="0"/>
              <a:t>this.</a:t>
            </a:r>
          </a:p>
          <a:p>
            <a:pPr marL="342900"/>
            <a:r>
              <a:rPr lang="ru-RU" sz="3200" dirty="0" smtClean="0"/>
              <a:t>Т.е. </a:t>
            </a:r>
            <a:r>
              <a:rPr lang="ru-RU" sz="3200" dirty="0" smtClean="0"/>
              <a:t>к полю данных</a:t>
            </a:r>
            <a:r>
              <a:rPr lang="en-US" sz="3200" dirty="0" smtClean="0"/>
              <a:t> F </a:t>
            </a:r>
            <a:r>
              <a:rPr lang="ru-RU" sz="3200" dirty="0" smtClean="0"/>
              <a:t>некоторого класса внутри методов класса можно обратиться следующим образом: </a:t>
            </a:r>
            <a:r>
              <a:rPr lang="en-US" sz="3200" dirty="0" smtClean="0"/>
              <a:t>this-&gt;F.</a:t>
            </a:r>
            <a:endParaRPr lang="ru-RU" sz="3200" dirty="0" smtClean="0"/>
          </a:p>
        </p:txBody>
      </p:sp>
      <p:sp>
        <p:nvSpPr>
          <p:cNvPr id="11" name="Номер слайда 10"/>
          <p:cNvSpPr>
            <a:spLocks noGrp="1"/>
          </p:cNvSpPr>
          <p:nvPr>
            <p:ph type="sldNum" sz="quarter" idx="12"/>
          </p:nvPr>
        </p:nvSpPr>
        <p:spPr/>
        <p:txBody>
          <a:bodyPr/>
          <a:lstStyle/>
          <a:p>
            <a:fld id="{A483448D-3A78-4528-A469-B745A65DA480}" type="slidenum">
              <a:rPr lang="en-US" smtClean="0"/>
              <a:pPr/>
              <a:t>53</a:t>
            </a:fld>
            <a:endParaRPr lang="en-US" dirty="0"/>
          </a:p>
        </p:txBody>
      </p:sp>
      <p:sp>
        <p:nvSpPr>
          <p:cNvPr id="12" name="Нижний колонтитул 11"/>
          <p:cNvSpPr>
            <a:spLocks noGrp="1"/>
          </p:cNvSpPr>
          <p:nvPr>
            <p:ph type="ftr" sz="quarter" idx="11"/>
          </p:nvPr>
        </p:nvSpPr>
        <p:spPr/>
        <p:txBody>
          <a:bodyPr/>
          <a:lstStyle/>
          <a:p>
            <a:r>
              <a:rPr lang="ru-RU" smtClean="0"/>
              <a:t>Попов В. С., ИСОТ МГТУ им. Н. Э. Баумана</a:t>
            </a:r>
            <a:endParaRPr 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Users\HP\Desktop\Презентация ИТ-прорыв\bmstu logo.jpg"/>
          <p:cNvPicPr>
            <a:picLocks noChangeAspect="1" noChangeArrowheads="1"/>
          </p:cNvPicPr>
          <p:nvPr/>
        </p:nvPicPr>
        <p:blipFill>
          <a:blip r:embed="rId2" cstate="print"/>
          <a:srcRect/>
          <a:stretch>
            <a:fillRect/>
          </a:stretch>
        </p:blipFill>
        <p:spPr bwMode="auto">
          <a:xfrm>
            <a:off x="7924800" y="228600"/>
            <a:ext cx="995119" cy="1143000"/>
          </a:xfrm>
          <a:prstGeom prst="rect">
            <a:avLst/>
          </a:prstGeom>
          <a:noFill/>
        </p:spPr>
      </p:pic>
      <p:sp>
        <p:nvSpPr>
          <p:cNvPr id="7" name="Заголовок 6"/>
          <p:cNvSpPr>
            <a:spLocks noGrp="1"/>
          </p:cNvSpPr>
          <p:nvPr>
            <p:ph type="ctrTitle"/>
          </p:nvPr>
        </p:nvSpPr>
        <p:spPr>
          <a:xfrm>
            <a:off x="304800" y="0"/>
            <a:ext cx="7467600" cy="1470025"/>
          </a:xfrm>
        </p:spPr>
        <p:txBody>
          <a:bodyPr/>
          <a:lstStyle/>
          <a:p>
            <a:pPr algn="l"/>
            <a:r>
              <a:rPr lang="en-US" dirty="0" smtClean="0">
                <a:solidFill>
                  <a:schemeClr val="tx2"/>
                </a:solidFill>
              </a:rPr>
              <a:t>6</a:t>
            </a:r>
            <a:r>
              <a:rPr lang="ru-RU" dirty="0" smtClean="0">
                <a:solidFill>
                  <a:schemeClr val="tx2"/>
                </a:solidFill>
              </a:rPr>
              <a:t>. Указатель </a:t>
            </a:r>
            <a:r>
              <a:rPr lang="en-US" dirty="0" smtClean="0">
                <a:solidFill>
                  <a:schemeClr val="tx2"/>
                </a:solidFill>
              </a:rPr>
              <a:t>this</a:t>
            </a:r>
            <a:endParaRPr lang="ru-RU" dirty="0">
              <a:solidFill>
                <a:schemeClr val="tx2"/>
              </a:solidFill>
            </a:endParaRPr>
          </a:p>
        </p:txBody>
      </p:sp>
      <p:sp>
        <p:nvSpPr>
          <p:cNvPr id="11" name="Номер слайда 10"/>
          <p:cNvSpPr>
            <a:spLocks noGrp="1"/>
          </p:cNvSpPr>
          <p:nvPr>
            <p:ph type="sldNum" sz="quarter" idx="12"/>
          </p:nvPr>
        </p:nvSpPr>
        <p:spPr/>
        <p:txBody>
          <a:bodyPr/>
          <a:lstStyle/>
          <a:p>
            <a:fld id="{A483448D-3A78-4528-A469-B745A65DA480}" type="slidenum">
              <a:rPr lang="en-US" smtClean="0"/>
              <a:pPr/>
              <a:t>54</a:t>
            </a:fld>
            <a:endParaRPr lang="en-US"/>
          </a:p>
        </p:txBody>
      </p:sp>
      <p:sp>
        <p:nvSpPr>
          <p:cNvPr id="12" name="Нижний колонтитул 11"/>
          <p:cNvSpPr>
            <a:spLocks noGrp="1"/>
          </p:cNvSpPr>
          <p:nvPr>
            <p:ph type="ftr" sz="quarter" idx="11"/>
          </p:nvPr>
        </p:nvSpPr>
        <p:spPr/>
        <p:txBody>
          <a:bodyPr/>
          <a:lstStyle/>
          <a:p>
            <a:r>
              <a:rPr lang="ru-RU" smtClean="0"/>
              <a:t>Попов В. С., ИСОТ МГТУ им. Н. Э. Баумана</a:t>
            </a:r>
            <a:endParaRPr lang="en-US"/>
          </a:p>
        </p:txBody>
      </p:sp>
      <p:graphicFrame>
        <p:nvGraphicFramePr>
          <p:cNvPr id="8" name="Таблица 7"/>
          <p:cNvGraphicFramePr>
            <a:graphicFrameLocks noGrp="1"/>
          </p:cNvGraphicFramePr>
          <p:nvPr/>
        </p:nvGraphicFramePr>
        <p:xfrm>
          <a:off x="304800" y="914400"/>
          <a:ext cx="8610600" cy="6187440"/>
        </p:xfrm>
        <a:graphic>
          <a:graphicData uri="http://schemas.openxmlformats.org/drawingml/2006/table">
            <a:tbl>
              <a:tblPr firstRow="1" bandRow="1">
                <a:tableStyleId>{2D5ABB26-0587-4C30-8999-92F81FD0307C}</a:tableStyleId>
              </a:tblPr>
              <a:tblGrid>
                <a:gridCol w="4305300"/>
                <a:gridCol w="4305300"/>
              </a:tblGrid>
              <a:tr h="4775200">
                <a:tc>
                  <a:txBody>
                    <a:bodyPr/>
                    <a:lstStyle/>
                    <a:p>
                      <a:r>
                        <a:rPr lang="en-US" sz="1600" kern="1200" dirty="0" smtClean="0">
                          <a:solidFill>
                            <a:schemeClr val="tx2"/>
                          </a:solidFill>
                          <a:latin typeface="+mn-lt"/>
                          <a:ea typeface="+mn-ea"/>
                          <a:cs typeface="+mn-cs"/>
                        </a:rPr>
                        <a:t>class member{</a:t>
                      </a:r>
                    </a:p>
                    <a:p>
                      <a:r>
                        <a:rPr lang="en-US" sz="1600" kern="1200" dirty="0" smtClean="0">
                          <a:solidFill>
                            <a:schemeClr val="tx2"/>
                          </a:solidFill>
                          <a:latin typeface="+mn-lt"/>
                          <a:ea typeface="+mn-ea"/>
                          <a:cs typeface="+mn-cs"/>
                        </a:rPr>
                        <a:t>   static member *</a:t>
                      </a:r>
                      <a:r>
                        <a:rPr lang="en-US" sz="1600" kern="1200" dirty="0" err="1" smtClean="0">
                          <a:solidFill>
                            <a:schemeClr val="tx2"/>
                          </a:solidFill>
                          <a:latin typeface="+mn-lt"/>
                          <a:ea typeface="+mn-ea"/>
                          <a:cs typeface="+mn-cs"/>
                        </a:rPr>
                        <a:t>last_memb</a:t>
                      </a:r>
                      <a:r>
                        <a:rPr lang="en-US" sz="1600" kern="1200" dirty="0" smtClean="0">
                          <a:solidFill>
                            <a:schemeClr val="tx2"/>
                          </a:solidFill>
                          <a:latin typeface="+mn-lt"/>
                          <a:ea typeface="+mn-ea"/>
                          <a:cs typeface="+mn-cs"/>
                        </a:rPr>
                        <a:t>;</a:t>
                      </a:r>
                    </a:p>
                    <a:p>
                      <a:r>
                        <a:rPr lang="en-US" sz="1600" kern="1200" dirty="0" smtClean="0">
                          <a:solidFill>
                            <a:schemeClr val="tx2"/>
                          </a:solidFill>
                          <a:latin typeface="+mn-lt"/>
                          <a:ea typeface="+mn-ea"/>
                          <a:cs typeface="+mn-cs"/>
                        </a:rPr>
                        <a:t>   member *</a:t>
                      </a:r>
                      <a:r>
                        <a:rPr lang="en-US" sz="1600" kern="1200" dirty="0" err="1" smtClean="0">
                          <a:solidFill>
                            <a:schemeClr val="tx2"/>
                          </a:solidFill>
                          <a:latin typeface="+mn-lt"/>
                          <a:ea typeface="+mn-ea"/>
                          <a:cs typeface="+mn-cs"/>
                        </a:rPr>
                        <a:t>prev</a:t>
                      </a:r>
                      <a:r>
                        <a:rPr lang="en-US" sz="1600" kern="1200" dirty="0" smtClean="0">
                          <a:solidFill>
                            <a:schemeClr val="tx2"/>
                          </a:solidFill>
                          <a:latin typeface="+mn-lt"/>
                          <a:ea typeface="+mn-ea"/>
                          <a:cs typeface="+mn-cs"/>
                        </a:rPr>
                        <a:t>, *next;</a:t>
                      </a:r>
                    </a:p>
                    <a:p>
                      <a:r>
                        <a:rPr lang="en-US" sz="1600" kern="1200" dirty="0" smtClean="0">
                          <a:solidFill>
                            <a:schemeClr val="tx2"/>
                          </a:solidFill>
                          <a:latin typeface="+mn-lt"/>
                          <a:ea typeface="+mn-ea"/>
                          <a:cs typeface="+mn-cs"/>
                        </a:rPr>
                        <a:t>   char letter;</a:t>
                      </a:r>
                    </a:p>
                    <a:p>
                      <a:r>
                        <a:rPr lang="en-US" sz="1600" kern="1200" dirty="0" smtClean="0">
                          <a:solidFill>
                            <a:schemeClr val="tx2"/>
                          </a:solidFill>
                          <a:latin typeface="+mn-lt"/>
                          <a:ea typeface="+mn-ea"/>
                          <a:cs typeface="+mn-cs"/>
                        </a:rPr>
                        <a:t>public:</a:t>
                      </a:r>
                    </a:p>
                    <a:p>
                      <a:r>
                        <a:rPr lang="en-US" sz="1600" kern="1200" dirty="0" smtClean="0">
                          <a:solidFill>
                            <a:schemeClr val="tx2"/>
                          </a:solidFill>
                          <a:latin typeface="+mn-lt"/>
                          <a:ea typeface="+mn-ea"/>
                          <a:cs typeface="+mn-cs"/>
                        </a:rPr>
                        <a:t>   member(char cc) {letter = cc;}</a:t>
                      </a:r>
                    </a:p>
                    <a:p>
                      <a:r>
                        <a:rPr lang="en-US" sz="1600" kern="1200" dirty="0" smtClean="0">
                          <a:solidFill>
                            <a:schemeClr val="tx2"/>
                          </a:solidFill>
                          <a:latin typeface="+mn-lt"/>
                          <a:ea typeface="+mn-ea"/>
                          <a:cs typeface="+mn-cs"/>
                        </a:rPr>
                        <a:t>   void add(void){</a:t>
                      </a:r>
                    </a:p>
                    <a:p>
                      <a:r>
                        <a:rPr lang="en-US" sz="1600" kern="1200" dirty="0" smtClean="0">
                          <a:solidFill>
                            <a:schemeClr val="tx2"/>
                          </a:solidFill>
                          <a:latin typeface="+mn-lt"/>
                          <a:ea typeface="+mn-ea"/>
                          <a:cs typeface="+mn-cs"/>
                        </a:rPr>
                        <a:t>      if(</a:t>
                      </a:r>
                      <a:r>
                        <a:rPr lang="en-US" sz="1600" kern="1200" dirty="0" err="1" smtClean="0">
                          <a:solidFill>
                            <a:schemeClr val="tx2"/>
                          </a:solidFill>
                          <a:latin typeface="+mn-lt"/>
                          <a:ea typeface="+mn-ea"/>
                          <a:cs typeface="+mn-cs"/>
                        </a:rPr>
                        <a:t>last_memb</a:t>
                      </a:r>
                      <a:r>
                        <a:rPr lang="en-US" sz="1600" kern="1200" dirty="0" smtClean="0">
                          <a:solidFill>
                            <a:schemeClr val="tx2"/>
                          </a:solidFill>
                          <a:latin typeface="+mn-lt"/>
                          <a:ea typeface="+mn-ea"/>
                          <a:cs typeface="+mn-cs"/>
                        </a:rPr>
                        <a:t>==0) this-&gt;</a:t>
                      </a:r>
                      <a:r>
                        <a:rPr lang="en-US" sz="1600" kern="1200" dirty="0" err="1" smtClean="0">
                          <a:solidFill>
                            <a:schemeClr val="tx2"/>
                          </a:solidFill>
                          <a:latin typeface="+mn-lt"/>
                          <a:ea typeface="+mn-ea"/>
                          <a:cs typeface="+mn-cs"/>
                        </a:rPr>
                        <a:t>prev</a:t>
                      </a:r>
                      <a:r>
                        <a:rPr lang="en-US" sz="1600" kern="1200" dirty="0" smtClean="0">
                          <a:solidFill>
                            <a:schemeClr val="tx2"/>
                          </a:solidFill>
                          <a:latin typeface="+mn-lt"/>
                          <a:ea typeface="+mn-ea"/>
                          <a:cs typeface="+mn-cs"/>
                        </a:rPr>
                        <a:t>=0;</a:t>
                      </a:r>
                    </a:p>
                    <a:p>
                      <a:r>
                        <a:rPr lang="en-US" sz="1600" kern="1200" dirty="0" smtClean="0">
                          <a:solidFill>
                            <a:schemeClr val="tx2"/>
                          </a:solidFill>
                          <a:latin typeface="+mn-lt"/>
                          <a:ea typeface="+mn-ea"/>
                          <a:cs typeface="+mn-cs"/>
                        </a:rPr>
                        <a:t>      else {</a:t>
                      </a:r>
                      <a:r>
                        <a:rPr lang="en-US" sz="1600" kern="1200" dirty="0" err="1" smtClean="0">
                          <a:solidFill>
                            <a:schemeClr val="tx2"/>
                          </a:solidFill>
                          <a:latin typeface="+mn-lt"/>
                          <a:ea typeface="+mn-ea"/>
                          <a:cs typeface="+mn-cs"/>
                        </a:rPr>
                        <a:t>last_memb</a:t>
                      </a:r>
                      <a:r>
                        <a:rPr lang="en-US" sz="1600" kern="1200" dirty="0" smtClean="0">
                          <a:solidFill>
                            <a:schemeClr val="tx2"/>
                          </a:solidFill>
                          <a:latin typeface="+mn-lt"/>
                          <a:ea typeface="+mn-ea"/>
                          <a:cs typeface="+mn-cs"/>
                        </a:rPr>
                        <a:t> -&gt; next = this; this -&gt; </a:t>
                      </a:r>
                      <a:r>
                        <a:rPr lang="en-US" sz="1600" kern="1200" dirty="0" err="1" smtClean="0">
                          <a:solidFill>
                            <a:schemeClr val="tx2"/>
                          </a:solidFill>
                          <a:latin typeface="+mn-lt"/>
                          <a:ea typeface="+mn-ea"/>
                          <a:cs typeface="+mn-cs"/>
                        </a:rPr>
                        <a:t>prev</a:t>
                      </a:r>
                      <a:r>
                        <a:rPr lang="en-US" sz="1600" kern="1200" dirty="0" smtClean="0">
                          <a:solidFill>
                            <a:schemeClr val="tx2"/>
                          </a:solidFill>
                          <a:latin typeface="+mn-lt"/>
                          <a:ea typeface="+mn-ea"/>
                          <a:cs typeface="+mn-cs"/>
                        </a:rPr>
                        <a:t> = </a:t>
                      </a:r>
                      <a:r>
                        <a:rPr lang="en-US" sz="1600" kern="1200" dirty="0" err="1" smtClean="0">
                          <a:solidFill>
                            <a:schemeClr val="tx2"/>
                          </a:solidFill>
                          <a:latin typeface="+mn-lt"/>
                          <a:ea typeface="+mn-ea"/>
                          <a:cs typeface="+mn-cs"/>
                        </a:rPr>
                        <a:t>last_memb</a:t>
                      </a:r>
                      <a:r>
                        <a:rPr lang="en-US" sz="1600" kern="1200" dirty="0" smtClean="0">
                          <a:solidFill>
                            <a:schemeClr val="tx2"/>
                          </a:solidFill>
                          <a:latin typeface="+mn-lt"/>
                          <a:ea typeface="+mn-ea"/>
                          <a:cs typeface="+mn-cs"/>
                        </a:rPr>
                        <a:t>;}</a:t>
                      </a:r>
                    </a:p>
                    <a:p>
                      <a:r>
                        <a:rPr lang="en-US" sz="1600" kern="1200" dirty="0" smtClean="0">
                          <a:solidFill>
                            <a:schemeClr val="tx2"/>
                          </a:solidFill>
                          <a:latin typeface="+mn-lt"/>
                          <a:ea typeface="+mn-ea"/>
                          <a:cs typeface="+mn-cs"/>
                        </a:rPr>
                        <a:t>      </a:t>
                      </a:r>
                      <a:r>
                        <a:rPr lang="en-US" sz="1600" kern="1200" dirty="0" err="1" smtClean="0">
                          <a:solidFill>
                            <a:schemeClr val="tx2"/>
                          </a:solidFill>
                          <a:latin typeface="+mn-lt"/>
                          <a:ea typeface="+mn-ea"/>
                          <a:cs typeface="+mn-cs"/>
                        </a:rPr>
                        <a:t>last_memb</a:t>
                      </a:r>
                      <a:r>
                        <a:rPr lang="en-US" sz="1600" kern="1200" dirty="0" smtClean="0">
                          <a:solidFill>
                            <a:schemeClr val="tx2"/>
                          </a:solidFill>
                          <a:latin typeface="+mn-lt"/>
                          <a:ea typeface="+mn-ea"/>
                          <a:cs typeface="+mn-cs"/>
                        </a:rPr>
                        <a:t> = this;</a:t>
                      </a:r>
                    </a:p>
                    <a:p>
                      <a:r>
                        <a:rPr lang="en-US" sz="1600" kern="1200" dirty="0" smtClean="0">
                          <a:solidFill>
                            <a:schemeClr val="tx2"/>
                          </a:solidFill>
                          <a:latin typeface="+mn-lt"/>
                          <a:ea typeface="+mn-ea"/>
                          <a:cs typeface="+mn-cs"/>
                        </a:rPr>
                        <a:t>      this -&gt; next = 0;</a:t>
                      </a:r>
                    </a:p>
                    <a:p>
                      <a:r>
                        <a:rPr lang="en-US" sz="1600" kern="1200" dirty="0" smtClean="0">
                          <a:solidFill>
                            <a:schemeClr val="tx2"/>
                          </a:solidFill>
                          <a:latin typeface="+mn-lt"/>
                          <a:ea typeface="+mn-ea"/>
                          <a:cs typeface="+mn-cs"/>
                        </a:rPr>
                        <a:t>   </a:t>
                      </a:r>
                      <a:r>
                        <a:rPr lang="ru-RU" sz="1600" kern="1200" dirty="0" smtClean="0">
                          <a:solidFill>
                            <a:schemeClr val="tx2"/>
                          </a:solidFill>
                          <a:latin typeface="+mn-lt"/>
                          <a:ea typeface="+mn-ea"/>
                          <a:cs typeface="+mn-cs"/>
                        </a:rPr>
                        <a:t>}</a:t>
                      </a:r>
                    </a:p>
                    <a:p>
                      <a:r>
                        <a:rPr lang="en-US" sz="1600" kern="1200" dirty="0" smtClean="0">
                          <a:solidFill>
                            <a:schemeClr val="tx2"/>
                          </a:solidFill>
                          <a:latin typeface="+mn-lt"/>
                          <a:ea typeface="+mn-ea"/>
                          <a:cs typeface="+mn-cs"/>
                        </a:rPr>
                        <a:t>   static void print(){</a:t>
                      </a:r>
                    </a:p>
                    <a:p>
                      <a:r>
                        <a:rPr lang="en-US" sz="1600" kern="1200" dirty="0" smtClean="0">
                          <a:solidFill>
                            <a:schemeClr val="tx2"/>
                          </a:solidFill>
                          <a:latin typeface="+mn-lt"/>
                          <a:ea typeface="+mn-ea"/>
                          <a:cs typeface="+mn-cs"/>
                        </a:rPr>
                        <a:t>      member * </a:t>
                      </a:r>
                      <a:r>
                        <a:rPr lang="en-US" sz="1600" kern="1200" dirty="0" err="1" smtClean="0">
                          <a:solidFill>
                            <a:schemeClr val="tx2"/>
                          </a:solidFill>
                          <a:latin typeface="+mn-lt"/>
                          <a:ea typeface="+mn-ea"/>
                          <a:cs typeface="+mn-cs"/>
                        </a:rPr>
                        <a:t>uk</a:t>
                      </a:r>
                      <a:r>
                        <a:rPr lang="en-US" sz="1600" kern="1200" dirty="0" smtClean="0">
                          <a:solidFill>
                            <a:schemeClr val="tx2"/>
                          </a:solidFill>
                          <a:latin typeface="+mn-lt"/>
                          <a:ea typeface="+mn-ea"/>
                          <a:cs typeface="+mn-cs"/>
                        </a:rPr>
                        <a:t>; // </a:t>
                      </a:r>
                      <a:r>
                        <a:rPr lang="ru-RU" sz="1600" kern="1200" dirty="0" smtClean="0">
                          <a:solidFill>
                            <a:schemeClr val="tx2"/>
                          </a:solidFill>
                          <a:latin typeface="+mn-lt"/>
                          <a:ea typeface="+mn-ea"/>
                          <a:cs typeface="+mn-cs"/>
                        </a:rPr>
                        <a:t>вспомогательный указатель</a:t>
                      </a:r>
                    </a:p>
                    <a:p>
                      <a:r>
                        <a:rPr lang="en-US" sz="1600" kern="1200" dirty="0" smtClean="0">
                          <a:solidFill>
                            <a:schemeClr val="tx2"/>
                          </a:solidFill>
                          <a:latin typeface="+mn-lt"/>
                          <a:ea typeface="+mn-ea"/>
                          <a:cs typeface="+mn-cs"/>
                        </a:rPr>
                        <a:t>      </a:t>
                      </a:r>
                      <a:r>
                        <a:rPr lang="en-US" sz="1600" kern="1200" dirty="0" err="1" smtClean="0">
                          <a:solidFill>
                            <a:schemeClr val="tx2"/>
                          </a:solidFill>
                          <a:latin typeface="+mn-lt"/>
                          <a:ea typeface="+mn-ea"/>
                          <a:cs typeface="+mn-cs"/>
                        </a:rPr>
                        <a:t>uk</a:t>
                      </a:r>
                      <a:r>
                        <a:rPr lang="en-US" sz="1600" kern="1200" dirty="0" smtClean="0">
                          <a:solidFill>
                            <a:schemeClr val="tx2"/>
                          </a:solidFill>
                          <a:latin typeface="+mn-lt"/>
                          <a:ea typeface="+mn-ea"/>
                          <a:cs typeface="+mn-cs"/>
                        </a:rPr>
                        <a:t> = </a:t>
                      </a:r>
                      <a:r>
                        <a:rPr lang="en-US" sz="1600" kern="1200" dirty="0" err="1" smtClean="0">
                          <a:solidFill>
                            <a:schemeClr val="tx2"/>
                          </a:solidFill>
                          <a:latin typeface="+mn-lt"/>
                          <a:ea typeface="+mn-ea"/>
                          <a:cs typeface="+mn-cs"/>
                        </a:rPr>
                        <a:t>last_memb</a:t>
                      </a:r>
                      <a:r>
                        <a:rPr lang="en-US" sz="1600" kern="1200" dirty="0" smtClean="0">
                          <a:solidFill>
                            <a:schemeClr val="tx2"/>
                          </a:solidFill>
                          <a:latin typeface="+mn-lt"/>
                          <a:ea typeface="+mn-ea"/>
                          <a:cs typeface="+mn-cs"/>
                        </a:rPr>
                        <a:t>;</a:t>
                      </a:r>
                    </a:p>
                    <a:p>
                      <a:r>
                        <a:rPr lang="en-US" sz="1600" kern="1200" baseline="0" dirty="0" smtClean="0">
                          <a:solidFill>
                            <a:schemeClr val="tx2"/>
                          </a:solidFill>
                          <a:latin typeface="+mn-lt"/>
                          <a:ea typeface="+mn-ea"/>
                          <a:cs typeface="+mn-cs"/>
                        </a:rPr>
                        <a:t>      </a:t>
                      </a:r>
                      <a:r>
                        <a:rPr lang="en-US" sz="1600" kern="1200" dirty="0" smtClean="0">
                          <a:solidFill>
                            <a:schemeClr val="tx2"/>
                          </a:solidFill>
                          <a:latin typeface="+mn-lt"/>
                          <a:ea typeface="+mn-ea"/>
                          <a:cs typeface="+mn-cs"/>
                        </a:rPr>
                        <a:t>if(</a:t>
                      </a:r>
                      <a:r>
                        <a:rPr lang="en-US" sz="1600" kern="1200" dirty="0" err="1" smtClean="0">
                          <a:solidFill>
                            <a:schemeClr val="tx2"/>
                          </a:solidFill>
                          <a:latin typeface="+mn-lt"/>
                          <a:ea typeface="+mn-ea"/>
                          <a:cs typeface="+mn-cs"/>
                        </a:rPr>
                        <a:t>uk</a:t>
                      </a:r>
                      <a:r>
                        <a:rPr lang="en-US" sz="1600" kern="1200" dirty="0" smtClean="0">
                          <a:solidFill>
                            <a:schemeClr val="tx2"/>
                          </a:solidFill>
                          <a:latin typeface="+mn-lt"/>
                          <a:ea typeface="+mn-ea"/>
                          <a:cs typeface="+mn-cs"/>
                        </a:rPr>
                        <a:t>==0) </a:t>
                      </a:r>
                      <a:r>
                        <a:rPr lang="en-US" sz="1600" kern="1200" dirty="0" err="1" smtClean="0">
                          <a:solidFill>
                            <a:schemeClr val="tx2"/>
                          </a:solidFill>
                          <a:latin typeface="+mn-lt"/>
                          <a:ea typeface="+mn-ea"/>
                          <a:cs typeface="+mn-cs"/>
                        </a:rPr>
                        <a:t>cout</a:t>
                      </a:r>
                      <a:r>
                        <a:rPr lang="en-US" sz="1600" kern="1200" dirty="0" smtClean="0">
                          <a:solidFill>
                            <a:schemeClr val="tx2"/>
                          </a:solidFill>
                          <a:latin typeface="+mn-lt"/>
                          <a:ea typeface="+mn-ea"/>
                          <a:cs typeface="+mn-cs"/>
                        </a:rPr>
                        <a:t> &lt;&lt; "Empty list!";</a:t>
                      </a:r>
                    </a:p>
                    <a:p>
                      <a:r>
                        <a:rPr lang="en-US" sz="1600" kern="1200" dirty="0" smtClean="0">
                          <a:solidFill>
                            <a:schemeClr val="tx2"/>
                          </a:solidFill>
                          <a:latin typeface="+mn-lt"/>
                          <a:ea typeface="+mn-ea"/>
                          <a:cs typeface="+mn-cs"/>
                        </a:rPr>
                        <a:t>      else</a:t>
                      </a:r>
                    </a:p>
                    <a:p>
                      <a:r>
                        <a:rPr lang="en-US" sz="1600" kern="1200" dirty="0" smtClean="0">
                          <a:solidFill>
                            <a:schemeClr val="tx2"/>
                          </a:solidFill>
                          <a:latin typeface="+mn-lt"/>
                          <a:ea typeface="+mn-ea"/>
                          <a:cs typeface="+mn-cs"/>
                        </a:rPr>
                        <a:t>      while(</a:t>
                      </a:r>
                      <a:r>
                        <a:rPr lang="en-US" sz="1600" kern="1200" dirty="0" err="1" smtClean="0">
                          <a:solidFill>
                            <a:schemeClr val="tx2"/>
                          </a:solidFill>
                          <a:latin typeface="+mn-lt"/>
                          <a:ea typeface="+mn-ea"/>
                          <a:cs typeface="+mn-cs"/>
                        </a:rPr>
                        <a:t>uk</a:t>
                      </a:r>
                      <a:r>
                        <a:rPr lang="en-US" sz="1600" kern="1200" dirty="0" smtClean="0">
                          <a:solidFill>
                            <a:schemeClr val="tx2"/>
                          </a:solidFill>
                          <a:latin typeface="+mn-lt"/>
                          <a:ea typeface="+mn-ea"/>
                          <a:cs typeface="+mn-cs"/>
                        </a:rPr>
                        <a:t>!=0){</a:t>
                      </a:r>
                    </a:p>
                    <a:p>
                      <a:r>
                        <a:rPr lang="en-US" sz="1600" kern="1200" dirty="0" smtClean="0">
                          <a:solidFill>
                            <a:schemeClr val="tx2"/>
                          </a:solidFill>
                          <a:latin typeface="+mn-lt"/>
                          <a:ea typeface="+mn-ea"/>
                          <a:cs typeface="+mn-cs"/>
                        </a:rPr>
                        <a:t>         </a:t>
                      </a:r>
                      <a:r>
                        <a:rPr lang="en-US" sz="1600" kern="1200" dirty="0" err="1" smtClean="0">
                          <a:solidFill>
                            <a:schemeClr val="tx2"/>
                          </a:solidFill>
                          <a:latin typeface="+mn-lt"/>
                          <a:ea typeface="+mn-ea"/>
                          <a:cs typeface="+mn-cs"/>
                        </a:rPr>
                        <a:t>cout</a:t>
                      </a:r>
                      <a:r>
                        <a:rPr lang="en-US" sz="1600" kern="1200" dirty="0" smtClean="0">
                          <a:solidFill>
                            <a:schemeClr val="tx2"/>
                          </a:solidFill>
                          <a:latin typeface="+mn-lt"/>
                          <a:ea typeface="+mn-ea"/>
                          <a:cs typeface="+mn-cs"/>
                        </a:rPr>
                        <a:t> &lt;&lt; </a:t>
                      </a:r>
                      <a:r>
                        <a:rPr lang="en-US" sz="1600" kern="1200" dirty="0" err="1" smtClean="0">
                          <a:solidFill>
                            <a:schemeClr val="tx2"/>
                          </a:solidFill>
                          <a:latin typeface="+mn-lt"/>
                          <a:ea typeface="+mn-ea"/>
                          <a:cs typeface="+mn-cs"/>
                        </a:rPr>
                        <a:t>uk</a:t>
                      </a:r>
                      <a:r>
                        <a:rPr lang="en-US" sz="1600" kern="1200" dirty="0" smtClean="0">
                          <a:solidFill>
                            <a:schemeClr val="tx2"/>
                          </a:solidFill>
                          <a:latin typeface="+mn-lt"/>
                          <a:ea typeface="+mn-ea"/>
                          <a:cs typeface="+mn-cs"/>
                        </a:rPr>
                        <a:t> -&gt; letter &lt;&lt; '\t';</a:t>
                      </a:r>
                    </a:p>
                    <a:p>
                      <a:r>
                        <a:rPr lang="en-US" sz="1600" kern="1200" dirty="0" smtClean="0">
                          <a:solidFill>
                            <a:schemeClr val="tx2"/>
                          </a:solidFill>
                          <a:latin typeface="+mn-lt"/>
                          <a:ea typeface="+mn-ea"/>
                          <a:cs typeface="+mn-cs"/>
                        </a:rPr>
                        <a:t>         </a:t>
                      </a:r>
                      <a:r>
                        <a:rPr lang="en-US" sz="1600" kern="1200" dirty="0" err="1" smtClean="0">
                          <a:solidFill>
                            <a:schemeClr val="tx2"/>
                          </a:solidFill>
                          <a:latin typeface="+mn-lt"/>
                          <a:ea typeface="+mn-ea"/>
                          <a:cs typeface="+mn-cs"/>
                        </a:rPr>
                        <a:t>uk</a:t>
                      </a:r>
                      <a:r>
                        <a:rPr lang="en-US" sz="1600" kern="1200" dirty="0" smtClean="0">
                          <a:solidFill>
                            <a:schemeClr val="tx2"/>
                          </a:solidFill>
                          <a:latin typeface="+mn-lt"/>
                          <a:ea typeface="+mn-ea"/>
                          <a:cs typeface="+mn-cs"/>
                        </a:rPr>
                        <a:t> = </a:t>
                      </a:r>
                      <a:r>
                        <a:rPr lang="en-US" sz="1600" kern="1200" dirty="0" err="1" smtClean="0">
                          <a:solidFill>
                            <a:schemeClr val="tx2"/>
                          </a:solidFill>
                          <a:latin typeface="+mn-lt"/>
                          <a:ea typeface="+mn-ea"/>
                          <a:cs typeface="+mn-cs"/>
                        </a:rPr>
                        <a:t>uk</a:t>
                      </a:r>
                      <a:r>
                        <a:rPr lang="en-US" sz="1600" kern="1200" dirty="0" smtClean="0">
                          <a:solidFill>
                            <a:schemeClr val="tx2"/>
                          </a:solidFill>
                          <a:latin typeface="+mn-lt"/>
                          <a:ea typeface="+mn-ea"/>
                          <a:cs typeface="+mn-cs"/>
                        </a:rPr>
                        <a:t> -&gt; </a:t>
                      </a:r>
                      <a:r>
                        <a:rPr lang="en-US" sz="1600" kern="1200" dirty="0" err="1" smtClean="0">
                          <a:solidFill>
                            <a:schemeClr val="tx2"/>
                          </a:solidFill>
                          <a:latin typeface="+mn-lt"/>
                          <a:ea typeface="+mn-ea"/>
                          <a:cs typeface="+mn-cs"/>
                        </a:rPr>
                        <a:t>prev</a:t>
                      </a:r>
                      <a:r>
                        <a:rPr lang="en-US" sz="1600" kern="1200" dirty="0" smtClean="0">
                          <a:solidFill>
                            <a:schemeClr val="tx2"/>
                          </a:solidFill>
                          <a:latin typeface="+mn-lt"/>
                          <a:ea typeface="+mn-ea"/>
                          <a:cs typeface="+mn-cs"/>
                        </a:rPr>
                        <a:t>;</a:t>
                      </a:r>
                    </a:p>
                    <a:p>
                      <a:r>
                        <a:rPr lang="en-US" sz="1600" kern="1200" dirty="0" smtClean="0">
                          <a:solidFill>
                            <a:schemeClr val="tx2"/>
                          </a:solidFill>
                          <a:latin typeface="+mn-lt"/>
                          <a:ea typeface="+mn-ea"/>
                          <a:cs typeface="+mn-cs"/>
                        </a:rPr>
                        <a:t>      </a:t>
                      </a:r>
                      <a:r>
                        <a:rPr lang="ru-RU" sz="1600" kern="1200" dirty="0" smtClean="0">
                          <a:solidFill>
                            <a:schemeClr val="tx2"/>
                          </a:solidFill>
                          <a:latin typeface="+mn-lt"/>
                          <a:ea typeface="+mn-ea"/>
                          <a:cs typeface="+mn-cs"/>
                        </a:rPr>
                        <a:t>}</a:t>
                      </a:r>
                    </a:p>
                    <a:p>
                      <a:r>
                        <a:rPr lang="en-US" sz="1600" kern="1200" dirty="0" smtClean="0">
                          <a:solidFill>
                            <a:schemeClr val="tx2"/>
                          </a:solidFill>
                          <a:latin typeface="+mn-lt"/>
                          <a:ea typeface="+mn-ea"/>
                          <a:cs typeface="+mn-cs"/>
                        </a:rPr>
                        <a:t>   </a:t>
                      </a:r>
                      <a:r>
                        <a:rPr lang="en-US" sz="1600" kern="1200" dirty="0" err="1" smtClean="0">
                          <a:solidFill>
                            <a:schemeClr val="tx2"/>
                          </a:solidFill>
                          <a:latin typeface="+mn-lt"/>
                          <a:ea typeface="+mn-ea"/>
                          <a:cs typeface="+mn-cs"/>
                        </a:rPr>
                        <a:t>cout</a:t>
                      </a:r>
                      <a:r>
                        <a:rPr lang="en-US" sz="1600" kern="1200" dirty="0" smtClean="0">
                          <a:solidFill>
                            <a:schemeClr val="tx2"/>
                          </a:solidFill>
                          <a:latin typeface="+mn-lt"/>
                          <a:ea typeface="+mn-ea"/>
                          <a:cs typeface="+mn-cs"/>
                        </a:rPr>
                        <a:t> &lt;&lt; '\n';</a:t>
                      </a:r>
                    </a:p>
                    <a:p>
                      <a:r>
                        <a:rPr lang="en-US" sz="1600" kern="1200" dirty="0" smtClean="0">
                          <a:solidFill>
                            <a:schemeClr val="tx2"/>
                          </a:solidFill>
                          <a:latin typeface="+mn-lt"/>
                          <a:ea typeface="+mn-ea"/>
                          <a:cs typeface="+mn-cs"/>
                        </a:rPr>
                        <a:t>   </a:t>
                      </a:r>
                      <a:r>
                        <a:rPr lang="ru-RU" sz="1600" kern="1200" dirty="0" smtClean="0">
                          <a:solidFill>
                            <a:schemeClr val="tx2"/>
                          </a:solidFill>
                          <a:latin typeface="+mn-lt"/>
                          <a:ea typeface="+mn-ea"/>
                          <a:cs typeface="+mn-cs"/>
                        </a:rPr>
                        <a:t>}};</a:t>
                      </a:r>
                    </a:p>
                    <a:p>
                      <a:endParaRPr lang="ru-RU" sz="1600" dirty="0">
                        <a:solidFill>
                          <a:schemeClr val="tx2"/>
                        </a:solidFill>
                      </a:endParaRPr>
                    </a:p>
                  </a:txBody>
                  <a:tcPr/>
                </a:tc>
                <a:tc>
                  <a:txBody>
                    <a:bodyPr/>
                    <a:lstStyle/>
                    <a:p>
                      <a:r>
                        <a:rPr lang="en-US" sz="1600" kern="1200" dirty="0" smtClean="0">
                          <a:solidFill>
                            <a:schemeClr val="tx2"/>
                          </a:solidFill>
                          <a:latin typeface="+mn-lt"/>
                          <a:ea typeface="+mn-ea"/>
                          <a:cs typeface="+mn-cs"/>
                        </a:rPr>
                        <a:t>member *member::</a:t>
                      </a:r>
                      <a:r>
                        <a:rPr lang="en-US" sz="1600" kern="1200" dirty="0" err="1" smtClean="0">
                          <a:solidFill>
                            <a:schemeClr val="tx2"/>
                          </a:solidFill>
                          <a:latin typeface="+mn-lt"/>
                          <a:ea typeface="+mn-ea"/>
                          <a:cs typeface="+mn-cs"/>
                        </a:rPr>
                        <a:t>last_memb</a:t>
                      </a:r>
                      <a:r>
                        <a:rPr lang="en-US" sz="1600" kern="1200" dirty="0" smtClean="0">
                          <a:solidFill>
                            <a:schemeClr val="tx2"/>
                          </a:solidFill>
                          <a:latin typeface="+mn-lt"/>
                          <a:ea typeface="+mn-ea"/>
                          <a:cs typeface="+mn-cs"/>
                        </a:rPr>
                        <a:t> = 0;</a:t>
                      </a:r>
                    </a:p>
                    <a:p>
                      <a:r>
                        <a:rPr lang="en-US" sz="1600" kern="1200" dirty="0" err="1" smtClean="0">
                          <a:solidFill>
                            <a:schemeClr val="tx2"/>
                          </a:solidFill>
                          <a:latin typeface="+mn-lt"/>
                          <a:ea typeface="+mn-ea"/>
                          <a:cs typeface="+mn-cs"/>
                        </a:rPr>
                        <a:t>int</a:t>
                      </a:r>
                      <a:r>
                        <a:rPr lang="en-US" sz="1600" kern="1200" dirty="0" smtClean="0">
                          <a:solidFill>
                            <a:schemeClr val="tx2"/>
                          </a:solidFill>
                          <a:latin typeface="+mn-lt"/>
                          <a:ea typeface="+mn-ea"/>
                          <a:cs typeface="+mn-cs"/>
                        </a:rPr>
                        <a:t> main()</a:t>
                      </a:r>
                    </a:p>
                    <a:p>
                      <a:r>
                        <a:rPr lang="ru-RU" sz="1600" kern="1200" dirty="0" smtClean="0">
                          <a:solidFill>
                            <a:schemeClr val="tx2"/>
                          </a:solidFill>
                          <a:latin typeface="+mn-lt"/>
                          <a:ea typeface="+mn-ea"/>
                          <a:cs typeface="+mn-cs"/>
                        </a:rPr>
                        <a:t>{</a:t>
                      </a:r>
                    </a:p>
                    <a:p>
                      <a:r>
                        <a:rPr lang="en-US" sz="1600" kern="1200" dirty="0" smtClean="0">
                          <a:solidFill>
                            <a:schemeClr val="tx2"/>
                          </a:solidFill>
                          <a:latin typeface="+mn-lt"/>
                          <a:ea typeface="+mn-ea"/>
                          <a:cs typeface="+mn-cs"/>
                        </a:rPr>
                        <a:t>member A('a'); member B('b');</a:t>
                      </a:r>
                    </a:p>
                    <a:p>
                      <a:r>
                        <a:rPr lang="en-US" sz="1600" kern="1200" dirty="0" smtClean="0">
                          <a:solidFill>
                            <a:schemeClr val="tx2"/>
                          </a:solidFill>
                          <a:latin typeface="+mn-lt"/>
                          <a:ea typeface="+mn-ea"/>
                          <a:cs typeface="+mn-cs"/>
                        </a:rPr>
                        <a:t>member C('c'); member D('d');</a:t>
                      </a:r>
                    </a:p>
                    <a:p>
                      <a:r>
                        <a:rPr lang="en-US" sz="1600" kern="1200" dirty="0" smtClean="0">
                          <a:solidFill>
                            <a:schemeClr val="tx2"/>
                          </a:solidFill>
                          <a:latin typeface="+mn-lt"/>
                          <a:ea typeface="+mn-ea"/>
                          <a:cs typeface="+mn-cs"/>
                        </a:rPr>
                        <a:t>member::print();</a:t>
                      </a:r>
                    </a:p>
                    <a:p>
                      <a:r>
                        <a:rPr lang="en-US" sz="1600" kern="1200" dirty="0" err="1" smtClean="0">
                          <a:solidFill>
                            <a:schemeClr val="tx2"/>
                          </a:solidFill>
                          <a:latin typeface="+mn-lt"/>
                          <a:ea typeface="+mn-ea"/>
                          <a:cs typeface="+mn-cs"/>
                        </a:rPr>
                        <a:t>A.add</a:t>
                      </a:r>
                      <a:r>
                        <a:rPr lang="en-US" sz="1600" kern="1200" dirty="0" smtClean="0">
                          <a:solidFill>
                            <a:schemeClr val="tx2"/>
                          </a:solidFill>
                          <a:latin typeface="+mn-lt"/>
                          <a:ea typeface="+mn-ea"/>
                          <a:cs typeface="+mn-cs"/>
                        </a:rPr>
                        <a:t>(); </a:t>
                      </a:r>
                      <a:r>
                        <a:rPr lang="en-US" sz="1600" kern="1200" dirty="0" err="1" smtClean="0">
                          <a:solidFill>
                            <a:schemeClr val="tx2"/>
                          </a:solidFill>
                          <a:latin typeface="+mn-lt"/>
                          <a:ea typeface="+mn-ea"/>
                          <a:cs typeface="+mn-cs"/>
                        </a:rPr>
                        <a:t>B.add</a:t>
                      </a:r>
                      <a:r>
                        <a:rPr lang="en-US" sz="1600" kern="1200" dirty="0" smtClean="0">
                          <a:solidFill>
                            <a:schemeClr val="tx2"/>
                          </a:solidFill>
                          <a:latin typeface="+mn-lt"/>
                          <a:ea typeface="+mn-ea"/>
                          <a:cs typeface="+mn-cs"/>
                        </a:rPr>
                        <a:t>(); </a:t>
                      </a:r>
                      <a:r>
                        <a:rPr lang="en-US" sz="1600" kern="1200" dirty="0" err="1" smtClean="0">
                          <a:solidFill>
                            <a:schemeClr val="tx2"/>
                          </a:solidFill>
                          <a:latin typeface="+mn-lt"/>
                          <a:ea typeface="+mn-ea"/>
                          <a:cs typeface="+mn-cs"/>
                        </a:rPr>
                        <a:t>C.add</a:t>
                      </a:r>
                      <a:r>
                        <a:rPr lang="en-US" sz="1600" kern="1200" dirty="0" smtClean="0">
                          <a:solidFill>
                            <a:schemeClr val="tx2"/>
                          </a:solidFill>
                          <a:latin typeface="+mn-lt"/>
                          <a:ea typeface="+mn-ea"/>
                          <a:cs typeface="+mn-cs"/>
                        </a:rPr>
                        <a:t>(); </a:t>
                      </a:r>
                      <a:r>
                        <a:rPr lang="en-US" sz="1600" kern="1200" dirty="0" err="1" smtClean="0">
                          <a:solidFill>
                            <a:schemeClr val="tx2"/>
                          </a:solidFill>
                          <a:latin typeface="+mn-lt"/>
                          <a:ea typeface="+mn-ea"/>
                          <a:cs typeface="+mn-cs"/>
                        </a:rPr>
                        <a:t>D.add</a:t>
                      </a:r>
                      <a:r>
                        <a:rPr lang="en-US" sz="1600" kern="1200" dirty="0" smtClean="0">
                          <a:solidFill>
                            <a:schemeClr val="tx2"/>
                          </a:solidFill>
                          <a:latin typeface="+mn-lt"/>
                          <a:ea typeface="+mn-ea"/>
                          <a:cs typeface="+mn-cs"/>
                        </a:rPr>
                        <a:t>();</a:t>
                      </a:r>
                    </a:p>
                    <a:p>
                      <a:r>
                        <a:rPr lang="en-US" sz="1600" kern="1200" dirty="0" smtClean="0">
                          <a:solidFill>
                            <a:schemeClr val="tx2"/>
                          </a:solidFill>
                          <a:latin typeface="+mn-lt"/>
                          <a:ea typeface="+mn-ea"/>
                          <a:cs typeface="+mn-cs"/>
                        </a:rPr>
                        <a:t>member::print();</a:t>
                      </a:r>
                    </a:p>
                    <a:p>
                      <a:r>
                        <a:rPr lang="en-US" sz="1600" kern="1200" dirty="0" smtClean="0">
                          <a:solidFill>
                            <a:schemeClr val="tx2"/>
                          </a:solidFill>
                          <a:latin typeface="+mn-lt"/>
                          <a:ea typeface="+mn-ea"/>
                          <a:cs typeface="+mn-cs"/>
                        </a:rPr>
                        <a:t>return 0;</a:t>
                      </a:r>
                    </a:p>
                    <a:p>
                      <a:r>
                        <a:rPr lang="ru-RU" sz="1600" kern="1200" dirty="0" smtClean="0">
                          <a:solidFill>
                            <a:schemeClr val="tx2"/>
                          </a:solidFill>
                          <a:latin typeface="+mn-lt"/>
                          <a:ea typeface="+mn-ea"/>
                          <a:cs typeface="+mn-cs"/>
                        </a:rPr>
                        <a:t>}</a:t>
                      </a:r>
                    </a:p>
                    <a:p>
                      <a:endParaRPr lang="ru-RU" sz="1600" kern="1200" dirty="0" smtClean="0">
                        <a:solidFill>
                          <a:schemeClr val="tx2"/>
                        </a:solidFill>
                        <a:latin typeface="+mn-lt"/>
                        <a:ea typeface="+mn-ea"/>
                        <a:cs typeface="+mn-cs"/>
                      </a:endParaRPr>
                    </a:p>
                    <a:p>
                      <a:endParaRPr lang="ru-RU" sz="1600" dirty="0">
                        <a:solidFill>
                          <a:schemeClr val="tx2"/>
                        </a:solidFill>
                      </a:endParaRPr>
                    </a:p>
                  </a:txBody>
                  <a:tcPr/>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Users\HP\Desktop\Презентация ИТ-прорыв\bmstu logo.jpg"/>
          <p:cNvPicPr>
            <a:picLocks noChangeAspect="1" noChangeArrowheads="1"/>
          </p:cNvPicPr>
          <p:nvPr/>
        </p:nvPicPr>
        <p:blipFill>
          <a:blip r:embed="rId2" cstate="print"/>
          <a:srcRect/>
          <a:stretch>
            <a:fillRect/>
          </a:stretch>
        </p:blipFill>
        <p:spPr bwMode="auto">
          <a:xfrm>
            <a:off x="7924800" y="228600"/>
            <a:ext cx="995119" cy="1143000"/>
          </a:xfrm>
          <a:prstGeom prst="rect">
            <a:avLst/>
          </a:prstGeom>
          <a:noFill/>
        </p:spPr>
      </p:pic>
      <p:sp>
        <p:nvSpPr>
          <p:cNvPr id="7" name="Заголовок 6"/>
          <p:cNvSpPr>
            <a:spLocks noGrp="1"/>
          </p:cNvSpPr>
          <p:nvPr>
            <p:ph type="ctrTitle"/>
          </p:nvPr>
        </p:nvSpPr>
        <p:spPr>
          <a:xfrm>
            <a:off x="304800" y="0"/>
            <a:ext cx="7467600" cy="1470025"/>
          </a:xfrm>
        </p:spPr>
        <p:txBody>
          <a:bodyPr/>
          <a:lstStyle/>
          <a:p>
            <a:pPr algn="l"/>
            <a:r>
              <a:rPr lang="ru-RU" dirty="0" smtClean="0">
                <a:solidFill>
                  <a:schemeClr val="tx2"/>
                </a:solidFill>
              </a:rPr>
              <a:t>1. Классы</a:t>
            </a:r>
            <a:endParaRPr lang="ru-RU" dirty="0">
              <a:solidFill>
                <a:schemeClr val="tx2"/>
              </a:solidFill>
            </a:endParaRPr>
          </a:p>
        </p:txBody>
      </p:sp>
      <p:sp>
        <p:nvSpPr>
          <p:cNvPr id="10" name="TextBox 9"/>
          <p:cNvSpPr txBox="1"/>
          <p:nvPr/>
        </p:nvSpPr>
        <p:spPr>
          <a:xfrm>
            <a:off x="304800" y="990600"/>
            <a:ext cx="8534400" cy="5940088"/>
          </a:xfrm>
          <a:prstGeom prst="rect">
            <a:avLst/>
          </a:prstGeom>
          <a:noFill/>
        </p:spPr>
        <p:txBody>
          <a:bodyPr wrap="square" rtlCol="0">
            <a:spAutoFit/>
          </a:bodyPr>
          <a:lstStyle/>
          <a:p>
            <a:r>
              <a:rPr lang="ru-RU" sz="2000" dirty="0" smtClean="0"/>
              <a:t>Пример.</a:t>
            </a:r>
          </a:p>
          <a:p>
            <a:r>
              <a:rPr lang="en-US" sz="2000" dirty="0" err="1" smtClean="0">
                <a:solidFill>
                  <a:schemeClr val="tx2"/>
                </a:solidFill>
              </a:rPr>
              <a:t>struct</a:t>
            </a:r>
            <a:r>
              <a:rPr lang="en-US" sz="2000" dirty="0" smtClean="0">
                <a:solidFill>
                  <a:schemeClr val="tx2"/>
                </a:solidFill>
              </a:rPr>
              <a:t> rectangle{</a:t>
            </a:r>
          </a:p>
          <a:p>
            <a:pPr lvl="1"/>
            <a:r>
              <a:rPr lang="en-US" sz="2000" dirty="0" smtClean="0">
                <a:solidFill>
                  <a:schemeClr val="tx2"/>
                </a:solidFill>
              </a:rPr>
              <a:t>double width;</a:t>
            </a:r>
          </a:p>
          <a:p>
            <a:pPr lvl="1"/>
            <a:r>
              <a:rPr lang="en-US" sz="2000" dirty="0" smtClean="0">
                <a:solidFill>
                  <a:schemeClr val="tx2"/>
                </a:solidFill>
              </a:rPr>
              <a:t>double height;</a:t>
            </a:r>
          </a:p>
          <a:p>
            <a:pPr lvl="1"/>
            <a:r>
              <a:rPr lang="en-US" sz="2000" dirty="0" smtClean="0">
                <a:solidFill>
                  <a:schemeClr val="tx2"/>
                </a:solidFill>
              </a:rPr>
              <a:t>double perimeter()</a:t>
            </a:r>
            <a:r>
              <a:rPr lang="ru-RU" sz="2000" dirty="0" smtClean="0">
                <a:solidFill>
                  <a:schemeClr val="tx2"/>
                </a:solidFill>
              </a:rPr>
              <a:t> </a:t>
            </a:r>
            <a:r>
              <a:rPr lang="en-US" sz="2000" dirty="0" smtClean="0">
                <a:solidFill>
                  <a:schemeClr val="tx2"/>
                </a:solidFill>
              </a:rPr>
              <a:t>{return width*2 + height*2;</a:t>
            </a:r>
            <a:r>
              <a:rPr lang="ru-RU" sz="2000" dirty="0" smtClean="0">
                <a:solidFill>
                  <a:schemeClr val="tx2"/>
                </a:solidFill>
              </a:rPr>
              <a:t>}</a:t>
            </a:r>
          </a:p>
          <a:p>
            <a:pPr lvl="1"/>
            <a:r>
              <a:rPr lang="en-US" sz="2000" dirty="0" smtClean="0">
                <a:solidFill>
                  <a:schemeClr val="tx2"/>
                </a:solidFill>
              </a:rPr>
              <a:t>void </a:t>
            </a:r>
            <a:r>
              <a:rPr lang="en-US" sz="2000" dirty="0" err="1" smtClean="0">
                <a:solidFill>
                  <a:schemeClr val="tx2"/>
                </a:solidFill>
              </a:rPr>
              <a:t>printData</a:t>
            </a:r>
            <a:r>
              <a:rPr lang="en-US" sz="2000" dirty="0" smtClean="0">
                <a:solidFill>
                  <a:schemeClr val="tx2"/>
                </a:solidFill>
              </a:rPr>
              <a:t>(){</a:t>
            </a:r>
          </a:p>
          <a:p>
            <a:pPr lvl="1"/>
            <a:r>
              <a:rPr lang="ru-RU" sz="2000" dirty="0" smtClean="0">
                <a:solidFill>
                  <a:schemeClr val="tx2"/>
                </a:solidFill>
              </a:rPr>
              <a:t>	</a:t>
            </a:r>
            <a:r>
              <a:rPr lang="en-US" sz="2000" dirty="0" err="1" smtClean="0">
                <a:solidFill>
                  <a:schemeClr val="tx2"/>
                </a:solidFill>
              </a:rPr>
              <a:t>cout</a:t>
            </a:r>
            <a:r>
              <a:rPr lang="en-US" sz="2000" dirty="0" smtClean="0">
                <a:solidFill>
                  <a:schemeClr val="tx2"/>
                </a:solidFill>
              </a:rPr>
              <a:t> &lt;&lt; "width = " &lt;&lt; width &lt;&lt; </a:t>
            </a:r>
            <a:r>
              <a:rPr lang="en-US" sz="2000" dirty="0" err="1" smtClean="0">
                <a:solidFill>
                  <a:schemeClr val="tx2"/>
                </a:solidFill>
              </a:rPr>
              <a:t>endl</a:t>
            </a:r>
            <a:r>
              <a:rPr lang="en-US" sz="2000" dirty="0" smtClean="0">
                <a:solidFill>
                  <a:schemeClr val="tx2"/>
                </a:solidFill>
              </a:rPr>
              <a:t>;</a:t>
            </a:r>
          </a:p>
          <a:p>
            <a:pPr lvl="1"/>
            <a:r>
              <a:rPr lang="ru-RU" sz="2000" dirty="0" smtClean="0">
                <a:solidFill>
                  <a:schemeClr val="tx2"/>
                </a:solidFill>
              </a:rPr>
              <a:t>	</a:t>
            </a:r>
            <a:r>
              <a:rPr lang="en-US" sz="2000" dirty="0" err="1" smtClean="0">
                <a:solidFill>
                  <a:schemeClr val="tx2"/>
                </a:solidFill>
              </a:rPr>
              <a:t>cout</a:t>
            </a:r>
            <a:r>
              <a:rPr lang="en-US" sz="2000" dirty="0" smtClean="0">
                <a:solidFill>
                  <a:schemeClr val="tx2"/>
                </a:solidFill>
              </a:rPr>
              <a:t> &lt;&lt; "height = " &lt;&lt; height &lt;&lt; </a:t>
            </a:r>
            <a:r>
              <a:rPr lang="en-US" sz="2000" dirty="0" err="1" smtClean="0">
                <a:solidFill>
                  <a:schemeClr val="tx2"/>
                </a:solidFill>
              </a:rPr>
              <a:t>endl</a:t>
            </a:r>
            <a:r>
              <a:rPr lang="en-US" sz="2000" dirty="0" smtClean="0">
                <a:solidFill>
                  <a:schemeClr val="tx2"/>
                </a:solidFill>
              </a:rPr>
              <a:t>;</a:t>
            </a:r>
          </a:p>
          <a:p>
            <a:pPr lvl="1"/>
            <a:r>
              <a:rPr lang="ru-RU" sz="2000" dirty="0" smtClean="0">
                <a:solidFill>
                  <a:schemeClr val="tx2"/>
                </a:solidFill>
              </a:rPr>
              <a:t>}</a:t>
            </a:r>
          </a:p>
          <a:p>
            <a:r>
              <a:rPr lang="ru-RU" sz="2000" dirty="0" smtClean="0">
                <a:solidFill>
                  <a:schemeClr val="tx2"/>
                </a:solidFill>
              </a:rPr>
              <a:t>};</a:t>
            </a:r>
          </a:p>
          <a:p>
            <a:endParaRPr lang="ru-RU" sz="2000" dirty="0" smtClean="0">
              <a:solidFill>
                <a:schemeClr val="tx2"/>
              </a:solidFill>
            </a:endParaRPr>
          </a:p>
          <a:p>
            <a:r>
              <a:rPr lang="en-US" sz="2000" dirty="0" err="1" smtClean="0">
                <a:solidFill>
                  <a:schemeClr val="tx2"/>
                </a:solidFill>
              </a:rPr>
              <a:t>int</a:t>
            </a:r>
            <a:r>
              <a:rPr lang="en-US" sz="2000" dirty="0" smtClean="0">
                <a:solidFill>
                  <a:schemeClr val="tx2"/>
                </a:solidFill>
              </a:rPr>
              <a:t> main()</a:t>
            </a:r>
          </a:p>
          <a:p>
            <a:r>
              <a:rPr lang="ru-RU" sz="2000" dirty="0" smtClean="0">
                <a:solidFill>
                  <a:schemeClr val="tx2"/>
                </a:solidFill>
              </a:rPr>
              <a:t>{       </a:t>
            </a:r>
            <a:r>
              <a:rPr lang="en-US" sz="2000" dirty="0" smtClean="0">
                <a:solidFill>
                  <a:schemeClr val="tx2"/>
                </a:solidFill>
              </a:rPr>
              <a:t>// </a:t>
            </a:r>
            <a:r>
              <a:rPr lang="ru-RU" sz="2000" dirty="0" smtClean="0">
                <a:solidFill>
                  <a:schemeClr val="tx2"/>
                </a:solidFill>
              </a:rPr>
              <a:t>Определение объекта класса:</a:t>
            </a:r>
          </a:p>
          <a:p>
            <a:pPr lvl="1"/>
            <a:r>
              <a:rPr lang="en-US" sz="2000" dirty="0" smtClean="0">
                <a:solidFill>
                  <a:schemeClr val="tx2"/>
                </a:solidFill>
              </a:rPr>
              <a:t>rectangle R1;</a:t>
            </a:r>
            <a:r>
              <a:rPr lang="ru-RU" sz="2000" dirty="0" smtClean="0">
                <a:solidFill>
                  <a:schemeClr val="tx2"/>
                </a:solidFill>
              </a:rPr>
              <a:t> </a:t>
            </a:r>
            <a:r>
              <a:rPr lang="en-US" sz="2000" dirty="0" smtClean="0">
                <a:solidFill>
                  <a:schemeClr val="tx2"/>
                </a:solidFill>
              </a:rPr>
              <a:t>// </a:t>
            </a:r>
            <a:r>
              <a:rPr lang="ru-RU" sz="2000" dirty="0" smtClean="0">
                <a:solidFill>
                  <a:schemeClr val="tx2"/>
                </a:solidFill>
              </a:rPr>
              <a:t>Можно инициализировать: </a:t>
            </a:r>
            <a:r>
              <a:rPr lang="en-US" sz="2000" dirty="0" smtClean="0">
                <a:solidFill>
                  <a:schemeClr val="tx2"/>
                </a:solidFill>
              </a:rPr>
              <a:t>rectangle R1 = {5, 3.5};</a:t>
            </a:r>
          </a:p>
          <a:p>
            <a:pPr lvl="1"/>
            <a:r>
              <a:rPr lang="en-US" sz="2000" dirty="0" smtClean="0">
                <a:solidFill>
                  <a:schemeClr val="tx2"/>
                </a:solidFill>
              </a:rPr>
              <a:t>R1.width = 5; R1.height = 3.5;</a:t>
            </a:r>
            <a:r>
              <a:rPr lang="ru-RU" sz="2000" dirty="0" smtClean="0">
                <a:solidFill>
                  <a:schemeClr val="tx2"/>
                </a:solidFill>
              </a:rPr>
              <a:t> </a:t>
            </a:r>
            <a:r>
              <a:rPr lang="en-US" sz="2000" dirty="0" smtClean="0">
                <a:solidFill>
                  <a:schemeClr val="tx2"/>
                </a:solidFill>
              </a:rPr>
              <a:t>// </a:t>
            </a:r>
            <a:r>
              <a:rPr lang="ru-RU" sz="2000" dirty="0" smtClean="0">
                <a:solidFill>
                  <a:schemeClr val="tx2"/>
                </a:solidFill>
              </a:rPr>
              <a:t>Присваивание значений в поля данных</a:t>
            </a:r>
            <a:endParaRPr lang="en-US" sz="2000" dirty="0" smtClean="0">
              <a:solidFill>
                <a:schemeClr val="tx2"/>
              </a:solidFill>
            </a:endParaRPr>
          </a:p>
          <a:p>
            <a:pPr lvl="1"/>
            <a:r>
              <a:rPr lang="en-US" sz="2000" dirty="0" smtClean="0">
                <a:solidFill>
                  <a:schemeClr val="tx2"/>
                </a:solidFill>
              </a:rPr>
              <a:t>R1.printData();</a:t>
            </a:r>
            <a:r>
              <a:rPr lang="ru-RU" sz="2000" dirty="0" smtClean="0">
                <a:solidFill>
                  <a:schemeClr val="tx2"/>
                </a:solidFill>
              </a:rPr>
              <a:t> </a:t>
            </a:r>
            <a:r>
              <a:rPr lang="en-US" sz="2000" dirty="0" smtClean="0">
                <a:solidFill>
                  <a:schemeClr val="tx2"/>
                </a:solidFill>
              </a:rPr>
              <a:t>// </a:t>
            </a:r>
            <a:r>
              <a:rPr lang="ru-RU" sz="2000" dirty="0" smtClean="0">
                <a:solidFill>
                  <a:schemeClr val="tx2"/>
                </a:solidFill>
              </a:rPr>
              <a:t>Вызов метода</a:t>
            </a:r>
            <a:endParaRPr lang="en-US" sz="2000" dirty="0" smtClean="0">
              <a:solidFill>
                <a:schemeClr val="tx2"/>
              </a:solidFill>
            </a:endParaRPr>
          </a:p>
          <a:p>
            <a:pPr lvl="1"/>
            <a:r>
              <a:rPr lang="en-US" sz="2000" dirty="0" err="1" smtClean="0">
                <a:solidFill>
                  <a:schemeClr val="tx2"/>
                </a:solidFill>
              </a:rPr>
              <a:t>cout</a:t>
            </a:r>
            <a:r>
              <a:rPr lang="en-US" sz="2000" dirty="0" smtClean="0">
                <a:solidFill>
                  <a:schemeClr val="tx2"/>
                </a:solidFill>
              </a:rPr>
              <a:t> &lt;&lt; "\</a:t>
            </a:r>
            <a:r>
              <a:rPr lang="en-US" sz="2000" dirty="0" err="1" smtClean="0">
                <a:solidFill>
                  <a:schemeClr val="tx2"/>
                </a:solidFill>
              </a:rPr>
              <a:t>nPerimeter</a:t>
            </a:r>
            <a:r>
              <a:rPr lang="en-US" sz="2000" dirty="0" smtClean="0">
                <a:solidFill>
                  <a:schemeClr val="tx2"/>
                </a:solidFill>
              </a:rPr>
              <a:t> = " &lt;&lt; R1.perimeter();</a:t>
            </a:r>
          </a:p>
          <a:p>
            <a:pPr lvl="1"/>
            <a:r>
              <a:rPr lang="en-US" sz="2000" dirty="0" smtClean="0">
                <a:solidFill>
                  <a:schemeClr val="tx2"/>
                </a:solidFill>
              </a:rPr>
              <a:t>return 0;</a:t>
            </a:r>
          </a:p>
          <a:p>
            <a:r>
              <a:rPr lang="ru-RU" sz="2000" dirty="0" smtClean="0">
                <a:solidFill>
                  <a:schemeClr val="tx2"/>
                </a:solidFill>
              </a:rPr>
              <a:t>}</a:t>
            </a:r>
          </a:p>
        </p:txBody>
      </p:sp>
      <p:sp>
        <p:nvSpPr>
          <p:cNvPr id="11" name="Номер слайда 10"/>
          <p:cNvSpPr>
            <a:spLocks noGrp="1"/>
          </p:cNvSpPr>
          <p:nvPr>
            <p:ph type="sldNum" sz="quarter" idx="12"/>
          </p:nvPr>
        </p:nvSpPr>
        <p:spPr/>
        <p:txBody>
          <a:bodyPr/>
          <a:lstStyle/>
          <a:p>
            <a:fld id="{A483448D-3A78-4528-A469-B745A65DA480}" type="slidenum">
              <a:rPr lang="en-US" smtClean="0"/>
              <a:pPr/>
              <a:t>6</a:t>
            </a:fld>
            <a:endParaRPr lang="en-US"/>
          </a:p>
        </p:txBody>
      </p:sp>
      <p:sp>
        <p:nvSpPr>
          <p:cNvPr id="12" name="Нижний колонтитул 11"/>
          <p:cNvSpPr>
            <a:spLocks noGrp="1"/>
          </p:cNvSpPr>
          <p:nvPr>
            <p:ph type="ftr" sz="quarter" idx="11"/>
          </p:nvPr>
        </p:nvSpPr>
        <p:spPr/>
        <p:txBody>
          <a:bodyPr/>
          <a:lstStyle/>
          <a:p>
            <a:r>
              <a:rPr lang="ru-RU" smtClean="0"/>
              <a:t>Попов В. С., ИСОТ МГТУ им. Н. Э. Баумана</a:t>
            </a: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Users\HP\Desktop\Презентация ИТ-прорыв\bmstu logo.jpg"/>
          <p:cNvPicPr>
            <a:picLocks noChangeAspect="1" noChangeArrowheads="1"/>
          </p:cNvPicPr>
          <p:nvPr/>
        </p:nvPicPr>
        <p:blipFill>
          <a:blip r:embed="rId2" cstate="print"/>
          <a:srcRect/>
          <a:stretch>
            <a:fillRect/>
          </a:stretch>
        </p:blipFill>
        <p:spPr bwMode="auto">
          <a:xfrm>
            <a:off x="7924800" y="228600"/>
            <a:ext cx="995119" cy="1143000"/>
          </a:xfrm>
          <a:prstGeom prst="rect">
            <a:avLst/>
          </a:prstGeom>
          <a:noFill/>
        </p:spPr>
      </p:pic>
      <p:sp>
        <p:nvSpPr>
          <p:cNvPr id="7" name="Заголовок 6"/>
          <p:cNvSpPr>
            <a:spLocks noGrp="1"/>
          </p:cNvSpPr>
          <p:nvPr>
            <p:ph type="ctrTitle"/>
          </p:nvPr>
        </p:nvSpPr>
        <p:spPr>
          <a:xfrm>
            <a:off x="304800" y="0"/>
            <a:ext cx="7467600" cy="1470025"/>
          </a:xfrm>
        </p:spPr>
        <p:txBody>
          <a:bodyPr/>
          <a:lstStyle/>
          <a:p>
            <a:pPr algn="l"/>
            <a:r>
              <a:rPr lang="ru-RU" dirty="0" smtClean="0">
                <a:solidFill>
                  <a:schemeClr val="tx2"/>
                </a:solidFill>
              </a:rPr>
              <a:t>1. Классы</a:t>
            </a:r>
            <a:endParaRPr lang="ru-RU" dirty="0">
              <a:solidFill>
                <a:schemeClr val="tx2"/>
              </a:solidFill>
            </a:endParaRPr>
          </a:p>
        </p:txBody>
      </p:sp>
      <p:sp>
        <p:nvSpPr>
          <p:cNvPr id="10" name="TextBox 9"/>
          <p:cNvSpPr txBox="1"/>
          <p:nvPr/>
        </p:nvSpPr>
        <p:spPr>
          <a:xfrm>
            <a:off x="304800" y="1524000"/>
            <a:ext cx="8534400" cy="2677656"/>
          </a:xfrm>
          <a:prstGeom prst="rect">
            <a:avLst/>
          </a:prstGeom>
          <a:noFill/>
        </p:spPr>
        <p:txBody>
          <a:bodyPr wrap="square" rtlCol="0">
            <a:spAutoFit/>
          </a:bodyPr>
          <a:lstStyle/>
          <a:p>
            <a:pPr marL="342900"/>
            <a:r>
              <a:rPr lang="ru-RU" sz="2400" dirty="0" smtClean="0"/>
              <a:t>В предыдущем примере был определён новый тип </a:t>
            </a:r>
            <a:r>
              <a:rPr lang="en-US" sz="2400" dirty="0" smtClean="0"/>
              <a:t>rectangle. </a:t>
            </a:r>
            <a:r>
              <a:rPr lang="ru-RU" sz="2400" dirty="0" smtClean="0"/>
              <a:t>Можно создавать объекты этого типа и создавать производные типы:</a:t>
            </a:r>
          </a:p>
          <a:p>
            <a:pPr marL="342900">
              <a:buFont typeface="Arial" pitchFamily="34" charset="0"/>
              <a:buChar char="•"/>
            </a:pPr>
            <a:r>
              <a:rPr lang="ru-RU" sz="2400" dirty="0" smtClean="0"/>
              <a:t> </a:t>
            </a:r>
            <a:r>
              <a:rPr lang="en-US" sz="2400" dirty="0" smtClean="0"/>
              <a:t>rectangle R1; // </a:t>
            </a:r>
            <a:r>
              <a:rPr lang="ru-RU" sz="2400" dirty="0" smtClean="0"/>
              <a:t>создание экземпляра класса (объекта)</a:t>
            </a:r>
            <a:endParaRPr lang="en-US" sz="2400" dirty="0" smtClean="0"/>
          </a:p>
          <a:p>
            <a:pPr marL="342900">
              <a:buFont typeface="Arial" pitchFamily="34" charset="0"/>
              <a:buChar char="•"/>
            </a:pPr>
            <a:r>
              <a:rPr lang="en-US" sz="2400" dirty="0" smtClean="0"/>
              <a:t> rectangle * R1ptr = &amp;R1; // </a:t>
            </a:r>
            <a:r>
              <a:rPr lang="ru-RU" sz="2400" dirty="0" smtClean="0"/>
              <a:t>создание указателя на объект</a:t>
            </a:r>
          </a:p>
          <a:p>
            <a:pPr marL="342900">
              <a:buFont typeface="Arial" pitchFamily="34" charset="0"/>
              <a:buChar char="•"/>
            </a:pPr>
            <a:r>
              <a:rPr lang="ru-RU" sz="2400" dirty="0" smtClean="0"/>
              <a:t> </a:t>
            </a:r>
            <a:r>
              <a:rPr lang="en-US" sz="2400" dirty="0" smtClean="0"/>
              <a:t>rectangle </a:t>
            </a:r>
            <a:r>
              <a:rPr lang="en-US" sz="2400" dirty="0" err="1" smtClean="0"/>
              <a:t>rectArr</a:t>
            </a:r>
            <a:r>
              <a:rPr lang="en-US" sz="2400" dirty="0" smtClean="0"/>
              <a:t>[5]; //</a:t>
            </a:r>
            <a:r>
              <a:rPr lang="ru-RU" sz="2400" dirty="0" smtClean="0"/>
              <a:t> создание массива экземпляров</a:t>
            </a:r>
          </a:p>
          <a:p>
            <a:pPr marL="342900">
              <a:buFont typeface="Arial" pitchFamily="34" charset="0"/>
              <a:buChar char="•"/>
            </a:pPr>
            <a:r>
              <a:rPr lang="ru-RU" sz="2400" dirty="0" smtClean="0"/>
              <a:t> </a:t>
            </a:r>
            <a:r>
              <a:rPr lang="en-US" sz="2400" dirty="0" smtClean="0"/>
              <a:t>rectangle &amp; R1ref = R1; // </a:t>
            </a:r>
            <a:r>
              <a:rPr lang="ru-RU" sz="2400" dirty="0" smtClean="0"/>
              <a:t>создание ссылки на объект</a:t>
            </a:r>
            <a:endParaRPr lang="en-US" sz="2400" dirty="0" smtClean="0"/>
          </a:p>
        </p:txBody>
      </p:sp>
      <p:sp>
        <p:nvSpPr>
          <p:cNvPr id="11" name="Номер слайда 10"/>
          <p:cNvSpPr>
            <a:spLocks noGrp="1"/>
          </p:cNvSpPr>
          <p:nvPr>
            <p:ph type="sldNum" sz="quarter" idx="12"/>
          </p:nvPr>
        </p:nvSpPr>
        <p:spPr/>
        <p:txBody>
          <a:bodyPr/>
          <a:lstStyle/>
          <a:p>
            <a:fld id="{A483448D-3A78-4528-A469-B745A65DA480}" type="slidenum">
              <a:rPr lang="en-US" smtClean="0"/>
              <a:pPr/>
              <a:t>7</a:t>
            </a:fld>
            <a:endParaRPr lang="en-US"/>
          </a:p>
        </p:txBody>
      </p:sp>
      <p:sp>
        <p:nvSpPr>
          <p:cNvPr id="12" name="Нижний колонтитул 11"/>
          <p:cNvSpPr>
            <a:spLocks noGrp="1"/>
          </p:cNvSpPr>
          <p:nvPr>
            <p:ph type="ftr" sz="quarter" idx="11"/>
          </p:nvPr>
        </p:nvSpPr>
        <p:spPr/>
        <p:txBody>
          <a:bodyPr/>
          <a:lstStyle/>
          <a:p>
            <a:r>
              <a:rPr lang="ru-RU" smtClean="0"/>
              <a:t>Попов В. С., ИСОТ МГТУ им. Н. Э. Баумана</a:t>
            </a: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Users\HP\Desktop\Презентация ИТ-прорыв\bmstu logo.jpg"/>
          <p:cNvPicPr>
            <a:picLocks noChangeAspect="1" noChangeArrowheads="1"/>
          </p:cNvPicPr>
          <p:nvPr/>
        </p:nvPicPr>
        <p:blipFill>
          <a:blip r:embed="rId2" cstate="print"/>
          <a:srcRect/>
          <a:stretch>
            <a:fillRect/>
          </a:stretch>
        </p:blipFill>
        <p:spPr bwMode="auto">
          <a:xfrm>
            <a:off x="7924800" y="228600"/>
            <a:ext cx="995119" cy="1143000"/>
          </a:xfrm>
          <a:prstGeom prst="rect">
            <a:avLst/>
          </a:prstGeom>
          <a:noFill/>
        </p:spPr>
      </p:pic>
      <p:sp>
        <p:nvSpPr>
          <p:cNvPr id="7" name="Заголовок 6"/>
          <p:cNvSpPr>
            <a:spLocks noGrp="1"/>
          </p:cNvSpPr>
          <p:nvPr>
            <p:ph type="ctrTitle"/>
          </p:nvPr>
        </p:nvSpPr>
        <p:spPr>
          <a:xfrm>
            <a:off x="304800" y="0"/>
            <a:ext cx="7467600" cy="1470025"/>
          </a:xfrm>
        </p:spPr>
        <p:txBody>
          <a:bodyPr/>
          <a:lstStyle/>
          <a:p>
            <a:pPr algn="l"/>
            <a:r>
              <a:rPr lang="ru-RU" dirty="0" smtClean="0">
                <a:solidFill>
                  <a:schemeClr val="tx2"/>
                </a:solidFill>
              </a:rPr>
              <a:t>1. Классы</a:t>
            </a:r>
            <a:endParaRPr lang="ru-RU" dirty="0">
              <a:solidFill>
                <a:schemeClr val="tx2"/>
              </a:solidFill>
            </a:endParaRPr>
          </a:p>
        </p:txBody>
      </p:sp>
      <p:sp>
        <p:nvSpPr>
          <p:cNvPr id="10" name="TextBox 9"/>
          <p:cNvSpPr txBox="1"/>
          <p:nvPr/>
        </p:nvSpPr>
        <p:spPr>
          <a:xfrm>
            <a:off x="228600" y="1524000"/>
            <a:ext cx="8763000" cy="4524315"/>
          </a:xfrm>
          <a:prstGeom prst="rect">
            <a:avLst/>
          </a:prstGeom>
          <a:noFill/>
        </p:spPr>
        <p:txBody>
          <a:bodyPr wrap="square" rtlCol="0">
            <a:spAutoFit/>
          </a:bodyPr>
          <a:lstStyle/>
          <a:p>
            <a:pPr marL="342900"/>
            <a:r>
              <a:rPr lang="ru-RU" sz="2400" dirty="0" smtClean="0"/>
              <a:t>Обращение к полям данных объектов:</a:t>
            </a:r>
          </a:p>
          <a:p>
            <a:pPr marL="342900"/>
            <a:r>
              <a:rPr lang="ru-RU" sz="2400" dirty="0" err="1" smtClean="0"/>
              <a:t>имя_объекта.имя_класса::имя_поля_данных</a:t>
            </a:r>
            <a:endParaRPr lang="ru-RU" sz="2400" dirty="0" smtClean="0"/>
          </a:p>
          <a:p>
            <a:pPr marL="342900"/>
            <a:r>
              <a:rPr lang="ru-RU" sz="2400" dirty="0" err="1" smtClean="0"/>
              <a:t>имя_объекта.имя_поля_данных</a:t>
            </a:r>
            <a:endParaRPr lang="ru-RU" sz="2400" dirty="0" smtClean="0"/>
          </a:p>
          <a:p>
            <a:pPr marL="342900"/>
            <a:r>
              <a:rPr lang="ru-RU" sz="2400" dirty="0" err="1" smtClean="0"/>
              <a:t>указатель_на_объект_класса</a:t>
            </a:r>
            <a:r>
              <a:rPr lang="ru-RU" sz="2400" dirty="0" smtClean="0"/>
              <a:t> -</a:t>
            </a:r>
            <a:r>
              <a:rPr lang="en-US" sz="2400" dirty="0" smtClean="0"/>
              <a:t>&gt;</a:t>
            </a:r>
            <a:r>
              <a:rPr lang="ru-RU" sz="2400" dirty="0" smtClean="0"/>
              <a:t> </a:t>
            </a:r>
            <a:r>
              <a:rPr lang="ru-RU" sz="2400" dirty="0" err="1" smtClean="0"/>
              <a:t>имя_класса::имя_поля_данных</a:t>
            </a:r>
            <a:endParaRPr lang="ru-RU" sz="2400" dirty="0" smtClean="0"/>
          </a:p>
          <a:p>
            <a:pPr marL="342900"/>
            <a:r>
              <a:rPr lang="ru-RU" sz="2400" dirty="0" err="1" smtClean="0"/>
              <a:t>указатель_на_объект_класса</a:t>
            </a:r>
            <a:r>
              <a:rPr lang="ru-RU" sz="2400" dirty="0" smtClean="0"/>
              <a:t> -</a:t>
            </a:r>
            <a:r>
              <a:rPr lang="en-US" sz="2400" dirty="0" smtClean="0"/>
              <a:t>&gt;</a:t>
            </a:r>
            <a:r>
              <a:rPr lang="ru-RU" sz="2400" dirty="0" smtClean="0"/>
              <a:t> </a:t>
            </a:r>
            <a:r>
              <a:rPr lang="ru-RU" sz="2400" dirty="0" err="1" smtClean="0"/>
              <a:t>имя_поля_данных</a:t>
            </a:r>
            <a:endParaRPr lang="ru-RU" sz="2400" dirty="0" smtClean="0"/>
          </a:p>
          <a:p>
            <a:pPr marL="342900"/>
            <a:endParaRPr lang="ru-RU" sz="2400" dirty="0" smtClean="0"/>
          </a:p>
          <a:p>
            <a:pPr marL="342900"/>
            <a:r>
              <a:rPr lang="ru-RU" sz="2400" dirty="0" smtClean="0"/>
              <a:t>Обращение к методам объектов:</a:t>
            </a:r>
          </a:p>
          <a:p>
            <a:pPr marL="342900"/>
            <a:r>
              <a:rPr lang="ru-RU" sz="2400" dirty="0" err="1" smtClean="0"/>
              <a:t>имя_объекта.имя_класса::имя_метода</a:t>
            </a:r>
            <a:r>
              <a:rPr lang="ru-RU" sz="2400" dirty="0" smtClean="0"/>
              <a:t>(аргументы)</a:t>
            </a:r>
          </a:p>
          <a:p>
            <a:pPr marL="342900"/>
            <a:r>
              <a:rPr lang="ru-RU" sz="2400" dirty="0" err="1" smtClean="0"/>
              <a:t>имя_объекта.имя_метода</a:t>
            </a:r>
            <a:r>
              <a:rPr lang="ru-RU" sz="2400" dirty="0" smtClean="0"/>
              <a:t>(аргументы)</a:t>
            </a:r>
          </a:p>
          <a:p>
            <a:pPr marL="342900"/>
            <a:r>
              <a:rPr lang="ru-RU" sz="2400" dirty="0" err="1" smtClean="0"/>
              <a:t>указатель_на_объект_класса</a:t>
            </a:r>
            <a:r>
              <a:rPr lang="ru-RU" sz="2400" dirty="0" smtClean="0"/>
              <a:t> -</a:t>
            </a:r>
            <a:r>
              <a:rPr lang="en-US" sz="2400" dirty="0" smtClean="0"/>
              <a:t>&gt;</a:t>
            </a:r>
            <a:r>
              <a:rPr lang="ru-RU" sz="2400" dirty="0" smtClean="0"/>
              <a:t> </a:t>
            </a:r>
            <a:r>
              <a:rPr lang="ru-RU" sz="2400" dirty="0" err="1" smtClean="0"/>
              <a:t>имя_класса::имя_метода</a:t>
            </a:r>
            <a:r>
              <a:rPr lang="ru-RU" sz="2400" dirty="0" smtClean="0"/>
              <a:t>(</a:t>
            </a:r>
            <a:r>
              <a:rPr lang="ru-RU" sz="2400" dirty="0" err="1" smtClean="0"/>
              <a:t>арг</a:t>
            </a:r>
            <a:r>
              <a:rPr lang="ru-RU" sz="2400" dirty="0" smtClean="0"/>
              <a:t>.)</a:t>
            </a:r>
          </a:p>
          <a:p>
            <a:pPr marL="342900"/>
            <a:r>
              <a:rPr lang="ru-RU" sz="2400" dirty="0" err="1" smtClean="0"/>
              <a:t>указатель_на_объект_класса</a:t>
            </a:r>
            <a:r>
              <a:rPr lang="ru-RU" sz="2400" dirty="0" smtClean="0"/>
              <a:t> -</a:t>
            </a:r>
            <a:r>
              <a:rPr lang="en-US" sz="2400" dirty="0" smtClean="0"/>
              <a:t>&gt;</a:t>
            </a:r>
            <a:r>
              <a:rPr lang="ru-RU" sz="2400" dirty="0" smtClean="0"/>
              <a:t> </a:t>
            </a:r>
            <a:r>
              <a:rPr lang="ru-RU" sz="2400" dirty="0" err="1" smtClean="0"/>
              <a:t>имя_метода</a:t>
            </a:r>
            <a:r>
              <a:rPr lang="ru-RU" sz="2400" dirty="0" smtClean="0"/>
              <a:t>(аргументы)</a:t>
            </a:r>
          </a:p>
          <a:p>
            <a:pPr marL="342900"/>
            <a:endParaRPr lang="ru-RU" sz="2400" dirty="0" smtClean="0"/>
          </a:p>
        </p:txBody>
      </p:sp>
      <p:sp>
        <p:nvSpPr>
          <p:cNvPr id="11" name="Номер слайда 10"/>
          <p:cNvSpPr>
            <a:spLocks noGrp="1"/>
          </p:cNvSpPr>
          <p:nvPr>
            <p:ph type="sldNum" sz="quarter" idx="12"/>
          </p:nvPr>
        </p:nvSpPr>
        <p:spPr/>
        <p:txBody>
          <a:bodyPr/>
          <a:lstStyle/>
          <a:p>
            <a:fld id="{A483448D-3A78-4528-A469-B745A65DA480}" type="slidenum">
              <a:rPr lang="en-US" smtClean="0"/>
              <a:pPr/>
              <a:t>8</a:t>
            </a:fld>
            <a:endParaRPr lang="en-US"/>
          </a:p>
        </p:txBody>
      </p:sp>
      <p:sp>
        <p:nvSpPr>
          <p:cNvPr id="12" name="Нижний колонтитул 11"/>
          <p:cNvSpPr>
            <a:spLocks noGrp="1"/>
          </p:cNvSpPr>
          <p:nvPr>
            <p:ph type="ftr" sz="quarter" idx="11"/>
          </p:nvPr>
        </p:nvSpPr>
        <p:spPr/>
        <p:txBody>
          <a:bodyPr/>
          <a:lstStyle/>
          <a:p>
            <a:r>
              <a:rPr lang="ru-RU" smtClean="0"/>
              <a:t>Попов В. С., ИСОТ МГТУ им. Н. Э. Баумана</a:t>
            </a:r>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Users\HP\Desktop\Презентация ИТ-прорыв\bmstu logo.jpg"/>
          <p:cNvPicPr>
            <a:picLocks noChangeAspect="1" noChangeArrowheads="1"/>
          </p:cNvPicPr>
          <p:nvPr/>
        </p:nvPicPr>
        <p:blipFill>
          <a:blip r:embed="rId2" cstate="print"/>
          <a:srcRect/>
          <a:stretch>
            <a:fillRect/>
          </a:stretch>
        </p:blipFill>
        <p:spPr bwMode="auto">
          <a:xfrm>
            <a:off x="7924800" y="228600"/>
            <a:ext cx="995119" cy="1143000"/>
          </a:xfrm>
          <a:prstGeom prst="rect">
            <a:avLst/>
          </a:prstGeom>
          <a:noFill/>
        </p:spPr>
      </p:pic>
      <p:sp>
        <p:nvSpPr>
          <p:cNvPr id="7" name="Заголовок 6"/>
          <p:cNvSpPr>
            <a:spLocks noGrp="1"/>
          </p:cNvSpPr>
          <p:nvPr>
            <p:ph type="ctrTitle"/>
          </p:nvPr>
        </p:nvSpPr>
        <p:spPr>
          <a:xfrm>
            <a:off x="304800" y="0"/>
            <a:ext cx="7467600" cy="1470025"/>
          </a:xfrm>
        </p:spPr>
        <p:txBody>
          <a:bodyPr/>
          <a:lstStyle/>
          <a:p>
            <a:pPr algn="l"/>
            <a:r>
              <a:rPr lang="ru-RU" dirty="0" smtClean="0">
                <a:solidFill>
                  <a:schemeClr val="tx2"/>
                </a:solidFill>
              </a:rPr>
              <a:t>1. Классы</a:t>
            </a:r>
            <a:endParaRPr lang="ru-RU" dirty="0">
              <a:solidFill>
                <a:schemeClr val="tx2"/>
              </a:solidFill>
            </a:endParaRPr>
          </a:p>
        </p:txBody>
      </p:sp>
      <p:sp>
        <p:nvSpPr>
          <p:cNvPr id="10" name="TextBox 9"/>
          <p:cNvSpPr txBox="1"/>
          <p:nvPr/>
        </p:nvSpPr>
        <p:spPr>
          <a:xfrm>
            <a:off x="228600" y="1066800"/>
            <a:ext cx="8763000" cy="5262979"/>
          </a:xfrm>
          <a:prstGeom prst="rect">
            <a:avLst/>
          </a:prstGeom>
          <a:noFill/>
        </p:spPr>
        <p:txBody>
          <a:bodyPr wrap="square" rtlCol="0">
            <a:spAutoFit/>
          </a:bodyPr>
          <a:lstStyle/>
          <a:p>
            <a:pPr marL="342900"/>
            <a:r>
              <a:rPr lang="ru-RU" sz="2400" dirty="0" smtClean="0"/>
              <a:t>Некоторые особенности:</a:t>
            </a:r>
          </a:p>
          <a:p>
            <a:pPr marL="342900">
              <a:buFont typeface="Arial" pitchFamily="34" charset="0"/>
              <a:buChar char="•"/>
            </a:pPr>
            <a:r>
              <a:rPr lang="ru-RU" sz="2400" dirty="0" smtClean="0"/>
              <a:t> В отличие от обычного определения данных (переменных), при описании полей класса невозможна их инициализация. Это объясняется тем, что при определении класса ещё не существует участков памяти, соответствующих его полям данных. Память выделяется не для класса, а только для объектов класса.</a:t>
            </a:r>
          </a:p>
          <a:p>
            <a:pPr marL="342900">
              <a:buFont typeface="Arial" pitchFamily="34" charset="0"/>
              <a:buChar char="•"/>
            </a:pPr>
            <a:r>
              <a:rPr lang="ru-RU" sz="2400" dirty="0" smtClean="0"/>
              <a:t> Принадлежащие классу функции (методы) имеют полный доступ к полям и методам этого класса.</a:t>
            </a:r>
          </a:p>
          <a:p>
            <a:pPr marL="342900">
              <a:buFont typeface="Arial" pitchFamily="34" charset="0"/>
              <a:buChar char="•"/>
            </a:pPr>
            <a:r>
              <a:rPr lang="ru-RU" sz="2400" dirty="0" smtClean="0"/>
              <a:t> Данные и методы класса не обязательно должны быть определены или описаны до (выше) их первого использования в методах класса. Все поля данных и методы класса «видны» во всех операторах тела любого метода класса.</a:t>
            </a:r>
          </a:p>
        </p:txBody>
      </p:sp>
      <p:sp>
        <p:nvSpPr>
          <p:cNvPr id="11" name="Номер слайда 10"/>
          <p:cNvSpPr>
            <a:spLocks noGrp="1"/>
          </p:cNvSpPr>
          <p:nvPr>
            <p:ph type="sldNum" sz="quarter" idx="12"/>
          </p:nvPr>
        </p:nvSpPr>
        <p:spPr/>
        <p:txBody>
          <a:bodyPr/>
          <a:lstStyle/>
          <a:p>
            <a:fld id="{A483448D-3A78-4528-A469-B745A65DA480}" type="slidenum">
              <a:rPr lang="en-US" smtClean="0"/>
              <a:pPr/>
              <a:t>9</a:t>
            </a:fld>
            <a:endParaRPr lang="en-US"/>
          </a:p>
        </p:txBody>
      </p:sp>
      <p:sp>
        <p:nvSpPr>
          <p:cNvPr id="12" name="Нижний колонтитул 11"/>
          <p:cNvSpPr>
            <a:spLocks noGrp="1"/>
          </p:cNvSpPr>
          <p:nvPr>
            <p:ph type="ftr" sz="quarter" idx="11"/>
          </p:nvPr>
        </p:nvSpPr>
        <p:spPr/>
        <p:txBody>
          <a:bodyPr/>
          <a:lstStyle/>
          <a:p>
            <a:r>
              <a:rPr lang="ru-RU" smtClean="0"/>
              <a:t>Попов В. С., ИСОТ МГТУ им. Н. Э. Баумана</a:t>
            </a:r>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rnd" cmpd="sng" algn="ctr">
          <a:solidFill>
            <a:schemeClr val="phClr">
              <a:shade val="95000"/>
              <a:satMod val="105000"/>
            </a:schemeClr>
          </a:solidFill>
          <a:prstDash val="solid"/>
        </a:ln>
        <a:ln w="25400" cap="rnd" cmpd="sng" algn="ctr">
          <a:solidFill>
            <a:schemeClr val="phClr"/>
          </a:solidFill>
          <a:prstDash val="solid"/>
        </a:ln>
        <a:ln w="38100" cap="rnd" cmpd="sng" algn="ctr">
          <a:solidFill>
            <a:schemeClr val="phClr"/>
          </a:solidFill>
          <a:prstDash val="solid"/>
        </a:ln>
      </a:lnStyleLst>
      <a:effectStyleLst>
        <a:effectStyle>
          <a:effectLst>
            <a:outerShdw blurRad="40000" dist="20000" dir="5400000">
              <a:srgbClr val="000000">
                <a:alpha val="38000"/>
              </a:srgbClr>
            </a:outerShdw>
          </a:effectLst>
        </a:effectStyle>
        <a:effectStyle>
          <a:effectLst>
            <a:outerShdw blurRad="40000" dist="23000" dir="5400000">
              <a:srgbClr val="000000">
                <a:alpha val="35000"/>
              </a:srgbClr>
            </a:outerShdw>
          </a:effectLst>
        </a:effectStyle>
        <a:effectStyle>
          <a:effectLst>
            <a:outerShdw blurRad="40000" dist="23000" dir="540000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1857</TotalTime>
  <Words>3901</Words>
  <Application>Microsoft Office PowerPoint</Application>
  <PresentationFormat>Экран (4:3)</PresentationFormat>
  <Paragraphs>589</Paragraphs>
  <Slides>54</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54</vt:i4>
      </vt:variant>
    </vt:vector>
  </HeadingPairs>
  <TitlesOfParts>
    <vt:vector size="55" baseType="lpstr">
      <vt:lpstr>Office Theme</vt:lpstr>
      <vt:lpstr>Семинар 6. Классы, статические поля и методы, конструкторы и деструкторы, статусы доступа, внешнее определение методов, друзья классов, указатель this</vt:lpstr>
      <vt:lpstr>1. Классы</vt:lpstr>
      <vt:lpstr>1. Классы</vt:lpstr>
      <vt:lpstr>1. Классы</vt:lpstr>
      <vt:lpstr>1. Классы</vt:lpstr>
      <vt:lpstr>1. Классы</vt:lpstr>
      <vt:lpstr>1. Классы</vt:lpstr>
      <vt:lpstr>1. Классы</vt:lpstr>
      <vt:lpstr>1. Классы</vt:lpstr>
      <vt:lpstr>1. Классы</vt:lpstr>
      <vt:lpstr>2. Статические поля данных и методы</vt:lpstr>
      <vt:lpstr>2. Статические поля данных и методы</vt:lpstr>
      <vt:lpstr>2. Статические поля данных и методы</vt:lpstr>
      <vt:lpstr>2. Статические поля данных и методы</vt:lpstr>
      <vt:lpstr>3. Конструкторы и деструкторы</vt:lpstr>
      <vt:lpstr>3. Конструкторы и деструкторы</vt:lpstr>
      <vt:lpstr>3. Конструкторы и деструкторы</vt:lpstr>
      <vt:lpstr>3. Конструкторы и деструкторы</vt:lpstr>
      <vt:lpstr>3. Конструкторы и деструкторы</vt:lpstr>
      <vt:lpstr>3. Конструкторы и деструкторы</vt:lpstr>
      <vt:lpstr>3. Конструкторы и деструкторы</vt:lpstr>
      <vt:lpstr>3. Конструкторы и деструкторы</vt:lpstr>
      <vt:lpstr>3. Конструкторы и деструкторы</vt:lpstr>
      <vt:lpstr>3. Конструкторы и деструкторы</vt:lpstr>
      <vt:lpstr>3. Конструкторы и деструкторы</vt:lpstr>
      <vt:lpstr>3. Конструкторы и деструкторы</vt:lpstr>
      <vt:lpstr>3. Конструкторы и деструкторы</vt:lpstr>
      <vt:lpstr>3. Конструкторы и деструкторы</vt:lpstr>
      <vt:lpstr>3. Конструкторы и деструкторы</vt:lpstr>
      <vt:lpstr>3. Конструкторы и деструкторы</vt:lpstr>
      <vt:lpstr>3. Конструкторы и деструкторы</vt:lpstr>
      <vt:lpstr>3. Конструкторы и деструкторы</vt:lpstr>
      <vt:lpstr>3. Конструкторы и деструкторы</vt:lpstr>
      <vt:lpstr>4. Статусы доступа</vt:lpstr>
      <vt:lpstr>4. Статусы доступа</vt:lpstr>
      <vt:lpstr>4. Статусы доступа</vt:lpstr>
      <vt:lpstr>4. Статусы доступа</vt:lpstr>
      <vt:lpstr>4. Статусы доступа</vt:lpstr>
      <vt:lpstr>4. Статусы доступа</vt:lpstr>
      <vt:lpstr>4. Статусы доступа</vt:lpstr>
      <vt:lpstr>5. Внешнее определение методов</vt:lpstr>
      <vt:lpstr>5. Внешнее определение методов</vt:lpstr>
      <vt:lpstr>5. Внешнее определение методов</vt:lpstr>
      <vt:lpstr>5. Друзья классов</vt:lpstr>
      <vt:lpstr>5. Друзья классов</vt:lpstr>
      <vt:lpstr>5. Друзья классов</vt:lpstr>
      <vt:lpstr>5. Друзья классов</vt:lpstr>
      <vt:lpstr>5. Друзья классов</vt:lpstr>
      <vt:lpstr>5. Друзья классов</vt:lpstr>
      <vt:lpstr>5. Друзья классов</vt:lpstr>
      <vt:lpstr>5. Друзья классов</vt:lpstr>
      <vt:lpstr>5. Друзья классов</vt:lpstr>
      <vt:lpstr>6. Указатель this</vt:lpstr>
      <vt:lpstr>6. Указатель this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Получение данных люксметра CEM DT-1309 в LabVIEW</dc:title>
  <dc:creator>Admin</dc:creator>
  <cp:lastModifiedBy>Дженгиз</cp:lastModifiedBy>
  <cp:revision>467</cp:revision>
  <dcterms:created xsi:type="dcterms:W3CDTF">2014-12-15T08:53:20Z</dcterms:created>
  <dcterms:modified xsi:type="dcterms:W3CDTF">2015-04-21T14:44:57Z</dcterms:modified>
</cp:coreProperties>
</file>