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83" r:id="rId15"/>
    <p:sldId id="274" r:id="rId16"/>
    <p:sldId id="275" r:id="rId17"/>
    <p:sldId id="276" r:id="rId18"/>
    <p:sldId id="284" r:id="rId19"/>
    <p:sldId id="277" r:id="rId20"/>
    <p:sldId id="279" r:id="rId21"/>
    <p:sldId id="278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4" autoAdjust="0"/>
    <p:restoredTop sz="94660"/>
  </p:normalViewPr>
  <p:slideViewPr>
    <p:cSldViewPr>
      <p:cViewPr>
        <p:scale>
          <a:sx n="70" d="100"/>
          <a:sy n="70" d="100"/>
        </p:scale>
        <p:origin x="-2814" y="-9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A46E0-5035-49A6-8834-FD54D9455735}" type="datetimeFigureOut">
              <a:rPr lang="ru-RU" smtClean="0"/>
              <a:pPr/>
              <a:t>пт 05.10.18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5302-1159-4E8B-B2B7-D948979EA1F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89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0068-7189-4ADC-A31D-4CFE869ABD30}" type="datetime1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095-9C7C-487E-9A5B-9ADD4E174C9E}" type="datetime1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5973-EE00-40A6-9C7B-4E6530306CB1}" type="datetime1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B298-558F-4712-AABC-FACAC4A852D2}" type="datetime1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25A-1094-4169-AD76-8CCD528DC5DC}" type="datetime1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B472-322C-45B1-B468-D9DD185601BF}" type="datetime1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EBE1-227B-4609-8625-DFD7934AB99E}" type="datetime1">
              <a:rPr lang="en-US" smtClean="0"/>
              <a:pPr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2370-DB51-4458-B467-7B57E3FF258B}" type="datetime1">
              <a:rPr lang="en-US" smtClean="0"/>
              <a:pPr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6AB9-FFEE-4806-8FC0-915951A9E088}" type="datetime1">
              <a:rPr lang="en-US" smtClean="0"/>
              <a:pPr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DFE3-5B61-4EA1-97F4-6F68E5A9F387}" type="datetime1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099D-FE67-4EB2-A1AC-AF85E0D664C9}" type="datetime1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F9D8F-4B9F-4CC6-B134-6970A59785F3}" type="datetime1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4800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Семинар 7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Перегрузка операций, классы ресурсоёмких объектов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1252191" cy="1438275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Перегрузка операций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Важные особенности перегрузки операций: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 smtClean="0"/>
              <a:t> </a:t>
            </a:r>
            <a:r>
              <a:rPr lang="ru-RU" sz="3200" dirty="0" err="1" smtClean="0"/>
              <a:t>Си++</a:t>
            </a:r>
            <a:r>
              <a:rPr lang="ru-RU" sz="3200" dirty="0" smtClean="0"/>
              <a:t> не позволяет вводить операции с совершенно новыми обозначениями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 smtClean="0"/>
              <a:t> Существуют операции, не допускающие перегрузки:</a:t>
            </a:r>
          </a:p>
          <a:p>
            <a:pPr marL="342900"/>
            <a:r>
              <a:rPr lang="ru-RU" sz="3200" dirty="0" smtClean="0"/>
              <a:t>.</a:t>
            </a:r>
            <a:r>
              <a:rPr lang="en-US" sz="3200" dirty="0" smtClean="0"/>
              <a:t>(</a:t>
            </a:r>
            <a:r>
              <a:rPr lang="ru-RU" sz="3200" dirty="0" smtClean="0"/>
              <a:t>выбор метода или поля данных объекта</a:t>
            </a:r>
            <a:r>
              <a:rPr lang="en-US" sz="3200" dirty="0" smtClean="0"/>
              <a:t>)</a:t>
            </a:r>
            <a:r>
              <a:rPr lang="ru-RU" sz="3200" dirty="0" smtClean="0"/>
              <a:t> </a:t>
            </a:r>
            <a:br>
              <a:rPr lang="ru-RU" sz="3200" dirty="0" smtClean="0"/>
            </a:br>
            <a:r>
              <a:rPr lang="ru-RU" sz="3200" dirty="0" smtClean="0"/>
              <a:t>.*(обращение к методу или полю данных через указатель)</a:t>
            </a:r>
            <a:br>
              <a:rPr lang="ru-RU" sz="3200" dirty="0" smtClean="0"/>
            </a:br>
            <a:r>
              <a:rPr lang="ru-RU" sz="3200" dirty="0" smtClean="0"/>
              <a:t>?: :: </a:t>
            </a:r>
            <a:r>
              <a:rPr lang="en-US" sz="3200" dirty="0" err="1" smtClean="0"/>
              <a:t>sizeof</a:t>
            </a:r>
            <a:r>
              <a:rPr lang="en-US" sz="3200" dirty="0" smtClean="0"/>
              <a:t> # ##</a:t>
            </a:r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Перегрузка операций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Важные особенности перегрузки операций: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 smtClean="0"/>
              <a:t> При перегрузке операций нет возможности изменять приоритеты операций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 smtClean="0"/>
              <a:t> Нельзя изменять синтаксис выражений, т.е. нет возможности ввести бинарную операцию ++ или унарную -=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 smtClean="0"/>
              <a:t> Операции-функции </a:t>
            </a:r>
            <a:r>
              <a:rPr lang="en-US" sz="3200" dirty="0" smtClean="0"/>
              <a:t>operator =, operator [], operator -&gt; </a:t>
            </a:r>
            <a:r>
              <a:rPr lang="ru-RU" sz="3200" dirty="0" smtClean="0"/>
              <a:t>должны быть нестатическими методами того класса, для которого они определены (а не внешними функциями)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Перегрузка операций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Важные особенности перегрузки операций: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 smtClean="0"/>
              <a:t> Если в выражение с бинарной операцией объект класса должен входить только как правый операнд, то операция-функция не может быть методом класса (пример – операции-функции </a:t>
            </a:r>
            <a:r>
              <a:rPr lang="en-US" sz="3200" dirty="0" smtClean="0"/>
              <a:t>operator&lt;&lt; </a:t>
            </a:r>
            <a:r>
              <a:rPr lang="ru-RU" sz="3200" dirty="0" smtClean="0"/>
              <a:t>и </a:t>
            </a:r>
            <a:r>
              <a:rPr lang="en-US" sz="3200" dirty="0" smtClean="0"/>
              <a:t>operator&gt;&gt;, </a:t>
            </a:r>
            <a:r>
              <a:rPr lang="ru-RU" sz="3200" dirty="0" smtClean="0"/>
              <a:t>показанные выше)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Перегрузка операций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Важные особенности перегрузки операций: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 smtClean="0"/>
              <a:t> Перегрузка префиксных и постфиксных унарных операторов имеет отличие:</a:t>
            </a:r>
          </a:p>
          <a:p>
            <a:pPr marL="342900"/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762000" y="3200400"/>
          <a:ext cx="5181600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Для префиксной формы (например, ++</a:t>
                      </a:r>
                      <a:r>
                        <a:rPr lang="en-US" dirty="0" smtClean="0"/>
                        <a:t>x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++x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означает:</a:t>
                      </a:r>
                    </a:p>
                    <a:p>
                      <a:r>
                        <a:rPr lang="en-US" baseline="0" dirty="0" err="1" smtClean="0"/>
                        <a:t>x.operator</a:t>
                      </a:r>
                      <a:r>
                        <a:rPr lang="en-US" baseline="0" dirty="0" smtClean="0"/>
                        <a:t> ++() </a:t>
                      </a:r>
                      <a:r>
                        <a:rPr lang="ru-RU" baseline="0" dirty="0" smtClean="0"/>
                        <a:t>или</a:t>
                      </a:r>
                    </a:p>
                    <a:p>
                      <a:r>
                        <a:rPr lang="en-US" baseline="0" dirty="0" smtClean="0"/>
                        <a:t>operator ++(x)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Для постфиксной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формы (например, </a:t>
                      </a:r>
                      <a:r>
                        <a:rPr lang="en-US" dirty="0" smtClean="0"/>
                        <a:t>x++</a:t>
                      </a:r>
                      <a:r>
                        <a:rPr lang="ru-RU" dirty="0" smtClean="0"/>
                        <a:t>)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++x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означает:</a:t>
                      </a:r>
                    </a:p>
                    <a:p>
                      <a:r>
                        <a:rPr lang="en-US" baseline="0" dirty="0" err="1" smtClean="0"/>
                        <a:t>x.operator</a:t>
                      </a:r>
                      <a:r>
                        <a:rPr lang="en-US" baseline="0" dirty="0" smtClean="0"/>
                        <a:t> ++(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) </a:t>
                      </a:r>
                      <a:r>
                        <a:rPr lang="ru-RU" baseline="0" dirty="0" smtClean="0"/>
                        <a:t>или</a:t>
                      </a:r>
                    </a:p>
                    <a:p>
                      <a:r>
                        <a:rPr lang="en-US" baseline="0" dirty="0" smtClean="0"/>
                        <a:t>operator ++(x,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Перегрузка операций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Пример перегрузки префиксной операции:</a:t>
            </a:r>
          </a:p>
          <a:p>
            <a:pPr marL="342900"/>
            <a:r>
              <a:rPr lang="en-US" sz="3200" dirty="0" err="1" smtClean="0">
                <a:solidFill>
                  <a:schemeClr val="tx2"/>
                </a:solidFill>
              </a:rPr>
              <a:t>myType</a:t>
            </a:r>
            <a:r>
              <a:rPr lang="en-US" sz="3200" dirty="0" smtClean="0">
                <a:solidFill>
                  <a:schemeClr val="tx2"/>
                </a:solidFill>
              </a:rPr>
              <a:t> &amp; operator ++(){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	x+=2; // </a:t>
            </a:r>
            <a:r>
              <a:rPr lang="ru-RU" sz="3200" dirty="0" smtClean="0">
                <a:solidFill>
                  <a:schemeClr val="tx2"/>
                </a:solidFill>
              </a:rPr>
              <a:t>Здесь может быть что угодно</a:t>
            </a:r>
            <a:endParaRPr lang="en-US" sz="3200" dirty="0" smtClean="0">
              <a:solidFill>
                <a:schemeClr val="tx2"/>
              </a:solidFill>
            </a:endParaRPr>
          </a:p>
          <a:p>
            <a:pPr marL="342900"/>
            <a:r>
              <a:rPr lang="ru-RU" sz="3200" dirty="0" smtClean="0">
                <a:solidFill>
                  <a:schemeClr val="tx2"/>
                </a:solidFill>
              </a:rPr>
              <a:t>	</a:t>
            </a:r>
            <a:r>
              <a:rPr lang="en-US" sz="3200" dirty="0" smtClean="0">
                <a:solidFill>
                  <a:schemeClr val="tx2"/>
                </a:solidFill>
              </a:rPr>
              <a:t>return *this;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}</a:t>
            </a:r>
            <a:endParaRPr lang="ru-RU" sz="3200" dirty="0" smtClean="0">
              <a:solidFill>
                <a:schemeClr val="tx2"/>
              </a:solidFill>
            </a:endParaRPr>
          </a:p>
          <a:p>
            <a:pPr marL="342900"/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Перегрузка операций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Важные особенности перегрузки операций: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 smtClean="0"/>
              <a:t> Если операторы * и = являются перегруженными, то это не значит, что к объектам класса можно применять оператор </a:t>
            </a:r>
            <a:r>
              <a:rPr lang="en-US" sz="3200" dirty="0" smtClean="0"/>
              <a:t>*=</a:t>
            </a:r>
            <a:endParaRPr lang="ru-RU" sz="3200" dirty="0" smtClean="0"/>
          </a:p>
          <a:p>
            <a:pPr marL="342900">
              <a:buFont typeface="Arial" pitchFamily="34" charset="0"/>
              <a:buChar char="•"/>
            </a:pPr>
            <a:r>
              <a:rPr lang="ru-RU" sz="3200" dirty="0" smtClean="0"/>
              <a:t> Нельзя изменить смысл выражения, если в него не входит объект класса, введённого пользователем. Например, нельзя определить операцию-функцию для операндов-указателей</a:t>
            </a:r>
          </a:p>
          <a:p>
            <a:pPr marL="342900"/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Перегрузка операций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Распространение действия операций на новые классы служит для встраивания (агрегации) класса в систему типов, уже существующих в языке. Для бинарной операции во многих случаях достаточно определить только три варианта сочетаний операндов: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 smtClean="0"/>
              <a:t> </a:t>
            </a:r>
            <a:r>
              <a:rPr lang="ru-RU" sz="3200" dirty="0" err="1" smtClean="0"/>
              <a:t>стандартный_тип</a:t>
            </a:r>
            <a:r>
              <a:rPr lang="ru-RU" sz="3200" dirty="0" smtClean="0"/>
              <a:t>, класс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 smtClean="0"/>
              <a:t> класс, </a:t>
            </a:r>
            <a:r>
              <a:rPr lang="ru-RU" sz="3200" dirty="0" err="1" smtClean="0"/>
              <a:t>стандартный_тип</a:t>
            </a:r>
            <a:endParaRPr lang="ru-RU" sz="3200" dirty="0" smtClean="0"/>
          </a:p>
          <a:p>
            <a:pPr marL="342900">
              <a:buFont typeface="Arial" pitchFamily="34" charset="0"/>
              <a:buChar char="•"/>
            </a:pPr>
            <a:r>
              <a:rPr lang="ru-RU" sz="3200" dirty="0" smtClean="0"/>
              <a:t> класс, класс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Перегрузка операций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295400"/>
            <a:ext cx="85344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классе </a:t>
            </a:r>
            <a:r>
              <a:rPr lang="en-US" sz="2400" dirty="0" err="1" smtClean="0"/>
              <a:t>myComplex</a:t>
            </a:r>
            <a:r>
              <a:rPr lang="en-US" sz="2400" dirty="0" smtClean="0"/>
              <a:t> </a:t>
            </a:r>
            <a:r>
              <a:rPr lang="ru-RU" sz="2400" dirty="0" smtClean="0"/>
              <a:t>была перегружена операция +: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myComplex</a:t>
            </a:r>
            <a:r>
              <a:rPr lang="en-US" sz="2400" dirty="0" smtClean="0">
                <a:solidFill>
                  <a:schemeClr val="tx2"/>
                </a:solidFill>
              </a:rPr>
              <a:t> operator + (</a:t>
            </a:r>
            <a:r>
              <a:rPr lang="en-US" sz="2400" dirty="0" err="1" smtClean="0">
                <a:solidFill>
                  <a:schemeClr val="tx2"/>
                </a:solidFill>
              </a:rPr>
              <a:t>myComplex</a:t>
            </a:r>
            <a:r>
              <a:rPr lang="en-US" sz="2400" dirty="0" smtClean="0">
                <a:solidFill>
                  <a:schemeClr val="tx2"/>
                </a:solidFill>
              </a:rPr>
              <a:t> A, </a:t>
            </a:r>
            <a:r>
              <a:rPr lang="en-US" sz="2400" dirty="0" err="1" smtClean="0">
                <a:solidFill>
                  <a:schemeClr val="tx2"/>
                </a:solidFill>
              </a:rPr>
              <a:t>myComplex</a:t>
            </a:r>
            <a:r>
              <a:rPr lang="en-US" sz="2400" dirty="0" smtClean="0">
                <a:solidFill>
                  <a:schemeClr val="tx2"/>
                </a:solidFill>
              </a:rPr>
              <a:t> B){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return </a:t>
            </a:r>
            <a:r>
              <a:rPr lang="en-US" sz="2400" dirty="0" err="1" smtClean="0">
                <a:solidFill>
                  <a:schemeClr val="tx2"/>
                </a:solidFill>
              </a:rPr>
              <a:t>myComplex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A.real</a:t>
            </a:r>
            <a:r>
              <a:rPr lang="en-US" sz="2400" dirty="0" smtClean="0">
                <a:solidFill>
                  <a:schemeClr val="tx2"/>
                </a:solidFill>
              </a:rPr>
              <a:t>()+ </a:t>
            </a:r>
            <a:r>
              <a:rPr lang="en-US" sz="2400" dirty="0" err="1" smtClean="0">
                <a:solidFill>
                  <a:schemeClr val="tx2"/>
                </a:solidFill>
              </a:rPr>
              <a:t>B.real</a:t>
            </a:r>
            <a:r>
              <a:rPr lang="en-US" sz="2400" dirty="0" smtClean="0">
                <a:solidFill>
                  <a:schemeClr val="tx2"/>
                </a:solidFill>
              </a:rPr>
              <a:t>(), </a:t>
            </a:r>
            <a:r>
              <a:rPr lang="en-US" sz="2400" dirty="0" err="1" smtClean="0">
                <a:solidFill>
                  <a:schemeClr val="tx2"/>
                </a:solidFill>
              </a:rPr>
              <a:t>A.imag</a:t>
            </a:r>
            <a:r>
              <a:rPr lang="en-US" sz="2400" dirty="0" smtClean="0">
                <a:solidFill>
                  <a:schemeClr val="tx2"/>
                </a:solidFill>
              </a:rPr>
              <a:t>() + </a:t>
            </a:r>
            <a:r>
              <a:rPr lang="en-US" sz="2400" dirty="0" err="1" smtClean="0">
                <a:solidFill>
                  <a:schemeClr val="tx2"/>
                </a:solidFill>
              </a:rPr>
              <a:t>B.imag</a:t>
            </a:r>
            <a:r>
              <a:rPr lang="en-US" sz="2400" dirty="0" smtClean="0">
                <a:solidFill>
                  <a:schemeClr val="tx2"/>
                </a:solidFill>
              </a:rPr>
              <a:t>());</a:t>
            </a:r>
          </a:p>
          <a:p>
            <a:r>
              <a:rPr lang="ru-RU" sz="2400" dirty="0" smtClean="0">
                <a:solidFill>
                  <a:schemeClr val="tx2"/>
                </a:solidFill>
              </a:rPr>
              <a:t>}</a:t>
            </a:r>
          </a:p>
          <a:p>
            <a:endParaRPr lang="ru-RU" sz="2000" dirty="0" smtClean="0"/>
          </a:p>
          <a:p>
            <a:r>
              <a:rPr lang="ru-RU" sz="2000" dirty="0" smtClean="0"/>
              <a:t>Но выражения в следующих операторах будут допустимы</a:t>
            </a:r>
            <a:r>
              <a:rPr lang="en-US" sz="2000" dirty="0" smtClean="0"/>
              <a:t> </a:t>
            </a:r>
            <a:r>
              <a:rPr lang="ru-RU" sz="2000" dirty="0" smtClean="0"/>
              <a:t>из-за существования конструктора </a:t>
            </a:r>
            <a:r>
              <a:rPr lang="en-US" sz="2000" dirty="0" err="1" smtClean="0">
                <a:solidFill>
                  <a:schemeClr val="tx2"/>
                </a:solidFill>
              </a:rPr>
              <a:t>myComplex</a:t>
            </a:r>
            <a:r>
              <a:rPr lang="en-US" sz="2000" dirty="0" smtClean="0">
                <a:solidFill>
                  <a:schemeClr val="tx2"/>
                </a:solidFill>
              </a:rPr>
              <a:t>(double r = 0.0, double 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 = 0.0) 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r>
              <a:rPr lang="en-US" sz="2400" dirty="0" err="1" smtClean="0"/>
              <a:t>myComplex</a:t>
            </a:r>
            <a:r>
              <a:rPr lang="en-US" sz="2400" dirty="0" smtClean="0"/>
              <a:t> C(1.0, 2.0);</a:t>
            </a:r>
          </a:p>
          <a:p>
            <a:r>
              <a:rPr lang="en-US" sz="2400" dirty="0" err="1" smtClean="0"/>
              <a:t>myComplex</a:t>
            </a:r>
            <a:r>
              <a:rPr lang="en-US" sz="2400" dirty="0" smtClean="0"/>
              <a:t> E;</a:t>
            </a:r>
          </a:p>
          <a:p>
            <a:r>
              <a:rPr lang="en-US" sz="2400" dirty="0" smtClean="0"/>
              <a:t>E = 4.0 + C; // operator +(</a:t>
            </a:r>
            <a:r>
              <a:rPr lang="en-US" sz="2400" dirty="0" err="1" smtClean="0"/>
              <a:t>myComplex</a:t>
            </a:r>
            <a:r>
              <a:rPr lang="en-US" sz="2400" dirty="0" smtClean="0"/>
              <a:t>(4.0), C)</a:t>
            </a:r>
          </a:p>
          <a:p>
            <a:r>
              <a:rPr lang="en-US" sz="2400" dirty="0" smtClean="0"/>
              <a:t>E = E + 2.0;</a:t>
            </a:r>
          </a:p>
          <a:p>
            <a:r>
              <a:rPr lang="en-US" sz="2400" dirty="0" smtClean="0"/>
              <a:t>E = C + E;</a:t>
            </a:r>
          </a:p>
          <a:p>
            <a:r>
              <a:rPr lang="en-US" sz="2400" dirty="0" smtClean="0"/>
              <a:t>E = C + 20; // operator +(C, </a:t>
            </a:r>
            <a:r>
              <a:rPr lang="en-US" sz="2400" dirty="0" err="1" smtClean="0"/>
              <a:t>myComplex</a:t>
            </a:r>
            <a:r>
              <a:rPr lang="en-US" sz="2400" dirty="0" smtClean="0"/>
              <a:t>(double(20)))</a:t>
            </a:r>
          </a:p>
          <a:p>
            <a:r>
              <a:rPr lang="en-US" sz="2400" dirty="0" smtClean="0"/>
              <a:t>C = C + 'x'; // </a:t>
            </a:r>
            <a:r>
              <a:rPr lang="ru-RU" sz="2400" dirty="0" smtClean="0"/>
              <a:t>то же, но здесь тип </a:t>
            </a:r>
            <a:r>
              <a:rPr lang="en-US" sz="2400" dirty="0" smtClean="0"/>
              <a:t>char </a:t>
            </a:r>
            <a:r>
              <a:rPr lang="ru-RU" sz="2400" dirty="0" smtClean="0"/>
              <a:t>приводится к </a:t>
            </a:r>
            <a:r>
              <a:rPr lang="en-US" sz="2400" dirty="0" smtClean="0"/>
              <a:t>double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Перегрузка операций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2954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Операторы преобразования:</a:t>
            </a:r>
            <a:endParaRPr lang="ru-RU" sz="2400" dirty="0" smtClean="0"/>
          </a:p>
          <a:p>
            <a:r>
              <a:rPr lang="en-US" sz="2400" dirty="0">
                <a:solidFill>
                  <a:schemeClr val="tx2"/>
                </a:solidFill>
              </a:rPr>
              <a:t>operator double() </a:t>
            </a:r>
            <a:r>
              <a:rPr lang="en-US" sz="2400" dirty="0" err="1">
                <a:solidFill>
                  <a:schemeClr val="tx2"/>
                </a:solidFill>
              </a:rPr>
              <a:t>const</a:t>
            </a:r>
            <a:r>
              <a:rPr lang="en-US" sz="2400" dirty="0">
                <a:solidFill>
                  <a:schemeClr val="tx2"/>
                </a:solidFill>
              </a:rPr>
              <a:t> {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	return </a:t>
            </a:r>
            <a:r>
              <a:rPr lang="en-US" sz="2400" dirty="0">
                <a:solidFill>
                  <a:schemeClr val="tx2"/>
                </a:solidFill>
              </a:rPr>
              <a:t>re;</a:t>
            </a:r>
          </a:p>
          <a:p>
            <a:r>
              <a:rPr lang="ru-RU" sz="2400" dirty="0" smtClean="0">
                <a:solidFill>
                  <a:schemeClr val="tx2"/>
                </a:solidFill>
              </a:rPr>
              <a:t>}</a:t>
            </a:r>
          </a:p>
          <a:p>
            <a:endParaRPr lang="ru-RU" sz="2400" dirty="0">
              <a:solidFill>
                <a:schemeClr val="tx2"/>
              </a:solidFill>
            </a:endParaRPr>
          </a:p>
          <a:p>
            <a:r>
              <a:rPr lang="en-US" sz="2400" dirty="0" err="1">
                <a:solidFill>
                  <a:schemeClr val="tx2"/>
                </a:solidFill>
              </a:rPr>
              <a:t>int</a:t>
            </a:r>
            <a:r>
              <a:rPr lang="en-US" sz="2400" dirty="0">
                <a:solidFill>
                  <a:schemeClr val="tx2"/>
                </a:solidFill>
              </a:rPr>
              <a:t> main() {</a:t>
            </a:r>
          </a:p>
          <a:p>
            <a:pPr lvl="1"/>
            <a:r>
              <a:rPr lang="en-US" sz="2400" dirty="0" err="1">
                <a:solidFill>
                  <a:schemeClr val="tx2"/>
                </a:solidFill>
              </a:rPr>
              <a:t>myComplex</a:t>
            </a:r>
            <a:r>
              <a:rPr lang="en-US" sz="2400" dirty="0">
                <a:solidFill>
                  <a:schemeClr val="tx2"/>
                </a:solidFill>
              </a:rPr>
              <a:t> mc1(5, 6);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double d = (double)mc1;</a:t>
            </a:r>
          </a:p>
          <a:p>
            <a:pPr lvl="1"/>
            <a:r>
              <a:rPr lang="en-US" sz="2400" dirty="0" err="1">
                <a:solidFill>
                  <a:schemeClr val="tx2"/>
                </a:solidFill>
              </a:rPr>
              <a:t>cout</a:t>
            </a:r>
            <a:r>
              <a:rPr lang="en-US" sz="2400" dirty="0">
                <a:solidFill>
                  <a:schemeClr val="tx2"/>
                </a:solidFill>
              </a:rPr>
              <a:t> &lt;&lt; d; // 5</a:t>
            </a:r>
          </a:p>
          <a:p>
            <a:r>
              <a:rPr lang="ru-RU" sz="2400" dirty="0">
                <a:solidFill>
                  <a:schemeClr val="tx2"/>
                </a:solidFill>
              </a:rPr>
              <a:t>}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r>
              <a:rPr lang="ru-RU" sz="2400" dirty="0" smtClean="0"/>
              <a:t>после имени метода означает, что метод не будет изменять значения полей класса (метод не меняет состояние объекта)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Не указывается возвращаемое значение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3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Классы ресурсоёмких объектов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Поддержка присваивания обеспечивается в каждом классе за  счёт присутствия в его определении соответствующей операции-функции </a:t>
            </a:r>
            <a:r>
              <a:rPr lang="en-US" sz="3200" dirty="0" smtClean="0"/>
              <a:t>operator =.</a:t>
            </a:r>
            <a:r>
              <a:rPr lang="ru-RU" sz="3200" dirty="0" smtClean="0"/>
              <a:t> Она либо явно определяется в классе программистом, либо неявно добавляется компилятором. То же самое справедливо по отношению к конструктору копирования.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Перегрузка операций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Примеры перегрузки операций: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 smtClean="0"/>
              <a:t> Операция поразрядного сдвига </a:t>
            </a:r>
            <a:r>
              <a:rPr lang="en-US" sz="3200" dirty="0" smtClean="0"/>
              <a:t>&lt;&lt; </a:t>
            </a:r>
            <a:r>
              <a:rPr lang="ru-RU" sz="3200" dirty="0" smtClean="0"/>
              <a:t>является перегруженной в классе выходных потоков (для </a:t>
            </a:r>
            <a:r>
              <a:rPr lang="en-US" sz="3200" dirty="0" err="1" smtClean="0"/>
              <a:t>cout</a:t>
            </a:r>
            <a:r>
              <a:rPr lang="ru-RU" sz="3200" dirty="0" smtClean="0"/>
              <a:t>)</a:t>
            </a:r>
            <a:r>
              <a:rPr lang="en-US" sz="3200" dirty="0" smtClean="0"/>
              <a:t>.</a:t>
            </a:r>
          </a:p>
          <a:p>
            <a:pPr marL="342900"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ru-RU" sz="3200" dirty="0" smtClean="0"/>
              <a:t>Операция сложения + является перегруженной для класса </a:t>
            </a:r>
            <a:r>
              <a:rPr lang="en-US" sz="3200" dirty="0" smtClean="0"/>
              <a:t>string, </a:t>
            </a:r>
            <a:r>
              <a:rPr lang="ru-RU" sz="3200" dirty="0" smtClean="0"/>
              <a:t>представляя собой операцию конкатенации строк (в конец первой строки дописывается вторая строка).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Классы ресурсоёмких объектов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Если объект использует динамическую память, то чаще всего необходимо использование «глубокого копирования» при выполнении присваивания и вызове конструктора копирования - т.е. копирования не только полей данных объекта, но и динамической памяти.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Классы ресурсоёмких объектов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1371600"/>
            <a:ext cx="8534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457200"/>
            <a:r>
              <a:rPr lang="ru-RU" dirty="0" smtClean="0"/>
              <a:t>Пример. Глубокое копирование для класса «точка в многомерном пространстве».</a:t>
            </a:r>
          </a:p>
          <a:p>
            <a:r>
              <a:rPr lang="en-US" dirty="0" smtClean="0"/>
              <a:t>class point{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size;</a:t>
            </a:r>
          </a:p>
          <a:p>
            <a:pPr lvl="1"/>
            <a:r>
              <a:rPr lang="en-US" dirty="0" smtClean="0"/>
              <a:t>double * </a:t>
            </a:r>
            <a:r>
              <a:rPr lang="en-US" dirty="0" err="1" smtClean="0"/>
              <a:t>coord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public:</a:t>
            </a:r>
          </a:p>
          <a:p>
            <a:pPr lvl="1"/>
            <a:r>
              <a:rPr lang="fr-FR" dirty="0" smtClean="0"/>
              <a:t>point(int n=1, double z = 0.0){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Конструктор общего вида</a:t>
            </a:r>
            <a:endParaRPr lang="fr-FR" dirty="0" smtClean="0"/>
          </a:p>
          <a:p>
            <a:pPr lvl="2"/>
            <a:r>
              <a:rPr lang="en-US" dirty="0" smtClean="0"/>
              <a:t>size = n;</a:t>
            </a:r>
          </a:p>
          <a:p>
            <a:pPr lvl="2"/>
            <a:r>
              <a:rPr lang="en-US" dirty="0" err="1" smtClean="0"/>
              <a:t>coord</a:t>
            </a:r>
            <a:r>
              <a:rPr lang="en-US" dirty="0" smtClean="0"/>
              <a:t> = new double[size];</a:t>
            </a:r>
          </a:p>
          <a:p>
            <a:pPr lvl="2"/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&lt;size;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lvl="2"/>
            <a:r>
              <a:rPr lang="en-US" dirty="0" err="1" smtClean="0"/>
              <a:t>coord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z;</a:t>
            </a:r>
          </a:p>
          <a:p>
            <a:pPr lvl="1"/>
            <a:r>
              <a:rPr lang="ru-RU" dirty="0" smtClean="0"/>
              <a:t>}</a:t>
            </a:r>
          </a:p>
          <a:p>
            <a:pPr lvl="1"/>
            <a:r>
              <a:rPr lang="en-US" dirty="0" smtClean="0"/>
              <a:t>point(const point &amp; p) :size(</a:t>
            </a:r>
            <a:r>
              <a:rPr lang="en-US" dirty="0" err="1" smtClean="0"/>
              <a:t>p.size</a:t>
            </a:r>
            <a:r>
              <a:rPr lang="en-US" dirty="0" smtClean="0"/>
              <a:t>){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Конструктор копирования</a:t>
            </a:r>
            <a:endParaRPr lang="en-US" dirty="0" smtClean="0"/>
          </a:p>
          <a:p>
            <a:pPr lvl="2"/>
            <a:r>
              <a:rPr lang="en-US" dirty="0" err="1" smtClean="0"/>
              <a:t>coord</a:t>
            </a:r>
            <a:r>
              <a:rPr lang="en-US" dirty="0" smtClean="0"/>
              <a:t>=new double[size];</a:t>
            </a:r>
          </a:p>
          <a:p>
            <a:pPr lvl="2"/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&lt;size;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  <a:endParaRPr lang="ru-RU" dirty="0" smtClean="0"/>
          </a:p>
          <a:p>
            <a:pPr lvl="2"/>
            <a:r>
              <a:rPr lang="ru-RU" dirty="0" smtClean="0"/>
              <a:t>	</a:t>
            </a:r>
            <a:r>
              <a:rPr lang="en-US" dirty="0" err="1" smtClean="0"/>
              <a:t>coord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p.coord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lvl="1"/>
            <a:r>
              <a:rPr lang="ru-RU" dirty="0" smtClean="0"/>
              <a:t>}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Классы ресурсоёмких объектов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12192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ru-RU" dirty="0" smtClean="0"/>
          </a:p>
          <a:p>
            <a:pPr lvl="1"/>
            <a:r>
              <a:rPr lang="en-US" dirty="0" smtClean="0"/>
              <a:t>point &amp; operator=(const point &amp;p){ // </a:t>
            </a:r>
            <a:r>
              <a:rPr lang="ru-RU" dirty="0" smtClean="0"/>
              <a:t>Перегрузка операции присваивания</a:t>
            </a:r>
            <a:endParaRPr lang="en-US" dirty="0" smtClean="0"/>
          </a:p>
          <a:p>
            <a:pPr lvl="2"/>
            <a:r>
              <a:rPr lang="en-US" dirty="0" smtClean="0"/>
              <a:t>if(this!=&amp;p){</a:t>
            </a:r>
          </a:p>
          <a:p>
            <a:pPr lvl="3"/>
            <a:r>
              <a:rPr lang="en-US" dirty="0" smtClean="0"/>
              <a:t>delete [] </a:t>
            </a:r>
            <a:r>
              <a:rPr lang="en-US" dirty="0" err="1" smtClean="0"/>
              <a:t>coord</a:t>
            </a:r>
            <a:r>
              <a:rPr lang="en-US" dirty="0" smtClean="0"/>
              <a:t>;</a:t>
            </a:r>
          </a:p>
          <a:p>
            <a:pPr lvl="3"/>
            <a:r>
              <a:rPr lang="en-US" dirty="0" err="1" smtClean="0"/>
              <a:t>coord</a:t>
            </a:r>
            <a:r>
              <a:rPr lang="en-US" dirty="0" smtClean="0"/>
              <a:t> = new double [size = </a:t>
            </a:r>
            <a:r>
              <a:rPr lang="en-US" dirty="0" err="1" smtClean="0"/>
              <a:t>p.size</a:t>
            </a:r>
            <a:r>
              <a:rPr lang="en-US" dirty="0" smtClean="0"/>
              <a:t>];</a:t>
            </a:r>
          </a:p>
          <a:p>
            <a:pPr lvl="3"/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&lt;size;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  <a:endParaRPr lang="ru-RU" dirty="0" smtClean="0"/>
          </a:p>
          <a:p>
            <a:pPr lvl="3"/>
            <a:r>
              <a:rPr lang="ru-RU" dirty="0" smtClean="0"/>
              <a:t>	</a:t>
            </a:r>
            <a:r>
              <a:rPr lang="en-US" dirty="0" err="1" smtClean="0"/>
              <a:t>coord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p.coord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lvl="1"/>
            <a:r>
              <a:rPr lang="ru-RU" dirty="0" smtClean="0"/>
              <a:t>	}</a:t>
            </a:r>
          </a:p>
          <a:p>
            <a:pPr lvl="1"/>
            <a:r>
              <a:rPr lang="ru-RU" dirty="0" smtClean="0"/>
              <a:t>	</a:t>
            </a:r>
            <a:r>
              <a:rPr lang="en-US" dirty="0" smtClean="0"/>
              <a:t>return * this;</a:t>
            </a:r>
          </a:p>
          <a:p>
            <a:pPr lvl="1"/>
            <a:r>
              <a:rPr lang="ru-RU" dirty="0" smtClean="0"/>
              <a:t>}</a:t>
            </a:r>
          </a:p>
          <a:p>
            <a:pPr lvl="1"/>
            <a:r>
              <a:rPr lang="en-US" dirty="0" smtClean="0"/>
              <a:t>friend </a:t>
            </a:r>
            <a:r>
              <a:rPr lang="en-US" dirty="0" err="1" smtClean="0"/>
              <a:t>ostream</a:t>
            </a:r>
            <a:r>
              <a:rPr lang="en-US" dirty="0" smtClean="0"/>
              <a:t> &amp; operator&lt;&lt;(</a:t>
            </a:r>
            <a:r>
              <a:rPr lang="en-US" dirty="0" err="1" smtClean="0"/>
              <a:t>ostream</a:t>
            </a:r>
            <a:r>
              <a:rPr lang="en-US" dirty="0" smtClean="0"/>
              <a:t> &amp; out, point p);</a:t>
            </a:r>
          </a:p>
          <a:p>
            <a:pPr lvl="1"/>
            <a:r>
              <a:rPr lang="en-US" dirty="0" smtClean="0"/>
              <a:t>~point(){delete [] </a:t>
            </a:r>
            <a:r>
              <a:rPr lang="en-US" dirty="0" err="1" smtClean="0"/>
              <a:t>coord</a:t>
            </a:r>
            <a:r>
              <a:rPr lang="en-US" dirty="0" smtClean="0"/>
              <a:t>;}</a:t>
            </a:r>
          </a:p>
          <a:p>
            <a:r>
              <a:rPr lang="ru-RU" dirty="0" smtClean="0"/>
              <a:t>};</a:t>
            </a:r>
          </a:p>
          <a:p>
            <a:r>
              <a:rPr lang="en-US" dirty="0" err="1" smtClean="0"/>
              <a:t>ostream</a:t>
            </a:r>
            <a:r>
              <a:rPr lang="en-US" dirty="0" smtClean="0"/>
              <a:t> &amp;operator&lt;&lt;(</a:t>
            </a:r>
            <a:r>
              <a:rPr lang="en-US" dirty="0" err="1" smtClean="0"/>
              <a:t>ostream</a:t>
            </a:r>
            <a:r>
              <a:rPr lang="en-US" dirty="0" smtClean="0"/>
              <a:t> &amp; out, point p){</a:t>
            </a:r>
          </a:p>
          <a:p>
            <a:pPr lvl="1"/>
            <a:r>
              <a:rPr lang="en-US" dirty="0" smtClean="0"/>
              <a:t>out&lt;&lt;"size="&lt;&lt;</a:t>
            </a:r>
            <a:r>
              <a:rPr lang="en-US" dirty="0" err="1" smtClean="0"/>
              <a:t>p.size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p.size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lvl="1"/>
            <a:r>
              <a:rPr lang="ru-RU" dirty="0" smtClean="0"/>
              <a:t>	</a:t>
            </a:r>
            <a:r>
              <a:rPr lang="en-US" dirty="0" smtClean="0"/>
              <a:t>out &lt;&lt; "\t["&lt;&lt;</a:t>
            </a:r>
            <a:r>
              <a:rPr lang="en-US" dirty="0" err="1" smtClean="0"/>
              <a:t>i</a:t>
            </a:r>
            <a:r>
              <a:rPr lang="en-US" dirty="0" smtClean="0"/>
              <a:t>&lt;&lt;"]="&lt;&lt;</a:t>
            </a:r>
            <a:r>
              <a:rPr lang="en-US" dirty="0" err="1" smtClean="0"/>
              <a:t>p.coord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lvl="1"/>
            <a:r>
              <a:rPr lang="en-US" dirty="0" smtClean="0"/>
              <a:t>out&lt;&lt;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return out;</a:t>
            </a:r>
          </a:p>
          <a:p>
            <a:r>
              <a:rPr lang="ru-RU" dirty="0" smtClean="0"/>
              <a:t>}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Классы ресурсоёмких объектов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62200" y="2590800"/>
            <a:ext cx="533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895600" y="2590800"/>
            <a:ext cx="76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coord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648200" y="25908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029200" y="25908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5410200" y="25908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791200" y="25908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6172200" y="25908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2362200" y="3352800"/>
            <a:ext cx="533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2895600" y="3352800"/>
            <a:ext cx="76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coord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4648200" y="1905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Динамическая память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2362200" y="19050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Статическая память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22" idx="3"/>
            <a:endCxn id="16" idx="1"/>
          </p:cNvCxnSpPr>
          <p:nvPr/>
        </p:nvCxnSpPr>
        <p:spPr>
          <a:xfrm flipV="1">
            <a:off x="3657600" y="2781300"/>
            <a:ext cx="990600" cy="756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9" idx="2"/>
            <a:endCxn id="21" idx="0"/>
          </p:cNvCxnSpPr>
          <p:nvPr/>
        </p:nvCxnSpPr>
        <p:spPr>
          <a:xfrm>
            <a:off x="2628900" y="2960132"/>
            <a:ext cx="0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5" idx="2"/>
            <a:endCxn id="22" idx="0"/>
          </p:cNvCxnSpPr>
          <p:nvPr/>
        </p:nvCxnSpPr>
        <p:spPr>
          <a:xfrm>
            <a:off x="3276600" y="2960132"/>
            <a:ext cx="0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3"/>
            <a:endCxn id="16" idx="1"/>
          </p:cNvCxnSpPr>
          <p:nvPr/>
        </p:nvCxnSpPr>
        <p:spPr>
          <a:xfrm>
            <a:off x="3657600" y="2775466"/>
            <a:ext cx="99060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57600" y="1295400"/>
            <a:ext cx="1106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Было</a:t>
            </a:r>
            <a:endParaRPr lang="ru-RU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2362200" y="5029200"/>
            <a:ext cx="533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895600" y="5029200"/>
            <a:ext cx="76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coord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4648200" y="50292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5029200" y="50292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5410200" y="50292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5791200" y="50292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6172200" y="50292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2362200" y="5791200"/>
            <a:ext cx="533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2895600" y="5791200"/>
            <a:ext cx="76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coord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648200" y="4343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Динамическая память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362200" y="4343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Статическая память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36" idx="2"/>
            <a:endCxn id="43" idx="0"/>
          </p:cNvCxnSpPr>
          <p:nvPr/>
        </p:nvCxnSpPr>
        <p:spPr>
          <a:xfrm>
            <a:off x="2628900" y="5398532"/>
            <a:ext cx="0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7" idx="2"/>
            <a:endCxn id="44" idx="0"/>
          </p:cNvCxnSpPr>
          <p:nvPr/>
        </p:nvCxnSpPr>
        <p:spPr>
          <a:xfrm>
            <a:off x="3276600" y="5398532"/>
            <a:ext cx="0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37" idx="3"/>
            <a:endCxn id="38" idx="1"/>
          </p:cNvCxnSpPr>
          <p:nvPr/>
        </p:nvCxnSpPr>
        <p:spPr>
          <a:xfrm>
            <a:off x="3657600" y="5213866"/>
            <a:ext cx="99060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657600" y="3886200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Стало</a:t>
            </a:r>
            <a:endParaRPr lang="ru-RU" sz="3200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4648200" y="57912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5029200" y="57912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5410200" y="57912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5791200" y="57912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6172200" y="57912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Прямая со стрелкой 58"/>
          <p:cNvCxnSpPr>
            <a:stCxn id="44" idx="3"/>
            <a:endCxn id="53" idx="1"/>
          </p:cNvCxnSpPr>
          <p:nvPr/>
        </p:nvCxnSpPr>
        <p:spPr>
          <a:xfrm>
            <a:off x="3657600" y="5975866"/>
            <a:ext cx="99060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38" idx="2"/>
            <a:endCxn id="53" idx="0"/>
          </p:cNvCxnSpPr>
          <p:nvPr/>
        </p:nvCxnSpPr>
        <p:spPr>
          <a:xfrm>
            <a:off x="4838700" y="5410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39" idx="2"/>
            <a:endCxn id="54" idx="0"/>
          </p:cNvCxnSpPr>
          <p:nvPr/>
        </p:nvCxnSpPr>
        <p:spPr>
          <a:xfrm>
            <a:off x="5219700" y="5410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40" idx="2"/>
            <a:endCxn id="55" idx="0"/>
          </p:cNvCxnSpPr>
          <p:nvPr/>
        </p:nvCxnSpPr>
        <p:spPr>
          <a:xfrm>
            <a:off x="5600700" y="5410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41" idx="2"/>
            <a:endCxn id="56" idx="0"/>
          </p:cNvCxnSpPr>
          <p:nvPr/>
        </p:nvCxnSpPr>
        <p:spPr>
          <a:xfrm>
            <a:off x="5981700" y="5410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42" idx="2"/>
            <a:endCxn id="57" idx="0"/>
          </p:cNvCxnSpPr>
          <p:nvPr/>
        </p:nvCxnSpPr>
        <p:spPr>
          <a:xfrm>
            <a:off x="6362700" y="5410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295400" y="5029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Объект 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1295400" y="579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Объект 2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295400" y="2590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Объект 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1295400" y="3352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Объект 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Классы ресурсоёмких объектов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2400" dirty="0" smtClean="0"/>
              <a:t>Задания.</a:t>
            </a:r>
          </a:p>
          <a:p>
            <a:pPr marL="857250" indent="-514350">
              <a:buFont typeface="+mj-lt"/>
              <a:buAutoNum type="arabicPeriod"/>
            </a:pPr>
            <a:r>
              <a:rPr lang="ru-RU" sz="2400" dirty="0" smtClean="0"/>
              <a:t>Переопределить операцию </a:t>
            </a:r>
            <a:r>
              <a:rPr lang="en-US" sz="2400" dirty="0" smtClean="0"/>
              <a:t>[] </a:t>
            </a:r>
            <a:r>
              <a:rPr lang="ru-RU" sz="2400" dirty="0" smtClean="0"/>
              <a:t>для класса </a:t>
            </a:r>
            <a:r>
              <a:rPr lang="en-US" sz="2400" dirty="0" smtClean="0"/>
              <a:t>point </a:t>
            </a:r>
            <a:r>
              <a:rPr lang="ru-RU" sz="2400" dirty="0" smtClean="0"/>
              <a:t>таким образом, чтобы применение данной операции к экземпляру данного класса возвращало </a:t>
            </a:r>
            <a:r>
              <a:rPr lang="en-US" sz="2400" dirty="0" err="1" smtClean="0"/>
              <a:t>i</a:t>
            </a:r>
            <a:r>
              <a:rPr lang="en-US" sz="2400" dirty="0" smtClean="0"/>
              <a:t>-</a:t>
            </a:r>
            <a:r>
              <a:rPr lang="ru-RU" sz="2400" dirty="0" err="1" smtClean="0"/>
              <a:t>й</a:t>
            </a:r>
            <a:r>
              <a:rPr lang="ru-RU" sz="2400" dirty="0" smtClean="0"/>
              <a:t> элемент динамического массива </a:t>
            </a:r>
            <a:r>
              <a:rPr lang="en-US" sz="2400" dirty="0" err="1" smtClean="0"/>
              <a:t>coord</a:t>
            </a:r>
            <a:r>
              <a:rPr lang="en-US" sz="2400" dirty="0" smtClean="0"/>
              <a:t>.</a:t>
            </a:r>
          </a:p>
          <a:p>
            <a:pPr marL="857250" indent="-514350">
              <a:buFont typeface="+mj-lt"/>
              <a:buAutoNum type="arabicPeriod"/>
            </a:pPr>
            <a:r>
              <a:rPr lang="ru-RU" sz="2400" dirty="0" smtClean="0"/>
              <a:t>Создать класс учеников, имеющий поля</a:t>
            </a:r>
            <a:r>
              <a:rPr lang="en-US" sz="2400" dirty="0" smtClean="0"/>
              <a:t> char *</a:t>
            </a:r>
            <a:r>
              <a:rPr lang="ru-RU" sz="2400" dirty="0" smtClean="0"/>
              <a:t> </a:t>
            </a:r>
            <a:r>
              <a:rPr lang="en-US" sz="2400" dirty="0" smtClean="0"/>
              <a:t>name (</a:t>
            </a:r>
            <a:r>
              <a:rPr lang="ru-RU" sz="2400" dirty="0" smtClean="0"/>
              <a:t>имя класса</a:t>
            </a:r>
            <a:r>
              <a:rPr lang="en-US" sz="2400" dirty="0" smtClean="0"/>
              <a:t>),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countScholar</a:t>
            </a:r>
            <a:r>
              <a:rPr lang="ru-RU" sz="2400" dirty="0" smtClean="0"/>
              <a:t> (количество учеников),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countStudy</a:t>
            </a:r>
            <a:r>
              <a:rPr lang="en-US" sz="2400" dirty="0" smtClean="0"/>
              <a:t> (</a:t>
            </a:r>
            <a:r>
              <a:rPr lang="ru-RU" sz="2400" dirty="0" smtClean="0"/>
              <a:t>количество предметов</a:t>
            </a:r>
            <a:r>
              <a:rPr lang="en-US" sz="2400" dirty="0" smtClean="0"/>
              <a:t>),</a:t>
            </a:r>
            <a:r>
              <a:rPr lang="ru-RU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* ages (</a:t>
            </a:r>
            <a:r>
              <a:rPr lang="ru-RU" sz="2400" dirty="0" smtClean="0"/>
              <a:t>возраст учеников</a:t>
            </a:r>
            <a:r>
              <a:rPr lang="en-US" sz="2400" dirty="0" smtClean="0"/>
              <a:t>)</a:t>
            </a:r>
            <a:r>
              <a:rPr lang="ru-RU" sz="2400" dirty="0" smtClean="0"/>
              <a:t>, </a:t>
            </a:r>
            <a:r>
              <a:rPr lang="en-US" sz="2400" dirty="0" smtClean="0"/>
              <a:t>double ** marks</a:t>
            </a:r>
            <a:r>
              <a:rPr lang="ru-RU" sz="2400" dirty="0" smtClean="0"/>
              <a:t> (двумерный динамический массив оценок). Добавить в класс переопределение оператора присваивания и конструктора копирования.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Перегрузка операций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Язык </a:t>
            </a:r>
            <a:r>
              <a:rPr lang="ru-RU" sz="3200" dirty="0" err="1" smtClean="0"/>
              <a:t>Си++</a:t>
            </a:r>
            <a:r>
              <a:rPr lang="ru-RU" sz="3200" dirty="0" smtClean="0"/>
              <a:t> позволяет распространить действие стандартной операции на новые типы данных. Для этого существует </a:t>
            </a:r>
            <a:r>
              <a:rPr lang="ru-RU" sz="3200" i="1" dirty="0" smtClean="0"/>
              <a:t>механизм перегрузки стандартных операций</a:t>
            </a:r>
            <a:r>
              <a:rPr lang="ru-RU" sz="3200" dirty="0" smtClean="0"/>
              <a:t>, схожий для программиста с механизмом определения функций. Сама операция при применении этого механизма называется </a:t>
            </a:r>
            <a:r>
              <a:rPr lang="ru-RU" sz="3200" i="1" dirty="0" smtClean="0"/>
              <a:t>перегруженной</a:t>
            </a:r>
            <a:r>
              <a:rPr lang="ru-RU" sz="3200" dirty="0" smtClean="0"/>
              <a:t>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Перегрузка операций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Формат определения операции-функции (</a:t>
            </a:r>
            <a:r>
              <a:rPr lang="en-US" sz="3200" dirty="0" smtClean="0"/>
              <a:t>operator function</a:t>
            </a:r>
            <a:r>
              <a:rPr lang="ru-RU" sz="3200" dirty="0" smtClean="0"/>
              <a:t>)</a:t>
            </a:r>
            <a:r>
              <a:rPr lang="en-US" sz="3200" dirty="0" smtClean="0"/>
              <a:t>:</a:t>
            </a:r>
          </a:p>
          <a:p>
            <a:pPr marL="342900"/>
            <a:endParaRPr lang="en-US" sz="3200" dirty="0" smtClean="0"/>
          </a:p>
          <a:p>
            <a:pPr marL="342900"/>
            <a:r>
              <a:rPr lang="ru-RU" sz="3200" dirty="0" err="1" smtClean="0">
                <a:solidFill>
                  <a:schemeClr val="tx2"/>
                </a:solidFill>
              </a:rPr>
              <a:t>тип_возвр_знач</a:t>
            </a:r>
            <a:r>
              <a:rPr lang="ru-RU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operator </a:t>
            </a:r>
            <a:r>
              <a:rPr lang="ru-RU" sz="3200" dirty="0" smtClean="0">
                <a:solidFill>
                  <a:schemeClr val="tx2"/>
                </a:solidFill>
              </a:rPr>
              <a:t>знак операции</a:t>
            </a:r>
          </a:p>
          <a:p>
            <a:pPr marL="342900"/>
            <a:r>
              <a:rPr lang="ru-RU" sz="3200" dirty="0" smtClean="0">
                <a:solidFill>
                  <a:schemeClr val="tx2"/>
                </a:solidFill>
              </a:rPr>
              <a:t>(</a:t>
            </a:r>
            <a:r>
              <a:rPr lang="ru-RU" sz="3200" dirty="0" err="1" smtClean="0">
                <a:solidFill>
                  <a:schemeClr val="tx2"/>
                </a:solidFill>
              </a:rPr>
              <a:t>спецификация_параметров</a:t>
            </a:r>
            <a:r>
              <a:rPr lang="ru-RU" sz="3200" dirty="0" smtClean="0">
                <a:solidFill>
                  <a:schemeClr val="tx2"/>
                </a:solidFill>
              </a:rPr>
              <a:t>)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{</a:t>
            </a:r>
            <a:r>
              <a:rPr lang="ru-RU" sz="3200" dirty="0" smtClean="0">
                <a:solidFill>
                  <a:schemeClr val="tx2"/>
                </a:solidFill>
              </a:rPr>
              <a:t>операторы тела операции-функции</a:t>
            </a:r>
            <a:r>
              <a:rPr lang="en-US" sz="3200" dirty="0" smtClean="0">
                <a:solidFill>
                  <a:schemeClr val="tx2"/>
                </a:solidFill>
              </a:rPr>
              <a:t>}</a:t>
            </a:r>
            <a:endParaRPr lang="ru-RU" sz="3200" dirty="0" smtClean="0">
              <a:solidFill>
                <a:schemeClr val="tx2"/>
              </a:solidFill>
            </a:endParaRPr>
          </a:p>
          <a:p>
            <a:pPr marL="342900"/>
            <a:endParaRPr lang="ru-RU" sz="3200" dirty="0" smtClean="0"/>
          </a:p>
          <a:p>
            <a:pPr marL="342900"/>
            <a:r>
              <a:rPr lang="ru-RU" sz="3200" dirty="0" smtClean="0"/>
              <a:t>При необходимости может применяться прототип операции-функции.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Перегрузка операций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Например, для распространения действия бинарной операции * на объекты класса </a:t>
            </a:r>
            <a:r>
              <a:rPr lang="en-US" sz="3200" dirty="0" smtClean="0"/>
              <a:t>T:</a:t>
            </a:r>
          </a:p>
          <a:p>
            <a:pPr marL="342900"/>
            <a:endParaRPr lang="en-US" sz="3200" dirty="0" smtClean="0"/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T operator * (T x, T y)</a:t>
            </a:r>
          </a:p>
          <a:p>
            <a:pPr marL="342900"/>
            <a:endParaRPr lang="en-US" sz="3200" dirty="0" smtClean="0">
              <a:solidFill>
                <a:schemeClr val="tx2"/>
              </a:solidFill>
            </a:endParaRPr>
          </a:p>
          <a:p>
            <a:pPr marL="342900"/>
            <a:r>
              <a:rPr lang="ru-RU" sz="3200" dirty="0" smtClean="0"/>
              <a:t>После введения перегруженной операции выражение </a:t>
            </a:r>
            <a:r>
              <a:rPr lang="en-US" sz="3200" dirty="0" smtClean="0">
                <a:solidFill>
                  <a:schemeClr val="tx2"/>
                </a:solidFill>
              </a:rPr>
              <a:t>A*B</a:t>
            </a:r>
            <a:r>
              <a:rPr lang="en-US" sz="3200" dirty="0" smtClean="0"/>
              <a:t> </a:t>
            </a:r>
            <a:r>
              <a:rPr lang="ru-RU" sz="3200" dirty="0" smtClean="0"/>
              <a:t>интерпретируется как вызов функции </a:t>
            </a:r>
            <a:r>
              <a:rPr lang="en-US" sz="3200" dirty="0" smtClean="0">
                <a:solidFill>
                  <a:schemeClr val="tx2"/>
                </a:solidFill>
              </a:rPr>
              <a:t>operator *(A, B)</a:t>
            </a:r>
            <a:endParaRPr lang="ru-RU" sz="3200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Перегрузка операций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Например, для распространения действия бинарной операции * на объекты класса </a:t>
            </a:r>
            <a:r>
              <a:rPr lang="en-US" sz="3200" dirty="0" smtClean="0"/>
              <a:t>T </a:t>
            </a:r>
            <a:r>
              <a:rPr lang="ru-RU" sz="3200" dirty="0" smtClean="0"/>
              <a:t>может быть введена внешняя функция</a:t>
            </a:r>
            <a:r>
              <a:rPr lang="en-US" sz="3200" dirty="0" smtClean="0"/>
              <a:t>:</a:t>
            </a:r>
          </a:p>
          <a:p>
            <a:pPr marL="342900"/>
            <a:endParaRPr lang="en-US" sz="3200" dirty="0" smtClean="0"/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T operator * (T x, T y)</a:t>
            </a:r>
          </a:p>
          <a:p>
            <a:pPr marL="342900"/>
            <a:endParaRPr lang="en-US" sz="3200" dirty="0" smtClean="0">
              <a:solidFill>
                <a:schemeClr val="tx2"/>
              </a:solidFill>
            </a:endParaRPr>
          </a:p>
          <a:p>
            <a:pPr marL="342900"/>
            <a:r>
              <a:rPr lang="ru-RU" sz="3200" dirty="0" smtClean="0"/>
              <a:t>После введения перегруженной операции выражение </a:t>
            </a:r>
            <a:r>
              <a:rPr lang="en-US" sz="3200" dirty="0" smtClean="0">
                <a:solidFill>
                  <a:schemeClr val="tx2"/>
                </a:solidFill>
              </a:rPr>
              <a:t>A*B</a:t>
            </a:r>
            <a:r>
              <a:rPr lang="en-US" sz="3200" dirty="0" smtClean="0"/>
              <a:t> </a:t>
            </a:r>
            <a:r>
              <a:rPr lang="ru-RU" sz="3200" dirty="0" smtClean="0"/>
              <a:t>интерпретируется как вызов функции </a:t>
            </a:r>
            <a:r>
              <a:rPr lang="en-US" sz="3200" dirty="0" smtClean="0">
                <a:solidFill>
                  <a:schemeClr val="tx2"/>
                </a:solidFill>
              </a:rPr>
              <a:t>operator *(A, B)</a:t>
            </a:r>
            <a:endParaRPr lang="ru-RU" sz="3200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Перегрузка операций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Если операция-функция определяется как метод класса </a:t>
            </a:r>
            <a:r>
              <a:rPr lang="en-US" sz="3200" dirty="0" smtClean="0"/>
              <a:t>T, </a:t>
            </a:r>
            <a:r>
              <a:rPr lang="ru-RU" sz="3200" dirty="0" smtClean="0"/>
              <a:t>заголовок у неё будет таким</a:t>
            </a:r>
            <a:r>
              <a:rPr lang="en-US" sz="3200" dirty="0" smtClean="0"/>
              <a:t>:</a:t>
            </a:r>
          </a:p>
          <a:p>
            <a:pPr marL="342900"/>
            <a:endParaRPr lang="en-US" sz="3200" dirty="0" smtClean="0"/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T operator * (T y)</a:t>
            </a:r>
          </a:p>
          <a:p>
            <a:pPr marL="342900"/>
            <a:endParaRPr lang="en-US" sz="3200" dirty="0" smtClean="0">
              <a:solidFill>
                <a:schemeClr val="tx2"/>
              </a:solidFill>
            </a:endParaRPr>
          </a:p>
          <a:p>
            <a:pPr marL="342900"/>
            <a:r>
              <a:rPr lang="ru-RU" sz="3200" dirty="0" smtClean="0"/>
              <a:t>После введения перегруженной операции выражение </a:t>
            </a:r>
            <a:r>
              <a:rPr lang="en-US" sz="3200" dirty="0" smtClean="0">
                <a:solidFill>
                  <a:schemeClr val="tx2"/>
                </a:solidFill>
              </a:rPr>
              <a:t>A*B</a:t>
            </a:r>
            <a:r>
              <a:rPr lang="en-US" sz="3200" dirty="0" smtClean="0"/>
              <a:t> </a:t>
            </a:r>
            <a:r>
              <a:rPr lang="ru-RU" sz="3200" dirty="0" smtClean="0"/>
              <a:t>интерпретируется как обращение к методу </a:t>
            </a:r>
            <a:r>
              <a:rPr lang="en-US" sz="3200" dirty="0" err="1" smtClean="0"/>
              <a:t>A.operator</a:t>
            </a:r>
            <a:r>
              <a:rPr lang="en-US" sz="3200" dirty="0" smtClean="0"/>
              <a:t> *(B)</a:t>
            </a:r>
            <a:endParaRPr lang="ru-RU" sz="3200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Перегрузка операций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457200"/>
            <a:r>
              <a:rPr lang="ru-RU" dirty="0" smtClean="0"/>
              <a:t>Пример. Перегрузка операций для класса «комплексное число».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class </a:t>
            </a:r>
            <a:r>
              <a:rPr lang="en-US" dirty="0" err="1" smtClean="0">
                <a:solidFill>
                  <a:schemeClr val="tx2"/>
                </a:solidFill>
              </a:rPr>
              <a:t>myComplex</a:t>
            </a:r>
            <a:r>
              <a:rPr lang="en-US" dirty="0" smtClean="0">
                <a:solidFill>
                  <a:schemeClr val="tx2"/>
                </a:solidFill>
              </a:rPr>
              <a:t>{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double re, </a:t>
            </a:r>
            <a:r>
              <a:rPr lang="en-US" dirty="0" err="1" smtClean="0">
                <a:solidFill>
                  <a:schemeClr val="tx2"/>
                </a:solidFill>
              </a:rPr>
              <a:t>im</a:t>
            </a:r>
            <a:r>
              <a:rPr lang="en-US" dirty="0" smtClean="0">
                <a:solidFill>
                  <a:schemeClr val="tx2"/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public: </a:t>
            </a:r>
            <a:r>
              <a:rPr lang="en-US" dirty="0" err="1" smtClean="0">
                <a:solidFill>
                  <a:schemeClr val="tx2"/>
                </a:solidFill>
              </a:rPr>
              <a:t>myComplex</a:t>
            </a:r>
            <a:r>
              <a:rPr lang="en-US" dirty="0" smtClean="0">
                <a:solidFill>
                  <a:schemeClr val="tx2"/>
                </a:solidFill>
              </a:rPr>
              <a:t>(double r = 0.0, double 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 = 0.0) :re(r), </a:t>
            </a:r>
            <a:r>
              <a:rPr lang="en-US" dirty="0" err="1" smtClean="0">
                <a:solidFill>
                  <a:schemeClr val="tx2"/>
                </a:solidFill>
              </a:rPr>
              <a:t>im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) {}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double real(){return re;}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double </a:t>
            </a:r>
            <a:r>
              <a:rPr lang="en-US" dirty="0" err="1" smtClean="0">
                <a:solidFill>
                  <a:schemeClr val="tx2"/>
                </a:solidFill>
              </a:rPr>
              <a:t>imag</a:t>
            </a:r>
            <a:r>
              <a:rPr lang="en-US" dirty="0" smtClean="0">
                <a:solidFill>
                  <a:schemeClr val="tx2"/>
                </a:solidFill>
              </a:rPr>
              <a:t>(){return </a:t>
            </a:r>
            <a:r>
              <a:rPr lang="en-US" dirty="0" err="1" smtClean="0">
                <a:solidFill>
                  <a:schemeClr val="tx2"/>
                </a:solidFill>
              </a:rPr>
              <a:t>im</a:t>
            </a:r>
            <a:r>
              <a:rPr lang="en-US" dirty="0" smtClean="0">
                <a:solidFill>
                  <a:schemeClr val="tx2"/>
                </a:solidFill>
              </a:rPr>
              <a:t>;}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myComplex</a:t>
            </a:r>
            <a:r>
              <a:rPr lang="en-US" dirty="0" smtClean="0">
                <a:solidFill>
                  <a:schemeClr val="tx2"/>
                </a:solidFill>
              </a:rPr>
              <a:t> operator - (){return </a:t>
            </a:r>
            <a:r>
              <a:rPr lang="en-US" dirty="0" err="1" smtClean="0">
                <a:solidFill>
                  <a:schemeClr val="tx2"/>
                </a:solidFill>
              </a:rPr>
              <a:t>myComplex</a:t>
            </a:r>
            <a:r>
              <a:rPr lang="en-US" dirty="0" smtClean="0">
                <a:solidFill>
                  <a:schemeClr val="tx2"/>
                </a:solidFill>
              </a:rPr>
              <a:t>(-re, -</a:t>
            </a:r>
            <a:r>
              <a:rPr lang="en-US" dirty="0" err="1" smtClean="0">
                <a:solidFill>
                  <a:schemeClr val="tx2"/>
                </a:solidFill>
              </a:rPr>
              <a:t>im</a:t>
            </a:r>
            <a:r>
              <a:rPr lang="en-US" dirty="0" smtClean="0">
                <a:solidFill>
                  <a:schemeClr val="tx2"/>
                </a:solidFill>
              </a:rPr>
              <a:t>);}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friend </a:t>
            </a:r>
            <a:r>
              <a:rPr lang="en-US" dirty="0" err="1" smtClean="0">
                <a:solidFill>
                  <a:schemeClr val="tx2"/>
                </a:solidFill>
              </a:rPr>
              <a:t>ostream</a:t>
            </a:r>
            <a:r>
              <a:rPr lang="en-US" dirty="0" smtClean="0">
                <a:solidFill>
                  <a:schemeClr val="tx2"/>
                </a:solidFill>
              </a:rPr>
              <a:t> &amp; operator &lt;&lt; (</a:t>
            </a:r>
            <a:r>
              <a:rPr lang="en-US" dirty="0" err="1" smtClean="0">
                <a:solidFill>
                  <a:schemeClr val="tx2"/>
                </a:solidFill>
              </a:rPr>
              <a:t>ostream</a:t>
            </a:r>
            <a:r>
              <a:rPr lang="en-US" dirty="0" smtClean="0">
                <a:solidFill>
                  <a:schemeClr val="tx2"/>
                </a:solidFill>
              </a:rPr>
              <a:t> &amp;, const </a:t>
            </a:r>
            <a:r>
              <a:rPr lang="en-US" dirty="0" err="1" smtClean="0">
                <a:solidFill>
                  <a:schemeClr val="tx2"/>
                </a:solidFill>
              </a:rPr>
              <a:t>myComplex</a:t>
            </a:r>
            <a:r>
              <a:rPr lang="en-US" dirty="0" smtClean="0">
                <a:solidFill>
                  <a:schemeClr val="tx2"/>
                </a:solidFill>
              </a:rPr>
              <a:t> &amp;);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friend </a:t>
            </a:r>
            <a:r>
              <a:rPr lang="en-US" dirty="0" err="1" smtClean="0">
                <a:solidFill>
                  <a:schemeClr val="tx2"/>
                </a:solidFill>
              </a:rPr>
              <a:t>istream</a:t>
            </a:r>
            <a:r>
              <a:rPr lang="en-US" dirty="0" smtClean="0">
                <a:solidFill>
                  <a:schemeClr val="tx2"/>
                </a:solidFill>
              </a:rPr>
              <a:t> &amp; operator &gt;&gt; (</a:t>
            </a:r>
            <a:r>
              <a:rPr lang="en-US" dirty="0" err="1" smtClean="0">
                <a:solidFill>
                  <a:schemeClr val="tx2"/>
                </a:solidFill>
              </a:rPr>
              <a:t>istream</a:t>
            </a:r>
            <a:r>
              <a:rPr lang="en-US" dirty="0" smtClean="0">
                <a:solidFill>
                  <a:schemeClr val="tx2"/>
                </a:solidFill>
              </a:rPr>
              <a:t> &amp;, </a:t>
            </a:r>
            <a:r>
              <a:rPr lang="en-US" dirty="0" err="1" smtClean="0">
                <a:solidFill>
                  <a:schemeClr val="tx2"/>
                </a:solidFill>
              </a:rPr>
              <a:t>myComplex</a:t>
            </a:r>
            <a:r>
              <a:rPr lang="en-US" dirty="0" smtClean="0">
                <a:solidFill>
                  <a:schemeClr val="tx2"/>
                </a:solidFill>
              </a:rPr>
              <a:t> &amp;);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};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ostream</a:t>
            </a:r>
            <a:r>
              <a:rPr lang="en-US" dirty="0" smtClean="0">
                <a:solidFill>
                  <a:schemeClr val="tx2"/>
                </a:solidFill>
              </a:rPr>
              <a:t> &amp; operator &lt;&lt; (</a:t>
            </a:r>
            <a:r>
              <a:rPr lang="en-US" dirty="0" err="1" smtClean="0">
                <a:solidFill>
                  <a:schemeClr val="tx2"/>
                </a:solidFill>
              </a:rPr>
              <a:t>ostream</a:t>
            </a:r>
            <a:r>
              <a:rPr lang="en-US" dirty="0" smtClean="0">
                <a:solidFill>
                  <a:schemeClr val="tx2"/>
                </a:solidFill>
              </a:rPr>
              <a:t> &amp; output, const </a:t>
            </a:r>
            <a:r>
              <a:rPr lang="en-US" dirty="0" err="1" smtClean="0">
                <a:solidFill>
                  <a:schemeClr val="tx2"/>
                </a:solidFill>
              </a:rPr>
              <a:t>myComplex</a:t>
            </a:r>
            <a:r>
              <a:rPr lang="en-US" dirty="0" smtClean="0">
                <a:solidFill>
                  <a:schemeClr val="tx2"/>
                </a:solidFill>
              </a:rPr>
              <a:t> &amp; c){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output &lt;&lt; "real = " &lt;&lt; c.re &lt;&lt; ",\t image = " &lt;&lt; c.im &lt;&lt; </a:t>
            </a:r>
            <a:r>
              <a:rPr lang="en-US" dirty="0" err="1" smtClean="0">
                <a:solidFill>
                  <a:schemeClr val="tx2"/>
                </a:solidFill>
              </a:rPr>
              <a:t>endl</a:t>
            </a:r>
            <a:r>
              <a:rPr lang="en-US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return output;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}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istream</a:t>
            </a:r>
            <a:r>
              <a:rPr lang="en-US" dirty="0" smtClean="0">
                <a:solidFill>
                  <a:schemeClr val="tx2"/>
                </a:solidFill>
              </a:rPr>
              <a:t> &amp; operator &gt;&gt; (</a:t>
            </a:r>
            <a:r>
              <a:rPr lang="en-US" dirty="0" err="1" smtClean="0">
                <a:solidFill>
                  <a:schemeClr val="tx2"/>
                </a:solidFill>
              </a:rPr>
              <a:t>istream</a:t>
            </a:r>
            <a:r>
              <a:rPr lang="en-US" dirty="0" smtClean="0">
                <a:solidFill>
                  <a:schemeClr val="tx2"/>
                </a:solidFill>
              </a:rPr>
              <a:t> &amp; input, </a:t>
            </a:r>
            <a:r>
              <a:rPr lang="en-US" dirty="0" err="1" smtClean="0">
                <a:solidFill>
                  <a:schemeClr val="tx2"/>
                </a:solidFill>
              </a:rPr>
              <a:t>myComplex</a:t>
            </a:r>
            <a:r>
              <a:rPr lang="en-US" dirty="0" smtClean="0">
                <a:solidFill>
                  <a:schemeClr val="tx2"/>
                </a:solidFill>
              </a:rPr>
              <a:t> &amp; c){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cout</a:t>
            </a:r>
            <a:r>
              <a:rPr lang="en-US" dirty="0" smtClean="0">
                <a:solidFill>
                  <a:schemeClr val="tx2"/>
                </a:solidFill>
              </a:rPr>
              <a:t> &lt;&lt; "real = "; input &gt;&gt; c.re; </a:t>
            </a:r>
            <a:r>
              <a:rPr lang="en-US" dirty="0" err="1" smtClean="0">
                <a:solidFill>
                  <a:schemeClr val="tx2"/>
                </a:solidFill>
              </a:rPr>
              <a:t>cout</a:t>
            </a:r>
            <a:r>
              <a:rPr lang="en-US" dirty="0" smtClean="0">
                <a:solidFill>
                  <a:schemeClr val="tx2"/>
                </a:solidFill>
              </a:rPr>
              <a:t> &lt;&lt; "image = "; input &gt;&gt; c.im; return input;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}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myComplex</a:t>
            </a:r>
            <a:r>
              <a:rPr lang="en-US" dirty="0" smtClean="0">
                <a:solidFill>
                  <a:schemeClr val="tx2"/>
                </a:solidFill>
              </a:rPr>
              <a:t> operator + (</a:t>
            </a:r>
            <a:r>
              <a:rPr lang="en-US" dirty="0" err="1" smtClean="0">
                <a:solidFill>
                  <a:schemeClr val="tx2"/>
                </a:solidFill>
              </a:rPr>
              <a:t>myComplex</a:t>
            </a:r>
            <a:r>
              <a:rPr lang="en-US" dirty="0" smtClean="0">
                <a:solidFill>
                  <a:schemeClr val="tx2"/>
                </a:solidFill>
              </a:rPr>
              <a:t> A, </a:t>
            </a:r>
            <a:r>
              <a:rPr lang="en-US" dirty="0" err="1" smtClean="0">
                <a:solidFill>
                  <a:schemeClr val="tx2"/>
                </a:solidFill>
              </a:rPr>
              <a:t>myComplex</a:t>
            </a:r>
            <a:r>
              <a:rPr lang="en-US" dirty="0" smtClean="0">
                <a:solidFill>
                  <a:schemeClr val="tx2"/>
                </a:solidFill>
              </a:rPr>
              <a:t> B){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return </a:t>
            </a:r>
            <a:r>
              <a:rPr lang="en-US" dirty="0" err="1" smtClean="0">
                <a:solidFill>
                  <a:schemeClr val="tx2"/>
                </a:solidFill>
              </a:rPr>
              <a:t>myComplex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A.real</a:t>
            </a:r>
            <a:r>
              <a:rPr lang="en-US" dirty="0" smtClean="0">
                <a:solidFill>
                  <a:schemeClr val="tx2"/>
                </a:solidFill>
              </a:rPr>
              <a:t>()+ </a:t>
            </a:r>
            <a:r>
              <a:rPr lang="en-US" dirty="0" err="1" smtClean="0">
                <a:solidFill>
                  <a:schemeClr val="tx2"/>
                </a:solidFill>
              </a:rPr>
              <a:t>B.real</a:t>
            </a:r>
            <a:r>
              <a:rPr lang="en-US" dirty="0" smtClean="0">
                <a:solidFill>
                  <a:schemeClr val="tx2"/>
                </a:solidFill>
              </a:rPr>
              <a:t>(), </a:t>
            </a:r>
            <a:r>
              <a:rPr lang="en-US" dirty="0" err="1" smtClean="0">
                <a:solidFill>
                  <a:schemeClr val="tx2"/>
                </a:solidFill>
              </a:rPr>
              <a:t>A.imag</a:t>
            </a:r>
            <a:r>
              <a:rPr lang="en-US" dirty="0" smtClean="0">
                <a:solidFill>
                  <a:schemeClr val="tx2"/>
                </a:solidFill>
              </a:rPr>
              <a:t>() + </a:t>
            </a:r>
            <a:r>
              <a:rPr lang="en-US" dirty="0" err="1" smtClean="0">
                <a:solidFill>
                  <a:schemeClr val="tx2"/>
                </a:solidFill>
              </a:rPr>
              <a:t>B.imag</a:t>
            </a:r>
            <a:r>
              <a:rPr lang="en-US" dirty="0" smtClean="0">
                <a:solidFill>
                  <a:schemeClr val="tx2"/>
                </a:solidFill>
              </a:rPr>
              <a:t>());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}</a:t>
            </a:r>
            <a:endParaRPr lang="ru-RU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86600" y="4114800"/>
            <a:ext cx="17526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Дружественные операции-функции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8" idx="1"/>
          </p:cNvCxnSpPr>
          <p:nvPr/>
        </p:nvCxnSpPr>
        <p:spPr>
          <a:xfrm flipH="1" flipV="1">
            <a:off x="6324600" y="4191000"/>
            <a:ext cx="762000" cy="385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8" idx="1"/>
          </p:cNvCxnSpPr>
          <p:nvPr/>
        </p:nvCxnSpPr>
        <p:spPr>
          <a:xfrm flipH="1">
            <a:off x="5943600" y="4576465"/>
            <a:ext cx="1143000" cy="452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86600" y="5486400"/>
            <a:ext cx="17526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Внешняя операция-функция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16" idx="1"/>
          </p:cNvCxnSpPr>
          <p:nvPr/>
        </p:nvCxnSpPr>
        <p:spPr>
          <a:xfrm flipH="1">
            <a:off x="5943600" y="594806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Перегрузка операций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853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457200"/>
            <a:r>
              <a:rPr lang="ru-RU" dirty="0" smtClean="0"/>
              <a:t>Пример. Перегрузка операций для класса «комплексное число».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_</a:t>
            </a:r>
            <a:r>
              <a:rPr lang="en-US" dirty="0" err="1" smtClean="0">
                <a:solidFill>
                  <a:schemeClr val="tx2"/>
                </a:solidFill>
              </a:rPr>
              <a:t>tmain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argc</a:t>
            </a:r>
            <a:r>
              <a:rPr lang="en-US" dirty="0" smtClean="0">
                <a:solidFill>
                  <a:schemeClr val="tx2"/>
                </a:solidFill>
              </a:rPr>
              <a:t>, _TCHAR* </a:t>
            </a:r>
            <a:r>
              <a:rPr lang="en-US" dirty="0" err="1" smtClean="0">
                <a:solidFill>
                  <a:schemeClr val="tx2"/>
                </a:solidFill>
              </a:rPr>
              <a:t>argv</a:t>
            </a:r>
            <a:r>
              <a:rPr lang="en-US" dirty="0" smtClean="0">
                <a:solidFill>
                  <a:schemeClr val="tx2"/>
                </a:solidFill>
              </a:rPr>
              <a:t>[])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{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myComplex</a:t>
            </a:r>
            <a:r>
              <a:rPr lang="en-US" dirty="0" smtClean="0">
                <a:solidFill>
                  <a:schemeClr val="tx2"/>
                </a:solidFill>
              </a:rPr>
              <a:t> V(4.3, -6.1);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myComplex</a:t>
            </a:r>
            <a:r>
              <a:rPr lang="en-US" dirty="0" smtClean="0">
                <a:solidFill>
                  <a:schemeClr val="tx2"/>
                </a:solidFill>
              </a:rPr>
              <a:t> W;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</a:rPr>
              <a:t>cin &gt;&gt; W; // operator&gt;&gt;(cin, W);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</a:rPr>
              <a:t>V = V + W; // operator+(V, W)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cout</a:t>
            </a:r>
            <a:r>
              <a:rPr lang="en-US" dirty="0" smtClean="0">
                <a:solidFill>
                  <a:schemeClr val="tx2"/>
                </a:solidFill>
              </a:rPr>
              <a:t> &lt;&lt; "V =\t" &lt;&lt; V; // operator&lt;&lt;(</a:t>
            </a:r>
            <a:r>
              <a:rPr lang="en-US" dirty="0" err="1" smtClean="0">
                <a:solidFill>
                  <a:schemeClr val="tx2"/>
                </a:solidFill>
              </a:rPr>
              <a:t>cout</a:t>
            </a:r>
            <a:r>
              <a:rPr lang="en-US" dirty="0" smtClean="0">
                <a:solidFill>
                  <a:schemeClr val="tx2"/>
                </a:solidFill>
              </a:rPr>
              <a:t>, V)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V = -V; // </a:t>
            </a:r>
            <a:r>
              <a:rPr lang="en-US" dirty="0" err="1" smtClean="0">
                <a:solidFill>
                  <a:schemeClr val="tx2"/>
                </a:solidFill>
              </a:rPr>
              <a:t>V.operator</a:t>
            </a:r>
            <a:r>
              <a:rPr lang="en-US" dirty="0" smtClean="0">
                <a:solidFill>
                  <a:schemeClr val="tx2"/>
                </a:solidFill>
              </a:rPr>
              <a:t>-();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cout</a:t>
            </a:r>
            <a:r>
              <a:rPr lang="en-US" dirty="0" smtClean="0">
                <a:solidFill>
                  <a:schemeClr val="tx2"/>
                </a:solidFill>
              </a:rPr>
              <a:t> &lt;&lt; V &lt;&lt; W;</a:t>
            </a:r>
            <a:r>
              <a:rPr lang="ru-RU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// </a:t>
            </a:r>
            <a:r>
              <a:rPr lang="ru-RU" dirty="0" smtClean="0">
                <a:solidFill>
                  <a:schemeClr val="tx2"/>
                </a:solidFill>
              </a:rPr>
              <a:t>Так как оператор-функция </a:t>
            </a:r>
            <a:r>
              <a:rPr lang="en-US" dirty="0" smtClean="0">
                <a:solidFill>
                  <a:schemeClr val="tx2"/>
                </a:solidFill>
              </a:rPr>
              <a:t>operator&lt;&lt; </a:t>
            </a:r>
            <a:r>
              <a:rPr lang="ru-RU" dirty="0" smtClean="0">
                <a:solidFill>
                  <a:schemeClr val="tx2"/>
                </a:solidFill>
              </a:rPr>
              <a:t>возвращает ссылку на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// </a:t>
            </a:r>
            <a:r>
              <a:rPr lang="ru-RU" dirty="0" smtClean="0">
                <a:solidFill>
                  <a:schemeClr val="tx2"/>
                </a:solidFill>
              </a:rPr>
              <a:t>объект класса </a:t>
            </a:r>
            <a:r>
              <a:rPr lang="en-US" dirty="0" err="1" smtClean="0">
                <a:solidFill>
                  <a:schemeClr val="tx2"/>
                </a:solidFill>
              </a:rPr>
              <a:t>ostream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ru-RU" dirty="0" smtClean="0">
                <a:solidFill>
                  <a:schemeClr val="tx2"/>
                </a:solidFill>
              </a:rPr>
              <a:t>допустимо использование «цепочек» при выводе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return 0;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r="49701" b="68580"/>
          <a:stretch>
            <a:fillRect/>
          </a:stretch>
        </p:blipFill>
        <p:spPr bwMode="auto">
          <a:xfrm>
            <a:off x="357554" y="4648200"/>
            <a:ext cx="566224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1693</Words>
  <Application>Microsoft Office PowerPoint</Application>
  <PresentationFormat>Экран (4:3)</PresentationFormat>
  <Paragraphs>250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Office Theme</vt:lpstr>
      <vt:lpstr>Семинар 7 Перегрузка операций, классы ресурсоёмких объектов</vt:lpstr>
      <vt:lpstr>1. Перегрузка операций</vt:lpstr>
      <vt:lpstr>1. Перегрузка операций</vt:lpstr>
      <vt:lpstr>1. Перегрузка операций</vt:lpstr>
      <vt:lpstr>1. Перегрузка операций</vt:lpstr>
      <vt:lpstr>1. Перегрузка операций</vt:lpstr>
      <vt:lpstr>1. Перегрузка операций</vt:lpstr>
      <vt:lpstr>1. Перегрузка операций</vt:lpstr>
      <vt:lpstr>1. Перегрузка операций</vt:lpstr>
      <vt:lpstr>1. Перегрузка операций</vt:lpstr>
      <vt:lpstr>1. Перегрузка операций</vt:lpstr>
      <vt:lpstr>1. Перегрузка операций</vt:lpstr>
      <vt:lpstr>1. Перегрузка операций</vt:lpstr>
      <vt:lpstr>1. Перегрузка операций</vt:lpstr>
      <vt:lpstr>1. Перегрузка операций</vt:lpstr>
      <vt:lpstr>1. Перегрузка операций</vt:lpstr>
      <vt:lpstr>1. Перегрузка операций</vt:lpstr>
      <vt:lpstr>1. Перегрузка операций</vt:lpstr>
      <vt:lpstr>2. Классы ресурсоёмких объектов</vt:lpstr>
      <vt:lpstr>2. Классы ресурсоёмких объектов</vt:lpstr>
      <vt:lpstr>2. Классы ресурсоёмких объектов</vt:lpstr>
      <vt:lpstr>2. Классы ресурсоёмких объектов</vt:lpstr>
      <vt:lpstr>2. Классы ресурсоёмких объектов</vt:lpstr>
      <vt:lpstr>2. Классы ресурсоёмких объектов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Получение данных люксметра CEM DT-1309 в LabVIEW</dc:title>
  <dc:creator>Admin</dc:creator>
  <cp:lastModifiedBy>digital-revolution</cp:lastModifiedBy>
  <cp:revision>469</cp:revision>
  <dcterms:created xsi:type="dcterms:W3CDTF">2014-12-15T08:53:20Z</dcterms:created>
  <dcterms:modified xsi:type="dcterms:W3CDTF">2018-10-05T15:09:35Z</dcterms:modified>
</cp:coreProperties>
</file>