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74" autoAdjust="0"/>
    <p:restoredTop sz="94660"/>
  </p:normalViewPr>
  <p:slideViewPr>
    <p:cSldViewPr>
      <p:cViewPr>
        <p:scale>
          <a:sx n="70" d="100"/>
          <a:sy n="70" d="100"/>
        </p:scale>
        <p:origin x="-4734" y="-19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12.05.2015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7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Исключения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struct</a:t>
            </a:r>
            <a:r>
              <a:rPr lang="en-US" sz="2400" dirty="0" smtClean="0">
                <a:solidFill>
                  <a:schemeClr val="tx2"/>
                </a:solidFill>
              </a:rPr>
              <a:t> DATA{</a:t>
            </a:r>
          </a:p>
          <a:p>
            <a:pPr lvl="1"/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n,m</a:t>
            </a:r>
            <a:r>
              <a:rPr lang="en-US" sz="2400" dirty="0" smtClean="0">
                <a:solidFill>
                  <a:schemeClr val="tx2"/>
                </a:solidFill>
              </a:rPr>
              <a:t>; string s;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DATA(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x, 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y, string </a:t>
            </a:r>
            <a:r>
              <a:rPr lang="en-US" sz="2400" dirty="0" err="1" smtClean="0">
                <a:solidFill>
                  <a:schemeClr val="tx2"/>
                </a:solidFill>
              </a:rPr>
              <a:t>str</a:t>
            </a:r>
            <a:r>
              <a:rPr lang="en-US" sz="2400" dirty="0" smtClean="0">
                <a:solidFill>
                  <a:schemeClr val="tx2"/>
                </a:solidFill>
              </a:rPr>
              <a:t>) :n(x), m(y), s(</a:t>
            </a:r>
            <a:r>
              <a:rPr lang="en-US" sz="2400" dirty="0" err="1" smtClean="0">
                <a:solidFill>
                  <a:schemeClr val="tx2"/>
                </a:solidFill>
              </a:rPr>
              <a:t>str</a:t>
            </a:r>
            <a:r>
              <a:rPr lang="en-US" sz="2400" dirty="0" smtClean="0">
                <a:solidFill>
                  <a:schemeClr val="tx2"/>
                </a:solidFill>
              </a:rPr>
              <a:t>) {}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};</a:t>
            </a:r>
          </a:p>
          <a:p>
            <a:r>
              <a:rPr lang="fr-FR" sz="2400" dirty="0" smtClean="0">
                <a:solidFill>
                  <a:schemeClr val="tx2"/>
                </a:solidFill>
              </a:rPr>
              <a:t>int GCD(int x, int y){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if(x==0 || y==0) throw DATA(</a:t>
            </a:r>
            <a:r>
              <a:rPr lang="en-US" sz="2400" dirty="0" err="1" smtClean="0">
                <a:solidFill>
                  <a:schemeClr val="tx2"/>
                </a:solidFill>
              </a:rPr>
              <a:t>x,y,"ZERO</a:t>
            </a:r>
            <a:r>
              <a:rPr lang="en-US" sz="2400" dirty="0" smtClean="0">
                <a:solidFill>
                  <a:schemeClr val="tx2"/>
                </a:solidFill>
              </a:rPr>
              <a:t>!");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if(x&lt;0) throw DATA(</a:t>
            </a:r>
            <a:r>
              <a:rPr lang="en-US" sz="2400" dirty="0" err="1" smtClean="0">
                <a:solidFill>
                  <a:schemeClr val="tx2"/>
                </a:solidFill>
              </a:rPr>
              <a:t>x,y,"Negative</a:t>
            </a:r>
            <a:r>
              <a:rPr lang="en-US" sz="2400" dirty="0" smtClean="0">
                <a:solidFill>
                  <a:schemeClr val="tx2"/>
                </a:solidFill>
              </a:rPr>
              <a:t> parameter 1");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if(y&lt;0) throw DATA(</a:t>
            </a:r>
            <a:r>
              <a:rPr lang="en-US" sz="2400" dirty="0" err="1" smtClean="0">
                <a:solidFill>
                  <a:schemeClr val="tx2"/>
                </a:solidFill>
              </a:rPr>
              <a:t>x,y,"Negative</a:t>
            </a:r>
            <a:r>
              <a:rPr lang="en-US" sz="2400" dirty="0" smtClean="0">
                <a:solidFill>
                  <a:schemeClr val="tx2"/>
                </a:solidFill>
              </a:rPr>
              <a:t> parameter 2");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while(x!=y){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if(x&gt;y) x=x-y;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else y=y-x;</a:t>
            </a:r>
          </a:p>
          <a:p>
            <a:pPr lvl="1"/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return x;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05200" y="609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№2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4800600"/>
            <a:ext cx="6172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объект-исключение мог передавать больше информации, возможно использование собственных типов данных. Исключения в этой программе формируются как объекты специально созданного для решения этой задачи класса </a:t>
            </a:r>
            <a:r>
              <a:rPr lang="en-US" dirty="0" smtClean="0"/>
              <a:t>DATA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_</a:t>
            </a:r>
            <a:r>
              <a:rPr lang="en-US" sz="2400" dirty="0" err="1" smtClean="0">
                <a:solidFill>
                  <a:schemeClr val="tx2"/>
                </a:solidFill>
              </a:rPr>
              <a:t>tmain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argc</a:t>
            </a:r>
            <a:r>
              <a:rPr lang="en-US" sz="2400" dirty="0" smtClean="0">
                <a:solidFill>
                  <a:schemeClr val="tx2"/>
                </a:solidFill>
              </a:rPr>
              <a:t>, _TCHAR* </a:t>
            </a:r>
            <a:r>
              <a:rPr lang="en-US" sz="2400" dirty="0" err="1" smtClean="0">
                <a:solidFill>
                  <a:schemeClr val="tx2"/>
                </a:solidFill>
              </a:rPr>
              <a:t>argv</a:t>
            </a:r>
            <a:r>
              <a:rPr lang="en-US" sz="2400" dirty="0" smtClean="0">
                <a:solidFill>
                  <a:schemeClr val="tx2"/>
                </a:solidFill>
              </a:rPr>
              <a:t>[])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try{</a:t>
            </a:r>
          </a:p>
          <a:p>
            <a:pPr lvl="2"/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&lt;&lt;"GCD(66,44)="&lt;&lt;GCD(66,44)&lt;&lt;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pPr lvl="2"/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&lt;&lt;"GCD(0,7)="&lt;&lt;GCD(0,7)&lt;&lt;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pPr lvl="2"/>
            <a:r>
              <a:rPr lang="fr-FR" sz="2400" dirty="0" smtClean="0">
                <a:solidFill>
                  <a:schemeClr val="tx2"/>
                </a:solidFill>
              </a:rPr>
              <a:t>cout&lt;&lt;"GCD(-6,4)="&lt;&lt;GCD(-6,4)&lt;&lt;endl;</a:t>
            </a:r>
          </a:p>
          <a:p>
            <a:pPr lvl="1"/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catch(DATA d){</a:t>
            </a:r>
          </a:p>
          <a:p>
            <a:pPr lvl="2"/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&lt;&lt;</a:t>
            </a:r>
            <a:r>
              <a:rPr lang="en-US" sz="2400" dirty="0" err="1" smtClean="0">
                <a:solidFill>
                  <a:schemeClr val="tx2"/>
                </a:solidFill>
              </a:rPr>
              <a:t>d.s</a:t>
            </a:r>
            <a:r>
              <a:rPr lang="en-US" sz="2400" dirty="0" smtClean="0">
                <a:solidFill>
                  <a:schemeClr val="tx2"/>
                </a:solidFill>
              </a:rPr>
              <a:t>&lt;&lt;" x="&lt;&lt;</a:t>
            </a:r>
            <a:r>
              <a:rPr lang="en-US" sz="2400" dirty="0" err="1" smtClean="0">
                <a:solidFill>
                  <a:schemeClr val="tx2"/>
                </a:solidFill>
              </a:rPr>
              <a:t>d.n</a:t>
            </a:r>
            <a:r>
              <a:rPr lang="en-US" sz="2400" dirty="0" smtClean="0">
                <a:solidFill>
                  <a:schemeClr val="tx2"/>
                </a:solidFill>
              </a:rPr>
              <a:t>&lt;&lt;" y="&lt;&lt;</a:t>
            </a:r>
            <a:r>
              <a:rPr lang="en-US" sz="2400" dirty="0" err="1" smtClean="0">
                <a:solidFill>
                  <a:schemeClr val="tx2"/>
                </a:solidFill>
              </a:rPr>
              <a:t>d.m</a:t>
            </a:r>
            <a:r>
              <a:rPr lang="en-US" sz="2400" dirty="0" smtClean="0">
                <a:solidFill>
                  <a:schemeClr val="tx2"/>
                </a:solidFill>
              </a:rPr>
              <a:t>&lt;&lt;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return 0;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9400" y="5105400"/>
            <a:ext cx="6172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Обратите внимание, что объекты класса </a:t>
            </a:r>
            <a:r>
              <a:rPr lang="en-US" dirty="0" smtClean="0"/>
              <a:t>DATA </a:t>
            </a:r>
            <a:r>
              <a:rPr lang="ru-RU" dirty="0" smtClean="0"/>
              <a:t>формируются внутри одной функции, но доступны в другой функции. Это особое свойство исключений. Они создаются как временные статические объекты в одном блоке, но доступны в другом.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90685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Как объект исключение создаётся выражением из оператора </a:t>
            </a:r>
            <a:r>
              <a:rPr lang="en-US" sz="3200" dirty="0" smtClean="0"/>
              <a:t>throw </a:t>
            </a:r>
            <a:r>
              <a:rPr lang="ru-RU" sz="3200" dirty="0" smtClean="0"/>
              <a:t>в контролируемом блоке, пересылается за пределы этого блока, и, наконец, исчезает после окончания обработки.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ru-RU" sz="3200" dirty="0" smtClean="0"/>
              <a:t>После обработки исключения нет возможности вернуться  в то место, откуда исключение было послано.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#include "</a:t>
            </a:r>
            <a:r>
              <a:rPr lang="en-US" sz="2400" dirty="0" err="1" smtClean="0">
                <a:solidFill>
                  <a:schemeClr val="tx2"/>
                </a:solidFill>
              </a:rPr>
              <a:t>stdafx.h</a:t>
            </a:r>
            <a:r>
              <a:rPr lang="en-US" sz="2400" dirty="0" smtClean="0">
                <a:solidFill>
                  <a:schemeClr val="tx2"/>
                </a:solidFill>
              </a:rPr>
              <a:t>"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#include&lt;</a:t>
            </a:r>
            <a:r>
              <a:rPr lang="en-US" sz="2400" dirty="0" err="1" smtClean="0">
                <a:solidFill>
                  <a:schemeClr val="tx2"/>
                </a:solidFill>
              </a:rPr>
              <a:t>iostream</a:t>
            </a:r>
            <a:r>
              <a:rPr lang="en-US" sz="24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#include&lt;string&gt;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using namespace std;</a:t>
            </a:r>
          </a:p>
          <a:p>
            <a:endParaRPr lang="ru-RU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class </a:t>
            </a:r>
            <a:r>
              <a:rPr lang="en-US" sz="2400" dirty="0" err="1" smtClean="0">
                <a:solidFill>
                  <a:schemeClr val="tx2"/>
                </a:solidFill>
              </a:rPr>
              <a:t>ZeroDivide</a:t>
            </a:r>
            <a:r>
              <a:rPr lang="en-US" sz="2400" dirty="0" smtClean="0">
                <a:solidFill>
                  <a:schemeClr val="tx2"/>
                </a:solidFill>
              </a:rPr>
              <a:t>{};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//</a:t>
            </a:r>
            <a:r>
              <a:rPr lang="ru-RU" sz="2400" dirty="0" smtClean="0">
                <a:solidFill>
                  <a:schemeClr val="tx2"/>
                </a:solidFill>
              </a:rPr>
              <a:t>Именно эти типы передаются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class Overflow{};</a:t>
            </a:r>
          </a:p>
          <a:p>
            <a:endParaRPr lang="ru-RU" sz="2400" dirty="0" smtClean="0">
              <a:solidFill>
                <a:schemeClr val="tx2"/>
              </a:solidFill>
            </a:endParaRPr>
          </a:p>
          <a:p>
            <a:r>
              <a:rPr lang="fr-FR" sz="2400" dirty="0" smtClean="0">
                <a:solidFill>
                  <a:schemeClr val="tx2"/>
                </a:solidFill>
              </a:rPr>
              <a:t>int division(double x, double y){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if(x==0.0 &amp;&amp; y==0.0) throw 0.0;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if(y==0) throw </a:t>
            </a:r>
            <a:r>
              <a:rPr lang="en-US" sz="2400" dirty="0" err="1" smtClean="0">
                <a:solidFill>
                  <a:schemeClr val="tx2"/>
                </a:solidFill>
              </a:rPr>
              <a:t>ZeroDivide</a:t>
            </a:r>
            <a:r>
              <a:rPr lang="en-US" sz="2400" dirty="0" smtClean="0">
                <a:solidFill>
                  <a:schemeClr val="tx2"/>
                </a:solidFill>
              </a:rPr>
              <a:t>();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//</a:t>
            </a:r>
            <a:r>
              <a:rPr lang="ru-RU" sz="2400" dirty="0" smtClean="0">
                <a:solidFill>
                  <a:schemeClr val="tx2"/>
                </a:solidFill>
              </a:rPr>
              <a:t>Вызов конструктора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double res = x/y;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if(res&gt;1e+30) throw Overflow</a:t>
            </a:r>
            <a:r>
              <a:rPr lang="en-US" sz="2400" dirty="0" smtClean="0">
                <a:solidFill>
                  <a:schemeClr val="tx2"/>
                </a:solidFill>
              </a:rPr>
              <a:t>();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//</a:t>
            </a:r>
            <a:r>
              <a:rPr lang="ru-RU" sz="2400" dirty="0" smtClean="0">
                <a:solidFill>
                  <a:schemeClr val="tx2"/>
                </a:solidFill>
              </a:rPr>
              <a:t>Вызов конструктора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return x;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05200" y="6096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№3.</a:t>
            </a:r>
          </a:p>
          <a:p>
            <a:r>
              <a:rPr lang="ru-RU" dirty="0" smtClean="0"/>
              <a:t>Передача типов в качестве объектов-исключений.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double x=1e-20, z=1e+20, w=0.0;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void RR(void){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try</a:t>
            </a:r>
            <a:r>
              <a:rPr lang="en-US" sz="2000" dirty="0" smtClean="0">
                <a:solidFill>
                  <a:schemeClr val="tx2"/>
                </a:solidFill>
              </a:rPr>
              <a:t>{</a:t>
            </a:r>
            <a:r>
              <a:rPr lang="ru-RU" sz="2000" dirty="0" smtClean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w=division(4.0,w</a:t>
            </a:r>
            <a:r>
              <a:rPr lang="en-US" sz="2000" dirty="0" smtClean="0">
                <a:solidFill>
                  <a:schemeClr val="tx2"/>
                </a:solidFill>
              </a:rPr>
              <a:t>);</a:t>
            </a:r>
          </a:p>
          <a:p>
            <a:pPr lvl="2"/>
            <a:r>
              <a:rPr lang="en-US" sz="2000" dirty="0" smtClean="0">
                <a:solidFill>
                  <a:schemeClr val="tx2"/>
                </a:solidFill>
              </a:rPr>
              <a:t>z=division(</a:t>
            </a:r>
            <a:r>
              <a:rPr lang="en-US" sz="2000" dirty="0" err="1" smtClean="0">
                <a:solidFill>
                  <a:schemeClr val="tx2"/>
                </a:solidFill>
              </a:rPr>
              <a:t>z,x</a:t>
            </a:r>
            <a:r>
              <a:rPr lang="en-US" sz="2000" dirty="0" smtClean="0">
                <a:solidFill>
                  <a:schemeClr val="tx2"/>
                </a:solidFill>
              </a:rPr>
              <a:t>);</a:t>
            </a:r>
          </a:p>
          <a:p>
            <a:pPr lvl="2"/>
            <a:r>
              <a:rPr lang="en-US" sz="2000" dirty="0" smtClean="0">
                <a:solidFill>
                  <a:schemeClr val="tx2"/>
                </a:solidFill>
              </a:rPr>
              <a:t>w=division(0.0,0.0);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catch(Overflow</a:t>
            </a:r>
            <a:r>
              <a:rPr lang="en-US" sz="2000" dirty="0" smtClean="0">
                <a:solidFill>
                  <a:schemeClr val="tx2"/>
                </a:solidFill>
              </a:rPr>
              <a:t>){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&lt;&lt; "Overflow" &lt;&lt; </a:t>
            </a:r>
            <a:r>
              <a:rPr 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z=1e+30;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x=1.0;</a:t>
            </a:r>
            <a:r>
              <a:rPr lang="ru-RU" sz="2000" dirty="0" smtClean="0">
                <a:solidFill>
                  <a:schemeClr val="tx2"/>
                </a:solidFill>
              </a:rPr>
              <a:t>}</a:t>
            </a:r>
            <a:endParaRPr lang="ru-RU" sz="2000" dirty="0" smtClean="0">
              <a:solidFill>
                <a:schemeClr val="tx2"/>
              </a:solidFill>
            </a:endParaRP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catch(</a:t>
            </a:r>
            <a:r>
              <a:rPr lang="en-US" sz="2000" dirty="0" err="1" smtClean="0">
                <a:solidFill>
                  <a:schemeClr val="tx2"/>
                </a:solidFill>
              </a:rPr>
              <a:t>ZeroDivide</a:t>
            </a:r>
            <a:r>
              <a:rPr lang="en-US" sz="2000" dirty="0" smtClean="0">
                <a:solidFill>
                  <a:schemeClr val="tx2"/>
                </a:solidFill>
              </a:rPr>
              <a:t>){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&lt;&lt; "</a:t>
            </a:r>
            <a:r>
              <a:rPr lang="en-US" sz="2000" dirty="0" err="1" smtClean="0">
                <a:solidFill>
                  <a:schemeClr val="tx2"/>
                </a:solidFill>
              </a:rPr>
              <a:t>ZeroDivide</a:t>
            </a:r>
            <a:r>
              <a:rPr lang="en-US" sz="2000" dirty="0" smtClean="0">
                <a:solidFill>
                  <a:schemeClr val="tx2"/>
                </a:solidFill>
              </a:rPr>
              <a:t>" &lt;&lt; </a:t>
            </a:r>
            <a:r>
              <a:rPr 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w=1.0;</a:t>
            </a:r>
            <a:r>
              <a:rPr lang="ru-RU" sz="2000" dirty="0" smtClean="0">
                <a:solidFill>
                  <a:schemeClr val="tx2"/>
                </a:solidFill>
              </a:rPr>
              <a:t>}</a:t>
            </a:r>
            <a:endParaRPr lang="ru-RU" sz="2000" dirty="0" smtClean="0">
              <a:solidFill>
                <a:schemeClr val="tx2"/>
              </a:solidFill>
            </a:endParaRP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catch</a:t>
            </a:r>
            <a:r>
              <a:rPr lang="en-US" sz="2000" dirty="0" smtClean="0">
                <a:solidFill>
                  <a:schemeClr val="tx2"/>
                </a:solidFill>
              </a:rPr>
              <a:t>(...){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&lt;&lt; "Indeterminacy" &lt;&lt; </a:t>
            </a:r>
            <a:r>
              <a:rPr 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  <a:r>
              <a:rPr lang="ru-RU" sz="2000" dirty="0" smtClean="0">
                <a:solidFill>
                  <a:schemeClr val="tx2"/>
                </a:solidFill>
              </a:rPr>
              <a:t>}</a:t>
            </a:r>
            <a:endParaRPr lang="ru-RU" sz="2000" dirty="0" smtClean="0">
              <a:solidFill>
                <a:schemeClr val="tx2"/>
              </a:solidFill>
            </a:endParaRP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main()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RR();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RR();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RR();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return 0;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90685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Если исключение послано, но соответствующий ему обработчик не найден, то вызывается специальная библиотечная функция </a:t>
            </a:r>
            <a:r>
              <a:rPr lang="en-US" sz="3200" dirty="0" smtClean="0"/>
              <a:t>terminate()</a:t>
            </a:r>
            <a:r>
              <a:rPr lang="ru-RU" sz="3200" dirty="0" smtClean="0"/>
              <a:t> (в </a:t>
            </a:r>
            <a:r>
              <a:rPr lang="en-US" sz="3200" dirty="0" smtClean="0"/>
              <a:t>Visual Studio </a:t>
            </a:r>
            <a:r>
              <a:rPr lang="ru-RU" sz="3200" dirty="0" smtClean="0"/>
              <a:t>также – </a:t>
            </a:r>
            <a:r>
              <a:rPr lang="en-US" sz="3200" dirty="0" smtClean="0"/>
              <a:t>abort()</a:t>
            </a:r>
            <a:r>
              <a:rPr lang="ru-RU" sz="3200" dirty="0" smtClean="0"/>
              <a:t>)</a:t>
            </a:r>
            <a:r>
              <a:rPr lang="en-US" sz="3200" dirty="0" smtClean="0"/>
              <a:t>. </a:t>
            </a:r>
            <a:r>
              <a:rPr lang="ru-RU" sz="3200" dirty="0" smtClean="0"/>
              <a:t>Обращение к этой функции завершает выполнение программы.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Оператор, формирующий исключение, может иметь две формы: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throw </a:t>
            </a:r>
            <a:r>
              <a:rPr lang="ru-RU" sz="3200" dirty="0" smtClean="0">
                <a:solidFill>
                  <a:schemeClr val="tx2"/>
                </a:solidFill>
              </a:rPr>
              <a:t>выражение</a:t>
            </a:r>
            <a:r>
              <a:rPr lang="en-US" sz="3200" dirty="0" smtClean="0">
                <a:solidFill>
                  <a:schemeClr val="tx2"/>
                </a:solidFill>
              </a:rPr>
              <a:t>; //</a:t>
            </a:r>
            <a:r>
              <a:rPr lang="ru-RU" sz="3200" dirty="0" smtClean="0">
                <a:solidFill>
                  <a:schemeClr val="tx2"/>
                </a:solidFill>
              </a:rPr>
              <a:t>в этом случае </a:t>
            </a:r>
            <a:r>
              <a:rPr lang="en-US" sz="3200" dirty="0" smtClean="0">
                <a:solidFill>
                  <a:schemeClr val="tx2"/>
                </a:solidFill>
              </a:rPr>
              <a:t/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ru-RU" sz="3200" dirty="0" smtClean="0">
                <a:solidFill>
                  <a:schemeClr val="tx2"/>
                </a:solidFill>
              </a:rPr>
              <a:t>формируется объект-исключение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throw; //</a:t>
            </a:r>
            <a:r>
              <a:rPr lang="ru-RU" sz="3200" dirty="0" smtClean="0">
                <a:solidFill>
                  <a:schemeClr val="tx2"/>
                </a:solidFill>
              </a:rPr>
              <a:t>используется только внутри обработчика исключений, его применение разумно в том случае, когда существует вложение блока контроля за исключениями. Его задача – ретрансляция исключения в блок более высокого уровня.</a:t>
            </a:r>
            <a:endParaRPr lang="ru-RU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90685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 заголовке функции можно указывать, какие исключения эта функция порождает или ретранслирует:</a:t>
            </a:r>
          </a:p>
          <a:p>
            <a:pPr marL="342900"/>
            <a:r>
              <a:rPr lang="ru-RU" sz="3200" dirty="0" smtClean="0">
                <a:solidFill>
                  <a:schemeClr val="tx2"/>
                </a:solidFill>
              </a:rPr>
              <a:t>тип </a:t>
            </a:r>
            <a:r>
              <a:rPr lang="ru-RU" sz="3200" dirty="0" err="1" smtClean="0">
                <a:solidFill>
                  <a:schemeClr val="tx2"/>
                </a:solidFill>
              </a:rPr>
              <a:t>имя_функции</a:t>
            </a:r>
            <a:r>
              <a:rPr lang="ru-RU" sz="3200" dirty="0" smtClean="0">
                <a:solidFill>
                  <a:schemeClr val="tx2"/>
                </a:solidFill>
              </a:rPr>
              <a:t>(спецификация параметров)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throw (</a:t>
            </a:r>
            <a:r>
              <a:rPr lang="ru-RU" sz="3200" dirty="0" smtClean="0">
                <a:solidFill>
                  <a:schemeClr val="tx2"/>
                </a:solidFill>
              </a:rPr>
              <a:t>список типов</a:t>
            </a:r>
            <a:r>
              <a:rPr lang="en-US" sz="3200" dirty="0" smtClean="0">
                <a:solidFill>
                  <a:schemeClr val="tx2"/>
                </a:solidFill>
              </a:rPr>
              <a:t>)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{</a:t>
            </a:r>
            <a:r>
              <a:rPr lang="ru-RU" sz="3200" dirty="0" smtClean="0">
                <a:solidFill>
                  <a:schemeClr val="tx2"/>
                </a:solidFill>
              </a:rPr>
              <a:t>операторы тела функции</a:t>
            </a:r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ru-RU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90685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Особенности спецификации исключений для функций: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200" dirty="0" smtClean="0"/>
              <a:t>если в заголовке функции нет суффикса </a:t>
            </a:r>
            <a:r>
              <a:rPr lang="en-US" sz="3200" dirty="0" smtClean="0"/>
              <a:t>throw, </a:t>
            </a:r>
            <a:r>
              <a:rPr lang="ru-RU" sz="3200" dirty="0" smtClean="0"/>
              <a:t>то эта функция может посылать любые исключения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200" dirty="0" smtClean="0"/>
              <a:t>суффикс </a:t>
            </a:r>
            <a:r>
              <a:rPr lang="en-US" sz="3200" dirty="0" smtClean="0"/>
              <a:t>throw() </a:t>
            </a:r>
            <a:r>
              <a:rPr lang="ru-RU" sz="3200" dirty="0" smtClean="0"/>
              <a:t>с пустым списком имён типов указывает, что за пределы функции не должны передаваться никакие исключения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90685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Примеры заголовков: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// </a:t>
            </a:r>
            <a:r>
              <a:rPr lang="ru-RU" sz="3200" dirty="0" smtClean="0">
                <a:solidFill>
                  <a:schemeClr val="tx2"/>
                </a:solidFill>
              </a:rPr>
              <a:t>Функция порождает исключения двух</a:t>
            </a:r>
            <a:br>
              <a:rPr lang="ru-RU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// </a:t>
            </a:r>
            <a:r>
              <a:rPr lang="ru-RU" sz="3200" dirty="0" smtClean="0">
                <a:solidFill>
                  <a:schemeClr val="tx2"/>
                </a:solidFill>
              </a:rPr>
              <a:t>типов</a:t>
            </a:r>
            <a:r>
              <a:rPr lang="en-US" sz="3200" dirty="0" smtClean="0">
                <a:solidFill>
                  <a:schemeClr val="tx2"/>
                </a:solidFill>
              </a:rPr>
              <a:t> – A </a:t>
            </a:r>
            <a:r>
              <a:rPr lang="ru-RU" sz="3200" dirty="0" smtClean="0">
                <a:solidFill>
                  <a:schemeClr val="tx2"/>
                </a:solidFill>
              </a:rPr>
              <a:t>и </a:t>
            </a:r>
            <a:r>
              <a:rPr lang="en-US" sz="3200" dirty="0" smtClean="0">
                <a:solidFill>
                  <a:schemeClr val="tx2"/>
                </a:solidFill>
              </a:rPr>
              <a:t>B.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void f1() throw(A, B) {}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// </a:t>
            </a:r>
            <a:r>
              <a:rPr lang="ru-RU" sz="3200" dirty="0" smtClean="0">
                <a:solidFill>
                  <a:schemeClr val="tx2"/>
                </a:solidFill>
              </a:rPr>
              <a:t>Функция </a:t>
            </a:r>
            <a:r>
              <a:rPr lang="ru-RU" sz="3200" dirty="0" smtClean="0">
                <a:solidFill>
                  <a:schemeClr val="tx2"/>
                </a:solidFill>
              </a:rPr>
              <a:t>не порождает исключений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void </a:t>
            </a:r>
            <a:r>
              <a:rPr lang="en-US" sz="3200" dirty="0" smtClean="0">
                <a:solidFill>
                  <a:schemeClr val="tx2"/>
                </a:solidFill>
              </a:rPr>
              <a:t>f</a:t>
            </a:r>
            <a:r>
              <a:rPr lang="ru-RU" sz="3200" dirty="0" smtClean="0">
                <a:solidFill>
                  <a:schemeClr val="tx2"/>
                </a:solidFill>
              </a:rPr>
              <a:t>2</a:t>
            </a:r>
            <a:r>
              <a:rPr lang="en-US" sz="3200" dirty="0" smtClean="0">
                <a:solidFill>
                  <a:schemeClr val="tx2"/>
                </a:solidFill>
              </a:rPr>
              <a:t>() throw() {}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 языке </a:t>
            </a:r>
            <a:r>
              <a:rPr lang="ru-RU" sz="3200" dirty="0" err="1" smtClean="0"/>
              <a:t>Си++</a:t>
            </a:r>
            <a:r>
              <a:rPr lang="ru-RU" sz="3200" dirty="0" smtClean="0"/>
              <a:t> почти любое состояние, достигнутое во время выполнения программы, можно заранее определить как особую ситуацию и предусмотреть действия, которые нужно выполнить при её возникновении. Делается это при помощи механизма исключений.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90685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Если функция порождает исключения, отличные от тех, что указаны в её спецификации исключений, то управление передаётся специальной функции </a:t>
            </a:r>
            <a:r>
              <a:rPr lang="en-US" sz="3200" dirty="0" smtClean="0"/>
              <a:t>unexpected(), </a:t>
            </a:r>
            <a:r>
              <a:rPr lang="ru-RU" sz="3200" dirty="0" smtClean="0"/>
              <a:t>которая вызывает функцию </a:t>
            </a:r>
            <a:r>
              <a:rPr lang="en-US" sz="3200" dirty="0" smtClean="0"/>
              <a:t>terminate().</a:t>
            </a:r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144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void </a:t>
            </a:r>
            <a:r>
              <a:rPr lang="en-US" sz="1600" dirty="0" err="1" smtClean="0">
                <a:solidFill>
                  <a:schemeClr val="tx2"/>
                </a:solidFill>
              </a:rPr>
              <a:t>EvenOrOdd</a:t>
            </a:r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int</a:t>
            </a:r>
            <a:r>
              <a:rPr lang="en-US" sz="1600" dirty="0" smtClean="0">
                <a:solidFill>
                  <a:schemeClr val="tx2"/>
                </a:solidFill>
              </a:rPr>
              <a:t> k) throw(</a:t>
            </a:r>
            <a:r>
              <a:rPr lang="en-US" sz="1600" dirty="0" err="1" smtClean="0">
                <a:solidFill>
                  <a:schemeClr val="tx2"/>
                </a:solidFill>
              </a:rPr>
              <a:t>int</a:t>
            </a:r>
            <a:r>
              <a:rPr lang="en-US" sz="1600" dirty="0" smtClean="0">
                <a:solidFill>
                  <a:schemeClr val="tx2"/>
                </a:solidFill>
              </a:rPr>
              <a:t>, const char *) {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if(k%2 != 0) throw k;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else throw "even";</a:t>
            </a:r>
          </a:p>
          <a:p>
            <a:r>
              <a:rPr lang="ru-RU" sz="1600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void f(</a:t>
            </a:r>
            <a:r>
              <a:rPr lang="en-US" sz="1600" dirty="0" err="1" smtClean="0">
                <a:solidFill>
                  <a:schemeClr val="tx2"/>
                </a:solidFill>
              </a:rPr>
              <a:t>int</a:t>
            </a:r>
            <a:r>
              <a:rPr lang="en-US" sz="1600" dirty="0" smtClean="0">
                <a:solidFill>
                  <a:schemeClr val="tx2"/>
                </a:solidFill>
              </a:rPr>
              <a:t> j) throw() {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try{</a:t>
            </a:r>
          </a:p>
          <a:p>
            <a:pPr lvl="2"/>
            <a:r>
              <a:rPr lang="en-US" sz="1600" dirty="0" smtClean="0">
                <a:solidFill>
                  <a:schemeClr val="tx2"/>
                </a:solidFill>
              </a:rPr>
              <a:t>try{</a:t>
            </a:r>
            <a:r>
              <a:rPr lang="en-US" sz="1600" dirty="0" err="1" smtClean="0">
                <a:solidFill>
                  <a:schemeClr val="tx2"/>
                </a:solidFill>
              </a:rPr>
              <a:t>EvenOrOdd</a:t>
            </a:r>
            <a:r>
              <a:rPr lang="en-US" sz="1600" dirty="0" smtClean="0">
                <a:solidFill>
                  <a:schemeClr val="tx2"/>
                </a:solidFill>
              </a:rPr>
              <a:t>(j);}</a:t>
            </a:r>
          </a:p>
          <a:p>
            <a:pPr lvl="2"/>
            <a:r>
              <a:rPr lang="en-US" sz="1600" dirty="0" smtClean="0">
                <a:solidFill>
                  <a:schemeClr val="tx2"/>
                </a:solidFill>
              </a:rPr>
              <a:t>catch(</a:t>
            </a:r>
            <a:r>
              <a:rPr lang="en-US" sz="1600" dirty="0" err="1" smtClean="0">
                <a:solidFill>
                  <a:schemeClr val="tx2"/>
                </a:solidFill>
              </a:rPr>
              <a:t>int</a:t>
            </a:r>
            <a:r>
              <a:rPr lang="en-US" sz="1600" dirty="0" smtClean="0">
                <a:solidFill>
                  <a:schemeClr val="tx2"/>
                </a:solidFill>
              </a:rPr>
              <a:t>){</a:t>
            </a:r>
          </a:p>
          <a:p>
            <a:pPr lvl="3"/>
            <a:r>
              <a:rPr lang="en-US" sz="1600" dirty="0" err="1" smtClean="0">
                <a:solidFill>
                  <a:schemeClr val="tx2"/>
                </a:solidFill>
              </a:rPr>
              <a:t>cout</a:t>
            </a:r>
            <a:r>
              <a:rPr lang="en-US" sz="1600" dirty="0" smtClean="0">
                <a:solidFill>
                  <a:schemeClr val="tx2"/>
                </a:solidFill>
              </a:rPr>
              <a:t>&lt;&lt;"Odd"&lt;&lt;</a:t>
            </a:r>
            <a:r>
              <a:rPr lang="en-US" sz="1600" dirty="0" err="1" smtClean="0">
                <a:solidFill>
                  <a:schemeClr val="tx2"/>
                </a:solidFill>
              </a:rPr>
              <a:t>endl</a:t>
            </a:r>
            <a:r>
              <a:rPr lang="en-US" sz="1600" dirty="0" smtClean="0">
                <a:solidFill>
                  <a:schemeClr val="tx2"/>
                </a:solidFill>
              </a:rPr>
              <a:t>;</a:t>
            </a:r>
          </a:p>
          <a:p>
            <a:pPr lvl="3"/>
            <a:r>
              <a:rPr lang="en-US" sz="1600" dirty="0" smtClean="0">
                <a:solidFill>
                  <a:schemeClr val="tx2"/>
                </a:solidFill>
              </a:rPr>
              <a:t>throw</a:t>
            </a:r>
            <a:r>
              <a:rPr lang="en-US" sz="1600" dirty="0" smtClean="0">
                <a:solidFill>
                  <a:schemeClr val="tx2"/>
                </a:solidFill>
              </a:rPr>
              <a:t>; //</a:t>
            </a:r>
            <a:r>
              <a:rPr lang="ru-RU" sz="1600" dirty="0" smtClean="0">
                <a:solidFill>
                  <a:schemeClr val="tx2"/>
                </a:solidFill>
              </a:rPr>
              <a:t>Ретрансляция объекта-исключения</a:t>
            </a:r>
            <a:endParaRPr lang="en-US" sz="1600" dirty="0" smtClean="0">
              <a:solidFill>
                <a:schemeClr val="tx2"/>
              </a:solidFill>
            </a:endParaRPr>
          </a:p>
          <a:p>
            <a:pPr lvl="2"/>
            <a:r>
              <a:rPr lang="ru-RU" sz="1600" dirty="0" smtClean="0">
                <a:solidFill>
                  <a:schemeClr val="tx2"/>
                </a:solidFill>
              </a:rPr>
              <a:t>}</a:t>
            </a:r>
          </a:p>
          <a:p>
            <a:pPr lvl="2"/>
            <a:r>
              <a:rPr lang="en-US" sz="1600" dirty="0" smtClean="0">
                <a:solidFill>
                  <a:schemeClr val="tx2"/>
                </a:solidFill>
              </a:rPr>
              <a:t>catch(const char *){</a:t>
            </a:r>
          </a:p>
          <a:p>
            <a:pPr lvl="3"/>
            <a:r>
              <a:rPr lang="en-US" sz="1600" dirty="0" err="1" smtClean="0">
                <a:solidFill>
                  <a:schemeClr val="tx2"/>
                </a:solidFill>
              </a:rPr>
              <a:t>cout</a:t>
            </a:r>
            <a:r>
              <a:rPr lang="en-US" sz="1600" dirty="0" smtClean="0">
                <a:solidFill>
                  <a:schemeClr val="tx2"/>
                </a:solidFill>
              </a:rPr>
              <a:t>&lt;&lt;"Even"&lt;&lt;</a:t>
            </a:r>
            <a:r>
              <a:rPr lang="en-US" sz="1600" dirty="0" err="1" smtClean="0">
                <a:solidFill>
                  <a:schemeClr val="tx2"/>
                </a:solidFill>
              </a:rPr>
              <a:t>endl</a:t>
            </a:r>
            <a:r>
              <a:rPr lang="en-US" sz="1600" dirty="0" smtClean="0">
                <a:solidFill>
                  <a:schemeClr val="tx2"/>
                </a:solidFill>
              </a:rPr>
              <a:t>;</a:t>
            </a:r>
          </a:p>
          <a:p>
            <a:pPr lvl="2"/>
            <a:r>
              <a:rPr lang="ru-RU" sz="1600" dirty="0" smtClean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ru-RU" sz="1600" dirty="0" smtClean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catch(</a:t>
            </a:r>
            <a:r>
              <a:rPr lang="en-US" sz="1600" dirty="0" err="1" smtClean="0">
                <a:solidFill>
                  <a:schemeClr val="tx2"/>
                </a:solidFill>
              </a:rPr>
              <a:t>int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){</a:t>
            </a:r>
          </a:p>
          <a:p>
            <a:pPr lvl="2"/>
            <a:r>
              <a:rPr lang="en-US" sz="1600" dirty="0" err="1" smtClean="0">
                <a:solidFill>
                  <a:schemeClr val="tx2"/>
                </a:solidFill>
              </a:rPr>
              <a:t>cout</a:t>
            </a:r>
            <a:r>
              <a:rPr lang="en-US" sz="1600" dirty="0" smtClean="0">
                <a:solidFill>
                  <a:schemeClr val="tx2"/>
                </a:solidFill>
              </a:rPr>
              <a:t>&lt;&lt;"Result="&lt;&lt;</a:t>
            </a:r>
            <a:r>
              <a:rPr lang="en-US" sz="1600" dirty="0" err="1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&lt;&lt;</a:t>
            </a:r>
            <a:r>
              <a:rPr lang="en-US" sz="1600" dirty="0" err="1" smtClean="0">
                <a:solidFill>
                  <a:schemeClr val="tx2"/>
                </a:solidFill>
              </a:rPr>
              <a:t>endl</a:t>
            </a:r>
            <a:r>
              <a:rPr lang="en-US" sz="1600" dirty="0" smtClean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ru-RU" sz="1600" dirty="0" smtClean="0">
                <a:solidFill>
                  <a:schemeClr val="tx2"/>
                </a:solidFill>
              </a:rPr>
              <a:t>}</a:t>
            </a:r>
          </a:p>
          <a:p>
            <a:r>
              <a:rPr lang="ru-RU" sz="1600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sz="1600" dirty="0" err="1" smtClean="0">
                <a:solidFill>
                  <a:schemeClr val="tx2"/>
                </a:solidFill>
              </a:rPr>
              <a:t>int</a:t>
            </a:r>
            <a:r>
              <a:rPr lang="en-US" sz="1600" dirty="0" smtClean="0">
                <a:solidFill>
                  <a:schemeClr val="tx2"/>
                </a:solidFill>
              </a:rPr>
              <a:t> main()</a:t>
            </a:r>
          </a:p>
          <a:p>
            <a:r>
              <a:rPr lang="ru-RU" sz="16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f(4</a:t>
            </a:r>
            <a:r>
              <a:rPr lang="en-US" sz="1600" dirty="0" smtClean="0">
                <a:solidFill>
                  <a:schemeClr val="tx2"/>
                </a:solidFill>
              </a:rPr>
              <a:t>); f(7</a:t>
            </a:r>
            <a:r>
              <a:rPr lang="en-US" sz="1600" dirty="0" smtClean="0">
                <a:solidFill>
                  <a:schemeClr val="tx2"/>
                </a:solidFill>
              </a:rPr>
              <a:t>);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return 0;</a:t>
            </a:r>
          </a:p>
          <a:p>
            <a:r>
              <a:rPr lang="ru-RU" sz="16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90685"/>
            <a:ext cx="8534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Стандартом введена специальная форма обработки исключений непосредственно в конструкторах – специальных методах класса:</a:t>
            </a:r>
          </a:p>
          <a:p>
            <a:pPr marL="342900"/>
            <a:r>
              <a:rPr lang="ru-RU" sz="2800" dirty="0" err="1" smtClean="0">
                <a:solidFill>
                  <a:schemeClr val="tx2"/>
                </a:solidFill>
              </a:rPr>
              <a:t>имя_класса</a:t>
            </a:r>
            <a:r>
              <a:rPr lang="ru-RU" sz="2800" dirty="0" smtClean="0">
                <a:solidFill>
                  <a:schemeClr val="tx2"/>
                </a:solidFill>
              </a:rPr>
              <a:t>(спецификация параметров)</a:t>
            </a:r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try : </a:t>
            </a:r>
            <a:r>
              <a:rPr lang="ru-RU" sz="2800" dirty="0" err="1" smtClean="0">
                <a:solidFill>
                  <a:schemeClr val="tx2"/>
                </a:solidFill>
              </a:rPr>
              <a:t>список_инициализаторов</a:t>
            </a:r>
            <a:endParaRPr lang="ru-RU" sz="2800" dirty="0" smtClean="0">
              <a:solidFill>
                <a:schemeClr val="tx2"/>
              </a:solidFill>
            </a:endParaRPr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{</a:t>
            </a:r>
            <a:r>
              <a:rPr lang="ru-RU" sz="2800" dirty="0" smtClean="0">
                <a:solidFill>
                  <a:schemeClr val="tx2"/>
                </a:solidFill>
              </a:rPr>
              <a:t>операторы тела конструктора</a:t>
            </a:r>
            <a:r>
              <a:rPr lang="en-US" sz="2800" dirty="0" smtClean="0">
                <a:solidFill>
                  <a:schemeClr val="tx2"/>
                </a:solidFill>
              </a:rPr>
              <a:t>}</a:t>
            </a:r>
            <a:endParaRPr lang="ru-RU" sz="2800" dirty="0" smtClean="0">
              <a:solidFill>
                <a:schemeClr val="tx2"/>
              </a:solidFill>
            </a:endParaRPr>
          </a:p>
          <a:p>
            <a:pPr marL="342900"/>
            <a:r>
              <a:rPr lang="ru-RU" sz="2800" dirty="0" smtClean="0">
                <a:solidFill>
                  <a:schemeClr val="tx2"/>
                </a:solidFill>
              </a:rPr>
              <a:t>последовательность обработчиков исключений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856357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400" dirty="0" smtClean="0"/>
              <a:t>Задания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2400" dirty="0" smtClean="0"/>
              <a:t>Создать функцию для вывода на экран элементов массива. Функция принимает в качестве параметров указатель на первый элемент массива и количество элементов. Функция генерирует исключения:</a:t>
            </a:r>
            <a:r>
              <a:rPr lang="ru-RU" sz="2400" dirty="0" smtClean="0"/>
              <a:t> </a:t>
            </a:r>
            <a:r>
              <a:rPr lang="ru-RU" sz="2400" dirty="0" smtClean="0"/>
              <a:t>1) исключение типа </a:t>
            </a:r>
            <a:r>
              <a:rPr lang="en-US" sz="2400" dirty="0" err="1" smtClean="0"/>
              <a:t>NoElements</a:t>
            </a:r>
            <a:r>
              <a:rPr lang="en-US" sz="2400" dirty="0" smtClean="0"/>
              <a:t>, </a:t>
            </a:r>
            <a:r>
              <a:rPr lang="ru-RU" sz="2400" dirty="0" smtClean="0"/>
              <a:t>если количество элементов равно 0, 2) исключение типа </a:t>
            </a:r>
            <a:r>
              <a:rPr lang="en-US" sz="2400" dirty="0" err="1" smtClean="0"/>
              <a:t>int</a:t>
            </a:r>
            <a:r>
              <a:rPr lang="en-US" sz="2400" dirty="0" smtClean="0"/>
              <a:t>, </a:t>
            </a:r>
            <a:r>
              <a:rPr lang="ru-RU" sz="2400" dirty="0" smtClean="0"/>
              <a:t>если переданное количество элементов отрицательно. Во втором случае в обработчике исключения напечатайте переданное в функцию количество элементов массива.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2400" dirty="0" smtClean="0"/>
              <a:t>Создайте рекурсивную функцию поиска </a:t>
            </a:r>
            <a:r>
              <a:rPr lang="en-US" sz="2400" dirty="0" smtClean="0"/>
              <a:t>n-</a:t>
            </a:r>
            <a:r>
              <a:rPr lang="ru-RU" sz="2400" dirty="0" smtClean="0"/>
              <a:t>го члена Фибоначчи, генерирующую исключения: 1) если задан отрицательный аргумент для функции, 2) если задан нулевой аргумент для функции, 3) если количество вызовов рекурсивной функции превысило некоторый предел (число выбрать самостоятельно).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Общая схема посылки и обработки исключений: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try{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   </a:t>
            </a:r>
            <a:r>
              <a:rPr lang="ru-RU" sz="3200" dirty="0" smtClean="0">
                <a:solidFill>
                  <a:schemeClr val="tx2"/>
                </a:solidFill>
              </a:rPr>
              <a:t>операторы</a:t>
            </a:r>
          </a:p>
          <a:p>
            <a:pPr marL="342900"/>
            <a:r>
              <a:rPr lang="ru-RU" sz="3200" dirty="0" smtClean="0">
                <a:solidFill>
                  <a:schemeClr val="tx2"/>
                </a:solidFill>
              </a:rPr>
              <a:t>   </a:t>
            </a:r>
            <a:r>
              <a:rPr lang="en-US" sz="3200" dirty="0" smtClean="0">
                <a:solidFill>
                  <a:schemeClr val="tx2"/>
                </a:solidFill>
              </a:rPr>
              <a:t>throw </a:t>
            </a:r>
            <a:r>
              <a:rPr lang="ru-RU" sz="3200" dirty="0" smtClean="0">
                <a:solidFill>
                  <a:schemeClr val="tx2"/>
                </a:solidFill>
              </a:rPr>
              <a:t>выражение1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   </a:t>
            </a:r>
            <a:r>
              <a:rPr lang="ru-RU" sz="3200" dirty="0" smtClean="0">
                <a:solidFill>
                  <a:schemeClr val="tx2"/>
                </a:solidFill>
              </a:rPr>
              <a:t>операторы</a:t>
            </a:r>
          </a:p>
          <a:p>
            <a:pPr marL="342900"/>
            <a:r>
              <a:rPr lang="ru-RU" sz="3200" dirty="0" smtClean="0">
                <a:solidFill>
                  <a:schemeClr val="tx2"/>
                </a:solidFill>
              </a:rPr>
              <a:t>   </a:t>
            </a:r>
            <a:r>
              <a:rPr lang="en-US" sz="3200" dirty="0" smtClean="0">
                <a:solidFill>
                  <a:schemeClr val="tx2"/>
                </a:solidFill>
              </a:rPr>
              <a:t>throw </a:t>
            </a:r>
            <a:r>
              <a:rPr lang="ru-RU" sz="3200" dirty="0" smtClean="0">
                <a:solidFill>
                  <a:schemeClr val="tx2"/>
                </a:solidFill>
              </a:rPr>
              <a:t>выражение 2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   </a:t>
            </a:r>
            <a:r>
              <a:rPr lang="ru-RU" sz="3200" dirty="0" smtClean="0">
                <a:solidFill>
                  <a:schemeClr val="tx2"/>
                </a:solidFill>
              </a:rPr>
              <a:t>операторы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}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catch (</a:t>
            </a:r>
            <a:r>
              <a:rPr lang="ru-RU" sz="3200" dirty="0" smtClean="0">
                <a:solidFill>
                  <a:schemeClr val="tx2"/>
                </a:solidFill>
              </a:rPr>
              <a:t>спецификация исключения 1</a:t>
            </a:r>
            <a:r>
              <a:rPr lang="en-US" sz="3200" dirty="0" smtClean="0">
                <a:solidFill>
                  <a:schemeClr val="tx2"/>
                </a:solidFill>
              </a:rPr>
              <a:t>)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{</a:t>
            </a:r>
            <a:r>
              <a:rPr lang="ru-RU" sz="3200" dirty="0" smtClean="0">
                <a:solidFill>
                  <a:schemeClr val="tx2"/>
                </a:solidFill>
              </a:rPr>
              <a:t>операторы обработки исключения 1</a:t>
            </a:r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r>
              <a:rPr lang="ru-RU" sz="3200" dirty="0" smtClean="0">
                <a:solidFill>
                  <a:schemeClr val="tx2"/>
                </a:solidFill>
              </a:rPr>
              <a:t>…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Служебное слово </a:t>
            </a:r>
            <a:r>
              <a:rPr lang="en-US" sz="3200" dirty="0" smtClean="0"/>
              <a:t>try </a:t>
            </a:r>
            <a:r>
              <a:rPr lang="ru-RU" sz="3200" dirty="0" smtClean="0"/>
              <a:t>позволяет выделить в любом месте программы блок контроля за исключениями: 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try {</a:t>
            </a:r>
            <a:r>
              <a:rPr lang="ru-RU" sz="3200" dirty="0" smtClean="0">
                <a:solidFill>
                  <a:schemeClr val="tx2"/>
                </a:solidFill>
              </a:rPr>
              <a:t>операторы</a:t>
            </a:r>
            <a:r>
              <a:rPr lang="en-US" sz="3200" dirty="0" smtClean="0">
                <a:solidFill>
                  <a:schemeClr val="tx2"/>
                </a:solidFill>
              </a:rPr>
              <a:t>}</a:t>
            </a:r>
          </a:p>
          <a:p>
            <a:pPr marL="342900"/>
            <a:r>
              <a:rPr lang="ru-RU" sz="3200" dirty="0" smtClean="0"/>
              <a:t>Оператор </a:t>
            </a:r>
            <a:r>
              <a:rPr lang="en-US" sz="3200" dirty="0" smtClean="0">
                <a:solidFill>
                  <a:schemeClr val="tx2"/>
                </a:solidFill>
              </a:rPr>
              <a:t>throw</a:t>
            </a:r>
            <a:r>
              <a:rPr lang="en-US" sz="3200" dirty="0" smtClean="0"/>
              <a:t> </a:t>
            </a:r>
            <a:r>
              <a:rPr lang="ru-RU" sz="3200" dirty="0" smtClean="0"/>
              <a:t>генерирует (посылает) исключения. С помощью этого оператора генерируется специальный объект, называемый исключением. Все исключения создаются как временные объекты, а тип и значение каждого исключения определяются формирующим его выражением.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Каждый обработчик имеет следующий формат: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catch (</a:t>
            </a:r>
            <a:r>
              <a:rPr lang="ru-RU" sz="3200" dirty="0" smtClean="0">
                <a:solidFill>
                  <a:schemeClr val="tx2"/>
                </a:solidFill>
              </a:rPr>
              <a:t>спецификация исключения</a:t>
            </a:r>
            <a:r>
              <a:rPr lang="en-US" sz="3200" dirty="0" smtClean="0">
                <a:solidFill>
                  <a:schemeClr val="tx2"/>
                </a:solidFill>
              </a:rPr>
              <a:t>)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{</a:t>
            </a:r>
            <a:r>
              <a:rPr lang="ru-RU" sz="3200" dirty="0" smtClean="0">
                <a:solidFill>
                  <a:schemeClr val="tx2"/>
                </a:solidFill>
              </a:rPr>
              <a:t>операторы обработки исключения</a:t>
            </a:r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r>
              <a:rPr lang="ru-RU" sz="3200" dirty="0" smtClean="0"/>
              <a:t>Спецификация исключения в заголовке обработчик</a:t>
            </a:r>
            <a:r>
              <a:rPr lang="ru-RU" sz="3200" dirty="0" smtClean="0"/>
              <a:t>а подобна спецификации параметра функции и может иметь одну из трёх форм:</a:t>
            </a:r>
          </a:p>
          <a:p>
            <a:pPr marL="342900"/>
            <a:r>
              <a:rPr lang="ru-RU" sz="3200" dirty="0" err="1" smtClean="0">
                <a:solidFill>
                  <a:schemeClr val="tx2"/>
                </a:solidFill>
              </a:rPr>
              <a:t>т</a:t>
            </a:r>
            <a:r>
              <a:rPr lang="ru-RU" sz="3200" dirty="0" err="1" smtClean="0">
                <a:solidFill>
                  <a:schemeClr val="tx2"/>
                </a:solidFill>
              </a:rPr>
              <a:t>ип_исключения</a:t>
            </a:r>
            <a:r>
              <a:rPr lang="ru-RU" sz="3200" dirty="0" smtClean="0">
                <a:solidFill>
                  <a:schemeClr val="tx2"/>
                </a:solidFill>
              </a:rPr>
              <a:t> имя</a:t>
            </a:r>
          </a:p>
          <a:p>
            <a:pPr marL="342900"/>
            <a:r>
              <a:rPr lang="ru-RU" sz="3200" dirty="0" err="1" smtClean="0">
                <a:solidFill>
                  <a:schemeClr val="tx2"/>
                </a:solidFill>
              </a:rPr>
              <a:t>тип_исключения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r>
              <a:rPr lang="ru-RU" sz="3200" dirty="0" smtClean="0">
                <a:solidFill>
                  <a:schemeClr val="tx2"/>
                </a:solidFill>
              </a:rPr>
              <a:t>многоточие (реакция на </a:t>
            </a:r>
            <a:r>
              <a:rPr lang="ru-RU" sz="3200" dirty="0" smtClean="0">
                <a:solidFill>
                  <a:schemeClr val="tx2"/>
                </a:solidFill>
              </a:rPr>
              <a:t>любые исключения</a:t>
            </a:r>
            <a:r>
              <a:rPr lang="ru-RU" sz="3200" dirty="0" smtClean="0">
                <a:solidFill>
                  <a:schemeClr val="tx2"/>
                </a:solidFill>
              </a:rPr>
              <a:t>)</a:t>
            </a:r>
            <a:endParaRPr lang="ru-RU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Внешне и функционально обработчик исключений похож на определение функции с одним параметром, не возвращающей никакого значения. Когда вслед за блоком </a:t>
            </a:r>
            <a:r>
              <a:rPr lang="en-US" sz="3200" dirty="0" smtClean="0"/>
              <a:t>try </a:t>
            </a:r>
            <a:r>
              <a:rPr lang="ru-RU" sz="3200" dirty="0" smtClean="0"/>
              <a:t>размещены несколько ловушек, они должны отличаться друг от друга типами принимаемых исключений.</a:t>
            </a:r>
            <a:endParaRPr lang="ru-RU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Пример. Применение механизма исключений при определении НОД.</a:t>
            </a:r>
          </a:p>
          <a:p>
            <a:pPr marL="342900"/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r>
              <a:rPr lang="ru-RU" sz="3200" dirty="0" smtClean="0"/>
              <a:t>Алгоритм Евклида для вычисления НОД: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3200" dirty="0" smtClean="0"/>
              <a:t>Если </a:t>
            </a:r>
            <a:r>
              <a:rPr lang="en-US" sz="3200" dirty="0" smtClean="0"/>
              <a:t>x==y, </a:t>
            </a:r>
            <a:r>
              <a:rPr lang="ru-RU" sz="3200" dirty="0" smtClean="0"/>
              <a:t>то ответ найден, НОД=</a:t>
            </a:r>
            <a:r>
              <a:rPr lang="en-US" sz="3200" dirty="0" smtClean="0"/>
              <a:t>x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3200" dirty="0" smtClean="0"/>
              <a:t>Если </a:t>
            </a:r>
            <a:r>
              <a:rPr lang="en-US" sz="3200" dirty="0" smtClean="0"/>
              <a:t>x&lt;y, </a:t>
            </a:r>
            <a:r>
              <a:rPr lang="ru-RU" sz="3200" dirty="0" smtClean="0"/>
              <a:t>то </a:t>
            </a:r>
            <a:r>
              <a:rPr lang="en-US" sz="3200" dirty="0" smtClean="0"/>
              <a:t>y </a:t>
            </a:r>
            <a:r>
              <a:rPr lang="ru-RU" sz="3200" dirty="0" smtClean="0"/>
              <a:t>заменяется значением </a:t>
            </a:r>
            <a:r>
              <a:rPr lang="en-US" sz="3200" dirty="0" smtClean="0"/>
              <a:t>y-x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3200" dirty="0" smtClean="0"/>
              <a:t>Если </a:t>
            </a:r>
            <a:r>
              <a:rPr lang="en-US" sz="3200" dirty="0" smtClean="0"/>
              <a:t>x&gt;y, </a:t>
            </a:r>
            <a:r>
              <a:rPr lang="ru-RU" sz="3200" dirty="0" smtClean="0"/>
              <a:t>то </a:t>
            </a:r>
            <a:r>
              <a:rPr lang="en-US" sz="3200" dirty="0" smtClean="0"/>
              <a:t>x</a:t>
            </a:r>
            <a:r>
              <a:rPr lang="en-US" sz="3200" dirty="0" smtClean="0"/>
              <a:t> </a:t>
            </a:r>
            <a:r>
              <a:rPr lang="ru-RU" sz="3200" dirty="0" smtClean="0"/>
              <a:t>заменяется значением </a:t>
            </a:r>
            <a:r>
              <a:rPr lang="en-US" sz="3200" dirty="0" smtClean="0"/>
              <a:t>x-y</a:t>
            </a:r>
          </a:p>
          <a:p>
            <a:pPr marL="857250" indent="-514350"/>
            <a:r>
              <a:rPr lang="ru-RU" sz="3200" dirty="0" smtClean="0"/>
              <a:t>Алгоритм Евклида применим, если:</a:t>
            </a:r>
          </a:p>
          <a:p>
            <a:pPr marL="857250" indent="-514350">
              <a:buFont typeface="Arial" pitchFamily="34" charset="0"/>
              <a:buChar char="•"/>
            </a:pPr>
            <a:r>
              <a:rPr lang="ru-RU" sz="3200" dirty="0" smtClean="0"/>
              <a:t>Оба числа неотрицательны</a:t>
            </a:r>
          </a:p>
          <a:p>
            <a:pPr marL="857250" indent="-514350">
              <a:buFont typeface="Arial" pitchFamily="34" charset="0"/>
              <a:buChar char="•"/>
            </a:pPr>
            <a:r>
              <a:rPr lang="ru-RU" sz="3200" dirty="0" smtClean="0"/>
              <a:t>Оба числа отличны от 0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#include "</a:t>
            </a:r>
            <a:r>
              <a:rPr lang="en-US" sz="2400" dirty="0" err="1" smtClean="0">
                <a:solidFill>
                  <a:schemeClr val="tx2"/>
                </a:solidFill>
              </a:rPr>
              <a:t>stdafx.h</a:t>
            </a:r>
            <a:r>
              <a:rPr lang="en-US" sz="2400" dirty="0" smtClean="0">
                <a:solidFill>
                  <a:schemeClr val="tx2"/>
                </a:solidFill>
              </a:rPr>
              <a:t>"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#include&lt;</a:t>
            </a:r>
            <a:r>
              <a:rPr lang="en-US" sz="2400" dirty="0" err="1" smtClean="0">
                <a:solidFill>
                  <a:schemeClr val="tx2"/>
                </a:solidFill>
              </a:rPr>
              <a:t>iostream</a:t>
            </a:r>
            <a:r>
              <a:rPr lang="en-US" sz="24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#include&lt;string&gt;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using namespace std;</a:t>
            </a:r>
          </a:p>
          <a:p>
            <a:r>
              <a:rPr lang="fr-FR" sz="2400" dirty="0" smtClean="0">
                <a:solidFill>
                  <a:schemeClr val="tx2"/>
                </a:solidFill>
              </a:rPr>
              <a:t>int GCD(int x, int y){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if(x==0) throw y;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if(y==0) throw x;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if(x&lt;0) throw string("\</a:t>
            </a:r>
            <a:r>
              <a:rPr lang="en-US" sz="2400" dirty="0" err="1" smtClean="0">
                <a:solidFill>
                  <a:schemeClr val="tx2"/>
                </a:solidFill>
              </a:rPr>
              <a:t>nNegative</a:t>
            </a:r>
            <a:r>
              <a:rPr lang="en-US" sz="2400" dirty="0" smtClean="0">
                <a:solidFill>
                  <a:schemeClr val="tx2"/>
                </a:solidFill>
              </a:rPr>
              <a:t> x");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if(y&lt;0) throw string("\</a:t>
            </a:r>
            <a:r>
              <a:rPr lang="en-US" sz="2400" dirty="0" err="1" smtClean="0">
                <a:solidFill>
                  <a:schemeClr val="tx2"/>
                </a:solidFill>
              </a:rPr>
              <a:t>nNegative</a:t>
            </a:r>
            <a:r>
              <a:rPr lang="en-US" sz="2400" dirty="0" smtClean="0">
                <a:solidFill>
                  <a:schemeClr val="tx2"/>
                </a:solidFill>
              </a:rPr>
              <a:t> y");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while(x!=y){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if(x&gt;y) x=x-y;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else y=y-x;</a:t>
            </a:r>
          </a:p>
          <a:p>
            <a:pPr lvl="1"/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return x;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}</a:t>
            </a:r>
            <a:endParaRPr lang="ru-RU" sz="24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05200" y="609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№1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Исключения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_</a:t>
            </a:r>
            <a:r>
              <a:rPr lang="en-US" sz="2400" dirty="0" err="1" smtClean="0">
                <a:solidFill>
                  <a:schemeClr val="tx2"/>
                </a:solidFill>
              </a:rPr>
              <a:t>tmain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argc</a:t>
            </a:r>
            <a:r>
              <a:rPr lang="en-US" sz="2400" dirty="0" smtClean="0">
                <a:solidFill>
                  <a:schemeClr val="tx2"/>
                </a:solidFill>
              </a:rPr>
              <a:t>, _TCHAR* </a:t>
            </a:r>
            <a:r>
              <a:rPr lang="en-US" sz="2400" dirty="0" err="1" smtClean="0">
                <a:solidFill>
                  <a:schemeClr val="tx2"/>
                </a:solidFill>
              </a:rPr>
              <a:t>argv</a:t>
            </a:r>
            <a:r>
              <a:rPr lang="en-US" sz="2400" dirty="0" smtClean="0">
                <a:solidFill>
                  <a:schemeClr val="tx2"/>
                </a:solidFill>
              </a:rPr>
              <a:t>[])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try{</a:t>
            </a:r>
          </a:p>
          <a:p>
            <a:pPr lvl="2"/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&lt;&lt;"GCD(66,44)="&lt;&lt;GCD(66,44)&lt;&lt;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pPr lvl="2"/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&lt;&lt;"GCD(0,7)="&lt;&lt;GCD(0,7)&lt;&lt;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pPr lvl="2"/>
            <a:r>
              <a:rPr lang="fr-FR" sz="2400" dirty="0" smtClean="0">
                <a:solidFill>
                  <a:schemeClr val="tx2"/>
                </a:solidFill>
              </a:rPr>
              <a:t>cout&lt;&lt;"GCD(-6,4)="&lt;&lt;GCD(-6,4)&lt;&lt;endl;</a:t>
            </a:r>
          </a:p>
          <a:p>
            <a:pPr lvl="1"/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catch(const string report){</a:t>
            </a:r>
          </a:p>
          <a:p>
            <a:pPr lvl="2"/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&lt;&lt;report&lt;&lt;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catch(const 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ex){</a:t>
            </a:r>
          </a:p>
          <a:p>
            <a:pPr lvl="2"/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&lt;&lt;"One parameter is ZERO! ";</a:t>
            </a:r>
          </a:p>
          <a:p>
            <a:pPr lvl="2"/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&lt;&lt;"Another equals "&lt;&lt;ex;</a:t>
            </a:r>
          </a:p>
          <a:p>
            <a:pPr lvl="1"/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return 0;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1501</Words>
  <Application>Microsoft Office PowerPoint</Application>
  <PresentationFormat>Экран (4:3)</PresentationFormat>
  <Paragraphs>249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Office Theme</vt:lpstr>
      <vt:lpstr>Семинар 7 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Дженгиз</cp:lastModifiedBy>
  <cp:revision>510</cp:revision>
  <dcterms:created xsi:type="dcterms:W3CDTF">2014-12-15T08:53:20Z</dcterms:created>
  <dcterms:modified xsi:type="dcterms:W3CDTF">2015-05-12T14:45:27Z</dcterms:modified>
</cp:coreProperties>
</file>