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9" r:id="rId9"/>
    <p:sldId id="270" r:id="rId10"/>
    <p:sldId id="271" r:id="rId11"/>
    <p:sldId id="273" r:id="rId12"/>
    <p:sldId id="272" r:id="rId13"/>
    <p:sldId id="274" r:id="rId14"/>
    <p:sldId id="278" r:id="rId15"/>
    <p:sldId id="275" r:id="rId16"/>
    <p:sldId id="276" r:id="rId17"/>
    <p:sldId id="277" r:id="rId18"/>
    <p:sldId id="279" r:id="rId19"/>
    <p:sldId id="280" r:id="rId20"/>
    <p:sldId id="281" r:id="rId21"/>
    <p:sldId id="283" r:id="rId22"/>
    <p:sldId id="284" r:id="rId23"/>
    <p:sldId id="285" r:id="rId24"/>
    <p:sldId id="292" r:id="rId25"/>
    <p:sldId id="286" r:id="rId26"/>
    <p:sldId id="287" r:id="rId27"/>
    <p:sldId id="288" r:id="rId28"/>
    <p:sldId id="290" r:id="rId29"/>
    <p:sldId id="291" r:id="rId30"/>
    <p:sldId id="28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289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B743D-E490-47C8-8432-DA4790AFDCB8}" v="2" dt="2019-12-06T16:41:07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 autoAdjust="0"/>
    <p:restoredTop sz="94660"/>
  </p:normalViewPr>
  <p:slideViewPr>
    <p:cSldViewPr>
      <p:cViewPr>
        <p:scale>
          <a:sx n="70" d="100"/>
          <a:sy n="70" d="100"/>
        </p:scale>
        <p:origin x="-137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1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0CB743D-E490-47C8-8432-DA4790AFDCB8}"/>
    <pc:docChg chg="modSld">
      <pc:chgData name="" userId="" providerId="" clId="Web-{F0CB743D-E490-47C8-8432-DA4790AFDCB8}" dt="2019-12-06T16:41:07.974" v="1" actId="1076"/>
      <pc:docMkLst>
        <pc:docMk/>
      </pc:docMkLst>
      <pc:sldChg chg="modSp">
        <pc:chgData name="" userId="" providerId="" clId="Web-{F0CB743D-E490-47C8-8432-DA4790AFDCB8}" dt="2019-12-06T16:35:23.770" v="0" actId="1076"/>
        <pc:sldMkLst>
          <pc:docMk/>
          <pc:sldMk cId="0" sldId="286"/>
        </pc:sldMkLst>
        <pc:picChg chg="mod">
          <ac:chgData name="" userId="" providerId="" clId="Web-{F0CB743D-E490-47C8-8432-DA4790AFDCB8}" dt="2019-12-06T16:35:23.770" v="0" actId="1076"/>
          <ac:picMkLst>
            <pc:docMk/>
            <pc:sldMk cId="0" sldId="286"/>
            <ac:picMk id="1026" creationId="{00000000-0000-0000-0000-000000000000}"/>
          </ac:picMkLst>
        </pc:picChg>
      </pc:sldChg>
      <pc:sldChg chg="modSp">
        <pc:chgData name="" userId="" providerId="" clId="Web-{F0CB743D-E490-47C8-8432-DA4790AFDCB8}" dt="2019-12-06T16:41:07.974" v="1" actId="1076"/>
        <pc:sldMkLst>
          <pc:docMk/>
          <pc:sldMk cId="0" sldId="291"/>
        </pc:sldMkLst>
        <pc:picChg chg="mod">
          <ac:chgData name="" userId="" providerId="" clId="Web-{F0CB743D-E490-47C8-8432-DA4790AFDCB8}" dt="2019-12-06T16:41:07.974" v="1" actId="1076"/>
          <ac:picMkLst>
            <pc:docMk/>
            <pc:sldMk cId="0" sldId="291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46E0-5035-49A6-8834-FD54D9455735}" type="datetimeFigureOut">
              <a:rPr lang="ru-RU" smtClean="0"/>
              <a:pPr/>
              <a:t>06.12.2019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вращае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302-1159-4E8B-B2B7-D948979EA1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068-7189-4ADC-A31D-4CFE869ABD30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37095-9C7C-487E-9A5B-9ADD4E174C9E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973-EE00-40A6-9C7B-4E6530306CB1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B298-558F-4712-AABC-FACAC4A852D2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25A-1094-4169-AD76-8CCD528DC5DC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3B472-322C-45B1-B468-D9DD185601BF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EBE1-227B-4609-8625-DFD7934AB99E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2370-DB51-4458-B467-7B57E3FF258B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6AB9-FFEE-4806-8FC0-915951A9E088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DFE3-5B61-4EA1-97F4-6F68E5A9F387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099D-FE67-4EB2-A1AC-AF85E0D664C9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F9D8F-4B9F-4CC6-B134-6970A59785F3}" type="datetime1">
              <a:rPr lang="en-US" smtClean="0"/>
              <a:pPr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448D-3A78-4528-A469-B745A65DA4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48006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accent1">
                    <a:lumMod val="75000"/>
                  </a:schemeClr>
                </a:solidFill>
              </a:rPr>
              <a:t>Семинар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Ввод-вывод в языке Си</a:t>
            </a:r>
          </a:p>
        </p:txBody>
      </p:sp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1252191" cy="1438275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1. Открытие и закрытие потока</a:t>
            </a:r>
          </a:p>
          <a:p>
            <a:pPr marL="342900"/>
            <a:r>
              <a:rPr lang="ru-RU" sz="3200" dirty="0"/>
              <a:t>В текстовом режиме прочитанная комбинация символов </a:t>
            </a:r>
            <a:r>
              <a:rPr lang="en-US" sz="3200" dirty="0"/>
              <a:t>CR(</a:t>
            </a:r>
            <a:r>
              <a:rPr lang="ru-RU" sz="3200" dirty="0"/>
              <a:t>возврат каретки, 13</a:t>
            </a:r>
            <a:r>
              <a:rPr lang="en-US" sz="3200" dirty="0"/>
              <a:t>)</a:t>
            </a:r>
            <a:r>
              <a:rPr lang="ru-RU" sz="3200" dirty="0"/>
              <a:t> и </a:t>
            </a:r>
            <a:r>
              <a:rPr lang="en-US" sz="3200" dirty="0"/>
              <a:t>LF(</a:t>
            </a:r>
            <a:r>
              <a:rPr lang="ru-RU" sz="3200" dirty="0"/>
              <a:t>перевод строки, 10</a:t>
            </a:r>
            <a:r>
              <a:rPr lang="en-US" sz="3200" dirty="0"/>
              <a:t>)</a:t>
            </a:r>
            <a:r>
              <a:rPr lang="ru-RU" sz="3200" dirty="0"/>
              <a:t> преобразуется в один символ новой строки </a:t>
            </a:r>
            <a:r>
              <a:rPr lang="en-US" sz="3200" dirty="0"/>
              <a:t>'\n' (10). </a:t>
            </a:r>
            <a:r>
              <a:rPr lang="ru-RU" sz="3200" dirty="0"/>
              <a:t>При записи в поток в текстовом режиме осуществляется обратное преобразование.</a:t>
            </a:r>
          </a:p>
          <a:p>
            <a:pPr marL="342900"/>
            <a:r>
              <a:rPr lang="ru-RU" sz="3200" dirty="0"/>
              <a:t>Для отмены преобразования применяется бинарные режимы, например, </a:t>
            </a:r>
            <a:r>
              <a:rPr lang="en-US" sz="3200" dirty="0"/>
              <a:t>"</a:t>
            </a:r>
            <a:r>
              <a:rPr lang="en-US" sz="3200" dirty="0" err="1"/>
              <a:t>wb</a:t>
            </a:r>
            <a:r>
              <a:rPr lang="en-US" sz="3200" dirty="0"/>
              <a:t>", "</a:t>
            </a:r>
            <a:r>
              <a:rPr lang="en-US" sz="3200" dirty="0" err="1"/>
              <a:t>r+b</a:t>
            </a:r>
            <a:r>
              <a:rPr lang="en-US" sz="3200" dirty="0"/>
              <a:t>"</a:t>
            </a:r>
            <a:r>
              <a:rPr lang="ru-RU" sz="3200" dirty="0"/>
              <a:t>. В некоторых компиляторах текстовый режим обозначается буквой </a:t>
            </a:r>
            <a:r>
              <a:rPr lang="en-US" sz="3200" dirty="0"/>
              <a:t>t.</a:t>
            </a:r>
            <a:endParaRPr lang="ru-RU" sz="3200" dirty="0"/>
          </a:p>
          <a:p>
            <a:pPr marL="342900"/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1. Открытие и закрытие потока</a:t>
            </a:r>
          </a:p>
          <a:p>
            <a:pPr marL="342900"/>
            <a:r>
              <a:rPr lang="ru-RU" sz="3200" dirty="0"/>
              <a:t>Основные потоки при выполнении программы: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/>
              <a:t>Стандартный поток ввода – </a:t>
            </a:r>
            <a:r>
              <a:rPr lang="en-US" sz="3200" dirty="0" err="1"/>
              <a:t>stdin</a:t>
            </a:r>
            <a:endParaRPr lang="en-US" sz="3200" dirty="0"/>
          </a:p>
          <a:p>
            <a:pPr marL="857250" indent="-514350">
              <a:buFont typeface="+mj-lt"/>
              <a:buAutoNum type="arabicPeriod"/>
            </a:pPr>
            <a:r>
              <a:rPr lang="ru-RU" sz="3200" dirty="0"/>
              <a:t>Стандартный поток вывода – </a:t>
            </a:r>
            <a:r>
              <a:rPr lang="en-US" sz="3200" dirty="0" err="1"/>
              <a:t>stdout</a:t>
            </a:r>
            <a:endParaRPr lang="en-US" sz="3200" dirty="0"/>
          </a:p>
          <a:p>
            <a:pPr marL="857250" indent="-514350">
              <a:buFont typeface="+mj-lt"/>
              <a:buAutoNum type="arabicPeriod"/>
            </a:pPr>
            <a:r>
              <a:rPr lang="ru-RU" sz="3200" dirty="0"/>
              <a:t>Стандартный поток вывода сообщений об ошибках – </a:t>
            </a:r>
            <a:r>
              <a:rPr lang="en-US" sz="3200" dirty="0" err="1"/>
              <a:t>stderr</a:t>
            </a:r>
            <a:endParaRPr lang="en-US" sz="3200" dirty="0"/>
          </a:p>
          <a:p>
            <a:pPr marL="857250" indent="-514350"/>
            <a:endParaRPr lang="en-US" sz="3200" dirty="0"/>
          </a:p>
          <a:p>
            <a:pPr marL="857250" indent="-514350"/>
            <a:r>
              <a:rPr lang="ru-RU" sz="3200" dirty="0"/>
              <a:t>Соответствия по умолчанию:</a:t>
            </a:r>
          </a:p>
          <a:p>
            <a:pPr marL="857250" indent="-514350"/>
            <a:r>
              <a:rPr lang="en-US" sz="3200" dirty="0" err="1"/>
              <a:t>stdin</a:t>
            </a:r>
            <a:r>
              <a:rPr lang="en-US" sz="3200" dirty="0"/>
              <a:t> – </a:t>
            </a:r>
            <a:r>
              <a:rPr lang="ru-RU" sz="3200" dirty="0"/>
              <a:t>клавиатура</a:t>
            </a:r>
          </a:p>
          <a:p>
            <a:pPr marL="857250" indent="-514350"/>
            <a:r>
              <a:rPr lang="en-US" sz="3200" dirty="0" err="1"/>
              <a:t>stdout</a:t>
            </a:r>
            <a:r>
              <a:rPr lang="en-US" sz="3200" dirty="0"/>
              <a:t>, </a:t>
            </a:r>
            <a:r>
              <a:rPr lang="en-US" sz="3200" dirty="0" err="1"/>
              <a:t>stderr</a:t>
            </a:r>
            <a:r>
              <a:rPr lang="en-US" sz="3200" dirty="0"/>
              <a:t> – </a:t>
            </a:r>
            <a:r>
              <a:rPr lang="ru-RU" sz="3200" dirty="0"/>
              <a:t>дисплей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2.1 Ввод и вывод символов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Для стандартных потоков:</a:t>
            </a:r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getchar</a:t>
            </a:r>
            <a:r>
              <a:rPr lang="en-US" sz="3200" dirty="0"/>
              <a:t>(void); //</a:t>
            </a:r>
            <a:r>
              <a:rPr lang="ru-RU" sz="3200" dirty="0"/>
              <a:t>читает 1 символ</a:t>
            </a:r>
            <a:endParaRPr lang="en-US" sz="3200" dirty="0"/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putchar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c);</a:t>
            </a:r>
            <a:r>
              <a:rPr lang="ru-RU" sz="3200" dirty="0"/>
              <a:t> </a:t>
            </a:r>
            <a:r>
              <a:rPr lang="en-US" sz="3200" dirty="0"/>
              <a:t>//</a:t>
            </a:r>
            <a:r>
              <a:rPr lang="ru-RU" sz="3200" dirty="0"/>
              <a:t>выводит 1 символ</a:t>
            </a:r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При работе с файлами:</a:t>
            </a:r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getc</a:t>
            </a:r>
            <a:r>
              <a:rPr lang="en-US" sz="3200" dirty="0"/>
              <a:t>(FILE *stream); // </a:t>
            </a:r>
            <a:r>
              <a:rPr lang="ru-RU" sz="3200" dirty="0"/>
              <a:t>или </a:t>
            </a:r>
            <a:r>
              <a:rPr lang="en-US" sz="3200" dirty="0" err="1"/>
              <a:t>fgetc</a:t>
            </a:r>
            <a:endParaRPr lang="en-US" sz="3200" dirty="0"/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putc</a:t>
            </a:r>
            <a:r>
              <a:rPr lang="en-US" sz="3200" dirty="0"/>
              <a:t>(</a:t>
            </a:r>
            <a:r>
              <a:rPr lang="en-US" sz="3200" dirty="0" err="1"/>
              <a:t>int</a:t>
            </a:r>
            <a:r>
              <a:rPr lang="en-US" sz="3200" dirty="0"/>
              <a:t> c, FILE * stream); // </a:t>
            </a:r>
            <a:r>
              <a:rPr lang="ru-RU" sz="3200" dirty="0"/>
              <a:t>или </a:t>
            </a:r>
            <a:r>
              <a:rPr lang="en-US" sz="3200" dirty="0" err="1"/>
              <a:t>fputc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2.1 Ввод и вывод символов</a:t>
            </a:r>
          </a:p>
          <a:p>
            <a:pPr marL="342900"/>
            <a:r>
              <a:rPr lang="ru-RU" sz="3200" dirty="0"/>
              <a:t>Функции </a:t>
            </a:r>
            <a:r>
              <a:rPr lang="en-US" sz="3200" dirty="0" err="1"/>
              <a:t>getchar</a:t>
            </a:r>
            <a:r>
              <a:rPr lang="en-US" sz="3200" dirty="0"/>
              <a:t>(), </a:t>
            </a:r>
            <a:r>
              <a:rPr lang="en-US" sz="3200" dirty="0" err="1"/>
              <a:t>getc</a:t>
            </a:r>
            <a:r>
              <a:rPr lang="en-US" sz="3200" dirty="0"/>
              <a:t>(), </a:t>
            </a:r>
            <a:r>
              <a:rPr lang="en-US" sz="3200" dirty="0" err="1"/>
              <a:t>fgetc</a:t>
            </a:r>
            <a:r>
              <a:rPr lang="en-US" sz="3200" dirty="0"/>
              <a:t>() </a:t>
            </a:r>
            <a:r>
              <a:rPr lang="ru-RU" sz="3200" dirty="0"/>
              <a:t>вводят очередной байт информации (символ) в виде значения типа </a:t>
            </a:r>
            <a:r>
              <a:rPr lang="en-US" sz="3200" dirty="0"/>
              <a:t>int. </a:t>
            </a:r>
            <a:r>
              <a:rPr lang="ru-RU" sz="3200" dirty="0"/>
              <a:t>Это сделано для успешного распознавания конца файла (</a:t>
            </a:r>
            <a:r>
              <a:rPr lang="en-US" sz="3200" dirty="0"/>
              <a:t>EOF</a:t>
            </a:r>
            <a:r>
              <a:rPr lang="ru-RU" sz="3200" dirty="0"/>
              <a:t>). В разных операционных системах</a:t>
            </a:r>
            <a:r>
              <a:rPr lang="en-US" sz="3200" dirty="0"/>
              <a:t> </a:t>
            </a:r>
            <a:r>
              <a:rPr lang="ru-RU" sz="3200" dirty="0"/>
              <a:t>константа </a:t>
            </a:r>
            <a:r>
              <a:rPr lang="en-US" sz="3200" dirty="0"/>
              <a:t>EOF, </a:t>
            </a:r>
            <a:r>
              <a:rPr lang="ru-RU" sz="3200" dirty="0"/>
              <a:t>определённая в </a:t>
            </a:r>
            <a:r>
              <a:rPr lang="en-US" sz="3200" dirty="0" err="1"/>
              <a:t>stdio.h</a:t>
            </a:r>
            <a:r>
              <a:rPr lang="en-US" sz="3200" dirty="0"/>
              <a:t>, </a:t>
            </a:r>
            <a:r>
              <a:rPr lang="ru-RU" sz="3200" dirty="0"/>
              <a:t>имеет значение 0 или -1.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2.1 Ввод и вывод символов</a:t>
            </a:r>
          </a:p>
          <a:p>
            <a:pPr marL="342900"/>
            <a:r>
              <a:rPr lang="ru-RU" sz="3200" dirty="0"/>
              <a:t>При использовании функции </a:t>
            </a:r>
            <a:r>
              <a:rPr lang="en-US" sz="3200" dirty="0" err="1"/>
              <a:t>getchar</a:t>
            </a:r>
            <a:r>
              <a:rPr lang="en-US" sz="3200" dirty="0"/>
              <a:t>() </a:t>
            </a:r>
            <a:r>
              <a:rPr lang="ru-RU" sz="3200" dirty="0"/>
              <a:t>следует помнить, что данная функция получает коды всех символов, введённых с клавиатуры, в т.ч.</a:t>
            </a:r>
            <a:r>
              <a:rPr lang="en-US" sz="3200" dirty="0"/>
              <a:t> </a:t>
            </a:r>
            <a:r>
              <a:rPr lang="ru-RU" sz="3200" dirty="0"/>
              <a:t>код символа </a:t>
            </a:r>
            <a:r>
              <a:rPr lang="en-US" sz="3200" dirty="0"/>
              <a:t>Enter.</a:t>
            </a:r>
            <a:endParaRPr lang="ru-RU" sz="3200" dirty="0"/>
          </a:p>
          <a:p>
            <a:pPr marL="342900"/>
            <a:r>
              <a:rPr lang="ru-RU" sz="3200" dirty="0"/>
              <a:t>Пример. Программа отображает коды введённых символов.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char c;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while(c=</a:t>
            </a:r>
            <a:r>
              <a:rPr lang="en-US" sz="3200" dirty="0" err="1">
                <a:solidFill>
                  <a:schemeClr val="tx2"/>
                </a:solidFill>
              </a:rPr>
              <a:t>getchar</a:t>
            </a:r>
            <a:r>
              <a:rPr lang="en-US" sz="3200" dirty="0">
                <a:solidFill>
                  <a:schemeClr val="tx2"/>
                </a:solidFill>
              </a:rPr>
              <a:t>()){</a:t>
            </a:r>
          </a:p>
          <a:p>
            <a:pPr lvl="1"/>
            <a:r>
              <a:rPr lang="ru-RU" sz="3200" dirty="0">
                <a:solidFill>
                  <a:schemeClr val="tx2"/>
                </a:solidFill>
              </a:rPr>
              <a:t>	</a:t>
            </a:r>
            <a:r>
              <a:rPr lang="en-US" sz="3200" dirty="0" err="1">
                <a:solidFill>
                  <a:schemeClr val="tx2"/>
                </a:solidFill>
              </a:rPr>
              <a:t>cout</a:t>
            </a:r>
            <a:r>
              <a:rPr lang="en-US" sz="3200" dirty="0">
                <a:solidFill>
                  <a:schemeClr val="tx2"/>
                </a:solidFill>
              </a:rPr>
              <a:t>&lt;&lt;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(c)&lt;&lt;' '&lt;&lt;</a:t>
            </a:r>
            <a:r>
              <a:rPr lang="en-US" sz="3200" dirty="0" err="1">
                <a:solidFill>
                  <a:schemeClr val="tx2"/>
                </a:solidFill>
              </a:rPr>
              <a:t>endl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ru-RU" sz="3200" dirty="0">
                <a:solidFill>
                  <a:schemeClr val="tx2"/>
                </a:solidFill>
              </a:rPr>
              <a:t>}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2.1 Ввод и вывод символов</a:t>
            </a:r>
          </a:p>
          <a:p>
            <a:pPr marL="342900"/>
            <a:r>
              <a:rPr lang="ru-RU" sz="3200" dirty="0"/>
              <a:t>Пример. Вывод информации из файла на экран.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FILE *file;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char c;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file = </a:t>
            </a:r>
            <a:r>
              <a:rPr lang="en-US" sz="3200" dirty="0" err="1">
                <a:solidFill>
                  <a:schemeClr val="tx2"/>
                </a:solidFill>
              </a:rPr>
              <a:t>fopen</a:t>
            </a:r>
            <a:r>
              <a:rPr lang="en-US" sz="3200" dirty="0">
                <a:solidFill>
                  <a:schemeClr val="tx2"/>
                </a:solidFill>
              </a:rPr>
              <a:t>("t.txt", "r");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while((c=</a:t>
            </a:r>
            <a:r>
              <a:rPr lang="en-US" sz="3200" dirty="0" err="1">
                <a:solidFill>
                  <a:schemeClr val="tx2"/>
                </a:solidFill>
              </a:rPr>
              <a:t>getc</a:t>
            </a:r>
            <a:r>
              <a:rPr lang="en-US" sz="3200" dirty="0">
                <a:solidFill>
                  <a:schemeClr val="tx2"/>
                </a:solidFill>
              </a:rPr>
              <a:t>(file))!=EOF)</a:t>
            </a:r>
          </a:p>
          <a:p>
            <a:pPr lvl="1"/>
            <a:r>
              <a:rPr lang="ru-RU" sz="3200" dirty="0">
                <a:solidFill>
                  <a:schemeClr val="tx2"/>
                </a:solidFill>
              </a:rPr>
              <a:t>	</a:t>
            </a:r>
            <a:r>
              <a:rPr lang="en-US" sz="3200" dirty="0" err="1">
                <a:solidFill>
                  <a:schemeClr val="tx2"/>
                </a:solidFill>
              </a:rPr>
              <a:t>putc</a:t>
            </a:r>
            <a:r>
              <a:rPr lang="en-US" sz="3200" dirty="0">
                <a:solidFill>
                  <a:schemeClr val="tx2"/>
                </a:solidFill>
              </a:rPr>
              <a:t>(c, </a:t>
            </a:r>
            <a:r>
              <a:rPr lang="en-US" sz="3200" dirty="0" err="1">
                <a:solidFill>
                  <a:schemeClr val="tx2"/>
                </a:solidFill>
              </a:rPr>
              <a:t>stdout</a:t>
            </a:r>
            <a:r>
              <a:rPr lang="en-US" sz="3200" dirty="0">
                <a:solidFill>
                  <a:schemeClr val="tx2"/>
                </a:solidFill>
              </a:rPr>
              <a:t>);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// </a:t>
            </a:r>
            <a:r>
              <a:rPr lang="ru-RU" sz="3200" dirty="0">
                <a:solidFill>
                  <a:schemeClr val="tx2"/>
                </a:solidFill>
              </a:rPr>
              <a:t>можно </a:t>
            </a:r>
            <a:r>
              <a:rPr lang="en-US" sz="3200" dirty="0" err="1">
                <a:solidFill>
                  <a:schemeClr val="tx2"/>
                </a:solidFill>
              </a:rPr>
              <a:t>putchar</a:t>
            </a:r>
            <a:r>
              <a:rPr lang="en-US" sz="3200" dirty="0">
                <a:solidFill>
                  <a:schemeClr val="tx2"/>
                </a:solidFill>
              </a:rPr>
              <a:t>(c);</a:t>
            </a:r>
          </a:p>
          <a:p>
            <a:pPr lvl="1"/>
            <a:r>
              <a:rPr lang="en-US" sz="3200" dirty="0" err="1">
                <a:solidFill>
                  <a:schemeClr val="tx2"/>
                </a:solidFill>
              </a:rPr>
              <a:t>fclose</a:t>
            </a:r>
            <a:r>
              <a:rPr lang="en-US" sz="3200" dirty="0">
                <a:solidFill>
                  <a:schemeClr val="tx2"/>
                </a:solidFill>
              </a:rPr>
              <a:t>(file);</a:t>
            </a:r>
          </a:p>
          <a:p>
            <a:pPr lvl="1"/>
            <a:r>
              <a:rPr lang="en-US" sz="3200" dirty="0" err="1">
                <a:solidFill>
                  <a:schemeClr val="tx2"/>
                </a:solidFill>
              </a:rPr>
              <a:t>getchar</a:t>
            </a:r>
            <a:r>
              <a:rPr lang="en-US" sz="3200" dirty="0">
                <a:solidFill>
                  <a:schemeClr val="tx2"/>
                </a:solidFill>
              </a:rPr>
              <a:t>();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return 0;</a:t>
            </a:r>
          </a:p>
          <a:p>
            <a:pPr marL="342900"/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2.1 Ввод и вывод символов</a:t>
            </a:r>
          </a:p>
          <a:p>
            <a:pPr marL="342900"/>
            <a:r>
              <a:rPr lang="ru-RU" sz="3200" dirty="0"/>
              <a:t>Пример. Посимвольное копирование информации из одного файла в другой.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FILE *file1, *file2;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char c;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file1 = </a:t>
            </a:r>
            <a:r>
              <a:rPr lang="en-US" sz="2000" dirty="0" err="1">
                <a:solidFill>
                  <a:schemeClr val="tx2"/>
                </a:solidFill>
              </a:rPr>
              <a:t>fopen</a:t>
            </a:r>
            <a:r>
              <a:rPr lang="en-US" sz="2000" dirty="0">
                <a:solidFill>
                  <a:schemeClr val="tx2"/>
                </a:solidFill>
              </a:rPr>
              <a:t>("source.txt", "r");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if(file1){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// </a:t>
            </a:r>
            <a:r>
              <a:rPr lang="ru-RU" sz="2000" dirty="0">
                <a:solidFill>
                  <a:schemeClr val="tx2"/>
                </a:solidFill>
              </a:rPr>
              <a:t>Если </a:t>
            </a:r>
            <a:r>
              <a:rPr lang="en-US" sz="2000" dirty="0">
                <a:solidFill>
                  <a:schemeClr val="tx2"/>
                </a:solidFill>
              </a:rPr>
              <a:t>source.txt </a:t>
            </a:r>
            <a:r>
              <a:rPr lang="ru-RU" sz="2000" dirty="0">
                <a:solidFill>
                  <a:schemeClr val="tx2"/>
                </a:solidFill>
              </a:rPr>
              <a:t>был успешно открыт для чтения</a:t>
            </a:r>
            <a:endParaRPr lang="en-US" sz="2000" dirty="0">
              <a:solidFill>
                <a:schemeClr val="tx2"/>
              </a:solidFill>
            </a:endParaRP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file2 = </a:t>
            </a:r>
            <a:r>
              <a:rPr lang="en-US" sz="2000" dirty="0" err="1">
                <a:solidFill>
                  <a:schemeClr val="tx2"/>
                </a:solidFill>
              </a:rPr>
              <a:t>fopen</a:t>
            </a:r>
            <a:r>
              <a:rPr lang="en-US" sz="2000" dirty="0">
                <a:solidFill>
                  <a:schemeClr val="tx2"/>
                </a:solidFill>
              </a:rPr>
              <a:t>("target.txt", "w");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while((c=</a:t>
            </a:r>
            <a:r>
              <a:rPr lang="en-US" sz="2000" dirty="0" err="1">
                <a:solidFill>
                  <a:schemeClr val="tx2"/>
                </a:solidFill>
              </a:rPr>
              <a:t>fgetc</a:t>
            </a:r>
            <a:r>
              <a:rPr lang="en-US" sz="2000" dirty="0">
                <a:solidFill>
                  <a:schemeClr val="tx2"/>
                </a:solidFill>
              </a:rPr>
              <a:t>(file1))!=EOF)</a:t>
            </a:r>
            <a:r>
              <a:rPr lang="ru-RU" sz="2000" dirty="0">
                <a:solidFill>
                  <a:schemeClr val="tx2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lvl="2"/>
            <a:r>
              <a:rPr lang="ru-RU" sz="2000" dirty="0">
                <a:solidFill>
                  <a:schemeClr val="tx2"/>
                </a:solidFill>
              </a:rPr>
              <a:t>	</a:t>
            </a:r>
            <a:r>
              <a:rPr lang="en-US" sz="2000" dirty="0" err="1">
                <a:solidFill>
                  <a:schemeClr val="tx2"/>
                </a:solidFill>
              </a:rPr>
              <a:t>fputc</a:t>
            </a:r>
            <a:r>
              <a:rPr lang="en-US" sz="2000" dirty="0">
                <a:solidFill>
                  <a:schemeClr val="tx2"/>
                </a:solidFill>
              </a:rPr>
              <a:t>(c, file2);</a:t>
            </a:r>
          </a:p>
          <a:p>
            <a:pPr lvl="2"/>
            <a:r>
              <a:rPr lang="en-US" sz="2000" dirty="0" err="1">
                <a:solidFill>
                  <a:schemeClr val="tx2"/>
                </a:solidFill>
              </a:rPr>
              <a:t>fclose</a:t>
            </a:r>
            <a:r>
              <a:rPr lang="en-US" sz="2000" dirty="0">
                <a:solidFill>
                  <a:schemeClr val="tx2"/>
                </a:solidFill>
              </a:rPr>
              <a:t>(file1);</a:t>
            </a:r>
          </a:p>
          <a:p>
            <a:pPr lvl="2"/>
            <a:r>
              <a:rPr lang="en-US" sz="2000" dirty="0" err="1">
                <a:solidFill>
                  <a:schemeClr val="tx2"/>
                </a:solidFill>
              </a:rPr>
              <a:t>fclose</a:t>
            </a:r>
            <a:r>
              <a:rPr lang="en-US" sz="2000" dirty="0">
                <a:solidFill>
                  <a:schemeClr val="tx2"/>
                </a:solidFill>
              </a:rPr>
              <a:t>(file2);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puts("Success!");</a:t>
            </a:r>
          </a:p>
          <a:p>
            <a:pPr lvl="1"/>
            <a:r>
              <a:rPr lang="ru-RU" sz="2000" dirty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else{puts("Fail");}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2.2 Ввод и вывод строк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Для стандартных потоков:</a:t>
            </a:r>
          </a:p>
          <a:p>
            <a:pPr marL="342900"/>
            <a:r>
              <a:rPr lang="en-US" sz="3200" dirty="0"/>
              <a:t>char * gets(char * s); //</a:t>
            </a:r>
            <a:r>
              <a:rPr lang="ru-RU" sz="3200" dirty="0"/>
              <a:t>чтение строки</a:t>
            </a:r>
            <a:endParaRPr lang="en-US" sz="3200" dirty="0"/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puts(char * s);</a:t>
            </a:r>
            <a:r>
              <a:rPr lang="ru-RU" sz="3200" dirty="0"/>
              <a:t> </a:t>
            </a:r>
            <a:r>
              <a:rPr lang="en-US" sz="3200" dirty="0"/>
              <a:t>//</a:t>
            </a:r>
            <a:r>
              <a:rPr lang="ru-RU" sz="3200" dirty="0"/>
              <a:t>вывод</a:t>
            </a:r>
            <a:r>
              <a:rPr lang="en-US" sz="3200" dirty="0"/>
              <a:t> </a:t>
            </a:r>
            <a:r>
              <a:rPr lang="ru-RU" sz="3200" dirty="0"/>
              <a:t>строки</a:t>
            </a:r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При работе с файлами:</a:t>
            </a:r>
          </a:p>
          <a:p>
            <a:pPr marL="342900"/>
            <a:r>
              <a:rPr lang="en-US" sz="3200" dirty="0"/>
              <a:t>char * </a:t>
            </a:r>
            <a:r>
              <a:rPr lang="en-US" sz="3200" dirty="0" err="1"/>
              <a:t>fgets</a:t>
            </a:r>
            <a:r>
              <a:rPr lang="en-US" sz="3200" dirty="0"/>
              <a:t>(char * s, </a:t>
            </a:r>
            <a:r>
              <a:rPr lang="en-US" sz="3200" dirty="0" err="1"/>
              <a:t>int</a:t>
            </a:r>
            <a:r>
              <a:rPr lang="en-US" sz="3200" dirty="0"/>
              <a:t> n, FILE *stream);</a:t>
            </a:r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fputs</a:t>
            </a:r>
            <a:r>
              <a:rPr lang="en-US" sz="3200" dirty="0"/>
              <a:t>(const char *s, FILE * stream);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2.2 Ввод и вывод строк</a:t>
            </a:r>
          </a:p>
          <a:p>
            <a:pPr marL="342900"/>
            <a:r>
              <a:rPr lang="ru-RU" sz="3200" dirty="0"/>
              <a:t>Функция </a:t>
            </a:r>
            <a:r>
              <a:rPr lang="en-US" sz="3200" dirty="0" err="1"/>
              <a:t>fputs</a:t>
            </a:r>
            <a:r>
              <a:rPr lang="en-US" sz="3200" dirty="0"/>
              <a:t>() </a:t>
            </a:r>
            <a:r>
              <a:rPr lang="ru-RU" sz="3200" dirty="0"/>
              <a:t>записывает ограниченную символом '\0' строку </a:t>
            </a:r>
            <a:r>
              <a:rPr lang="en-US" sz="3200" dirty="0"/>
              <a:t>s</a:t>
            </a:r>
            <a:r>
              <a:rPr lang="ru-RU" sz="3200" dirty="0"/>
              <a:t> в файл</a:t>
            </a:r>
            <a:r>
              <a:rPr lang="en-US" sz="3200" dirty="0"/>
              <a:t>, </a:t>
            </a:r>
            <a:r>
              <a:rPr lang="ru-RU" sz="3200" dirty="0"/>
              <a:t>определённый указателем </a:t>
            </a:r>
            <a:r>
              <a:rPr lang="en-US" sz="3200" dirty="0"/>
              <a:t>stream. </a:t>
            </a:r>
            <a:r>
              <a:rPr lang="ru-RU" sz="3200" dirty="0"/>
              <a:t>Символ '\0'</a:t>
            </a:r>
            <a:r>
              <a:rPr lang="en-US" sz="3200" dirty="0"/>
              <a:t> </a:t>
            </a:r>
            <a:r>
              <a:rPr lang="ru-RU" sz="3200" dirty="0"/>
              <a:t>в файл при этом не записывается. При ошибках возвращается значение </a:t>
            </a:r>
            <a:r>
              <a:rPr lang="en-US" sz="3200" dirty="0"/>
              <a:t>EOF.</a:t>
            </a:r>
          </a:p>
          <a:p>
            <a:pPr marL="342900"/>
            <a:r>
              <a:rPr lang="ru-RU" sz="3200" dirty="0"/>
              <a:t>Функция </a:t>
            </a:r>
            <a:r>
              <a:rPr lang="en-US" sz="3200" dirty="0" err="1"/>
              <a:t>fgets</a:t>
            </a:r>
            <a:r>
              <a:rPr lang="en-US" sz="3200" dirty="0"/>
              <a:t>() </a:t>
            </a:r>
            <a:r>
              <a:rPr lang="ru-RU" sz="3200" dirty="0"/>
              <a:t>читает из определённого указателем </a:t>
            </a:r>
            <a:r>
              <a:rPr lang="en-US" sz="3200" dirty="0"/>
              <a:t>stream </a:t>
            </a:r>
            <a:r>
              <a:rPr lang="ru-RU" sz="3200" dirty="0"/>
              <a:t>файла не более (</a:t>
            </a:r>
            <a:r>
              <a:rPr lang="en-US" sz="3200" dirty="0"/>
              <a:t>n-1</a:t>
            </a:r>
            <a:r>
              <a:rPr lang="ru-RU" sz="3200" dirty="0"/>
              <a:t>)</a:t>
            </a:r>
            <a:r>
              <a:rPr lang="en-US" sz="3200" dirty="0"/>
              <a:t> </a:t>
            </a:r>
            <a:r>
              <a:rPr lang="ru-RU" sz="3200" dirty="0"/>
              <a:t>символов и записывает их в строку </a:t>
            </a:r>
            <a:r>
              <a:rPr lang="en-US" sz="3200" dirty="0"/>
              <a:t>s. </a:t>
            </a:r>
            <a:r>
              <a:rPr lang="ru-RU" sz="3200" dirty="0"/>
              <a:t>Дополнительно в конец каждой строки записывается символ конца строки.</a:t>
            </a:r>
            <a:endParaRPr lang="en-US" sz="3200" dirty="0"/>
          </a:p>
          <a:p>
            <a:pPr marL="342900"/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2.2 Ввод и вывод строк</a:t>
            </a:r>
          </a:p>
          <a:p>
            <a:pPr marL="342900"/>
            <a:r>
              <a:rPr lang="ru-RU" sz="1600" dirty="0">
                <a:solidFill>
                  <a:schemeClr val="tx2"/>
                </a:solidFill>
              </a:rPr>
              <a:t>Пример. Программа копирования файлов, использующая аргументы ком. строки.</a:t>
            </a:r>
          </a:p>
          <a:p>
            <a:pPr lvl="1"/>
            <a:r>
              <a:rPr lang="en-US" sz="1600" dirty="0" err="1">
                <a:solidFill>
                  <a:schemeClr val="tx2"/>
                </a:solidFill>
              </a:rPr>
              <a:t>int</a:t>
            </a:r>
            <a:r>
              <a:rPr lang="en-US" sz="1600" dirty="0">
                <a:solidFill>
                  <a:schemeClr val="tx2"/>
                </a:solidFill>
              </a:rPr>
              <a:t> main(</a:t>
            </a:r>
            <a:r>
              <a:rPr lang="en-US" sz="1600" dirty="0" err="1">
                <a:solidFill>
                  <a:schemeClr val="tx2"/>
                </a:solidFill>
              </a:rPr>
              <a:t>int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argc</a:t>
            </a:r>
            <a:r>
              <a:rPr lang="en-US" sz="1600" dirty="0">
                <a:solidFill>
                  <a:schemeClr val="tx2"/>
                </a:solidFill>
              </a:rPr>
              <a:t>, char* </a:t>
            </a:r>
            <a:r>
              <a:rPr lang="en-US" sz="1600" dirty="0" err="1">
                <a:solidFill>
                  <a:schemeClr val="tx2"/>
                </a:solidFill>
              </a:rPr>
              <a:t>argv</a:t>
            </a:r>
            <a:r>
              <a:rPr lang="en-US" sz="1600" dirty="0">
                <a:solidFill>
                  <a:schemeClr val="tx2"/>
                </a:solidFill>
              </a:rPr>
              <a:t>[])</a:t>
            </a:r>
          </a:p>
          <a:p>
            <a:pPr lvl="1"/>
            <a:r>
              <a:rPr lang="ru-RU" sz="1600" dirty="0">
                <a:solidFill>
                  <a:schemeClr val="tx2"/>
                </a:solidFill>
              </a:rPr>
              <a:t>{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char s[256];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FILE *f1, *f2;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if (</a:t>
            </a:r>
            <a:r>
              <a:rPr lang="en-US" sz="1600" dirty="0" err="1">
                <a:solidFill>
                  <a:schemeClr val="tx2"/>
                </a:solidFill>
              </a:rPr>
              <a:t>argc</a:t>
            </a:r>
            <a:r>
              <a:rPr lang="en-US" sz="1600" dirty="0">
                <a:solidFill>
                  <a:schemeClr val="tx2"/>
                </a:solidFill>
              </a:rPr>
              <a:t> != 3)</a:t>
            </a:r>
          </a:p>
          <a:p>
            <a:pPr lvl="2"/>
            <a:r>
              <a:rPr lang="ru-RU" sz="1600" dirty="0">
                <a:solidFill>
                  <a:schemeClr val="tx2"/>
                </a:solidFill>
              </a:rPr>
              <a:t>{</a:t>
            </a:r>
          </a:p>
          <a:p>
            <a:pPr lvl="3"/>
            <a:r>
              <a:rPr lang="fr-FR" sz="1600" dirty="0">
                <a:solidFill>
                  <a:schemeClr val="tx2"/>
                </a:solidFill>
              </a:rPr>
              <a:t>printf("\nFormat: copyfile.exe source outcome");</a:t>
            </a:r>
          </a:p>
          <a:p>
            <a:pPr lvl="3"/>
            <a:r>
              <a:rPr lang="en-US" sz="1600" dirty="0">
                <a:solidFill>
                  <a:schemeClr val="tx2"/>
                </a:solidFill>
              </a:rPr>
              <a:t>return 1;</a:t>
            </a:r>
          </a:p>
          <a:p>
            <a:pPr lvl="2"/>
            <a:r>
              <a:rPr lang="ru-RU" sz="1600" dirty="0">
                <a:solidFill>
                  <a:schemeClr val="tx2"/>
                </a:solidFill>
              </a:rPr>
              <a:t>}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f1 = </a:t>
            </a:r>
            <a:r>
              <a:rPr lang="en-US" sz="1600" dirty="0" err="1">
                <a:solidFill>
                  <a:schemeClr val="tx2"/>
                </a:solidFill>
              </a:rPr>
              <a:t>fopen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argv</a:t>
            </a:r>
            <a:r>
              <a:rPr lang="en-US" sz="1600" dirty="0">
                <a:solidFill>
                  <a:schemeClr val="tx2"/>
                </a:solidFill>
              </a:rPr>
              <a:t>[1], "r");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f2 = </a:t>
            </a:r>
            <a:r>
              <a:rPr lang="en-US" sz="1600" dirty="0" err="1">
                <a:solidFill>
                  <a:schemeClr val="tx2"/>
                </a:solidFill>
              </a:rPr>
              <a:t>fopen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argv</a:t>
            </a:r>
            <a:r>
              <a:rPr lang="en-US" sz="1600" dirty="0">
                <a:solidFill>
                  <a:schemeClr val="tx2"/>
                </a:solidFill>
              </a:rPr>
              <a:t>[2], "w");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if(f1 &amp;&amp; f2){</a:t>
            </a:r>
          </a:p>
          <a:p>
            <a:pPr lvl="3"/>
            <a:r>
              <a:rPr lang="en-US" sz="1600" dirty="0">
                <a:solidFill>
                  <a:schemeClr val="tx2"/>
                </a:solidFill>
              </a:rPr>
              <a:t>while(</a:t>
            </a:r>
            <a:r>
              <a:rPr lang="en-US" sz="1600" dirty="0" err="1">
                <a:solidFill>
                  <a:schemeClr val="tx2"/>
                </a:solidFill>
              </a:rPr>
              <a:t>fgets</a:t>
            </a:r>
            <a:r>
              <a:rPr lang="en-US" sz="1600" dirty="0">
                <a:solidFill>
                  <a:schemeClr val="tx2"/>
                </a:solidFill>
              </a:rPr>
              <a:t>(s, 256, f1) != NULL) </a:t>
            </a:r>
            <a:r>
              <a:rPr lang="en-US" sz="1600" dirty="0" err="1">
                <a:solidFill>
                  <a:schemeClr val="tx2"/>
                </a:solidFill>
              </a:rPr>
              <a:t>fputs</a:t>
            </a:r>
            <a:r>
              <a:rPr lang="en-US" sz="1600" dirty="0">
                <a:solidFill>
                  <a:schemeClr val="tx2"/>
                </a:solidFill>
              </a:rPr>
              <a:t>(s, f2);</a:t>
            </a:r>
          </a:p>
          <a:p>
            <a:pPr lvl="3"/>
            <a:r>
              <a:rPr lang="en-US" sz="1600" dirty="0">
                <a:solidFill>
                  <a:schemeClr val="tx2"/>
                </a:solidFill>
              </a:rPr>
              <a:t>puts("Success!");</a:t>
            </a:r>
          </a:p>
          <a:p>
            <a:pPr lvl="2"/>
            <a:r>
              <a:rPr lang="ru-RU" sz="1600" dirty="0">
                <a:solidFill>
                  <a:schemeClr val="tx2"/>
                </a:solidFill>
              </a:rPr>
              <a:t>}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else puts("Fail!");</a:t>
            </a:r>
          </a:p>
          <a:p>
            <a:pPr lvl="2"/>
            <a:r>
              <a:rPr lang="en-US" sz="1600" dirty="0" err="1">
                <a:solidFill>
                  <a:schemeClr val="tx2"/>
                </a:solidFill>
              </a:rPr>
              <a:t>fclose</a:t>
            </a:r>
            <a:r>
              <a:rPr lang="en-US" sz="1600" dirty="0">
                <a:solidFill>
                  <a:schemeClr val="tx2"/>
                </a:solidFill>
              </a:rPr>
              <a:t>(f1);</a:t>
            </a:r>
          </a:p>
          <a:p>
            <a:pPr lvl="2"/>
            <a:r>
              <a:rPr lang="en-US" sz="1600" dirty="0" err="1">
                <a:solidFill>
                  <a:schemeClr val="tx2"/>
                </a:solidFill>
              </a:rPr>
              <a:t>fclose</a:t>
            </a:r>
            <a:r>
              <a:rPr lang="en-US" sz="1600" dirty="0">
                <a:solidFill>
                  <a:schemeClr val="tx2"/>
                </a:solidFill>
              </a:rPr>
              <a:t>(f2);</a:t>
            </a:r>
          </a:p>
          <a:p>
            <a:pPr lvl="2"/>
            <a:r>
              <a:rPr lang="en-US" sz="1600" dirty="0">
                <a:solidFill>
                  <a:schemeClr val="tx2"/>
                </a:solidFill>
              </a:rPr>
              <a:t>return 0;</a:t>
            </a:r>
          </a:p>
          <a:p>
            <a:pPr lvl="1"/>
            <a:r>
              <a:rPr lang="ru-RU" sz="1600" dirty="0">
                <a:solidFill>
                  <a:schemeClr val="tx2"/>
                </a:solidFill>
              </a:rPr>
              <a:t>}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в языке Си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Особенность языка Си – отсутствие заранее спланированных структур файлов. Все файлы рассматриваются как неструктурированная последовательность байтов. При таком подходе удалось распространить понятие файла на все устройства. Одни и те же функции применимы и для устройств, и для файлов.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Форматный вывод:</a:t>
            </a:r>
            <a:endParaRPr lang="en-US" sz="3200" dirty="0"/>
          </a:p>
          <a:p>
            <a:pPr marL="342900"/>
            <a:r>
              <a:rPr lang="en-US" sz="3200" dirty="0" err="1"/>
              <a:t>printf</a:t>
            </a:r>
            <a:r>
              <a:rPr lang="en-US" sz="3200" dirty="0"/>
              <a:t>(</a:t>
            </a:r>
            <a:r>
              <a:rPr lang="ru-RU" sz="3200" dirty="0"/>
              <a:t>форматная строка, список аргументов</a:t>
            </a:r>
            <a:r>
              <a:rPr lang="en-US" sz="3200" dirty="0"/>
              <a:t>);</a:t>
            </a:r>
            <a:endParaRPr lang="ru-RU" sz="3200" dirty="0"/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Возвращаемое значение – число напечатанных символов, в случае ошибки – отрицательное число.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3200" dirty="0"/>
              <a:t>Форматный вывод:</a:t>
            </a:r>
            <a:endParaRPr lang="en-US" sz="3200" dirty="0"/>
          </a:p>
          <a:p>
            <a:pPr marL="342900"/>
            <a:r>
              <a:rPr lang="en-US" sz="3200" dirty="0" err="1"/>
              <a:t>printf</a:t>
            </a:r>
            <a:r>
              <a:rPr lang="en-US" sz="3200" dirty="0"/>
              <a:t>(</a:t>
            </a:r>
            <a:r>
              <a:rPr lang="ru-RU" sz="3200" dirty="0"/>
              <a:t>форматная строка, список аргументов</a:t>
            </a:r>
            <a:r>
              <a:rPr lang="en-US" sz="3200" dirty="0"/>
              <a:t>);</a:t>
            </a:r>
            <a:endParaRPr lang="ru-RU" sz="3200" dirty="0"/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Для каждого аргумента должна быть указана только одна спецификация преобразования, имеющая в общем случае вид:</a:t>
            </a:r>
          </a:p>
          <a:p>
            <a:pPr marL="342900"/>
            <a:endParaRPr lang="ru-RU" sz="2400" dirty="0">
              <a:solidFill>
                <a:schemeClr val="tx2"/>
              </a:solidFill>
            </a:endParaRPr>
          </a:p>
          <a:p>
            <a:pPr marL="342900"/>
            <a:r>
              <a:rPr lang="ru-RU" sz="2400" dirty="0">
                <a:solidFill>
                  <a:schemeClr val="tx2"/>
                </a:solidFill>
              </a:rPr>
              <a:t>%флаги </a:t>
            </a:r>
            <a:r>
              <a:rPr lang="ru-RU" sz="2400" dirty="0" err="1">
                <a:solidFill>
                  <a:schemeClr val="tx2"/>
                </a:solidFill>
              </a:rPr>
              <a:t>ширина_поля.точность</a:t>
            </a:r>
            <a:r>
              <a:rPr lang="ru-RU" sz="2400" dirty="0">
                <a:solidFill>
                  <a:schemeClr val="tx2"/>
                </a:solidFill>
              </a:rPr>
              <a:t> модификатор спецификатор</a:t>
            </a:r>
          </a:p>
          <a:p>
            <a:pPr marL="342900"/>
            <a:endParaRPr lang="ru-RU" sz="2400" dirty="0">
              <a:solidFill>
                <a:schemeClr val="tx2"/>
              </a:solidFill>
            </a:endParaRPr>
          </a:p>
          <a:p>
            <a:pPr marL="342900"/>
            <a:r>
              <a:rPr lang="ru-RU" sz="2400" dirty="0"/>
              <a:t>Обязателен символ % и спецификатор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2400" dirty="0">
                <a:solidFill>
                  <a:schemeClr val="tx2"/>
                </a:solidFill>
              </a:rPr>
              <a:t>%флаги </a:t>
            </a:r>
            <a:r>
              <a:rPr lang="ru-RU" sz="2400" dirty="0" err="1">
                <a:solidFill>
                  <a:schemeClr val="tx2"/>
                </a:solidFill>
              </a:rPr>
              <a:t>ширина_поля.точность</a:t>
            </a:r>
            <a:r>
              <a:rPr lang="ru-RU" sz="2400" dirty="0">
                <a:solidFill>
                  <a:schemeClr val="tx2"/>
                </a:solidFill>
              </a:rPr>
              <a:t> модификатор спецификатор</a:t>
            </a:r>
          </a:p>
          <a:p>
            <a:pPr marL="342900" algn="ctr"/>
            <a:r>
              <a:rPr lang="ru-RU" sz="2400" dirty="0"/>
              <a:t>Таблица спецификаторов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33400" y="2362200"/>
          <a:ext cx="8229600" cy="4246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d, </a:t>
                      </a:r>
                      <a:r>
                        <a:rPr lang="en-US" b="0" dirty="0" err="1"/>
                        <a:t>i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десятичное целое со знаком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u, 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десятичное целое без знака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восьмеричное целое без знака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x, X (</a:t>
                      </a:r>
                      <a:r>
                        <a:rPr lang="ru-RU" b="0" dirty="0"/>
                        <a:t>используются</a:t>
                      </a:r>
                      <a:r>
                        <a:rPr lang="ru-RU" b="0" baseline="0" dirty="0"/>
                        <a:t> </a:t>
                      </a:r>
                      <a:r>
                        <a:rPr lang="ru-RU" b="0" baseline="0" dirty="0" err="1"/>
                        <a:t>проп</a:t>
                      </a:r>
                      <a:r>
                        <a:rPr lang="ru-RU" b="0" baseline="0" dirty="0"/>
                        <a:t>. буквы</a:t>
                      </a:r>
                      <a:r>
                        <a:rPr lang="en-US" b="0" dirty="0"/>
                        <a:t>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шестнадцатеричное целое без знака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вещественное</a:t>
                      </a:r>
                      <a:r>
                        <a:rPr lang="ru-RU" b="0" baseline="0" dirty="0"/>
                        <a:t> значение со знаком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e,</a:t>
                      </a:r>
                      <a:r>
                        <a:rPr lang="en-US" b="0" baseline="0" dirty="0"/>
                        <a:t> E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вещественное значение</a:t>
                      </a:r>
                      <a:r>
                        <a:rPr lang="en-US" b="0" dirty="0"/>
                        <a:t>, </a:t>
                      </a:r>
                      <a:r>
                        <a:rPr lang="ru-RU" b="0" dirty="0"/>
                        <a:t>выводимое в научном</a:t>
                      </a:r>
                      <a:r>
                        <a:rPr lang="ru-RU" b="0" baseline="0" dirty="0"/>
                        <a:t> виде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g, G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в</a:t>
                      </a:r>
                      <a:r>
                        <a:rPr lang="ru-RU" b="0" baseline="0" dirty="0"/>
                        <a:t> зависимости от компактности записи, выбирается «</a:t>
                      </a:r>
                      <a:r>
                        <a:rPr lang="en-US" b="0" baseline="0" dirty="0"/>
                        <a:t>f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или «</a:t>
                      </a:r>
                      <a:r>
                        <a:rPr lang="en-US" b="0" baseline="0" dirty="0"/>
                        <a:t>e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 (</a:t>
                      </a:r>
                      <a:r>
                        <a:rPr lang="ru-RU" b="0" baseline="0" dirty="0"/>
                        <a:t>«</a:t>
                      </a:r>
                      <a:r>
                        <a:rPr lang="en-US" b="0" baseline="0" dirty="0"/>
                        <a:t>E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)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символ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строка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значение адреса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2400" dirty="0">
                <a:solidFill>
                  <a:schemeClr val="tx2"/>
                </a:solidFill>
              </a:rPr>
              <a:t>%флаги </a:t>
            </a:r>
            <a:r>
              <a:rPr lang="ru-RU" sz="2400" dirty="0" err="1">
                <a:solidFill>
                  <a:schemeClr val="tx2"/>
                </a:solidFill>
              </a:rPr>
              <a:t>ширина_поля.точность</a:t>
            </a:r>
            <a:r>
              <a:rPr lang="ru-RU" sz="2400" dirty="0">
                <a:solidFill>
                  <a:schemeClr val="tx2"/>
                </a:solidFill>
              </a:rPr>
              <a:t> модификатор спецификатор</a:t>
            </a:r>
          </a:p>
          <a:p>
            <a:pPr marL="342900" algn="ctr"/>
            <a:r>
              <a:rPr lang="ru-RU" sz="2400" dirty="0"/>
              <a:t>Таблица флагов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33400" y="2362200"/>
          <a:ext cx="8229600" cy="3931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пробел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перед положительными числами на месте знака используется пробел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если выводимое значение</a:t>
                      </a:r>
                      <a:r>
                        <a:rPr lang="ru-RU" b="0" baseline="0" dirty="0"/>
                        <a:t> имеет знак, то он выводится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#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если</a:t>
                      </a:r>
                      <a:r>
                        <a:rPr lang="ru-RU" b="0" baseline="0" dirty="0"/>
                        <a:t> этот флаг используется с форматами «</a:t>
                      </a:r>
                      <a:r>
                        <a:rPr lang="en-US" b="0" baseline="0" dirty="0"/>
                        <a:t>o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, </a:t>
                      </a:r>
                      <a:r>
                        <a:rPr lang="ru-RU" b="0" baseline="0" dirty="0"/>
                        <a:t>«</a:t>
                      </a:r>
                      <a:r>
                        <a:rPr lang="en-US" b="0" baseline="0" dirty="0"/>
                        <a:t>x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или «</a:t>
                      </a:r>
                      <a:r>
                        <a:rPr lang="en-US" b="0" baseline="0" dirty="0"/>
                        <a:t>X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, </a:t>
                      </a:r>
                      <a:r>
                        <a:rPr lang="ru-RU" b="0" baseline="0" dirty="0"/>
                        <a:t>то любое ненулевое значение выводится с предшествующими «0», «0</a:t>
                      </a:r>
                      <a:r>
                        <a:rPr lang="en-US" b="0" baseline="0" dirty="0"/>
                        <a:t>x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или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«0</a:t>
                      </a:r>
                      <a:r>
                        <a:rPr lang="en-US" b="0" baseline="0" dirty="0"/>
                        <a:t>X</a:t>
                      </a:r>
                      <a:r>
                        <a:rPr lang="ru-RU" b="0" baseline="0" dirty="0"/>
                        <a:t>»; при использовании с «</a:t>
                      </a:r>
                      <a:r>
                        <a:rPr lang="en-US" b="0" baseline="0" dirty="0"/>
                        <a:t>f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, </a:t>
                      </a:r>
                      <a:r>
                        <a:rPr lang="ru-RU" b="0" baseline="0" dirty="0"/>
                        <a:t>«</a:t>
                      </a:r>
                      <a:r>
                        <a:rPr lang="en-US" b="0" baseline="0" dirty="0"/>
                        <a:t>g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,</a:t>
                      </a:r>
                      <a:r>
                        <a:rPr lang="ru-RU" b="0" baseline="0" dirty="0"/>
                        <a:t> «</a:t>
                      </a:r>
                      <a:r>
                        <a:rPr lang="en-US" b="0" baseline="0" dirty="0"/>
                        <a:t>G</a:t>
                      </a:r>
                      <a:r>
                        <a:rPr lang="ru-RU" b="0" baseline="0" dirty="0"/>
                        <a:t>»</a:t>
                      </a:r>
                      <a:r>
                        <a:rPr lang="en-US" b="0" baseline="0" dirty="0"/>
                        <a:t> </a:t>
                      </a:r>
                      <a:r>
                        <a:rPr lang="ru-RU" b="0" baseline="0" dirty="0"/>
                        <a:t>десятичная точка будет выводиться даже если нет дробной части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выводимое значение</a:t>
                      </a:r>
                      <a:r>
                        <a:rPr lang="ru-RU" b="0" baseline="0" dirty="0"/>
                        <a:t> прижимается к левому краю поля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2400" dirty="0">
                <a:solidFill>
                  <a:schemeClr val="tx2"/>
                </a:solidFill>
              </a:rPr>
              <a:t>%флаги </a:t>
            </a:r>
            <a:r>
              <a:rPr lang="ru-RU" sz="2400" dirty="0" err="1">
                <a:solidFill>
                  <a:schemeClr val="tx2"/>
                </a:solidFill>
              </a:rPr>
              <a:t>ширина_поля.точность</a:t>
            </a:r>
            <a:r>
              <a:rPr lang="ru-RU" sz="2400" dirty="0">
                <a:solidFill>
                  <a:schemeClr val="tx2"/>
                </a:solidFill>
              </a:rPr>
              <a:t> модификатор спецификатор</a:t>
            </a:r>
          </a:p>
          <a:p>
            <a:pPr marL="342900" algn="ctr"/>
            <a:r>
              <a:rPr lang="ru-RU" sz="2400" dirty="0"/>
              <a:t>Таблица модификаторов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33400" y="2362200"/>
          <a:ext cx="8229600" cy="2743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h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указывает, что следующий после </a:t>
                      </a:r>
                      <a:r>
                        <a:rPr lang="en-US" b="0" dirty="0"/>
                        <a:t>h </a:t>
                      </a:r>
                      <a:r>
                        <a:rPr lang="ru-RU" b="0" dirty="0"/>
                        <a:t>спецификатор </a:t>
                      </a:r>
                      <a:r>
                        <a:rPr lang="en-US" b="0" dirty="0"/>
                        <a:t>d,</a:t>
                      </a:r>
                      <a:r>
                        <a:rPr lang="en-US" b="0" baseline="0" dirty="0"/>
                        <a:t> o, x, X </a:t>
                      </a:r>
                      <a:r>
                        <a:rPr lang="ru-RU" b="0" baseline="0" dirty="0"/>
                        <a:t>применяется к аргументу </a:t>
                      </a:r>
                      <a:r>
                        <a:rPr lang="en-US" b="0" baseline="0" dirty="0"/>
                        <a:t>short </a:t>
                      </a:r>
                      <a:r>
                        <a:rPr lang="ru-RU" b="0" baseline="0" dirty="0"/>
                        <a:t>или </a:t>
                      </a:r>
                      <a:r>
                        <a:rPr lang="en-US" b="0" baseline="0" dirty="0"/>
                        <a:t>unsigned short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указывает</a:t>
                      </a:r>
                      <a:r>
                        <a:rPr lang="ru-RU" b="0" baseline="0" dirty="0"/>
                        <a:t>, что следующий после </a:t>
                      </a:r>
                      <a:r>
                        <a:rPr lang="en-US" b="0" baseline="0" dirty="0"/>
                        <a:t>l </a:t>
                      </a:r>
                      <a:r>
                        <a:rPr lang="ru-RU" b="0" baseline="0" dirty="0"/>
                        <a:t>спецификатор </a:t>
                      </a:r>
                      <a:r>
                        <a:rPr lang="en-US" b="0" baseline="0" dirty="0"/>
                        <a:t>d, </a:t>
                      </a:r>
                      <a:r>
                        <a:rPr lang="en-US" b="0" baseline="0" dirty="0" err="1"/>
                        <a:t>i</a:t>
                      </a:r>
                      <a:r>
                        <a:rPr lang="en-US" b="0" baseline="0" dirty="0"/>
                        <a:t>, o, x, X </a:t>
                      </a:r>
                      <a:r>
                        <a:rPr lang="ru-RU" b="0" baseline="0" dirty="0"/>
                        <a:t>применяется к аргументу типа </a:t>
                      </a:r>
                      <a:r>
                        <a:rPr lang="en-US" b="0" baseline="0" dirty="0"/>
                        <a:t>long </a:t>
                      </a:r>
                      <a:r>
                        <a:rPr lang="ru-RU" b="0" baseline="0" dirty="0"/>
                        <a:t>или </a:t>
                      </a:r>
                      <a:r>
                        <a:rPr lang="en-US" b="0" baseline="0" dirty="0"/>
                        <a:t>unsigned long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указывает</a:t>
                      </a:r>
                      <a:r>
                        <a:rPr lang="ru-RU" b="0" baseline="0" dirty="0"/>
                        <a:t>, что следующий после </a:t>
                      </a:r>
                      <a:r>
                        <a:rPr lang="en-US" b="0" baseline="0" dirty="0"/>
                        <a:t>L</a:t>
                      </a:r>
                      <a:r>
                        <a:rPr lang="ru-RU" b="0" baseline="0" dirty="0"/>
                        <a:t> спецификатор </a:t>
                      </a:r>
                      <a:r>
                        <a:rPr lang="en-US" b="0" baseline="0" dirty="0"/>
                        <a:t>e, E, f, g, G </a:t>
                      </a:r>
                      <a:r>
                        <a:rPr lang="ru-RU" b="0" baseline="0" dirty="0"/>
                        <a:t>применяется к аргументу типа </a:t>
                      </a:r>
                      <a:r>
                        <a:rPr lang="en-US" b="0" baseline="0" dirty="0"/>
                        <a:t>long double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3200" dirty="0"/>
              <a:t>Пример. Ввод десятичного числа, вывод восьмеричного, шестнадцатеричного представления и символа с заданным кодом.</a:t>
            </a:r>
          </a:p>
          <a:p>
            <a:pPr lvl="1"/>
            <a:r>
              <a:rPr lang="en-US" sz="2800" dirty="0" err="1">
                <a:solidFill>
                  <a:schemeClr val="tx2"/>
                </a:solidFill>
              </a:rPr>
              <a:t>int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en-US" sz="2800" dirty="0" err="1">
                <a:solidFill>
                  <a:schemeClr val="tx2"/>
                </a:solidFill>
              </a:rPr>
              <a:t>printf</a:t>
            </a:r>
            <a:r>
              <a:rPr lang="en-US" sz="2800" dirty="0">
                <a:solidFill>
                  <a:schemeClr val="tx2"/>
                </a:solidFill>
              </a:rPr>
              <a:t>("Enter value: ");</a:t>
            </a:r>
          </a:p>
          <a:p>
            <a:pPr lvl="1"/>
            <a:r>
              <a:rPr lang="en-US" sz="2800" dirty="0" err="1">
                <a:solidFill>
                  <a:schemeClr val="tx2"/>
                </a:solidFill>
              </a:rPr>
              <a:t>scanf</a:t>
            </a:r>
            <a:r>
              <a:rPr lang="en-US" sz="2800" dirty="0">
                <a:solidFill>
                  <a:schemeClr val="tx2"/>
                </a:solidFill>
              </a:rPr>
              <a:t>("%d", &amp;</a:t>
            </a:r>
            <a:r>
              <a:rPr lang="en-US" sz="2800" dirty="0" err="1">
                <a:solidFill>
                  <a:schemeClr val="tx2"/>
                </a:solidFill>
              </a:rPr>
              <a:t>i</a:t>
            </a:r>
            <a:r>
              <a:rPr lang="en-US" sz="2800" dirty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en-US" sz="2800" dirty="0" err="1">
                <a:solidFill>
                  <a:schemeClr val="tx2"/>
                </a:solidFill>
              </a:rPr>
              <a:t>printf</a:t>
            </a:r>
            <a:r>
              <a:rPr lang="en-US" sz="2800" dirty="0">
                <a:solidFill>
                  <a:schemeClr val="tx2"/>
                </a:solidFill>
              </a:rPr>
              <a:t>("\</a:t>
            </a:r>
            <a:r>
              <a:rPr lang="en-US" sz="2800" dirty="0" err="1">
                <a:solidFill>
                  <a:schemeClr val="tx2"/>
                </a:solidFill>
              </a:rPr>
              <a:t>nOct</a:t>
            </a:r>
            <a:r>
              <a:rPr lang="en-US" sz="2800" dirty="0">
                <a:solidFill>
                  <a:schemeClr val="tx2"/>
                </a:solidFill>
              </a:rPr>
              <a:t> = %o, hex = %#X, \</a:t>
            </a:r>
          </a:p>
          <a:p>
            <a:pPr lvl="1"/>
            <a:r>
              <a:rPr lang="sv-SE" sz="2800" dirty="0">
                <a:solidFill>
                  <a:schemeClr val="tx2"/>
                </a:solidFill>
              </a:rPr>
              <a:t>   (char)%+d = %c", i, i, i, (char)i);</a:t>
            </a:r>
          </a:p>
          <a:p>
            <a:pPr marL="342900"/>
            <a:endParaRPr lang="ru-RU" sz="3200" dirty="0"/>
          </a:p>
          <a:p>
            <a:pPr marL="342900"/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530" y="7139274"/>
            <a:ext cx="59150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2400" dirty="0">
                <a:solidFill>
                  <a:schemeClr val="tx2"/>
                </a:solidFill>
              </a:rPr>
              <a:t>%флаги </a:t>
            </a:r>
            <a:r>
              <a:rPr lang="ru-RU" sz="2400" dirty="0" err="1">
                <a:solidFill>
                  <a:schemeClr val="tx2"/>
                </a:solidFill>
              </a:rPr>
              <a:t>ширина_поля.точность</a:t>
            </a:r>
            <a:r>
              <a:rPr lang="ru-RU" sz="2400" dirty="0">
                <a:solidFill>
                  <a:schemeClr val="tx2"/>
                </a:solidFill>
              </a:rPr>
              <a:t> модификатор спецификатор</a:t>
            </a:r>
          </a:p>
          <a:p>
            <a:pPr marL="342900"/>
            <a:endParaRPr lang="ru-RU" sz="2400" dirty="0"/>
          </a:p>
          <a:p>
            <a:pPr marL="342900"/>
            <a:r>
              <a:rPr lang="ru-RU" sz="2400" dirty="0"/>
              <a:t>Ширина поля задаётся положительным целым числом и определяет минимальное количество позиций, отводимого для представления выводимого значения. Если число символов в выводимом значении меньше, выводимое значение дополняется пробелами. Если ширина поля задана с начальным нулём, не занятые значащими цифрами позиции слева заполняются нулями. Если число символов в выводимом значении больше, печатаются все символы.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2400" dirty="0">
                <a:solidFill>
                  <a:schemeClr val="tx2"/>
                </a:solidFill>
              </a:rPr>
              <a:t>%флаги </a:t>
            </a:r>
            <a:r>
              <a:rPr lang="ru-RU" sz="2400" dirty="0" err="1">
                <a:solidFill>
                  <a:schemeClr val="tx2"/>
                </a:solidFill>
              </a:rPr>
              <a:t>ширина_поля.точность</a:t>
            </a:r>
            <a:r>
              <a:rPr lang="ru-RU" sz="2400" dirty="0">
                <a:solidFill>
                  <a:schemeClr val="tx2"/>
                </a:solidFill>
              </a:rPr>
              <a:t> модификатор спецификатор</a:t>
            </a:r>
          </a:p>
          <a:p>
            <a:pPr marL="342900"/>
            <a:endParaRPr lang="ru-RU" sz="2400" dirty="0"/>
          </a:p>
          <a:p>
            <a:pPr marL="342900"/>
            <a:r>
              <a:rPr lang="ru-RU" sz="2400" dirty="0"/>
              <a:t>Точность указывается с помощью точки и необязательной последовательности десятичных чисел после неё. Точность задаёт: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2400" dirty="0"/>
              <a:t> минимальное число цифр, которые могут быть выведены при использовании спецификаторов </a:t>
            </a:r>
            <a:r>
              <a:rPr lang="en-US" sz="2400" dirty="0"/>
              <a:t>d, </a:t>
            </a:r>
            <a:r>
              <a:rPr lang="en-US" sz="2400" dirty="0" err="1"/>
              <a:t>i</a:t>
            </a:r>
            <a:r>
              <a:rPr lang="en-US" sz="2400" dirty="0"/>
              <a:t>, o, u, x, X</a:t>
            </a:r>
          </a:p>
          <a:p>
            <a:pPr marL="34290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ru-RU" sz="2400" dirty="0"/>
              <a:t>число цифр, которые будут выведены после десятичной точки при спецификаторах </a:t>
            </a:r>
            <a:r>
              <a:rPr lang="en-US" sz="2400" dirty="0"/>
              <a:t>e, E, f</a:t>
            </a:r>
          </a:p>
          <a:p>
            <a:pPr marL="34290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ru-RU" sz="2400" dirty="0"/>
              <a:t>максимальное число значащих цифр при спецификаторах </a:t>
            </a:r>
            <a:r>
              <a:rPr lang="en-US" sz="2400" dirty="0"/>
              <a:t>g, G</a:t>
            </a:r>
          </a:p>
          <a:p>
            <a:pPr marL="342900">
              <a:buFont typeface="Arial" pitchFamily="34" charset="0"/>
              <a:buChar char="•"/>
            </a:pPr>
            <a:r>
              <a:rPr lang="en-US" sz="2400" dirty="0"/>
              <a:t> </a:t>
            </a:r>
            <a:r>
              <a:rPr lang="ru-RU" sz="2400" dirty="0"/>
              <a:t>максимальное число символов, которые будут выведены при спецификаторе </a:t>
            </a:r>
            <a:r>
              <a:rPr lang="en-US" sz="2400" dirty="0"/>
              <a:t>s</a:t>
            </a:r>
            <a:endParaRPr lang="ru-RU" sz="24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2400" dirty="0"/>
              <a:t>Пример использования ширины поля и точности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printf</a:t>
            </a:r>
            <a:r>
              <a:rPr lang="en-US" dirty="0">
                <a:solidFill>
                  <a:schemeClr val="tx2"/>
                </a:solidFill>
              </a:rPr>
              <a:t>("Example 1: %7d %.3f %7.3f %.0f\n", 80, 50.1, 50.1, 50.1);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printf</a:t>
            </a:r>
            <a:r>
              <a:rPr lang="en-US" dirty="0">
                <a:solidFill>
                  <a:schemeClr val="tx2"/>
                </a:solidFill>
              </a:rPr>
              <a:t>("Example 2: %15s\n", "</a:t>
            </a:r>
            <a:r>
              <a:rPr lang="en-US" dirty="0" err="1">
                <a:solidFill>
                  <a:schemeClr val="tx2"/>
                </a:solidFill>
              </a:rPr>
              <a:t>abcdefg</a:t>
            </a:r>
            <a:r>
              <a:rPr lang="en-US" dirty="0">
                <a:solidFill>
                  <a:schemeClr val="tx2"/>
                </a:solidFill>
              </a:rPr>
              <a:t>"); // </a:t>
            </a:r>
            <a:r>
              <a:rPr lang="ru-RU" dirty="0">
                <a:solidFill>
                  <a:schemeClr val="tx2"/>
                </a:solidFill>
              </a:rPr>
              <a:t>Печатать не менее 15 символов</a:t>
            </a:r>
          </a:p>
          <a:p>
            <a:pPr marL="342900"/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printf</a:t>
            </a:r>
            <a:r>
              <a:rPr lang="en-US" dirty="0">
                <a:solidFill>
                  <a:schemeClr val="tx2"/>
                </a:solidFill>
              </a:rPr>
              <a:t>("Example 3: %.5s\n", "</a:t>
            </a:r>
            <a:r>
              <a:rPr lang="en-US" dirty="0" err="1">
                <a:solidFill>
                  <a:schemeClr val="tx2"/>
                </a:solidFill>
              </a:rPr>
              <a:t>abcdefg</a:t>
            </a:r>
            <a:r>
              <a:rPr lang="en-US" dirty="0">
                <a:solidFill>
                  <a:schemeClr val="tx2"/>
                </a:solidFill>
              </a:rPr>
              <a:t>"); // </a:t>
            </a:r>
            <a:r>
              <a:rPr lang="ru-RU" dirty="0">
                <a:solidFill>
                  <a:schemeClr val="tx2"/>
                </a:solidFill>
              </a:rPr>
              <a:t>Печатать не более 5 символов</a:t>
            </a:r>
          </a:p>
          <a:p>
            <a:pPr marL="342900"/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printf</a:t>
            </a:r>
            <a:r>
              <a:rPr lang="en-US" dirty="0">
                <a:solidFill>
                  <a:schemeClr val="tx2"/>
                </a:solidFill>
              </a:rPr>
              <a:t>("Example 3: %5.5s\n", "</a:t>
            </a:r>
            <a:r>
              <a:rPr lang="en-US" dirty="0" err="1">
                <a:solidFill>
                  <a:schemeClr val="tx2"/>
                </a:solidFill>
              </a:rPr>
              <a:t>abcdefg</a:t>
            </a:r>
            <a:r>
              <a:rPr lang="en-US" dirty="0">
                <a:solidFill>
                  <a:schemeClr val="tx2"/>
                </a:solidFill>
              </a:rPr>
              <a:t>"); // </a:t>
            </a:r>
            <a:r>
              <a:rPr lang="ru-RU" dirty="0">
                <a:solidFill>
                  <a:schemeClr val="tx2"/>
                </a:solidFill>
              </a:rPr>
              <a:t>Печатать всегда 5 символов</a:t>
            </a:r>
          </a:p>
          <a:p>
            <a:pPr marL="342900"/>
            <a:r>
              <a:rPr lang="ru-RU" dirty="0">
                <a:solidFill>
                  <a:schemeClr val="tx2"/>
                </a:solidFill>
              </a:rPr>
              <a:t> // (лишние символы не выводятся)</a:t>
            </a:r>
          </a:p>
          <a:p>
            <a:pPr marL="342900"/>
            <a:endParaRPr lang="ru-RU" dirty="0">
              <a:solidFill>
                <a:schemeClr val="tx2"/>
              </a:solidFill>
            </a:endParaRPr>
          </a:p>
          <a:p>
            <a:pPr marL="342900"/>
            <a:r>
              <a:rPr lang="ru-RU" dirty="0">
                <a:solidFill>
                  <a:schemeClr val="tx2"/>
                </a:solidFill>
              </a:rPr>
              <a:t>Вывод: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Example 1: 80 50.100 50.100 50</a:t>
            </a:r>
            <a:endParaRPr lang="ru-RU" dirty="0">
              <a:solidFill>
                <a:schemeClr val="tx2"/>
              </a:solidFill>
            </a:endParaRP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Example 2: </a:t>
            </a:r>
            <a:r>
              <a:rPr lang="en-US" dirty="0" err="1">
                <a:solidFill>
                  <a:schemeClr val="tx2"/>
                </a:solidFill>
              </a:rPr>
              <a:t>abcdefg</a:t>
            </a:r>
            <a:endParaRPr lang="ru-RU" dirty="0">
              <a:solidFill>
                <a:schemeClr val="tx2"/>
              </a:solidFill>
            </a:endParaRP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Example 3: </a:t>
            </a:r>
            <a:r>
              <a:rPr lang="en-US" dirty="0" err="1">
                <a:solidFill>
                  <a:schemeClr val="tx2"/>
                </a:solidFill>
              </a:rPr>
              <a:t>abcde</a:t>
            </a:r>
            <a:endParaRPr lang="ru-RU" dirty="0">
              <a:solidFill>
                <a:schemeClr val="tx2"/>
              </a:solidFill>
            </a:endParaRP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Example 3: </a:t>
            </a:r>
            <a:r>
              <a:rPr lang="en-US" dirty="0" err="1">
                <a:solidFill>
                  <a:schemeClr val="tx2"/>
                </a:solidFill>
              </a:rPr>
              <a:t>abcde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2400" dirty="0"/>
              <a:t>Ещё один пример форматного вывода данных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number[3]={1,2,3};//</a:t>
            </a:r>
            <a:r>
              <a:rPr lang="ru-RU" dirty="0">
                <a:solidFill>
                  <a:schemeClr val="tx2"/>
                </a:solidFill>
              </a:rPr>
              <a:t>Номер товара</a:t>
            </a:r>
          </a:p>
          <a:p>
            <a:pPr marL="342900"/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code[3]={10,25670,120};//</a:t>
            </a:r>
            <a:r>
              <a:rPr lang="ru-RU" dirty="0">
                <a:solidFill>
                  <a:schemeClr val="tx2"/>
                </a:solidFill>
              </a:rPr>
              <a:t>Код товара</a:t>
            </a:r>
          </a:p>
          <a:p>
            <a:pPr marL="342900"/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char name[3][30]=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    </a:t>
            </a:r>
            <a:r>
              <a:rPr lang="en-US" dirty="0">
                <a:solidFill>
                  <a:schemeClr val="tx2"/>
                </a:solidFill>
              </a:rPr>
              <a:t> {{"lamp"},{"table"},{"very big chair"}};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 float price[3]={52.7, 240.0, 824.0};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 for(</a:t>
            </a:r>
            <a:r>
              <a:rPr lang="en-US" dirty="0" err="1">
                <a:solidFill>
                  <a:schemeClr val="tx2"/>
                </a:solidFill>
              </a:rPr>
              <a:t>int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=0;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&lt;=2; 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++)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ru-RU" dirty="0">
                <a:solidFill>
                  <a:schemeClr val="tx2"/>
                </a:solidFill>
              </a:rPr>
              <a:t>  </a:t>
            </a:r>
            <a:r>
              <a:rPr lang="en-US" dirty="0" err="1">
                <a:solidFill>
                  <a:schemeClr val="tx2"/>
                </a:solidFill>
              </a:rPr>
              <a:t>printf</a:t>
            </a:r>
            <a:r>
              <a:rPr lang="en-US" dirty="0">
                <a:solidFill>
                  <a:schemeClr val="tx2"/>
                </a:solidFill>
              </a:rPr>
              <a:t>("%-3d %5d %-20s %8.3f\n",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ru-RU" dirty="0">
                <a:solidFill>
                  <a:schemeClr val="tx2"/>
                </a:solidFill>
              </a:rPr>
              <a:t>  </a:t>
            </a:r>
            <a:r>
              <a:rPr lang="en-US" dirty="0">
                <a:solidFill>
                  <a:schemeClr val="tx2"/>
                </a:solidFill>
              </a:rPr>
              <a:t>number[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], code[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], name[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], price[</a:t>
            </a:r>
            <a:r>
              <a:rPr lang="en-US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]);</a:t>
            </a:r>
          </a:p>
          <a:p>
            <a:pPr marL="342900"/>
            <a:r>
              <a:rPr lang="en-US" dirty="0">
                <a:solidFill>
                  <a:schemeClr val="tx2"/>
                </a:solidFill>
              </a:rPr>
              <a:t> return 0;</a:t>
            </a:r>
            <a:endParaRPr lang="ru-RU" dirty="0">
              <a:solidFill>
                <a:schemeClr val="tx2"/>
              </a:solidFill>
            </a:endParaRPr>
          </a:p>
          <a:p>
            <a:pPr marL="342900"/>
            <a:endParaRPr lang="ru-RU" dirty="0">
              <a:solidFill>
                <a:schemeClr val="tx2"/>
              </a:solidFill>
            </a:endParaRPr>
          </a:p>
          <a:p>
            <a:pPr marL="34290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586" y="6533708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в языке Си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3 уровня ввода-вывода в языке Си: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/>
              <a:t>Потоковый ввод-вывод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/>
              <a:t>Ввод-вывод нижнего уровня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/>
              <a:t>Ввод-вывод для консоли и портов</a:t>
            </a:r>
            <a:br>
              <a:rPr lang="ru-RU" sz="3200" dirty="0"/>
            </a:br>
            <a:r>
              <a:rPr lang="ru-RU" sz="3200" dirty="0"/>
              <a:t>(зависит от операционной системы)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Форматный ввод:</a:t>
            </a:r>
          </a:p>
          <a:p>
            <a:pPr marL="342900"/>
            <a:r>
              <a:rPr lang="en-US" sz="3200" dirty="0" err="1"/>
              <a:t>scanf</a:t>
            </a:r>
            <a:r>
              <a:rPr lang="en-US" sz="3200" dirty="0"/>
              <a:t>(</a:t>
            </a:r>
            <a:r>
              <a:rPr lang="ru-RU" sz="3200" dirty="0"/>
              <a:t>форматная строка, список аргументов</a:t>
            </a:r>
            <a:r>
              <a:rPr lang="en-US" sz="3200" dirty="0"/>
              <a:t>);</a:t>
            </a:r>
            <a:endParaRPr lang="ru-RU" sz="3200" dirty="0"/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Возвращаемое значение – количество введённых полей. Значение </a:t>
            </a:r>
            <a:r>
              <a:rPr lang="en-US" sz="3200" dirty="0"/>
              <a:t>EOF </a:t>
            </a:r>
            <a:r>
              <a:rPr lang="ru-RU" sz="3200" dirty="0"/>
              <a:t>возвращается при обнаружении конца файла, значение -1 – при ошибке преобразования данных.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Форматный ввод:</a:t>
            </a:r>
          </a:p>
          <a:p>
            <a:pPr marL="342900"/>
            <a:r>
              <a:rPr lang="en-US" sz="3200" dirty="0" err="1"/>
              <a:t>scanf</a:t>
            </a:r>
            <a:r>
              <a:rPr lang="en-US" sz="3200" dirty="0"/>
              <a:t>(</a:t>
            </a:r>
            <a:r>
              <a:rPr lang="ru-RU" sz="3200" dirty="0"/>
              <a:t>форматная строка, список аргументов</a:t>
            </a:r>
            <a:r>
              <a:rPr lang="en-US" sz="3200" dirty="0"/>
              <a:t>);</a:t>
            </a:r>
            <a:endParaRPr lang="ru-RU" sz="3200" dirty="0"/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Спецификация преобразования:</a:t>
            </a:r>
          </a:p>
          <a:p>
            <a:pPr marL="342900"/>
            <a:r>
              <a:rPr lang="ru-RU" sz="2400" dirty="0">
                <a:solidFill>
                  <a:schemeClr val="tx2"/>
                </a:solidFill>
              </a:rPr>
              <a:t>% * </a:t>
            </a:r>
            <a:r>
              <a:rPr lang="ru-RU" sz="2400" dirty="0" err="1">
                <a:solidFill>
                  <a:schemeClr val="tx2"/>
                </a:solidFill>
              </a:rPr>
              <a:t>ширина_поля</a:t>
            </a:r>
            <a:r>
              <a:rPr lang="ru-RU" sz="2400" dirty="0">
                <a:solidFill>
                  <a:schemeClr val="tx2"/>
                </a:solidFill>
              </a:rPr>
              <a:t> модификатор спецификатор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Звёздочка (*), следующая за символом процента, запрещает запись значения, прочитанного из входного потока по адресу, задаваемому аргументом. Последовательность кодов из входного потока прочитывается функцией, но не преобразуется и не записывается в переменную, определенную очередным аргументом.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3200" dirty="0"/>
              <a:t>Пример.</a:t>
            </a:r>
            <a:endParaRPr lang="en-US" sz="3200" dirty="0"/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i</a:t>
            </a:r>
            <a:r>
              <a:rPr lang="en-US" sz="3200" dirty="0">
                <a:solidFill>
                  <a:schemeClr val="tx2"/>
                </a:solidFill>
              </a:rPr>
              <a:t>, </a:t>
            </a:r>
            <a:r>
              <a:rPr lang="en-US" sz="3200" dirty="0" err="1">
                <a:solidFill>
                  <a:schemeClr val="tx2"/>
                </a:solidFill>
              </a:rPr>
              <a:t>kol</a:t>
            </a:r>
            <a:r>
              <a:rPr lang="en-US" sz="3200" dirty="0">
                <a:solidFill>
                  <a:schemeClr val="tx2"/>
                </a:solidFill>
              </a:rPr>
              <a:t>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char c, </a:t>
            </a:r>
            <a:r>
              <a:rPr lang="en-US" sz="3200" dirty="0" err="1">
                <a:solidFill>
                  <a:schemeClr val="tx2"/>
                </a:solidFill>
              </a:rPr>
              <a:t>str</a:t>
            </a:r>
            <a:r>
              <a:rPr lang="en-US" sz="3200" dirty="0">
                <a:solidFill>
                  <a:schemeClr val="tx2"/>
                </a:solidFill>
              </a:rPr>
              <a:t>[80];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kol</a:t>
            </a:r>
            <a:r>
              <a:rPr lang="en-US" sz="3200" dirty="0">
                <a:solidFill>
                  <a:schemeClr val="tx2"/>
                </a:solidFill>
              </a:rPr>
              <a:t>=</a:t>
            </a:r>
            <a:r>
              <a:rPr lang="en-US" sz="3200" dirty="0" err="1">
                <a:solidFill>
                  <a:schemeClr val="tx2"/>
                </a:solidFill>
              </a:rPr>
              <a:t>scanf</a:t>
            </a:r>
            <a:r>
              <a:rPr lang="en-US" sz="3200" dirty="0">
                <a:solidFill>
                  <a:schemeClr val="tx2"/>
                </a:solidFill>
              </a:rPr>
              <a:t>("code: %d %*s %c %</a:t>
            </a:r>
            <a:r>
              <a:rPr lang="en-US" sz="3200" dirty="0" err="1">
                <a:solidFill>
                  <a:schemeClr val="tx2"/>
                </a:solidFill>
              </a:rPr>
              <a:t>s",&amp;i,&amp;c,str</a:t>
            </a:r>
            <a:r>
              <a:rPr lang="en-US" sz="3200" dirty="0">
                <a:solidFill>
                  <a:schemeClr val="tx2"/>
                </a:solidFill>
              </a:rPr>
              <a:t>);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printf</a:t>
            </a:r>
            <a:r>
              <a:rPr lang="en-US" sz="3200" dirty="0">
                <a:solidFill>
                  <a:schemeClr val="tx2"/>
                </a:solidFill>
              </a:rPr>
              <a:t>("\</a:t>
            </a:r>
            <a:r>
              <a:rPr lang="en-US" sz="3200" dirty="0" err="1">
                <a:solidFill>
                  <a:schemeClr val="tx2"/>
                </a:solidFill>
              </a:rPr>
              <a:t>ni</a:t>
            </a:r>
            <a:r>
              <a:rPr lang="en-US" sz="3200" dirty="0">
                <a:solidFill>
                  <a:schemeClr val="tx2"/>
                </a:solidFill>
              </a:rPr>
              <a:t>=%d c=\'%c\' </a:t>
            </a:r>
            <a:r>
              <a:rPr lang="en-US" sz="3200" dirty="0" err="1">
                <a:solidFill>
                  <a:schemeClr val="tx2"/>
                </a:solidFill>
              </a:rPr>
              <a:t>str</a:t>
            </a:r>
            <a:r>
              <a:rPr lang="en-US" sz="3200" dirty="0">
                <a:solidFill>
                  <a:schemeClr val="tx2"/>
                </a:solidFill>
              </a:rPr>
              <a:t>=%s", </a:t>
            </a:r>
            <a:r>
              <a:rPr lang="en-US" sz="3200" dirty="0" err="1">
                <a:solidFill>
                  <a:schemeClr val="tx2"/>
                </a:solidFill>
              </a:rPr>
              <a:t>i</a:t>
            </a:r>
            <a:r>
              <a:rPr lang="en-US" sz="3200" dirty="0">
                <a:solidFill>
                  <a:schemeClr val="tx2"/>
                </a:solidFill>
              </a:rPr>
              <a:t>, c, </a:t>
            </a:r>
            <a:r>
              <a:rPr lang="en-US" sz="3200" dirty="0" err="1">
                <a:solidFill>
                  <a:schemeClr val="tx2"/>
                </a:solidFill>
              </a:rPr>
              <a:t>str</a:t>
            </a:r>
            <a:r>
              <a:rPr lang="en-US" sz="3200" dirty="0">
                <a:solidFill>
                  <a:schemeClr val="tx2"/>
                </a:solidFill>
              </a:rPr>
              <a:t>);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printf</a:t>
            </a:r>
            <a:r>
              <a:rPr lang="en-US" sz="3200" dirty="0">
                <a:solidFill>
                  <a:schemeClr val="tx2"/>
                </a:solidFill>
              </a:rPr>
              <a:t>("\</a:t>
            </a:r>
            <a:r>
              <a:rPr lang="en-US" sz="3200" dirty="0" err="1">
                <a:solidFill>
                  <a:schemeClr val="tx2"/>
                </a:solidFill>
              </a:rPr>
              <a:t>n%d</a:t>
            </a:r>
            <a:r>
              <a:rPr lang="en-US" sz="3200" dirty="0">
                <a:solidFill>
                  <a:schemeClr val="tx2"/>
                </a:solidFill>
              </a:rPr>
              <a:t> values are entered", </a:t>
            </a:r>
            <a:r>
              <a:rPr lang="en-US" sz="3200" dirty="0" err="1">
                <a:solidFill>
                  <a:schemeClr val="tx2"/>
                </a:solidFill>
              </a:rPr>
              <a:t>kol</a:t>
            </a:r>
            <a:r>
              <a:rPr lang="en-US" sz="3200" dirty="0">
                <a:solidFill>
                  <a:schemeClr val="tx2"/>
                </a:solidFill>
              </a:rPr>
              <a:t>);</a:t>
            </a:r>
            <a:endParaRPr lang="ru-RU" sz="3200" dirty="0">
              <a:solidFill>
                <a:schemeClr val="tx2"/>
              </a:solidFill>
            </a:endParaRPr>
          </a:p>
          <a:p>
            <a:pPr marL="342900"/>
            <a:r>
              <a:rPr lang="ru-RU" sz="3200" dirty="0"/>
              <a:t>Вывод:</a:t>
            </a:r>
          </a:p>
          <a:p>
            <a:pPr marL="342900"/>
            <a:r>
              <a:rPr lang="en-US" sz="3200" dirty="0"/>
              <a:t>code: 555 mystring1 t MYSTRING2 </a:t>
            </a:r>
            <a:endParaRPr lang="ru-RU" sz="3200" dirty="0"/>
          </a:p>
          <a:p>
            <a:pPr marL="342900"/>
            <a:r>
              <a:rPr lang="en-US" sz="3200" dirty="0" err="1"/>
              <a:t>i</a:t>
            </a:r>
            <a:r>
              <a:rPr lang="en-US" sz="3200" dirty="0"/>
              <a:t>=555 c='t' </a:t>
            </a:r>
            <a:r>
              <a:rPr lang="en-US" sz="3200" dirty="0" err="1"/>
              <a:t>str</a:t>
            </a:r>
            <a:r>
              <a:rPr lang="en-US" sz="3200" dirty="0"/>
              <a:t>=MYSTRING2 </a:t>
            </a:r>
            <a:endParaRPr lang="ru-RU" sz="3200" dirty="0"/>
          </a:p>
          <a:p>
            <a:pPr marL="342900"/>
            <a:r>
              <a:rPr lang="en-US" sz="3200" dirty="0"/>
              <a:t>3 values are entered </a:t>
            </a:r>
          </a:p>
          <a:p>
            <a:pPr marL="342900"/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3200" dirty="0"/>
              <a:t>Пример. Программа с возможностью многократного ввода числа.</a:t>
            </a:r>
            <a:endParaRPr lang="en-US" sz="3200" dirty="0"/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int</a:t>
            </a:r>
            <a:r>
              <a:rPr lang="en-US" sz="3200" dirty="0">
                <a:solidFill>
                  <a:schemeClr val="tx2"/>
                </a:solidFill>
              </a:rPr>
              <a:t> number;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printf</a:t>
            </a:r>
            <a:r>
              <a:rPr lang="en-US" sz="3200" dirty="0">
                <a:solidFill>
                  <a:schemeClr val="tx2"/>
                </a:solidFill>
              </a:rPr>
              <a:t>("Enter number: ");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while(</a:t>
            </a:r>
            <a:r>
              <a:rPr lang="en-US" sz="3200" dirty="0" err="1">
                <a:solidFill>
                  <a:schemeClr val="tx2"/>
                </a:solidFill>
              </a:rPr>
              <a:t>scanf</a:t>
            </a:r>
            <a:r>
              <a:rPr lang="en-US" sz="3200" dirty="0">
                <a:solidFill>
                  <a:schemeClr val="tx2"/>
                </a:solidFill>
              </a:rPr>
              <a:t>("%d", &amp;number) != 1){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 </a:t>
            </a:r>
            <a:r>
              <a:rPr lang="ru-RU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/>
                </a:solidFill>
              </a:rPr>
              <a:t> //</a:t>
            </a:r>
            <a:r>
              <a:rPr lang="ru-RU" sz="3200" dirty="0">
                <a:solidFill>
                  <a:schemeClr val="tx2"/>
                </a:solidFill>
              </a:rPr>
              <a:t>Освобождение входного потока:</a:t>
            </a:r>
          </a:p>
          <a:p>
            <a:pPr marL="342900"/>
            <a:r>
              <a:rPr lang="ru-RU" sz="3200" dirty="0">
                <a:solidFill>
                  <a:schemeClr val="tx2"/>
                </a:solidFill>
              </a:rPr>
              <a:t>      </a:t>
            </a:r>
            <a:r>
              <a:rPr lang="en-US" sz="3200" dirty="0">
                <a:solidFill>
                  <a:schemeClr val="tx2"/>
                </a:solidFill>
              </a:rPr>
              <a:t>while(</a:t>
            </a:r>
            <a:r>
              <a:rPr lang="en-US" sz="3200" dirty="0" err="1">
                <a:solidFill>
                  <a:schemeClr val="tx2"/>
                </a:solidFill>
              </a:rPr>
              <a:t>getchar</a:t>
            </a:r>
            <a:r>
              <a:rPr lang="en-US" sz="3200" dirty="0">
                <a:solidFill>
                  <a:schemeClr val="tx2"/>
                </a:solidFill>
              </a:rPr>
              <a:t>()!='\n');  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ru-RU" sz="3200" dirty="0">
                <a:solidFill>
                  <a:schemeClr val="tx2"/>
                </a:solidFill>
              </a:rPr>
              <a:t>  </a:t>
            </a:r>
            <a:r>
              <a:rPr lang="en-US" sz="3200" dirty="0">
                <a:solidFill>
                  <a:schemeClr val="tx2"/>
                </a:solidFill>
              </a:rPr>
              <a:t>   </a:t>
            </a:r>
            <a:r>
              <a:rPr lang="en-US" sz="3200" dirty="0" err="1">
                <a:solidFill>
                  <a:schemeClr val="tx2"/>
                </a:solidFill>
              </a:rPr>
              <a:t>printf</a:t>
            </a:r>
            <a:r>
              <a:rPr lang="en-US" sz="3200" dirty="0">
                <a:solidFill>
                  <a:schemeClr val="tx2"/>
                </a:solidFill>
              </a:rPr>
              <a:t>("Error. Enter number:");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}</a:t>
            </a:r>
          </a:p>
          <a:p>
            <a:pPr marL="342900"/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en-US" sz="3200" dirty="0" err="1">
                <a:solidFill>
                  <a:schemeClr val="tx2"/>
                </a:solidFill>
              </a:rPr>
              <a:t>printf</a:t>
            </a:r>
            <a:r>
              <a:rPr lang="en-US" sz="3200" dirty="0">
                <a:solidFill>
                  <a:schemeClr val="tx2"/>
                </a:solidFill>
              </a:rPr>
              <a:t>("Your number=%d", number);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2.3 Форматный ввод-вывод</a:t>
            </a:r>
          </a:p>
          <a:p>
            <a:pPr marL="342900"/>
            <a:r>
              <a:rPr lang="ru-RU" sz="3200" dirty="0"/>
              <a:t>Для форматного ввода-вывода при работе с файлами применяются функции </a:t>
            </a:r>
            <a:r>
              <a:rPr lang="en-US" sz="3200" dirty="0" err="1"/>
              <a:t>fprintf</a:t>
            </a:r>
            <a:r>
              <a:rPr lang="en-US" sz="3200" dirty="0"/>
              <a:t>, </a:t>
            </a:r>
            <a:r>
              <a:rPr lang="en-US" sz="3200" dirty="0" err="1"/>
              <a:t>fscanf</a:t>
            </a:r>
            <a:r>
              <a:rPr lang="en-US" sz="3200" dirty="0"/>
              <a:t>:</a:t>
            </a:r>
          </a:p>
          <a:p>
            <a:pPr marL="342900"/>
            <a:endParaRPr lang="en-US" sz="3200" dirty="0"/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fprintf</a:t>
            </a:r>
            <a:r>
              <a:rPr lang="en-US" sz="3200" dirty="0"/>
              <a:t>(</a:t>
            </a:r>
            <a:r>
              <a:rPr lang="ru-RU" sz="3200" dirty="0" err="1"/>
              <a:t>указатель_на_поток</a:t>
            </a:r>
            <a:r>
              <a:rPr lang="ru-RU" sz="3200" dirty="0"/>
              <a:t>, </a:t>
            </a:r>
            <a:r>
              <a:rPr lang="ru-RU" sz="3200" dirty="0" err="1"/>
              <a:t>форматная_строка</a:t>
            </a:r>
            <a:r>
              <a:rPr lang="ru-RU" sz="3200" dirty="0"/>
              <a:t>, </a:t>
            </a:r>
            <a:r>
              <a:rPr lang="ru-RU" sz="3200" dirty="0" err="1"/>
              <a:t>список_переменных</a:t>
            </a:r>
            <a:r>
              <a:rPr lang="en-US" sz="3200" dirty="0"/>
              <a:t>);</a:t>
            </a:r>
          </a:p>
          <a:p>
            <a:pPr marL="342900"/>
            <a:endParaRPr lang="en-US" sz="3200" dirty="0"/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fscanf</a:t>
            </a:r>
            <a:r>
              <a:rPr lang="en-US" sz="3200" dirty="0"/>
              <a:t>(</a:t>
            </a:r>
            <a:r>
              <a:rPr lang="ru-RU" sz="3200" dirty="0" err="1"/>
              <a:t>указатель_на_поток</a:t>
            </a:r>
            <a:r>
              <a:rPr lang="ru-RU" sz="3200" dirty="0"/>
              <a:t>, </a:t>
            </a:r>
            <a:r>
              <a:rPr lang="ru-RU" sz="3200" dirty="0" err="1"/>
              <a:t>форматная_строка</a:t>
            </a:r>
            <a:r>
              <a:rPr lang="ru-RU" sz="3200" dirty="0"/>
              <a:t>, </a:t>
            </a:r>
            <a:r>
              <a:rPr lang="ru-RU" sz="3200" dirty="0" err="1"/>
              <a:t>список_адресов_переменных</a:t>
            </a:r>
            <a:r>
              <a:rPr lang="en-US" sz="3200" dirty="0"/>
              <a:t>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2.4 Позиционирование в потоке</a:t>
            </a:r>
          </a:p>
          <a:p>
            <a:pPr marL="342900"/>
            <a:r>
              <a:rPr lang="ru-RU" sz="3200" dirty="0"/>
              <a:t>До этого момента мы считывали или записывали данные только последовательно.</a:t>
            </a:r>
            <a:endParaRPr lang="en-US" sz="3200" dirty="0"/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При открытии файла в режимах «</a:t>
            </a:r>
            <a:r>
              <a:rPr lang="en-US" sz="3200" dirty="0"/>
              <a:t>r</a:t>
            </a:r>
            <a:r>
              <a:rPr lang="ru-RU" sz="3200" dirty="0"/>
              <a:t>»</a:t>
            </a:r>
            <a:r>
              <a:rPr lang="en-US" sz="3200" dirty="0"/>
              <a:t> </a:t>
            </a:r>
            <a:r>
              <a:rPr lang="ru-RU" sz="3200" dirty="0"/>
              <a:t>и «</a:t>
            </a:r>
            <a:r>
              <a:rPr lang="en-US" sz="3200" dirty="0"/>
              <a:t>w</a:t>
            </a:r>
            <a:r>
              <a:rPr lang="ru-RU" sz="3200" dirty="0"/>
              <a:t>»</a:t>
            </a:r>
            <a:r>
              <a:rPr lang="en-US" sz="3200" dirty="0"/>
              <a:t> </a:t>
            </a:r>
            <a:r>
              <a:rPr lang="ru-RU" sz="3200" dirty="0"/>
              <a:t>указатель позиции чтения</a:t>
            </a:r>
            <a:r>
              <a:rPr lang="en-US" sz="3200" dirty="0"/>
              <a:t>/</a:t>
            </a:r>
            <a:r>
              <a:rPr lang="ru-RU" sz="3200" dirty="0"/>
              <a:t>записи устанавливается на начало потока, при открытии в режиме «</a:t>
            </a:r>
            <a:r>
              <a:rPr lang="en-US" sz="3200" dirty="0"/>
              <a:t>a</a:t>
            </a:r>
            <a:r>
              <a:rPr lang="ru-RU" sz="3200" dirty="0"/>
              <a:t>»</a:t>
            </a:r>
            <a:r>
              <a:rPr lang="en-US" sz="3200" dirty="0"/>
              <a:t> </a:t>
            </a:r>
            <a:r>
              <a:rPr lang="ru-RU" sz="3200" dirty="0"/>
              <a:t>– в конец потока.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2.4 Позиционирование в потоке</a:t>
            </a:r>
          </a:p>
          <a:p>
            <a:pPr marL="342900"/>
            <a:r>
              <a:rPr lang="ru-RU" sz="3200" dirty="0"/>
              <a:t>При выполнении каждой операции ввода-вывода указатель текущей позиции в потоке перемещается на новую текущую позицию в соответствии с числом прочитанных</a:t>
            </a:r>
            <a:r>
              <a:rPr lang="en-US" sz="3200" dirty="0"/>
              <a:t>/</a:t>
            </a:r>
            <a:r>
              <a:rPr lang="ru-RU" sz="3200" dirty="0"/>
              <a:t>записанных байтов.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2.4 Позиционирование в потоке</a:t>
            </a:r>
          </a:p>
          <a:p>
            <a:pPr marL="342900"/>
            <a:r>
              <a:rPr lang="ru-RU" sz="3200" dirty="0"/>
              <a:t>Позиционирование в потоке может изменить функция </a:t>
            </a:r>
            <a:r>
              <a:rPr lang="en-US" sz="3200" dirty="0" err="1"/>
              <a:t>fseek</a:t>
            </a:r>
            <a:r>
              <a:rPr lang="en-US" sz="3200" dirty="0"/>
              <a:t>:</a:t>
            </a:r>
          </a:p>
          <a:p>
            <a:pPr marL="342900"/>
            <a:endParaRPr lang="en-US" sz="3200" dirty="0"/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fseek</a:t>
            </a:r>
            <a:r>
              <a:rPr lang="en-US" sz="3200" dirty="0"/>
              <a:t>(</a:t>
            </a:r>
            <a:r>
              <a:rPr lang="ru-RU" sz="3200" dirty="0" err="1"/>
              <a:t>указатель_на_поток</a:t>
            </a:r>
            <a:r>
              <a:rPr lang="ru-RU" sz="3200" dirty="0"/>
              <a:t>, смещение, </a:t>
            </a:r>
            <a:r>
              <a:rPr lang="ru-RU" sz="3200" dirty="0" err="1"/>
              <a:t>начало_отсчёта</a:t>
            </a:r>
            <a:r>
              <a:rPr lang="en-US" sz="3200" dirty="0"/>
              <a:t>);</a:t>
            </a:r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Если функция </a:t>
            </a:r>
            <a:r>
              <a:rPr lang="en-US" sz="3200" dirty="0" err="1"/>
              <a:t>fseek</a:t>
            </a:r>
            <a:r>
              <a:rPr lang="en-US" sz="3200" dirty="0"/>
              <a:t> </a:t>
            </a:r>
            <a:r>
              <a:rPr lang="ru-RU" sz="3200" dirty="0"/>
              <a:t>отработала удачно, возвращаемое значение равно 0.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2.4 Позиционирование в потоке</a:t>
            </a:r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fseek</a:t>
            </a:r>
            <a:r>
              <a:rPr lang="en-US" sz="3200" dirty="0"/>
              <a:t>(</a:t>
            </a:r>
            <a:r>
              <a:rPr lang="ru-RU" sz="3200" dirty="0" err="1"/>
              <a:t>указатель_на_поток</a:t>
            </a:r>
            <a:r>
              <a:rPr lang="ru-RU" sz="3200" dirty="0"/>
              <a:t>, смещение, </a:t>
            </a:r>
            <a:r>
              <a:rPr lang="ru-RU" sz="3200" dirty="0" err="1"/>
              <a:t>начало_отсчёта</a:t>
            </a:r>
            <a:r>
              <a:rPr lang="en-US" sz="3200" dirty="0"/>
              <a:t>);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Смещение – число типа </a:t>
            </a:r>
            <a:r>
              <a:rPr lang="en-US" sz="3200" dirty="0"/>
              <a:t>long (</a:t>
            </a:r>
            <a:r>
              <a:rPr lang="ru-RU" sz="3200" dirty="0"/>
              <a:t>положительное или отрицательное</a:t>
            </a:r>
            <a:r>
              <a:rPr lang="en-US" sz="3200" dirty="0"/>
              <a:t>)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3200" dirty="0"/>
              <a:t>определяющее смещение в потоке в байтах.</a:t>
            </a:r>
          </a:p>
          <a:p>
            <a:pPr marL="342900"/>
            <a:r>
              <a:rPr lang="ru-RU" sz="3200" dirty="0" err="1"/>
              <a:t>Начало_отсчёта</a:t>
            </a:r>
            <a:r>
              <a:rPr lang="ru-RU" sz="3200" dirty="0"/>
              <a:t>:</a:t>
            </a:r>
            <a:endParaRPr lang="en-US" sz="3200" dirty="0"/>
          </a:p>
          <a:p>
            <a:pPr marL="342900">
              <a:buFont typeface="Arial" pitchFamily="34" charset="0"/>
              <a:buChar char="•"/>
            </a:pPr>
            <a:r>
              <a:rPr lang="en-US" sz="3200" dirty="0"/>
              <a:t> SEEK_SET (</a:t>
            </a:r>
            <a:r>
              <a:rPr lang="ru-RU" sz="3200" dirty="0"/>
              <a:t>начало файла</a:t>
            </a:r>
            <a:r>
              <a:rPr lang="en-US" sz="3200" dirty="0"/>
              <a:t>)</a:t>
            </a:r>
            <a:endParaRPr lang="ru-RU" sz="3200" dirty="0"/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SEEK_CUR (</a:t>
            </a:r>
            <a:r>
              <a:rPr lang="ru-RU" sz="3200" dirty="0"/>
              <a:t>текущая позиция</a:t>
            </a:r>
            <a:r>
              <a:rPr lang="en-US" sz="3200" dirty="0"/>
              <a:t>)</a:t>
            </a:r>
            <a:endParaRPr lang="ru-RU" sz="3200" dirty="0"/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SEEK_END (</a:t>
            </a:r>
            <a:r>
              <a:rPr lang="ru-RU" sz="3200" dirty="0"/>
              <a:t>конец файла</a:t>
            </a:r>
            <a:r>
              <a:rPr lang="en-US" sz="3200" dirty="0"/>
              <a:t>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buFont typeface="Arial" pitchFamily="34" charset="0"/>
              <a:buChar char="•"/>
            </a:pPr>
            <a:r>
              <a:rPr lang="ru-RU" sz="3200" dirty="0"/>
              <a:t> Обмен данными производится побайтно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Такой ввод-вывод возможен для устройств побайтового обмена (принтер, дисплей), так и для файлов на диске (хотя диск – устройство поблочного обмена, за одно обращение происходит считывание или запись фиксированной порции данных)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При вводе и выводе данных с диска / на диск данные накапливаются в буфере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2.4 Позиционирование в потоке</a:t>
            </a:r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fseek</a:t>
            </a:r>
            <a:r>
              <a:rPr lang="en-US" sz="3200" dirty="0"/>
              <a:t>(</a:t>
            </a:r>
            <a:r>
              <a:rPr lang="ru-RU" sz="3200" dirty="0" err="1"/>
              <a:t>указатель_на_поток</a:t>
            </a:r>
            <a:r>
              <a:rPr lang="ru-RU" sz="3200" dirty="0"/>
              <a:t>, смещение, </a:t>
            </a:r>
            <a:r>
              <a:rPr lang="ru-RU" sz="3200" dirty="0" err="1"/>
              <a:t>начало_отсчёта</a:t>
            </a:r>
            <a:r>
              <a:rPr lang="en-US" sz="3200" dirty="0"/>
              <a:t>);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Смещение – число типа </a:t>
            </a:r>
            <a:r>
              <a:rPr lang="en-US" sz="3200" dirty="0"/>
              <a:t>long (</a:t>
            </a:r>
            <a:r>
              <a:rPr lang="ru-RU" sz="3200" dirty="0"/>
              <a:t>положительное или отрицательное</a:t>
            </a:r>
            <a:r>
              <a:rPr lang="en-US" sz="3200" dirty="0"/>
              <a:t>)</a:t>
            </a:r>
            <a:r>
              <a:rPr lang="ru-RU" sz="3200" dirty="0"/>
              <a:t>,</a:t>
            </a:r>
            <a:r>
              <a:rPr lang="en-US" sz="3200" dirty="0"/>
              <a:t> </a:t>
            </a:r>
            <a:r>
              <a:rPr lang="ru-RU" sz="3200" dirty="0"/>
              <a:t>определяющее смещение в потоке в байтах.</a:t>
            </a:r>
          </a:p>
          <a:p>
            <a:pPr marL="342900"/>
            <a:r>
              <a:rPr lang="ru-RU" sz="3200" dirty="0" err="1"/>
              <a:t>Начало_отсчёта</a:t>
            </a:r>
            <a:r>
              <a:rPr lang="ru-RU" sz="3200" dirty="0"/>
              <a:t>:</a:t>
            </a:r>
            <a:endParaRPr lang="en-US" sz="3200" dirty="0"/>
          </a:p>
          <a:p>
            <a:pPr marL="342900">
              <a:buFont typeface="Arial" pitchFamily="34" charset="0"/>
              <a:buChar char="•"/>
            </a:pPr>
            <a:r>
              <a:rPr lang="en-US" sz="3200" dirty="0"/>
              <a:t> SEEK_SET (</a:t>
            </a:r>
            <a:r>
              <a:rPr lang="ru-RU" sz="3200" dirty="0"/>
              <a:t>начало файла</a:t>
            </a:r>
            <a:r>
              <a:rPr lang="en-US" sz="3200" dirty="0"/>
              <a:t>)</a:t>
            </a:r>
            <a:endParaRPr lang="ru-RU" sz="3200" dirty="0"/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SEEK_CUR (</a:t>
            </a:r>
            <a:r>
              <a:rPr lang="ru-RU" sz="3200" dirty="0"/>
              <a:t>текущая позиция</a:t>
            </a:r>
            <a:r>
              <a:rPr lang="en-US" sz="3200" dirty="0"/>
              <a:t>)</a:t>
            </a:r>
            <a:endParaRPr lang="ru-RU" sz="3200" dirty="0"/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SEEK_END (</a:t>
            </a:r>
            <a:r>
              <a:rPr lang="ru-RU" sz="3200" dirty="0"/>
              <a:t>конец файла</a:t>
            </a:r>
            <a:r>
              <a:rPr lang="en-US" sz="3200" dirty="0"/>
              <a:t>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Задания.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/>
              <a:t>В заданном файле подсчитать количество символов английского алфавита, пробелов и цифр.</a:t>
            </a:r>
          </a:p>
          <a:p>
            <a:pPr marL="857250" indent="-514350">
              <a:buFont typeface="+mj-lt"/>
              <a:buAutoNum type="arabicPeriod"/>
            </a:pPr>
            <a:r>
              <a:rPr lang="ru-RU" sz="3200" dirty="0"/>
              <a:t>В заданном файле подсчитать количество слов. Считать, что перед словом могут следовать только символ табуляции, пробел, или символ </a:t>
            </a:r>
            <a:r>
              <a:rPr lang="en-US" sz="3200" dirty="0"/>
              <a:t>'\n'</a:t>
            </a:r>
            <a:r>
              <a:rPr lang="ru-RU" sz="3200" dirty="0"/>
              <a:t>. Также нужно учесть, что слово может быть расположено в самом начале файла.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нижнего уровня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>
              <a:buFont typeface="Arial" pitchFamily="34" charset="0"/>
              <a:buChar char="•"/>
            </a:pPr>
            <a:r>
              <a:rPr lang="ru-RU" sz="3200" dirty="0"/>
              <a:t> Использование функций ввода-вывода операционной системы непосредственно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Не выполняются буферизация и форматирование данных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Не гарантируется успешность переноса программы из одной ОС в другую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нижнего уровня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Основные функции ввода-вывода нижнего уровня: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/>
              <a:t>open()/close()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creat</a:t>
            </a:r>
            <a:r>
              <a:rPr lang="en-US" sz="3200" dirty="0"/>
              <a:t>()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200" dirty="0"/>
              <a:t> read()/write()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sopen</a:t>
            </a:r>
            <a:r>
              <a:rPr lang="en-US" sz="3200" dirty="0"/>
              <a:t>()</a:t>
            </a:r>
            <a:endParaRPr lang="ru-RU" sz="3200" dirty="0"/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</a:t>
            </a:r>
            <a:r>
              <a:rPr lang="en-US" sz="3200" dirty="0" err="1"/>
              <a:t>eof</a:t>
            </a:r>
            <a:r>
              <a:rPr lang="en-US" sz="3200" dirty="0"/>
              <a:t>()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200" dirty="0"/>
              <a:t> </a:t>
            </a:r>
            <a:r>
              <a:rPr lang="en-US" sz="3200" dirty="0" err="1"/>
              <a:t>lseek</a:t>
            </a:r>
            <a:r>
              <a:rPr lang="en-US" sz="3200" dirty="0"/>
              <a:t>()</a:t>
            </a:r>
          </a:p>
          <a:p>
            <a:pPr marL="342900">
              <a:buFont typeface="Arial" pitchFamily="34" charset="0"/>
              <a:buChar char="•"/>
            </a:pPr>
            <a:r>
              <a:rPr lang="en-US" sz="3200" dirty="0"/>
              <a:t> tell()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нижнего уровня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1. Открытие</a:t>
            </a:r>
            <a:r>
              <a:rPr lang="en-US" sz="3200" dirty="0"/>
              <a:t>/</a:t>
            </a:r>
            <a:r>
              <a:rPr lang="ru-RU" sz="3200" dirty="0"/>
              <a:t>закрытие файла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Открытие:</a:t>
            </a:r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myFile</a:t>
            </a:r>
            <a:r>
              <a:rPr lang="en-US" sz="3200" dirty="0"/>
              <a:t>;</a:t>
            </a:r>
            <a:r>
              <a:rPr lang="ru-RU" sz="3200" dirty="0"/>
              <a:t> </a:t>
            </a:r>
            <a:r>
              <a:rPr lang="en-US" sz="3200" dirty="0"/>
              <a:t>// </a:t>
            </a:r>
            <a:r>
              <a:rPr lang="ru-RU" sz="3200" dirty="0"/>
              <a:t>используется дескриптор </a:t>
            </a:r>
            <a:r>
              <a:rPr lang="en-US" sz="3200" dirty="0" err="1"/>
              <a:t>int</a:t>
            </a:r>
            <a:r>
              <a:rPr lang="en-US" sz="3200" dirty="0"/>
              <a:t>!</a:t>
            </a:r>
          </a:p>
          <a:p>
            <a:pPr marL="342900"/>
            <a:r>
              <a:rPr lang="en-US" sz="3200" dirty="0" err="1"/>
              <a:t>myFile</a:t>
            </a:r>
            <a:r>
              <a:rPr lang="en-US" sz="3200" dirty="0"/>
              <a:t> = open(</a:t>
            </a:r>
            <a:r>
              <a:rPr lang="ru-RU" sz="3200" dirty="0" err="1"/>
              <a:t>имя_файла</a:t>
            </a:r>
            <a:r>
              <a:rPr lang="ru-RU" sz="3200" dirty="0"/>
              <a:t>, флаги, права</a:t>
            </a:r>
            <a:r>
              <a:rPr lang="en-US" sz="3200" dirty="0"/>
              <a:t>)</a:t>
            </a:r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Закрытие:</a:t>
            </a:r>
          </a:p>
          <a:p>
            <a:pPr marL="342900"/>
            <a:r>
              <a:rPr lang="en-US" sz="3200" dirty="0"/>
              <a:t>close(</a:t>
            </a:r>
            <a:r>
              <a:rPr lang="ru-RU" sz="3200" dirty="0" err="1"/>
              <a:t>дескриптор_файла</a:t>
            </a:r>
            <a:r>
              <a:rPr lang="ru-RU" sz="3200" dirty="0"/>
              <a:t>)</a:t>
            </a:r>
            <a:r>
              <a:rPr lang="en-US" sz="3200" dirty="0"/>
              <a:t>;</a:t>
            </a:r>
          </a:p>
          <a:p>
            <a:pPr marL="342900"/>
            <a:r>
              <a:rPr lang="en-US" sz="3200" dirty="0"/>
              <a:t>//</a:t>
            </a:r>
            <a:r>
              <a:rPr lang="ru-RU" sz="3200" dirty="0"/>
              <a:t>при успешном закрытии файла </a:t>
            </a:r>
            <a:r>
              <a:rPr lang="ru-RU" sz="3200" dirty="0" err="1"/>
              <a:t>возвращ</a:t>
            </a:r>
            <a:r>
              <a:rPr lang="ru-RU" sz="3200" dirty="0"/>
              <a:t>. 0</a:t>
            </a:r>
          </a:p>
          <a:p>
            <a:pPr marL="342900"/>
            <a:r>
              <a:rPr lang="en-US" sz="3200" dirty="0"/>
              <a:t>//</a:t>
            </a:r>
            <a:r>
              <a:rPr lang="ru-RU" sz="3200" dirty="0"/>
              <a:t>в случае ошибки возвращается -1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нижнего уровня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2209800"/>
          <a:ext cx="7772400" cy="32359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O_APPEND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Открыть</a:t>
                      </a:r>
                      <a:r>
                        <a:rPr lang="ru-RU" b="0" baseline="0" dirty="0"/>
                        <a:t> для записи в конец файла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O_BINARY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Открыть</a:t>
                      </a:r>
                      <a:r>
                        <a:rPr lang="ru-RU" baseline="0" dirty="0"/>
                        <a:t> файл в бинарном режиме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O_CREAT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Создать</a:t>
                      </a:r>
                      <a:r>
                        <a:rPr lang="ru-RU" baseline="0" dirty="0"/>
                        <a:t> и открыть новый файл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O_EXCL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Если указан с </a:t>
                      </a:r>
                      <a:r>
                        <a:rPr lang="en-US" dirty="0"/>
                        <a:t>O_CREAT</a:t>
                      </a:r>
                      <a:r>
                        <a:rPr lang="ru-RU" dirty="0"/>
                        <a:t>,</a:t>
                      </a:r>
                      <a:r>
                        <a:rPr lang="ru-RU" baseline="0" dirty="0"/>
                        <a:t> и файл уже существует, то функция открытия файла завершается с ошибкой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O_RDONLY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Открыть</a:t>
                      </a:r>
                      <a:r>
                        <a:rPr lang="ru-RU" baseline="0" dirty="0"/>
                        <a:t> файл только для чтения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O_RDWR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Открыть</a:t>
                      </a:r>
                      <a:r>
                        <a:rPr lang="ru-RU" baseline="0" dirty="0"/>
                        <a:t> файл и для чтения, и для записи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O_TEXT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Открыть файл в текстовом режиме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O_TRUNC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Открыть существующий файл и стереть его содержимое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800" y="1524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algn="ctr"/>
            <a:r>
              <a:rPr lang="ru-RU" sz="3200" dirty="0"/>
              <a:t>Список флагов</a:t>
            </a:r>
            <a:endParaRPr lang="en-US" sz="32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нижнего уровня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Права доступа в </a:t>
            </a:r>
            <a:r>
              <a:rPr lang="en-US" sz="3200" dirty="0"/>
              <a:t>MS-DOS </a:t>
            </a:r>
            <a:r>
              <a:rPr lang="ru-RU" sz="3200" dirty="0"/>
              <a:t>и </a:t>
            </a:r>
            <a:r>
              <a:rPr lang="en-US" sz="3200" dirty="0"/>
              <a:t>Windows:</a:t>
            </a:r>
          </a:p>
          <a:p>
            <a:pPr marL="342900"/>
            <a:r>
              <a:rPr lang="en-US" sz="3200" dirty="0"/>
              <a:t>S_IWRITE – </a:t>
            </a:r>
            <a:r>
              <a:rPr lang="ru-RU" sz="3200" dirty="0"/>
              <a:t>разрешить запись в файл</a:t>
            </a:r>
          </a:p>
          <a:p>
            <a:pPr marL="342900"/>
            <a:r>
              <a:rPr lang="en-US" sz="3200" dirty="0"/>
              <a:t>S_IREAD – </a:t>
            </a:r>
            <a:r>
              <a:rPr lang="ru-RU" sz="3200" dirty="0"/>
              <a:t>разрешить чтение из файла</a:t>
            </a:r>
          </a:p>
          <a:p>
            <a:pPr marL="342900"/>
            <a:r>
              <a:rPr lang="en-US" sz="3200" dirty="0"/>
              <a:t>S_IREAD | S_IWRITE – </a:t>
            </a:r>
            <a:r>
              <a:rPr lang="ru-RU" sz="3200" dirty="0"/>
              <a:t>разрешить и чтение, и запись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нижнего уровня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В </a:t>
            </a:r>
            <a:r>
              <a:rPr lang="en-US" sz="3200" dirty="0"/>
              <a:t>UNIX </a:t>
            </a:r>
            <a:r>
              <a:rPr lang="ru-RU" sz="3200" dirty="0"/>
              <a:t>права доступа устанавливаются независимо для трёх категорий</a:t>
            </a:r>
            <a:r>
              <a:rPr lang="en-US" sz="3200" dirty="0"/>
              <a:t>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Владелец файла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Участник группы пользователей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Прочие пользователи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Строка прав доступа в </a:t>
            </a:r>
            <a:r>
              <a:rPr lang="en-US" sz="3200" dirty="0"/>
              <a:t>UNIX </a:t>
            </a:r>
            <a:r>
              <a:rPr lang="ru-RU" sz="3200" dirty="0"/>
              <a:t>состоит из 9 символов, каждой группе пользователей отводится по 3 символа.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нижнего уровня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en-US" sz="3200" dirty="0"/>
              <a:t>r – </a:t>
            </a:r>
            <a:r>
              <a:rPr lang="ru-RU" sz="3200" dirty="0"/>
              <a:t>разрешено чтение из файла</a:t>
            </a:r>
          </a:p>
          <a:p>
            <a:pPr marL="342900"/>
            <a:r>
              <a:rPr lang="en-US" sz="3200" dirty="0"/>
              <a:t>w – </a:t>
            </a:r>
            <a:r>
              <a:rPr lang="ru-RU" sz="3200" dirty="0"/>
              <a:t>разрешена запись в файл</a:t>
            </a:r>
          </a:p>
          <a:p>
            <a:pPr marL="342900"/>
            <a:r>
              <a:rPr lang="en-US" sz="3200" dirty="0"/>
              <a:t>x – </a:t>
            </a:r>
            <a:r>
              <a:rPr lang="ru-RU" sz="3200" dirty="0"/>
              <a:t>разрешено выполнение файла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Пример:</a:t>
            </a:r>
          </a:p>
          <a:p>
            <a:pPr marL="342900"/>
            <a:r>
              <a:rPr lang="en-US" sz="3200" dirty="0" err="1"/>
              <a:t>rwxr</a:t>
            </a:r>
            <a:r>
              <a:rPr lang="en-US" sz="3200" dirty="0"/>
              <a:t>-x--x</a:t>
            </a:r>
          </a:p>
          <a:p>
            <a:pPr marL="342900"/>
            <a:r>
              <a:rPr lang="ru-RU" sz="3200" dirty="0"/>
              <a:t>Для владельца файла разрешены все действия, для участника группы пользователей – только чтение и выполнение, для прочих – выполнение.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нижнего уровня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Примеры:</a:t>
            </a:r>
          </a:p>
          <a:p>
            <a:r>
              <a:rPr lang="ru-RU" sz="3200" dirty="0">
                <a:solidFill>
                  <a:schemeClr val="tx2"/>
                </a:solidFill>
              </a:rPr>
              <a:t>//Открытие для чтения:</a:t>
            </a:r>
          </a:p>
          <a:p>
            <a:r>
              <a:rPr lang="en-US" sz="3200" dirty="0">
                <a:solidFill>
                  <a:schemeClr val="tx2"/>
                </a:solidFill>
              </a:rPr>
              <a:t>file = open("1.txt", O_RDONLY);</a:t>
            </a:r>
          </a:p>
          <a:p>
            <a:r>
              <a:rPr lang="ru-RU" sz="3200" dirty="0">
                <a:solidFill>
                  <a:schemeClr val="tx2"/>
                </a:solidFill>
              </a:rPr>
              <a:t>//Для записи новых данных с правами </a:t>
            </a:r>
            <a:r>
              <a:rPr lang="ru-RU" sz="3200" dirty="0" err="1">
                <a:solidFill>
                  <a:schemeClr val="tx2"/>
                </a:solidFill>
              </a:rPr>
              <a:t>rw</a:t>
            </a:r>
            <a:r>
              <a:rPr lang="ru-RU" sz="3200" dirty="0">
                <a:solidFill>
                  <a:schemeClr val="tx2"/>
                </a:solidFill>
              </a:rPr>
              <a:t>----:</a:t>
            </a:r>
          </a:p>
          <a:p>
            <a:r>
              <a:rPr lang="en-US" sz="3200" dirty="0">
                <a:solidFill>
                  <a:schemeClr val="tx2"/>
                </a:solidFill>
              </a:rPr>
              <a:t>file = open("2.txt", O_WRONLY|O_CREAT|O_TRUNC, 0600);</a:t>
            </a:r>
          </a:p>
          <a:p>
            <a:r>
              <a:rPr lang="ru-RU" sz="3200" dirty="0">
                <a:solidFill>
                  <a:schemeClr val="tx2"/>
                </a:solidFill>
              </a:rPr>
              <a:t>//Для добавления данных с правами </a:t>
            </a:r>
            <a:r>
              <a:rPr lang="ru-RU" sz="3200" dirty="0" err="1">
                <a:solidFill>
                  <a:schemeClr val="tx2"/>
                </a:solidFill>
              </a:rPr>
              <a:t>rw</a:t>
            </a:r>
            <a:r>
              <a:rPr lang="ru-RU" sz="3200" dirty="0">
                <a:solidFill>
                  <a:schemeClr val="tx2"/>
                </a:solidFill>
              </a:rPr>
              <a:t>----:</a:t>
            </a:r>
          </a:p>
          <a:p>
            <a:r>
              <a:rPr lang="en-US" sz="3200" dirty="0">
                <a:solidFill>
                  <a:schemeClr val="tx2"/>
                </a:solidFill>
              </a:rPr>
              <a:t>file = open("3.txt", O_WRONLY|O_APPEND|O_CREAT, 0600);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Поток – это файл вместе с предоставляемыми средствами буферизации.</a:t>
            </a:r>
          </a:p>
          <a:p>
            <a:pPr marL="342900"/>
            <a:r>
              <a:rPr lang="ru-RU" sz="3200" dirty="0"/>
              <a:t>Возможные действия при работе с потоком: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открывать и закрывать потоки (связывать указатели на потоки с конкретными файлами)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вводить и выводить: символ, строку, форматированные данные, порцию данных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анализировать ошибки и достижение конца файла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…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Ввод-вывод нижнего уровня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524000"/>
            <a:ext cx="8534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2. Чтение и запись данных</a:t>
            </a:r>
          </a:p>
          <a:p>
            <a:pPr marL="342900"/>
            <a:endParaRPr lang="ru-RU" sz="3200" dirty="0"/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read(</a:t>
            </a:r>
            <a:r>
              <a:rPr lang="en-US" sz="3200" dirty="0" err="1"/>
              <a:t>int</a:t>
            </a:r>
            <a:r>
              <a:rPr lang="en-US" sz="3200" dirty="0"/>
              <a:t> file, char * </a:t>
            </a:r>
            <a:r>
              <a:rPr lang="en-US" sz="3200" dirty="0" err="1"/>
              <a:t>buf</a:t>
            </a:r>
            <a:r>
              <a:rPr lang="en-US" sz="3200" dirty="0"/>
              <a:t>, unsigned </a:t>
            </a:r>
            <a:r>
              <a:rPr lang="en-US" sz="3200" dirty="0" err="1"/>
              <a:t>int</a:t>
            </a:r>
            <a:r>
              <a:rPr lang="en-US" sz="3200" dirty="0"/>
              <a:t> count);</a:t>
            </a:r>
          </a:p>
          <a:p>
            <a:pPr marL="342900"/>
            <a:r>
              <a:rPr lang="en-US" sz="3200" dirty="0" err="1"/>
              <a:t>int</a:t>
            </a:r>
            <a:r>
              <a:rPr lang="en-US" sz="3200" dirty="0"/>
              <a:t> write(</a:t>
            </a:r>
            <a:r>
              <a:rPr lang="en-US" sz="3200" dirty="0" err="1"/>
              <a:t>int</a:t>
            </a:r>
            <a:r>
              <a:rPr lang="en-US" sz="3200" dirty="0"/>
              <a:t> file, char * </a:t>
            </a:r>
            <a:r>
              <a:rPr lang="en-US" sz="3200" dirty="0" err="1"/>
              <a:t>buf</a:t>
            </a:r>
            <a:r>
              <a:rPr lang="en-US" sz="3200" dirty="0"/>
              <a:t>, unsigned </a:t>
            </a:r>
            <a:r>
              <a:rPr lang="en-US" sz="3200" dirty="0" err="1"/>
              <a:t>int</a:t>
            </a:r>
            <a:r>
              <a:rPr lang="en-US" sz="3200" dirty="0"/>
              <a:t> count);</a:t>
            </a:r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При возникновении ошибок функции возвращают -1</a:t>
            </a:r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dirty="0"/>
              <a:t>Возможные действия при работе с потоком</a:t>
            </a:r>
          </a:p>
          <a:p>
            <a:pPr marL="342900"/>
            <a:r>
              <a:rPr lang="ru-RU" sz="3200" dirty="0"/>
              <a:t>(продолжение):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управлять буферизацией потока и размером буфера</a:t>
            </a:r>
          </a:p>
          <a:p>
            <a:pPr marL="342900">
              <a:buFont typeface="Arial" pitchFamily="34" charset="0"/>
              <a:buChar char="•"/>
            </a:pPr>
            <a:r>
              <a:rPr lang="ru-RU" sz="3200" dirty="0"/>
              <a:t> получать и устанавливать указатель текущей позиции в потоке</a:t>
            </a:r>
          </a:p>
          <a:p>
            <a:pPr marL="342900">
              <a:buFont typeface="Arial" pitchFamily="34" charset="0"/>
              <a:buChar char="•"/>
            </a:pPr>
            <a:endParaRPr lang="ru-RU" sz="3200" dirty="0"/>
          </a:p>
          <a:p>
            <a:pPr marL="342900"/>
            <a:r>
              <a:rPr lang="ru-RU" sz="3200" dirty="0"/>
              <a:t>Для использования функций библиотеки ввода-вывода в Си необходимо включить в программу файл </a:t>
            </a:r>
            <a:r>
              <a:rPr lang="en-US" sz="3200" i="1" dirty="0" err="1"/>
              <a:t>stdio.h</a:t>
            </a:r>
            <a:endParaRPr lang="ru-RU" sz="3200" i="1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1. Открытие и закрытие потока</a:t>
            </a:r>
          </a:p>
          <a:p>
            <a:pPr marL="342900"/>
            <a:r>
              <a:rPr lang="ru-RU" sz="3200" dirty="0"/>
              <a:t>Для работы с потоком в программе необходимо создать экземпляр структуры </a:t>
            </a:r>
            <a:r>
              <a:rPr lang="en-US" sz="3200" dirty="0"/>
              <a:t>FILE. </a:t>
            </a:r>
            <a:r>
              <a:rPr lang="ru-RU" sz="3200" dirty="0"/>
              <a:t>При открытии потока в программу возвращается указатель на поток, являющийся указателем на объект структурного типа </a:t>
            </a:r>
            <a:r>
              <a:rPr lang="en-US" sz="3200" dirty="0"/>
              <a:t>FILE.</a:t>
            </a:r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Пример объявления указателя на поток:</a:t>
            </a:r>
          </a:p>
          <a:p>
            <a:pPr marL="342900"/>
            <a:r>
              <a:rPr lang="en-US" sz="3200" dirty="0"/>
              <a:t>FILE * </a:t>
            </a:r>
            <a:r>
              <a:rPr lang="en-US" sz="3200" dirty="0" err="1"/>
              <a:t>myFile</a:t>
            </a:r>
            <a:r>
              <a:rPr lang="en-US" sz="3200" dirty="0"/>
              <a:t>;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1. Открытие и закрытие потока</a:t>
            </a:r>
          </a:p>
          <a:p>
            <a:pPr marL="342900"/>
            <a:r>
              <a:rPr lang="ru-RU" sz="3200" dirty="0"/>
              <a:t>Функция открытия потока:</a:t>
            </a:r>
          </a:p>
          <a:p>
            <a:pPr marL="342900"/>
            <a:r>
              <a:rPr lang="en-US" sz="3200" dirty="0"/>
              <a:t>file = </a:t>
            </a:r>
            <a:r>
              <a:rPr lang="en-US" sz="3200" dirty="0" err="1"/>
              <a:t>fopen</a:t>
            </a:r>
            <a:r>
              <a:rPr lang="en-US" sz="3200" dirty="0"/>
              <a:t>(</a:t>
            </a:r>
            <a:r>
              <a:rPr lang="ru-RU" sz="3200" dirty="0" err="1"/>
              <a:t>имя_файла</a:t>
            </a:r>
            <a:r>
              <a:rPr lang="en-US" sz="3200" dirty="0"/>
              <a:t>,</a:t>
            </a:r>
            <a:r>
              <a:rPr lang="ru-RU" sz="3200" dirty="0"/>
              <a:t> режим</a:t>
            </a:r>
            <a:r>
              <a:rPr lang="en-US" sz="3200" dirty="0"/>
              <a:t>);</a:t>
            </a:r>
          </a:p>
          <a:p>
            <a:pPr marL="342900"/>
            <a:endParaRPr lang="ru-RU" sz="3200" dirty="0"/>
          </a:p>
          <a:p>
            <a:pPr marL="342900"/>
            <a:r>
              <a:rPr lang="ru-RU" sz="3200" dirty="0"/>
              <a:t>Например, для открытия файла для чтения:</a:t>
            </a:r>
          </a:p>
          <a:p>
            <a:pPr marL="342900"/>
            <a:r>
              <a:rPr lang="en-US" sz="3200" dirty="0"/>
              <a:t>file = </a:t>
            </a:r>
            <a:r>
              <a:rPr lang="en-US" sz="3200" dirty="0" err="1"/>
              <a:t>fopen</a:t>
            </a:r>
            <a:r>
              <a:rPr lang="en-US" sz="3200" dirty="0"/>
              <a:t>("t.txt", "r");</a:t>
            </a:r>
          </a:p>
          <a:p>
            <a:pPr marL="342900"/>
            <a:endParaRPr lang="en-US" sz="3200" dirty="0"/>
          </a:p>
          <a:p>
            <a:pPr marL="342900"/>
            <a:r>
              <a:rPr lang="ru-RU" sz="3200" dirty="0"/>
              <a:t>Для закрытия потока:</a:t>
            </a:r>
          </a:p>
          <a:p>
            <a:pPr marL="342900"/>
            <a:r>
              <a:rPr lang="en-US" sz="3200" dirty="0" err="1"/>
              <a:t>fclose</a:t>
            </a:r>
            <a:r>
              <a:rPr lang="en-US" sz="3200" dirty="0"/>
              <a:t>(</a:t>
            </a:r>
            <a:r>
              <a:rPr lang="ru-RU" sz="3200" dirty="0" err="1"/>
              <a:t>указатель_на_поток</a:t>
            </a:r>
            <a:r>
              <a:rPr lang="ru-RU" sz="3200" dirty="0"/>
              <a:t>)</a:t>
            </a:r>
            <a:r>
              <a:rPr lang="en-US" sz="3200" dirty="0"/>
              <a:t>;</a:t>
            </a:r>
          </a:p>
          <a:p>
            <a:pPr marL="342900"/>
            <a:r>
              <a:rPr lang="en-US" sz="3200" dirty="0" err="1"/>
              <a:t>fclose</a:t>
            </a:r>
            <a:r>
              <a:rPr lang="en-US" sz="3200" dirty="0"/>
              <a:t>(file);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P\Desktop\Презентация ИТ-прорыв\bmstu 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228600"/>
            <a:ext cx="995119" cy="1143000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304800" y="0"/>
            <a:ext cx="7467600" cy="1470025"/>
          </a:xfrm>
        </p:spPr>
        <p:txBody>
          <a:bodyPr/>
          <a:lstStyle/>
          <a:p>
            <a:pPr algn="l"/>
            <a:r>
              <a:rPr lang="ru-RU" dirty="0">
                <a:solidFill>
                  <a:schemeClr val="tx2"/>
                </a:solidFill>
              </a:rPr>
              <a:t>Потоковый ввод-вывод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/>
            <a:r>
              <a:rPr lang="ru-RU" sz="3200" b="1" dirty="0"/>
              <a:t>1. Открытие и закрытие потока</a:t>
            </a:r>
          </a:p>
          <a:p>
            <a:pPr marL="342900"/>
            <a:r>
              <a:rPr lang="en-US" sz="3200" dirty="0"/>
              <a:t>6 </a:t>
            </a:r>
            <a:r>
              <a:rPr lang="ru-RU" sz="3200" dirty="0"/>
              <a:t>режимов открытия файла</a:t>
            </a:r>
          </a:p>
          <a:p>
            <a:pPr marL="342900"/>
            <a:endParaRPr lang="en-US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448D-3A78-4528-A469-B745A65DA48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Попов В. С., ИСОТ МГТУ им. Н. Э. Баумана</a:t>
            </a:r>
            <a:endParaRPr lang="en-US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762000" y="2209800"/>
          <a:ext cx="7772400" cy="4119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/>
                        <a:t>Новый файл</a:t>
                      </a:r>
                      <a:r>
                        <a:rPr lang="ru-RU" b="0" baseline="0" dirty="0"/>
                        <a:t> открывается для записи. Если файл существовал, содержимое стирается.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Существующий</a:t>
                      </a:r>
                      <a:r>
                        <a:rPr lang="ru-RU" baseline="0" dirty="0"/>
                        <a:t> файл открывается только для чтения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</a:t>
                      </a:r>
                      <a:r>
                        <a:rPr lang="ru-RU" baseline="0" dirty="0"/>
                        <a:t> открывается для добавления информации в конец файла. Если файл не существовал, файл создаётся.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Новый </a:t>
                      </a:r>
                      <a:r>
                        <a:rPr lang="ru-RU" baseline="0" dirty="0"/>
                        <a:t>файл открывается как для записи, так и для чтения в любом месте файла. В том числе возможна запись в конец файла. Если файл существовал, содержимое стирается.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Существующий</a:t>
                      </a:r>
                      <a:r>
                        <a:rPr lang="ru-RU" baseline="0" dirty="0"/>
                        <a:t> файл открывается как для чтения, так и для записи в любом месте файла, кроме записи в конец файла.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Файл открывается или</a:t>
                      </a:r>
                      <a:r>
                        <a:rPr lang="ru-RU" baseline="0" dirty="0"/>
                        <a:t> создаётся для записи или чтения в любом месте, в т.ч. в конце файла. Содержимое существовавшего файла не уничтожается.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</TotalTime>
  <Words>3549</Words>
  <Application>Microsoft Office PowerPoint</Application>
  <PresentationFormat>Экран (4:3)</PresentationFormat>
  <Paragraphs>530</Paragraphs>
  <Slides>50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1" baseType="lpstr">
      <vt:lpstr>Office Theme</vt:lpstr>
      <vt:lpstr>Семинар Ввод-вывод в языке Си</vt:lpstr>
      <vt:lpstr>Ввод-вывод в языке Си</vt:lpstr>
      <vt:lpstr>Ввод-вывод в языке Си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Потоковый ввод-вывод</vt:lpstr>
      <vt:lpstr>Ввод-вывод нижнего уровня</vt:lpstr>
      <vt:lpstr>Ввод-вывод нижнего уровня</vt:lpstr>
      <vt:lpstr>Ввод-вывод нижнего уровня</vt:lpstr>
      <vt:lpstr>Ввод-вывод нижнего уровня</vt:lpstr>
      <vt:lpstr>Ввод-вывод нижнего уровня</vt:lpstr>
      <vt:lpstr>Ввод-вывод нижнего уровня</vt:lpstr>
      <vt:lpstr>Ввод-вывод нижнего уровня</vt:lpstr>
      <vt:lpstr>Ввод-вывод нижнего уровня</vt:lpstr>
      <vt:lpstr>Ввод-вывод нижнего уровня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Получение данных люксметра CEM DT-1309 в LabVIEW</dc:title>
  <dc:creator>Admin</dc:creator>
  <cp:lastModifiedBy>Дженгиз</cp:lastModifiedBy>
  <cp:revision>567</cp:revision>
  <dcterms:created xsi:type="dcterms:W3CDTF">2014-12-15T08:53:20Z</dcterms:created>
  <dcterms:modified xsi:type="dcterms:W3CDTF">2019-12-06T16:42:18Z</dcterms:modified>
</cp:coreProperties>
</file>