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71" r:id="rId4"/>
    <p:sldId id="270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2" r:id="rId15"/>
    <p:sldId id="283" r:id="rId16"/>
    <p:sldId id="284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4" autoAdjust="0"/>
    <p:restoredTop sz="94660"/>
  </p:normalViewPr>
  <p:slideViewPr>
    <p:cSldViewPr>
      <p:cViewPr varScale="1">
        <p:scale>
          <a:sx n="53" d="100"/>
          <a:sy n="53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1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A46E0-5035-49A6-8834-FD54D9455735}" type="datetimeFigureOut">
              <a:rPr lang="ru-RU" smtClean="0"/>
              <a:pPr/>
              <a:t>24.05.2019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 err="1" smtClean="0"/>
              <a:t>вращае</a:t>
            </a:r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5302-1159-4E8B-B2B7-D948979EA1F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963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0068-7189-4ADC-A31D-4CFE869ABD30}" type="datetime1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095-9C7C-487E-9A5B-9ADD4E174C9E}" type="datetime1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5973-EE00-40A6-9C7B-4E6530306CB1}" type="datetime1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B298-558F-4712-AABC-FACAC4A852D2}" type="datetime1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25A-1094-4169-AD76-8CCD528DC5DC}" type="datetime1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B472-322C-45B1-B468-D9DD185601BF}" type="datetime1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EBE1-227B-4609-8625-DFD7934AB99E}" type="datetime1">
              <a:rPr lang="en-US" smtClean="0"/>
              <a:pPr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2370-DB51-4458-B467-7B57E3FF258B}" type="datetime1">
              <a:rPr lang="en-US" smtClean="0"/>
              <a:pPr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6AB9-FFEE-4806-8FC0-915951A9E088}" type="datetime1">
              <a:rPr lang="en-US" smtClean="0"/>
              <a:pPr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DFE3-5B61-4EA1-97F4-6F68E5A9F387}" type="datetime1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099D-FE67-4EB2-A1AC-AF85E0D664C9}" type="datetime1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F9D8F-4B9F-4CC6-B134-6970A59785F3}" type="datetime1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4800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Семинар 8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Ввод-вывод в языке 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Си++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1252191" cy="1438275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Манипуляторы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762000" y="1752600"/>
          <a:ext cx="7772400" cy="3942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81200"/>
                <a:gridCol w="579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dec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При</a:t>
                      </a:r>
                      <a:r>
                        <a:rPr lang="ru-RU" b="0" baseline="0" dirty="0" smtClean="0"/>
                        <a:t> вводе и выводе устанавливает флаг десятичной системы счисления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При</a:t>
                      </a:r>
                      <a:r>
                        <a:rPr lang="ru-RU" b="0" baseline="0" dirty="0" smtClean="0"/>
                        <a:t> вводе и выводе устанавливает флаг шестнадцатеричной системы счисления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При</a:t>
                      </a:r>
                      <a:r>
                        <a:rPr lang="ru-RU" b="0" baseline="0" dirty="0" smtClean="0"/>
                        <a:t> вводе и выводе устанавливает флаг восьмеричной системы счисления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Игнорирование пробельных</a:t>
                      </a:r>
                      <a:r>
                        <a:rPr lang="ru-RU" baseline="0" dirty="0" smtClean="0"/>
                        <a:t> символов при вводе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Включение в выходной поток символа новой строки и сбрасывание</a:t>
                      </a:r>
                      <a:r>
                        <a:rPr lang="ru-RU" baseline="0" dirty="0" smtClean="0"/>
                        <a:t> буфера (действует только при выводе)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Включение в выходной поток символа конца строки</a:t>
                      </a:r>
                      <a:r>
                        <a:rPr lang="ru-RU" baseline="0" dirty="0" smtClean="0"/>
                        <a:t> (действует только при выводе)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flush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Очистка выходного потока при выводе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Манипуляторы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762000" y="2590800"/>
          <a:ext cx="7772400" cy="24942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81200"/>
                <a:gridCol w="579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setbase</a:t>
                      </a:r>
                      <a:r>
                        <a:rPr lang="en-US" b="0" dirty="0" smtClean="0"/>
                        <a:t>(n)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Установка системы счисления (8,</a:t>
                      </a:r>
                      <a:r>
                        <a:rPr lang="ru-RU" b="0" baseline="0" dirty="0" smtClean="0"/>
                        <a:t> 10, 16</a:t>
                      </a:r>
                      <a:r>
                        <a:rPr lang="ru-RU" b="0" dirty="0" smtClean="0"/>
                        <a:t>)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resetiosflags</a:t>
                      </a:r>
                      <a:r>
                        <a:rPr lang="en-US" dirty="0" smtClean="0"/>
                        <a:t>(mask)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Сброс</a:t>
                      </a:r>
                      <a:r>
                        <a:rPr lang="ru-RU" b="0" baseline="0" dirty="0" smtClean="0"/>
                        <a:t> отдельных флагов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setiosflags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masl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baseline="0" dirty="0" smtClean="0"/>
                        <a:t>Установка отдельных флагов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setfill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mychar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Установк</a:t>
                      </a:r>
                      <a:r>
                        <a:rPr lang="ru-RU" baseline="0" dirty="0" smtClean="0"/>
                        <a:t>а символа заполнителя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setprecision</a:t>
                      </a:r>
                      <a:r>
                        <a:rPr lang="en-US" dirty="0" smtClean="0"/>
                        <a:t>(n)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Определение</a:t>
                      </a:r>
                      <a:r>
                        <a:rPr lang="ru-RU" baseline="0" dirty="0" smtClean="0"/>
                        <a:t> точности представления вещественных чисел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setw</a:t>
                      </a:r>
                      <a:r>
                        <a:rPr lang="en-US" dirty="0" smtClean="0"/>
                        <a:t>(n)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Задание</a:t>
                      </a:r>
                      <a:r>
                        <a:rPr lang="ru-RU" baseline="0" dirty="0" smtClean="0"/>
                        <a:t> минимальной ширины поля вывода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15240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В </a:t>
            </a:r>
            <a:r>
              <a:rPr lang="en-US" sz="3200" dirty="0" smtClean="0"/>
              <a:t>&lt;</a:t>
            </a:r>
            <a:r>
              <a:rPr lang="en-US" sz="3200" dirty="0" err="1" smtClean="0"/>
              <a:t>iomanip</a:t>
            </a:r>
            <a:r>
              <a:rPr lang="en-US" sz="3200" dirty="0" smtClean="0"/>
              <a:t>&gt; </a:t>
            </a:r>
            <a:r>
              <a:rPr lang="ru-RU" sz="3200" dirty="0" smtClean="0"/>
              <a:t>описаны манипуляторы с параметрами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Функции ввода, вывода, позиционирования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5240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Вывод:</a:t>
            </a:r>
          </a:p>
          <a:p>
            <a:pPr marL="342900"/>
            <a:r>
              <a:rPr lang="en-US" sz="3200" dirty="0" err="1" smtClean="0"/>
              <a:t>ostream</a:t>
            </a:r>
            <a:r>
              <a:rPr lang="en-US" sz="3200" dirty="0" smtClean="0"/>
              <a:t>&amp; </a:t>
            </a:r>
            <a:r>
              <a:rPr lang="en-US" sz="3200" dirty="0" err="1" smtClean="0"/>
              <a:t>ostream</a:t>
            </a:r>
            <a:r>
              <a:rPr lang="en-US" sz="3200" dirty="0" smtClean="0"/>
              <a:t>::put(char </a:t>
            </a:r>
            <a:r>
              <a:rPr lang="en-US" sz="3200" dirty="0" err="1" smtClean="0"/>
              <a:t>ch</a:t>
            </a:r>
            <a:r>
              <a:rPr lang="en-US" sz="3200" dirty="0" smtClean="0"/>
              <a:t>);</a:t>
            </a:r>
          </a:p>
          <a:p>
            <a:pPr marL="342900"/>
            <a:r>
              <a:rPr lang="en-US" sz="3200" dirty="0" err="1" smtClean="0"/>
              <a:t>ostream</a:t>
            </a:r>
            <a:r>
              <a:rPr lang="en-US" sz="3200" dirty="0" smtClean="0"/>
              <a:t>&amp; </a:t>
            </a:r>
            <a:r>
              <a:rPr lang="en-US" sz="3200" dirty="0" err="1" smtClean="0"/>
              <a:t>ostream</a:t>
            </a:r>
            <a:r>
              <a:rPr lang="en-US" sz="3200" dirty="0" smtClean="0"/>
              <a:t>::write(const char *</a:t>
            </a:r>
            <a:r>
              <a:rPr lang="en-US" sz="3200" dirty="0" err="1" smtClean="0"/>
              <a:t>arr</a:t>
            </a:r>
            <a:r>
              <a:rPr lang="en-US" sz="3200" dirty="0" smtClean="0"/>
              <a:t>, </a:t>
            </a:r>
            <a:r>
              <a:rPr lang="en-US" sz="3200" dirty="0" err="1" smtClean="0"/>
              <a:t>streamsize</a:t>
            </a:r>
            <a:r>
              <a:rPr lang="en-US" sz="3200" dirty="0" smtClean="0"/>
              <a:t> n);</a:t>
            </a:r>
          </a:p>
          <a:p>
            <a:pPr marL="342900"/>
            <a:endParaRPr lang="en-US" sz="3200" dirty="0" smtClean="0"/>
          </a:p>
          <a:p>
            <a:pPr marL="342900"/>
            <a:r>
              <a:rPr lang="ru-RU" sz="3200" dirty="0" smtClean="0"/>
              <a:t>Пример:</a:t>
            </a:r>
          </a:p>
          <a:p>
            <a:pPr marL="342900"/>
            <a:r>
              <a:rPr lang="en-US" sz="3200" dirty="0" err="1" smtClean="0">
                <a:solidFill>
                  <a:schemeClr val="tx2"/>
                </a:solidFill>
              </a:rPr>
              <a:t>cout.put</a:t>
            </a:r>
            <a:r>
              <a:rPr lang="en-US" sz="3200" dirty="0" smtClean="0">
                <a:solidFill>
                  <a:schemeClr val="tx2"/>
                </a:solidFill>
              </a:rPr>
              <a:t>('\n').write("Hello, world", 12).put('!')&lt;&lt;</a:t>
            </a:r>
            <a:r>
              <a:rPr lang="en-US" sz="3200" dirty="0" err="1" smtClean="0">
                <a:solidFill>
                  <a:schemeClr val="tx2"/>
                </a:solidFill>
              </a:rPr>
              <a:t>endl</a:t>
            </a:r>
            <a:r>
              <a:rPr lang="en-US" sz="3200" dirty="0" smtClean="0">
                <a:solidFill>
                  <a:schemeClr val="tx2"/>
                </a:solidFill>
              </a:rPr>
              <a:t>;</a:t>
            </a:r>
          </a:p>
          <a:p>
            <a:pPr marL="342900"/>
            <a:endParaRPr lang="ru-RU" sz="3200" dirty="0" smtClean="0"/>
          </a:p>
          <a:p>
            <a:pPr marL="342900"/>
            <a:r>
              <a:rPr lang="ru-RU" sz="3200" dirty="0" smtClean="0"/>
              <a:t>напечатает с новой строки «</a:t>
            </a:r>
            <a:r>
              <a:rPr lang="en-US" sz="3200" dirty="0" smtClean="0"/>
              <a:t>Hello, world!</a:t>
            </a:r>
            <a:r>
              <a:rPr lang="ru-RU" sz="3200" dirty="0" smtClean="0"/>
              <a:t>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Функции ввода, вывода, позиционирования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5240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Позиционирование:</a:t>
            </a:r>
          </a:p>
          <a:p>
            <a:pPr marL="342900"/>
            <a:r>
              <a:rPr lang="en-US" sz="3200" dirty="0" err="1" smtClean="0"/>
              <a:t>pose_type</a:t>
            </a:r>
            <a:r>
              <a:rPr lang="en-US" sz="3200" dirty="0" smtClean="0"/>
              <a:t> </a:t>
            </a:r>
            <a:r>
              <a:rPr lang="en-US" sz="3200" dirty="0" err="1" smtClean="0"/>
              <a:t>tellp</a:t>
            </a:r>
            <a:r>
              <a:rPr lang="en-US" sz="3200" dirty="0" smtClean="0"/>
              <a:t>();</a:t>
            </a:r>
            <a:endParaRPr lang="ru-RU" sz="3200" dirty="0" smtClean="0"/>
          </a:p>
          <a:p>
            <a:pPr marL="342900"/>
            <a:r>
              <a:rPr lang="en-US" sz="3200" dirty="0" smtClean="0"/>
              <a:t>//</a:t>
            </a:r>
            <a:r>
              <a:rPr lang="ru-RU" sz="3200" dirty="0" smtClean="0"/>
              <a:t>Возвращает текущую позицию</a:t>
            </a:r>
          </a:p>
          <a:p>
            <a:pPr marL="342900"/>
            <a:endParaRPr lang="ru-RU" sz="3200" dirty="0" smtClean="0"/>
          </a:p>
          <a:p>
            <a:pPr marL="342900"/>
            <a:r>
              <a:rPr lang="en-US" sz="3200" dirty="0" err="1" smtClean="0"/>
              <a:t>ostream</a:t>
            </a:r>
            <a:r>
              <a:rPr lang="en-US" sz="3200" dirty="0" smtClean="0"/>
              <a:t>&amp; </a:t>
            </a:r>
            <a:r>
              <a:rPr lang="en-US" sz="3200" dirty="0" err="1" smtClean="0"/>
              <a:t>seekp</a:t>
            </a:r>
            <a:r>
              <a:rPr lang="en-US" sz="3200" dirty="0" smtClean="0"/>
              <a:t>(</a:t>
            </a:r>
            <a:r>
              <a:rPr lang="en-US" sz="3200" dirty="0" err="1" smtClean="0"/>
              <a:t>pose_type</a:t>
            </a:r>
            <a:r>
              <a:rPr lang="en-US" sz="3200" dirty="0" smtClean="0"/>
              <a:t> pos, </a:t>
            </a:r>
            <a:r>
              <a:rPr lang="en-US" sz="3200" dirty="0" err="1" smtClean="0"/>
              <a:t>seek_dir</a:t>
            </a:r>
            <a:r>
              <a:rPr lang="en-US" sz="3200" dirty="0" smtClean="0"/>
              <a:t> dir);</a:t>
            </a:r>
          </a:p>
          <a:p>
            <a:pPr marL="342900"/>
            <a:r>
              <a:rPr lang="en-US" sz="3200" dirty="0" smtClean="0"/>
              <a:t>// </a:t>
            </a:r>
            <a:r>
              <a:rPr lang="ru-RU" sz="3200" dirty="0" smtClean="0"/>
              <a:t>Перемещает позицию записи в направлении, определённом </a:t>
            </a:r>
            <a:r>
              <a:rPr lang="en-US" sz="3200" dirty="0" smtClean="0"/>
              <a:t>dir (beg, cur</a:t>
            </a:r>
            <a:r>
              <a:rPr lang="ru-RU" sz="3200" dirty="0" smtClean="0"/>
              <a:t> или </a:t>
            </a:r>
            <a:r>
              <a:rPr lang="en-US" sz="3200" dirty="0" smtClean="0"/>
              <a:t>end)</a:t>
            </a:r>
            <a:endParaRPr lang="ru-R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Функции ввода, вывода, позиционирования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Ввод:</a:t>
            </a:r>
          </a:p>
          <a:p>
            <a:pPr marL="342900"/>
            <a:r>
              <a:rPr lang="en-US" sz="3200" dirty="0" err="1" smtClean="0"/>
              <a:t>istream</a:t>
            </a:r>
            <a:r>
              <a:rPr lang="en-US" sz="3200" dirty="0" smtClean="0"/>
              <a:t>&amp; get(char * array, </a:t>
            </a:r>
            <a:r>
              <a:rPr lang="en-US" sz="3200" dirty="0" err="1" smtClean="0"/>
              <a:t>streamsize</a:t>
            </a:r>
            <a:r>
              <a:rPr lang="en-US" sz="3200" dirty="0" smtClean="0"/>
              <a:t> </a:t>
            </a:r>
            <a:r>
              <a:rPr lang="en-US" sz="3200" dirty="0" err="1" smtClean="0"/>
              <a:t>max_len</a:t>
            </a:r>
            <a:r>
              <a:rPr lang="en-US" sz="3200" dirty="0" smtClean="0"/>
              <a:t>, char </a:t>
            </a:r>
            <a:r>
              <a:rPr lang="en-US" sz="3200" dirty="0" err="1" smtClean="0"/>
              <a:t>delim</a:t>
            </a:r>
            <a:r>
              <a:rPr lang="en-US" sz="3200" dirty="0" smtClean="0"/>
              <a:t>= '\n'); //</a:t>
            </a:r>
            <a:r>
              <a:rPr lang="en-US" sz="3200" dirty="0" err="1" smtClean="0"/>
              <a:t>max_len</a:t>
            </a:r>
            <a:r>
              <a:rPr lang="en-US" sz="3200" dirty="0" smtClean="0"/>
              <a:t> – </a:t>
            </a:r>
            <a:r>
              <a:rPr lang="ru-RU" sz="3200" dirty="0" smtClean="0"/>
              <a:t>максимальная длина прочитанных байтов</a:t>
            </a:r>
          </a:p>
          <a:p>
            <a:pPr marL="342900"/>
            <a:endParaRPr lang="ru-RU" sz="3200" dirty="0" smtClean="0"/>
          </a:p>
          <a:p>
            <a:pPr marL="342900"/>
            <a:r>
              <a:rPr lang="en-US" sz="3200" dirty="0" err="1" smtClean="0"/>
              <a:t>istream</a:t>
            </a:r>
            <a:r>
              <a:rPr lang="en-US" sz="3200" dirty="0" smtClean="0"/>
              <a:t>&amp; get(</a:t>
            </a:r>
            <a:r>
              <a:rPr lang="en-US" sz="3200" dirty="0" err="1" smtClean="0"/>
              <a:t>streambuf</a:t>
            </a:r>
            <a:r>
              <a:rPr lang="en-US" sz="3200" dirty="0" smtClean="0"/>
              <a:t>&amp; </a:t>
            </a:r>
            <a:r>
              <a:rPr lang="en-US" sz="3200" dirty="0" err="1" smtClean="0"/>
              <a:t>buf</a:t>
            </a:r>
            <a:r>
              <a:rPr lang="en-US" sz="3200" dirty="0" smtClean="0"/>
              <a:t>, char </a:t>
            </a:r>
            <a:r>
              <a:rPr lang="en-US" sz="3200" dirty="0" err="1" smtClean="0"/>
              <a:t>delim</a:t>
            </a:r>
            <a:r>
              <a:rPr lang="en-US" sz="3200" dirty="0" smtClean="0"/>
              <a:t>= '\n');</a:t>
            </a:r>
          </a:p>
          <a:p>
            <a:pPr marL="342900"/>
            <a:endParaRPr lang="en-US" sz="3200" dirty="0" smtClean="0"/>
          </a:p>
          <a:p>
            <a:pPr marL="342900"/>
            <a:r>
              <a:rPr lang="en-US" sz="3200" dirty="0" err="1" smtClean="0"/>
              <a:t>istream</a:t>
            </a:r>
            <a:r>
              <a:rPr lang="en-US" sz="3200" dirty="0" smtClean="0"/>
              <a:t>&amp; get(char &amp; </a:t>
            </a:r>
            <a:r>
              <a:rPr lang="en-US" sz="3200" dirty="0" err="1" smtClean="0"/>
              <a:t>ch</a:t>
            </a:r>
            <a:r>
              <a:rPr lang="en-US" sz="3200" dirty="0" smtClean="0"/>
              <a:t>);</a:t>
            </a:r>
            <a:r>
              <a:rPr lang="ru-RU" sz="3200" dirty="0" smtClean="0"/>
              <a:t> </a:t>
            </a:r>
            <a:r>
              <a:rPr lang="en-US" sz="3200" dirty="0" smtClean="0"/>
              <a:t>//</a:t>
            </a:r>
            <a:r>
              <a:rPr lang="ru-RU" sz="3200" dirty="0" smtClean="0"/>
              <a:t>получает символ</a:t>
            </a:r>
            <a:endParaRPr lang="en-US" sz="3200" dirty="0" smtClean="0"/>
          </a:p>
          <a:p>
            <a:pPr marL="342900"/>
            <a:r>
              <a:rPr lang="en-US" sz="3200" dirty="0" err="1" smtClean="0"/>
              <a:t>int_type</a:t>
            </a:r>
            <a:r>
              <a:rPr lang="en-US" sz="3200" dirty="0" smtClean="0"/>
              <a:t> get(); //</a:t>
            </a:r>
            <a:r>
              <a:rPr lang="ru-RU" sz="3200" dirty="0" smtClean="0"/>
              <a:t>получает код символа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Функции ввода, вывода, позиционирования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5240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Ввод:</a:t>
            </a:r>
          </a:p>
          <a:p>
            <a:pPr marL="342900"/>
            <a:r>
              <a:rPr lang="en-US" sz="3200" dirty="0" err="1" smtClean="0"/>
              <a:t>istream</a:t>
            </a:r>
            <a:r>
              <a:rPr lang="en-US" sz="3200" dirty="0" smtClean="0"/>
              <a:t>&amp; </a:t>
            </a:r>
            <a:r>
              <a:rPr lang="en-US" sz="3200" dirty="0" err="1" smtClean="0"/>
              <a:t>getline</a:t>
            </a:r>
            <a:r>
              <a:rPr lang="en-US" sz="3200" dirty="0" smtClean="0"/>
              <a:t>(char * array, </a:t>
            </a:r>
            <a:r>
              <a:rPr lang="en-US" sz="3200" dirty="0" err="1" smtClean="0"/>
              <a:t>streamsize</a:t>
            </a:r>
            <a:r>
              <a:rPr lang="en-US" sz="3200" dirty="0" smtClean="0"/>
              <a:t> </a:t>
            </a:r>
            <a:r>
              <a:rPr lang="en-US" sz="3200" dirty="0" err="1" smtClean="0"/>
              <a:t>max_len</a:t>
            </a:r>
            <a:r>
              <a:rPr lang="en-US" sz="3200" dirty="0" smtClean="0"/>
              <a:t>, char </a:t>
            </a:r>
            <a:r>
              <a:rPr lang="en-US" sz="3200" dirty="0" err="1" smtClean="0"/>
              <a:t>delim</a:t>
            </a:r>
            <a:r>
              <a:rPr lang="en-US" sz="3200" dirty="0" smtClean="0"/>
              <a:t>= '\n'); </a:t>
            </a:r>
          </a:p>
          <a:p>
            <a:pPr marL="342900"/>
            <a:endParaRPr lang="en-US" sz="3200" dirty="0" smtClean="0"/>
          </a:p>
          <a:p>
            <a:pPr marL="342900"/>
            <a:r>
              <a:rPr lang="en-US" sz="3200" dirty="0" err="1" smtClean="0"/>
              <a:t>int</a:t>
            </a:r>
            <a:r>
              <a:rPr lang="en-US" sz="3200" dirty="0" smtClean="0"/>
              <a:t> peek(); //</a:t>
            </a:r>
            <a:r>
              <a:rPr lang="ru-RU" sz="3200" dirty="0" smtClean="0"/>
              <a:t>Позволяет взглянуть на очередной символ потока, при этом оставляя этот символ в потоке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Функции ввода, вывода, позиционирования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5240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Пример программы, обменивающейся данными между потоками.</a:t>
            </a:r>
          </a:p>
          <a:p>
            <a:pPr marL="342900"/>
            <a:endParaRPr lang="ru-RU" sz="3200" dirty="0" smtClean="0"/>
          </a:p>
          <a:p>
            <a:r>
              <a:rPr lang="en-US" sz="3200" dirty="0" err="1" smtClean="0">
                <a:solidFill>
                  <a:schemeClr val="tx2"/>
                </a:solidFill>
              </a:rPr>
              <a:t>cout</a:t>
            </a:r>
            <a:r>
              <a:rPr lang="en-US" sz="3200" dirty="0" smtClean="0">
                <a:solidFill>
                  <a:schemeClr val="tx2"/>
                </a:solidFill>
              </a:rPr>
              <a:t>&lt;&lt;"Enter symbols:"&lt;&lt;</a:t>
            </a:r>
            <a:r>
              <a:rPr lang="en-US" sz="3200" dirty="0" err="1" smtClean="0">
                <a:solidFill>
                  <a:schemeClr val="tx2"/>
                </a:solidFill>
              </a:rPr>
              <a:t>endl</a:t>
            </a:r>
            <a:r>
              <a:rPr lang="en-US" sz="32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char </a:t>
            </a:r>
            <a:r>
              <a:rPr lang="en-US" sz="3200" dirty="0" err="1" smtClean="0">
                <a:solidFill>
                  <a:schemeClr val="tx2"/>
                </a:solidFill>
              </a:rPr>
              <a:t>cim</a:t>
            </a:r>
            <a:r>
              <a:rPr lang="en-US" sz="32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while(</a:t>
            </a:r>
            <a:r>
              <a:rPr lang="en-US" sz="3200" dirty="0" err="1" smtClean="0">
                <a:solidFill>
                  <a:schemeClr val="tx2"/>
                </a:solidFill>
              </a:rPr>
              <a:t>cin.peek</a:t>
            </a:r>
            <a:r>
              <a:rPr lang="en-US" sz="3200" dirty="0" smtClean="0">
                <a:solidFill>
                  <a:schemeClr val="tx2"/>
                </a:solidFill>
              </a:rPr>
              <a:t>()!='\n'){</a:t>
            </a:r>
          </a:p>
          <a:p>
            <a:pPr lvl="1"/>
            <a:r>
              <a:rPr lang="en-US" sz="3200" dirty="0" err="1" smtClean="0">
                <a:solidFill>
                  <a:schemeClr val="tx2"/>
                </a:solidFill>
              </a:rPr>
              <a:t>cin.get</a:t>
            </a:r>
            <a:r>
              <a:rPr lang="en-US" sz="3200" dirty="0" smtClean="0">
                <a:solidFill>
                  <a:schemeClr val="tx2"/>
                </a:solidFill>
              </a:rPr>
              <a:t>(</a:t>
            </a:r>
            <a:r>
              <a:rPr lang="en-US" sz="3200" dirty="0" err="1" smtClean="0">
                <a:solidFill>
                  <a:schemeClr val="tx2"/>
                </a:solidFill>
              </a:rPr>
              <a:t>cim</a:t>
            </a:r>
            <a:r>
              <a:rPr lang="en-US" sz="3200" dirty="0" smtClean="0">
                <a:solidFill>
                  <a:schemeClr val="tx2"/>
                </a:solidFill>
              </a:rPr>
              <a:t>);</a:t>
            </a:r>
          </a:p>
          <a:p>
            <a:pPr lvl="1"/>
            <a:r>
              <a:rPr lang="en-US" sz="3200" dirty="0" err="1" smtClean="0">
                <a:solidFill>
                  <a:schemeClr val="tx2"/>
                </a:solidFill>
              </a:rPr>
              <a:t>cout.put</a:t>
            </a:r>
            <a:r>
              <a:rPr lang="en-US" sz="3200" dirty="0" smtClean="0">
                <a:solidFill>
                  <a:schemeClr val="tx2"/>
                </a:solidFill>
              </a:rPr>
              <a:t>(</a:t>
            </a:r>
            <a:r>
              <a:rPr lang="en-US" sz="3200" dirty="0" err="1" smtClean="0">
                <a:solidFill>
                  <a:schemeClr val="tx2"/>
                </a:solidFill>
              </a:rPr>
              <a:t>cim</a:t>
            </a:r>
            <a:r>
              <a:rPr lang="en-US" sz="3200" dirty="0" smtClean="0">
                <a:solidFill>
                  <a:schemeClr val="tx2"/>
                </a:solidFill>
              </a:rPr>
              <a:t>);</a:t>
            </a:r>
          </a:p>
          <a:p>
            <a:r>
              <a:rPr lang="ru-RU" sz="3200" dirty="0" smtClean="0">
                <a:solidFill>
                  <a:schemeClr val="tx2"/>
                </a:solidFill>
              </a:rPr>
              <a:t>}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return 0;</a:t>
            </a:r>
          </a:p>
          <a:p>
            <a:pPr marL="342900"/>
            <a:endParaRPr lang="ru-R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Функции ввода, вывода, позиционирования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5240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Очистка входного потока</a:t>
            </a:r>
            <a:endParaRPr lang="ru-RU" sz="3200" dirty="0" smtClean="0"/>
          </a:p>
          <a:p>
            <a:pPr marL="342900"/>
            <a:endParaRPr lang="ru-RU" sz="3200" dirty="0" smtClean="0"/>
          </a:p>
          <a:p>
            <a:r>
              <a:rPr lang="en-US" sz="3200" dirty="0" err="1" smtClean="0">
                <a:solidFill>
                  <a:schemeClr val="tx2"/>
                </a:solidFill>
              </a:rPr>
              <a:t>cin.clear</a:t>
            </a:r>
            <a:r>
              <a:rPr lang="en-US" sz="3200" dirty="0" smtClean="0">
                <a:solidFill>
                  <a:schemeClr val="tx2"/>
                </a:solidFill>
              </a:rPr>
              <a:t>();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while </a:t>
            </a:r>
            <a:r>
              <a:rPr lang="en-US" sz="3200" dirty="0">
                <a:solidFill>
                  <a:schemeClr val="tx2"/>
                </a:solidFill>
              </a:rPr>
              <a:t>(</a:t>
            </a:r>
            <a:r>
              <a:rPr lang="en-US" sz="3200" dirty="0" err="1">
                <a:solidFill>
                  <a:schemeClr val="tx2"/>
                </a:solidFill>
              </a:rPr>
              <a:t>std</a:t>
            </a:r>
            <a:r>
              <a:rPr lang="en-US" sz="3200" dirty="0">
                <a:solidFill>
                  <a:schemeClr val="tx2"/>
                </a:solidFill>
              </a:rPr>
              <a:t>::</a:t>
            </a:r>
            <a:r>
              <a:rPr lang="en-US" sz="3200" dirty="0" err="1">
                <a:solidFill>
                  <a:schemeClr val="tx2"/>
                </a:solidFill>
              </a:rPr>
              <a:t>cin.get</a:t>
            </a:r>
            <a:r>
              <a:rPr lang="en-US" sz="3200" dirty="0">
                <a:solidFill>
                  <a:schemeClr val="tx2"/>
                </a:solidFill>
              </a:rPr>
              <a:t>() != '\n</a:t>
            </a:r>
            <a:r>
              <a:rPr lang="en-US" sz="3200" dirty="0" smtClean="0">
                <a:solidFill>
                  <a:schemeClr val="tx2"/>
                </a:solidFill>
              </a:rPr>
              <a:t>')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  <a:endParaRPr lang="en-US" sz="3200" dirty="0" smtClean="0">
              <a:solidFill>
                <a:schemeClr val="tx2"/>
              </a:solidFill>
            </a:endParaRPr>
          </a:p>
          <a:p>
            <a:pPr marL="342900"/>
            <a:endParaRPr lang="ru-R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Ввод-вывод в языке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Система ввода-вывода в </a:t>
            </a:r>
            <a:r>
              <a:rPr lang="ru-RU" sz="3200" dirty="0" err="1" smtClean="0"/>
              <a:t>Си++</a:t>
            </a:r>
            <a:r>
              <a:rPr lang="ru-RU" sz="3200" dirty="0" smtClean="0"/>
              <a:t> построена на основе потоков. Поток – логическое понятие, которое можно воспринимать как последовательность байтов, не зависящую от устройства.</a:t>
            </a:r>
          </a:p>
          <a:p>
            <a:pPr marL="342900"/>
            <a:endParaRPr lang="ru-RU" sz="3200" dirty="0" smtClean="0"/>
          </a:p>
          <a:p>
            <a:pPr marL="342900"/>
            <a:r>
              <a:rPr lang="ru-RU" sz="3200" dirty="0" smtClean="0"/>
              <a:t>В </a:t>
            </a:r>
            <a:r>
              <a:rPr lang="ru-RU" sz="3200" dirty="0" err="1" smtClean="0"/>
              <a:t>Си++</a:t>
            </a:r>
            <a:r>
              <a:rPr lang="ru-RU" sz="3200" dirty="0" smtClean="0"/>
              <a:t> каждый поток представлен объектом некоторого класса. Потоки делятся на: входные, выходные, двунаправленные.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Ввод-вывод в языке </a:t>
            </a:r>
            <a:r>
              <a:rPr lang="ru-RU" dirty="0" err="1" smtClean="0">
                <a:solidFill>
                  <a:schemeClr val="tx2"/>
                </a:solidFill>
              </a:rPr>
              <a:t>Си++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Классы потоков ввода-вывода:</a:t>
            </a:r>
          </a:p>
          <a:p>
            <a:pPr marL="342900"/>
            <a:r>
              <a:rPr lang="en-US" sz="3200" dirty="0" err="1" smtClean="0"/>
              <a:t>istream</a:t>
            </a:r>
            <a:r>
              <a:rPr lang="en-US" sz="3200" dirty="0" smtClean="0"/>
              <a:t> – </a:t>
            </a:r>
            <a:r>
              <a:rPr lang="ru-RU" sz="3200" dirty="0" smtClean="0"/>
              <a:t>класс входных потоков (</a:t>
            </a:r>
            <a:r>
              <a:rPr lang="en-US" sz="3200" dirty="0" err="1" smtClean="0"/>
              <a:t>cin</a:t>
            </a:r>
            <a:r>
              <a:rPr lang="en-US" sz="3200" dirty="0" smtClean="0"/>
              <a:t> – </a:t>
            </a:r>
            <a:r>
              <a:rPr lang="ru-RU" sz="3200" dirty="0" smtClean="0"/>
              <a:t>это объект этого класса)</a:t>
            </a:r>
          </a:p>
          <a:p>
            <a:pPr marL="342900"/>
            <a:r>
              <a:rPr lang="en-US" sz="3200" dirty="0" err="1" smtClean="0"/>
              <a:t>ostream</a:t>
            </a:r>
            <a:r>
              <a:rPr lang="en-US" sz="3200" dirty="0" smtClean="0"/>
              <a:t> – </a:t>
            </a:r>
            <a:r>
              <a:rPr lang="ru-RU" sz="3200" dirty="0" smtClean="0"/>
              <a:t>класс выходных потоков (</a:t>
            </a:r>
            <a:r>
              <a:rPr lang="en-US" sz="3200" dirty="0" err="1" smtClean="0"/>
              <a:t>cout</a:t>
            </a:r>
            <a:r>
              <a:rPr lang="en-US" sz="3200" dirty="0" smtClean="0"/>
              <a:t>, </a:t>
            </a:r>
            <a:r>
              <a:rPr lang="en-US" sz="3200" dirty="0" err="1" smtClean="0"/>
              <a:t>cerr</a:t>
            </a:r>
            <a:r>
              <a:rPr lang="en-US" sz="3200" dirty="0" smtClean="0"/>
              <a:t>, clog</a:t>
            </a:r>
            <a:r>
              <a:rPr lang="ru-RU" sz="3200" dirty="0" smtClean="0"/>
              <a:t>)</a:t>
            </a:r>
          </a:p>
          <a:p>
            <a:pPr marL="342900"/>
            <a:r>
              <a:rPr lang="en-US" sz="3200" dirty="0" err="1" smtClean="0"/>
              <a:t>iostream</a:t>
            </a:r>
            <a:r>
              <a:rPr lang="en-US" sz="3200" dirty="0" smtClean="0"/>
              <a:t> </a:t>
            </a:r>
            <a:r>
              <a:rPr lang="ru-RU" sz="3200" dirty="0" smtClean="0"/>
              <a:t>– класс двунаправленных потоков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Флаги форматирования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762000" y="1752600"/>
          <a:ext cx="7772400" cy="4617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1600"/>
                <a:gridCol w="640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boolalpha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Представлять</a:t>
                      </a:r>
                      <a:r>
                        <a:rPr lang="ru-RU" b="0" baseline="0" dirty="0" smtClean="0"/>
                        <a:t> логические значения в виде </a:t>
                      </a:r>
                      <a:r>
                        <a:rPr lang="en-US" b="0" baseline="0" dirty="0" smtClean="0"/>
                        <a:t>true </a:t>
                      </a:r>
                      <a:r>
                        <a:rPr lang="ru-RU" b="0" baseline="0" dirty="0" smtClean="0"/>
                        <a:t>и </a:t>
                      </a:r>
                      <a:r>
                        <a:rPr lang="en-US" b="0" baseline="0" dirty="0" smtClean="0"/>
                        <a:t>false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Десятичная</a:t>
                      </a:r>
                      <a:r>
                        <a:rPr lang="ru-RU" baseline="0" dirty="0" smtClean="0"/>
                        <a:t> система счисления (по умолчанию)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Шестнадцатеричная</a:t>
                      </a:r>
                      <a:r>
                        <a:rPr lang="ru-RU" baseline="0" dirty="0" smtClean="0"/>
                        <a:t> система счисления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Восьмеричная</a:t>
                      </a:r>
                      <a:r>
                        <a:rPr lang="ru-RU" baseline="0" dirty="0" smtClean="0"/>
                        <a:t> система счисления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Символ</a:t>
                      </a:r>
                      <a:r>
                        <a:rPr lang="ru-RU" baseline="0" dirty="0" smtClean="0"/>
                        <a:t> заполнения пустых позиций помещается между числовым значением и знаком числа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left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Выводимое значение выравнивается по левому краю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right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Выводимое значение выравнивается по правому краю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scientific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вещественных чисел указать мантиссу и порядок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showbase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Показать основание системы счисления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showpoint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 выводе вещественных чисел печатать точку и следующие</a:t>
                      </a:r>
                      <a:r>
                        <a:rPr lang="ru-RU" baseline="0" dirty="0" smtClean="0"/>
                        <a:t> за ней нули, если число имеет нулевую дробную часть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showpos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Печатать знак положительного числа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Флаги форматирования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762000" y="1447800"/>
          <a:ext cx="7772400" cy="19202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1600"/>
                <a:gridCol w="640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skipws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При чтении данных игнорировать начальные</a:t>
                      </a:r>
                      <a:r>
                        <a:rPr lang="ru-RU" b="0" baseline="0" dirty="0" smtClean="0"/>
                        <a:t> пробельные символы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unitbuf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Выгружать содержимое буфера после каждого ввода или вывода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uppercase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</a:t>
                      </a:r>
                      <a:r>
                        <a:rPr lang="ru-RU" baseline="0" dirty="0" smtClean="0"/>
                        <a:t> выводе шестнадцатеричных чисел использовать буквы верхнего регистра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Методы форматирования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762000" y="1752600"/>
          <a:ext cx="7772400" cy="44145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81200"/>
                <a:gridCol w="579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setf</a:t>
                      </a:r>
                      <a:r>
                        <a:rPr lang="en-US" b="0" dirty="0" smtClean="0"/>
                        <a:t>(flags1)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Установить</a:t>
                      </a:r>
                      <a:r>
                        <a:rPr lang="ru-RU" b="0" baseline="0" dirty="0" smtClean="0"/>
                        <a:t> флаги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setf</a:t>
                      </a:r>
                      <a:r>
                        <a:rPr lang="en-US" dirty="0" smtClean="0"/>
                        <a:t>(flags1,</a:t>
                      </a:r>
                      <a:r>
                        <a:rPr lang="en-US" baseline="0" dirty="0" smtClean="0"/>
                        <a:t> flags2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Установить</a:t>
                      </a:r>
                      <a:r>
                        <a:rPr lang="ru-RU" baseline="0" dirty="0" smtClean="0"/>
                        <a:t> флаги </a:t>
                      </a:r>
                      <a:r>
                        <a:rPr lang="en-US" baseline="0" dirty="0" smtClean="0"/>
                        <a:t>flags1, </a:t>
                      </a:r>
                      <a:r>
                        <a:rPr lang="ru-RU" baseline="0" dirty="0" smtClean="0"/>
                        <a:t>сбросить флаги </a:t>
                      </a:r>
                      <a:r>
                        <a:rPr lang="en-US" baseline="0" dirty="0" smtClean="0"/>
                        <a:t>flags2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unsetf</a:t>
                      </a:r>
                      <a:r>
                        <a:rPr lang="en-US" dirty="0" smtClean="0"/>
                        <a:t>(flags1)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Сбросить флаги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flags()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Возвращает</a:t>
                      </a:r>
                      <a:r>
                        <a:rPr lang="ru-RU" baseline="0" dirty="0" smtClean="0"/>
                        <a:t> значение всех установленных флагов типа </a:t>
                      </a:r>
                      <a:r>
                        <a:rPr lang="en-US" baseline="0" dirty="0" smtClean="0"/>
                        <a:t>std::</a:t>
                      </a:r>
                      <a:r>
                        <a:rPr lang="en-US" baseline="0" dirty="0" err="1" smtClean="0"/>
                        <a:t>ios</a:t>
                      </a:r>
                      <a:r>
                        <a:rPr lang="en-US" baseline="0" dirty="0" smtClean="0"/>
                        <a:t>::</a:t>
                      </a:r>
                      <a:r>
                        <a:rPr lang="en-US" baseline="0" dirty="0" err="1" smtClean="0"/>
                        <a:t>fmtflags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flags(flags1)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Устанавливает</a:t>
                      </a:r>
                      <a:r>
                        <a:rPr lang="ru-RU" baseline="0" dirty="0" smtClean="0"/>
                        <a:t> флаги в соответствии со значением аргумента, возвращает предыдущее значение флагов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width(i)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Задаёт</a:t>
                      </a:r>
                      <a:r>
                        <a:rPr lang="ru-RU" baseline="0" dirty="0" smtClean="0"/>
                        <a:t> минимальную ширину поля данных вывода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width()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Возвращает ширину поля вывода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Задаёт</a:t>
                      </a:r>
                      <a:r>
                        <a:rPr lang="ru-RU" baseline="0" dirty="0" smtClean="0"/>
                        <a:t> точность представления вещественных чисел (количество цифр после точки)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Возвращает точность представления вещественных чисел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Методы форматирования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762000" y="1752600"/>
          <a:ext cx="7772400" cy="10109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81200"/>
                <a:gridCol w="579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fill()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Возвращает</a:t>
                      </a:r>
                      <a:r>
                        <a:rPr lang="ru-RU" b="0" baseline="0" dirty="0" smtClean="0"/>
                        <a:t> текущий символ, размещаемый в незанятых позициях поля вывода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fill</a:t>
                      </a:r>
                      <a:r>
                        <a:rPr lang="ru-RU" dirty="0" smtClean="0"/>
                        <a:t>(</a:t>
                      </a:r>
                      <a:r>
                        <a:rPr lang="en-US" dirty="0" err="1" smtClean="0"/>
                        <a:t>mychar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Устанавливает новый</a:t>
                      </a:r>
                      <a:r>
                        <a:rPr lang="ru-RU" baseline="0" dirty="0" smtClean="0"/>
                        <a:t> символ заполнения пустых полей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Методы форматирования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5240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Пример.</a:t>
            </a:r>
          </a:p>
          <a:p>
            <a:pPr lvl="1"/>
            <a:r>
              <a:rPr lang="en-US" sz="3200" dirty="0" smtClean="0">
                <a:solidFill>
                  <a:schemeClr val="tx2"/>
                </a:solidFill>
              </a:rPr>
              <a:t>float f;</a:t>
            </a:r>
          </a:p>
          <a:p>
            <a:pPr lvl="1"/>
            <a:r>
              <a:rPr lang="en-US" sz="3200" dirty="0" err="1" smtClean="0">
                <a:solidFill>
                  <a:schemeClr val="tx2"/>
                </a:solidFill>
              </a:rPr>
              <a:t>cout</a:t>
            </a:r>
            <a:r>
              <a:rPr lang="en-US" sz="3200" dirty="0" smtClean="0">
                <a:solidFill>
                  <a:schemeClr val="tx2"/>
                </a:solidFill>
              </a:rPr>
              <a:t> &lt;&lt; "Your number: ";</a:t>
            </a:r>
          </a:p>
          <a:p>
            <a:pPr lvl="1"/>
            <a:r>
              <a:rPr lang="en-US" sz="3200" dirty="0" err="1" smtClean="0">
                <a:solidFill>
                  <a:schemeClr val="tx2"/>
                </a:solidFill>
              </a:rPr>
              <a:t>cin</a:t>
            </a:r>
            <a:r>
              <a:rPr lang="en-US" sz="3200" dirty="0" smtClean="0">
                <a:solidFill>
                  <a:schemeClr val="tx2"/>
                </a:solidFill>
              </a:rPr>
              <a:t> &gt;&gt; f;</a:t>
            </a:r>
          </a:p>
          <a:p>
            <a:pPr lvl="1"/>
            <a:r>
              <a:rPr lang="en-US" sz="3200" dirty="0" err="1" smtClean="0">
                <a:solidFill>
                  <a:schemeClr val="tx2"/>
                </a:solidFill>
              </a:rPr>
              <a:t>cout.setf</a:t>
            </a:r>
            <a:r>
              <a:rPr lang="en-US" sz="3200" dirty="0" smtClean="0">
                <a:solidFill>
                  <a:schemeClr val="tx2"/>
                </a:solidFill>
              </a:rPr>
              <a:t>(</a:t>
            </a:r>
            <a:r>
              <a:rPr lang="en-US" sz="3200" dirty="0" err="1" smtClean="0">
                <a:solidFill>
                  <a:schemeClr val="tx2"/>
                </a:solidFill>
              </a:rPr>
              <a:t>ios</a:t>
            </a:r>
            <a:r>
              <a:rPr lang="en-US" sz="3200" dirty="0" smtClean="0">
                <a:solidFill>
                  <a:schemeClr val="tx2"/>
                </a:solidFill>
              </a:rPr>
              <a:t>::scientific);</a:t>
            </a:r>
          </a:p>
          <a:p>
            <a:pPr lvl="1"/>
            <a:r>
              <a:rPr lang="en-US" sz="3200" dirty="0" err="1" smtClean="0">
                <a:solidFill>
                  <a:schemeClr val="tx2"/>
                </a:solidFill>
              </a:rPr>
              <a:t>cout</a:t>
            </a:r>
            <a:r>
              <a:rPr lang="en-US" sz="3200" dirty="0" smtClean="0">
                <a:solidFill>
                  <a:schemeClr val="tx2"/>
                </a:solidFill>
              </a:rPr>
              <a:t> &lt;&lt; f;</a:t>
            </a:r>
          </a:p>
          <a:p>
            <a:pPr marL="342900"/>
            <a:endParaRPr lang="ru-RU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r="27548" b="80409"/>
          <a:stretch>
            <a:fillRect/>
          </a:stretch>
        </p:blipFill>
        <p:spPr bwMode="auto">
          <a:xfrm>
            <a:off x="838200" y="4648200"/>
            <a:ext cx="613637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Манипуляторы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1524000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 smtClean="0"/>
              <a:t>Манипулятор – специальная функция, позволяющая программисту изменять состояние и флаги потока. Их имена и вызовы можно использовать в качестве правых операндов при использовании</a:t>
            </a:r>
            <a:r>
              <a:rPr lang="en-US" sz="3200" dirty="0" smtClean="0"/>
              <a:t> </a:t>
            </a:r>
            <a:r>
              <a:rPr lang="ru-RU" sz="3200" dirty="0" smtClean="0"/>
              <a:t>операций </a:t>
            </a:r>
            <a:r>
              <a:rPr lang="en-US" sz="3200" dirty="0" smtClean="0"/>
              <a:t>&lt;&lt; </a:t>
            </a:r>
            <a:r>
              <a:rPr lang="ru-RU" sz="3200" dirty="0" smtClean="0"/>
              <a:t>и </a:t>
            </a:r>
            <a:r>
              <a:rPr lang="en-US" sz="3200" dirty="0" smtClean="0"/>
              <a:t>&gt;&gt;</a:t>
            </a:r>
            <a:r>
              <a:rPr lang="ru-RU" sz="3200" dirty="0" smtClean="0"/>
              <a:t>. Например,</a:t>
            </a:r>
          </a:p>
          <a:p>
            <a:pPr lvl="1"/>
            <a:r>
              <a:rPr lang="en-US" sz="3200" dirty="0" err="1" smtClean="0">
                <a:solidFill>
                  <a:schemeClr val="tx2"/>
                </a:solidFill>
              </a:rPr>
              <a:t>int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</a:rPr>
              <a:t>i</a:t>
            </a:r>
            <a:r>
              <a:rPr lang="en-US" sz="3200" dirty="0" smtClean="0">
                <a:solidFill>
                  <a:schemeClr val="tx2"/>
                </a:solidFill>
              </a:rPr>
              <a:t>;</a:t>
            </a:r>
          </a:p>
          <a:p>
            <a:pPr lvl="1"/>
            <a:r>
              <a:rPr lang="en-US" sz="3200" dirty="0" err="1" smtClean="0">
                <a:solidFill>
                  <a:schemeClr val="tx2"/>
                </a:solidFill>
              </a:rPr>
              <a:t>cout</a:t>
            </a:r>
            <a:r>
              <a:rPr lang="en-US" sz="3200" dirty="0" smtClean="0">
                <a:solidFill>
                  <a:schemeClr val="tx2"/>
                </a:solidFill>
              </a:rPr>
              <a:t> &lt;&lt; "Your number: ";</a:t>
            </a:r>
          </a:p>
          <a:p>
            <a:pPr lvl="1"/>
            <a:r>
              <a:rPr lang="en-US" sz="3200" dirty="0" err="1" smtClean="0">
                <a:solidFill>
                  <a:schemeClr val="tx2"/>
                </a:solidFill>
              </a:rPr>
              <a:t>cin</a:t>
            </a:r>
            <a:r>
              <a:rPr lang="en-US" sz="3200" dirty="0" smtClean="0">
                <a:solidFill>
                  <a:schemeClr val="tx2"/>
                </a:solidFill>
              </a:rPr>
              <a:t> &gt;&gt; </a:t>
            </a:r>
            <a:r>
              <a:rPr lang="en-US" sz="3200" dirty="0" err="1" smtClean="0">
                <a:solidFill>
                  <a:schemeClr val="tx2"/>
                </a:solidFill>
              </a:rPr>
              <a:t>i</a:t>
            </a:r>
            <a:r>
              <a:rPr lang="en-US" sz="3200" dirty="0" smtClean="0">
                <a:solidFill>
                  <a:schemeClr val="tx2"/>
                </a:solidFill>
              </a:rPr>
              <a:t>;</a:t>
            </a:r>
          </a:p>
          <a:p>
            <a:pPr lvl="1"/>
            <a:r>
              <a:rPr lang="en-US" sz="3200" dirty="0" err="1" smtClean="0">
                <a:solidFill>
                  <a:schemeClr val="tx2"/>
                </a:solidFill>
              </a:rPr>
              <a:t>cout</a:t>
            </a:r>
            <a:r>
              <a:rPr lang="en-US" sz="3200" dirty="0" smtClean="0">
                <a:solidFill>
                  <a:schemeClr val="tx2"/>
                </a:solidFill>
              </a:rPr>
              <a:t> &lt;&lt; hex;</a:t>
            </a:r>
          </a:p>
          <a:p>
            <a:pPr lvl="1"/>
            <a:r>
              <a:rPr lang="en-US" sz="3200" dirty="0" err="1" smtClean="0">
                <a:solidFill>
                  <a:schemeClr val="tx2"/>
                </a:solidFill>
              </a:rPr>
              <a:t>cout</a:t>
            </a:r>
            <a:r>
              <a:rPr lang="en-US" sz="3200" dirty="0" smtClean="0">
                <a:solidFill>
                  <a:schemeClr val="tx2"/>
                </a:solidFill>
              </a:rPr>
              <a:t> &lt;&lt; </a:t>
            </a:r>
            <a:r>
              <a:rPr lang="en-US" sz="3200" dirty="0" err="1" smtClean="0">
                <a:solidFill>
                  <a:schemeClr val="tx2"/>
                </a:solidFill>
              </a:rPr>
              <a:t>i</a:t>
            </a:r>
            <a:r>
              <a:rPr lang="en-US" sz="3200" dirty="0" smtClean="0">
                <a:solidFill>
                  <a:schemeClr val="tx2"/>
                </a:solidFill>
              </a:rPr>
              <a:t>;</a:t>
            </a:r>
          </a:p>
          <a:p>
            <a:pPr marL="342900"/>
            <a:endParaRPr lang="ru-RU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r="77548" b="83626"/>
          <a:stretch>
            <a:fillRect/>
          </a:stretch>
        </p:blipFill>
        <p:spPr bwMode="auto">
          <a:xfrm>
            <a:off x="5410200" y="4876800"/>
            <a:ext cx="268877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1027</Words>
  <Application>Microsoft Office PowerPoint</Application>
  <PresentationFormat>Экран (4:3)</PresentationFormat>
  <Paragraphs>185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Семинар 8 Ввод-вывод в языке Си++</vt:lpstr>
      <vt:lpstr>Ввод-вывод в языке Си++</vt:lpstr>
      <vt:lpstr>Ввод-вывод в языке Си++</vt:lpstr>
      <vt:lpstr>Флаги форматирования</vt:lpstr>
      <vt:lpstr>Флаги форматирования</vt:lpstr>
      <vt:lpstr>Методы форматирования</vt:lpstr>
      <vt:lpstr>Методы форматирования</vt:lpstr>
      <vt:lpstr>Методы форматирования</vt:lpstr>
      <vt:lpstr>Манипуляторы</vt:lpstr>
      <vt:lpstr>Манипуляторы</vt:lpstr>
      <vt:lpstr>Манипуляторы</vt:lpstr>
      <vt:lpstr>Функции ввода, вывода, позиционирования</vt:lpstr>
      <vt:lpstr>Функции ввода, вывода, позиционирования</vt:lpstr>
      <vt:lpstr>Функции ввода, вывода, позиционирования</vt:lpstr>
      <vt:lpstr>Функции ввода, вывода, позиционирования</vt:lpstr>
      <vt:lpstr>Функции ввода, вывода, позиционирования</vt:lpstr>
      <vt:lpstr>Функции ввода, вывода, позиционирования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Получение данных люксметра CEM DT-1309 в LabVIEW</dc:title>
  <dc:creator>Admin</dc:creator>
  <cp:lastModifiedBy>Владислав</cp:lastModifiedBy>
  <cp:revision>587</cp:revision>
  <dcterms:created xsi:type="dcterms:W3CDTF">2014-12-15T08:53:20Z</dcterms:created>
  <dcterms:modified xsi:type="dcterms:W3CDTF">2019-05-24T14:52:44Z</dcterms:modified>
</cp:coreProperties>
</file>