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312" r:id="rId4"/>
    <p:sldId id="270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6" r:id="rId15"/>
    <p:sldId id="322" r:id="rId16"/>
    <p:sldId id="323" r:id="rId17"/>
    <p:sldId id="324" r:id="rId18"/>
    <p:sldId id="325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4" autoAdjust="0"/>
    <p:restoredTop sz="94660"/>
  </p:normalViewPr>
  <p:slideViewPr>
    <p:cSldViewPr>
      <p:cViewPr>
        <p:scale>
          <a:sx n="70" d="100"/>
          <a:sy n="70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1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 smtClean="0"/>
              <a:t>вращае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Работа с файлами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 языке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Си++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Пример. Запись данных в файл.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#include "</a:t>
            </a:r>
            <a:r>
              <a:rPr lang="en-US" sz="2800" dirty="0" err="1" smtClean="0">
                <a:solidFill>
                  <a:schemeClr val="tx2"/>
                </a:solidFill>
              </a:rPr>
              <a:t>stdafx.h</a:t>
            </a:r>
            <a:r>
              <a:rPr lang="en-US" sz="2800" dirty="0" smtClean="0">
                <a:solidFill>
                  <a:schemeClr val="tx2"/>
                </a:solidFill>
              </a:rPr>
              <a:t>"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#include &lt;</a:t>
            </a:r>
            <a:r>
              <a:rPr lang="en-US" sz="2800" dirty="0" err="1" smtClean="0">
                <a:solidFill>
                  <a:schemeClr val="tx2"/>
                </a:solidFill>
              </a:rPr>
              <a:t>iostream</a:t>
            </a:r>
            <a:r>
              <a:rPr lang="en-US" sz="28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#include &lt;</a:t>
            </a:r>
            <a:r>
              <a:rPr lang="en-US" sz="2800" dirty="0" err="1" smtClean="0">
                <a:solidFill>
                  <a:srgbClr val="FF0000"/>
                </a:solidFill>
              </a:rPr>
              <a:t>fstream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using namespace std;</a:t>
            </a:r>
          </a:p>
          <a:p>
            <a:endParaRPr lang="ru-RU" sz="2800" dirty="0" smtClean="0">
              <a:solidFill>
                <a:schemeClr val="tx2"/>
              </a:solidFill>
            </a:endParaRPr>
          </a:p>
          <a:p>
            <a:r>
              <a:rPr lang="en-US" sz="2800" dirty="0" err="1" smtClean="0">
                <a:solidFill>
                  <a:schemeClr val="tx2"/>
                </a:solidFill>
              </a:rPr>
              <a:t>struct</a:t>
            </a:r>
            <a:r>
              <a:rPr lang="en-US" sz="2800" dirty="0" smtClean="0">
                <a:solidFill>
                  <a:schemeClr val="tx2"/>
                </a:solidFill>
              </a:rPr>
              <a:t> person{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char </a:t>
            </a:r>
            <a:r>
              <a:rPr lang="en-US" sz="2800" dirty="0" err="1" smtClean="0">
                <a:solidFill>
                  <a:schemeClr val="tx2"/>
                </a:solidFill>
              </a:rPr>
              <a:t>firstName</a:t>
            </a:r>
            <a:r>
              <a:rPr lang="en-US" sz="2800" dirty="0" smtClean="0">
                <a:solidFill>
                  <a:schemeClr val="tx2"/>
                </a:solidFill>
              </a:rPr>
              <a:t>[30];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char </a:t>
            </a:r>
            <a:r>
              <a:rPr lang="en-US" sz="2800" dirty="0" err="1" smtClean="0">
                <a:solidFill>
                  <a:schemeClr val="tx2"/>
                </a:solidFill>
              </a:rPr>
              <a:t>secondName</a:t>
            </a:r>
            <a:r>
              <a:rPr lang="en-US" sz="2800" dirty="0" smtClean="0">
                <a:solidFill>
                  <a:schemeClr val="tx2"/>
                </a:solidFill>
              </a:rPr>
              <a:t>[30];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char phone[30];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unsigned age;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};</a:t>
            </a:r>
            <a:endParaRPr lang="ru-RU" sz="28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Пример. Запись данных в файл.</a:t>
            </a:r>
          </a:p>
          <a:p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main()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person P;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ofstream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outFile</a:t>
            </a:r>
            <a:r>
              <a:rPr lang="en-US" sz="2800" dirty="0" smtClean="0">
                <a:solidFill>
                  <a:srgbClr val="FF0000"/>
                </a:solidFill>
              </a:rPr>
              <a:t>("example.txt");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for(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=0;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&lt;5;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++){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&lt;&lt;"Enter new data:";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cin</a:t>
            </a:r>
            <a:r>
              <a:rPr lang="en-US" sz="2800" dirty="0" smtClean="0">
                <a:solidFill>
                  <a:schemeClr val="tx2"/>
                </a:solidFill>
              </a:rPr>
              <a:t>&gt;&gt;</a:t>
            </a:r>
            <a:r>
              <a:rPr lang="en-US" sz="2800" dirty="0" err="1" smtClean="0">
                <a:solidFill>
                  <a:schemeClr val="tx2"/>
                </a:solidFill>
              </a:rPr>
              <a:t>P.firstName</a:t>
            </a:r>
            <a:r>
              <a:rPr lang="en-US" sz="2800" dirty="0" smtClean="0">
                <a:solidFill>
                  <a:schemeClr val="tx2"/>
                </a:solidFill>
              </a:rPr>
              <a:t>&gt;&gt;</a:t>
            </a:r>
            <a:r>
              <a:rPr lang="en-US" sz="2800" dirty="0" err="1" smtClean="0">
                <a:solidFill>
                  <a:schemeClr val="tx2"/>
                </a:solidFill>
              </a:rPr>
              <a:t>P.secondName</a:t>
            </a:r>
            <a:r>
              <a:rPr lang="en-US" sz="2800" dirty="0" smtClean="0">
                <a:solidFill>
                  <a:schemeClr val="tx2"/>
                </a:solidFill>
              </a:rPr>
              <a:t>&gt;&gt;</a:t>
            </a:r>
            <a:r>
              <a:rPr lang="en-US" sz="2800" dirty="0" err="1" smtClean="0">
                <a:solidFill>
                  <a:schemeClr val="tx2"/>
                </a:solidFill>
              </a:rPr>
              <a:t>P.phone</a:t>
            </a:r>
            <a:r>
              <a:rPr lang="en-US" sz="2800" dirty="0" smtClean="0">
                <a:solidFill>
                  <a:schemeClr val="tx2"/>
                </a:solidFill>
              </a:rPr>
              <a:t>&gt;&gt;</a:t>
            </a:r>
            <a:r>
              <a:rPr lang="en-US" sz="2800" dirty="0" err="1" smtClean="0">
                <a:solidFill>
                  <a:schemeClr val="tx2"/>
                </a:solidFill>
              </a:rPr>
              <a:t>P.age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outFile</a:t>
            </a:r>
            <a:r>
              <a:rPr lang="en-US" sz="2800" dirty="0" smtClean="0">
                <a:solidFill>
                  <a:srgbClr val="FF0000"/>
                </a:solidFill>
              </a:rPr>
              <a:t> &lt;&lt; </a:t>
            </a:r>
            <a:r>
              <a:rPr lang="en-US" sz="2800" dirty="0" err="1" smtClean="0">
                <a:solidFill>
                  <a:srgbClr val="FF0000"/>
                </a:solidFill>
              </a:rPr>
              <a:t>P.firstName</a:t>
            </a:r>
            <a:r>
              <a:rPr lang="en-US" sz="2800" dirty="0" smtClean="0">
                <a:solidFill>
                  <a:srgbClr val="FF0000"/>
                </a:solidFill>
              </a:rPr>
              <a:t> &lt;&lt; ' ' &lt;&lt; </a:t>
            </a:r>
            <a:r>
              <a:rPr lang="en-US" sz="2800" dirty="0" err="1" smtClean="0">
                <a:solidFill>
                  <a:srgbClr val="FF0000"/>
                </a:solidFill>
              </a:rPr>
              <a:t>P.secondName</a:t>
            </a:r>
            <a:r>
              <a:rPr lang="en-US" sz="2800" dirty="0" smtClean="0">
                <a:solidFill>
                  <a:srgbClr val="FF0000"/>
                </a:solidFill>
              </a:rPr>
              <a:t> &lt;&lt; ' ' &lt;&lt; </a:t>
            </a:r>
            <a:r>
              <a:rPr lang="en-US" sz="2800" dirty="0" err="1" smtClean="0">
                <a:solidFill>
                  <a:srgbClr val="FF0000"/>
                </a:solidFill>
              </a:rPr>
              <a:t>P.phone</a:t>
            </a:r>
            <a:r>
              <a:rPr lang="en-US" sz="2800" dirty="0" smtClean="0">
                <a:solidFill>
                  <a:srgbClr val="FF0000"/>
                </a:solidFill>
              </a:rPr>
              <a:t> &lt;&lt; ' ' &lt;&lt; </a:t>
            </a:r>
            <a:r>
              <a:rPr lang="en-US" sz="2800" dirty="0" err="1" smtClean="0">
                <a:solidFill>
                  <a:srgbClr val="FF0000"/>
                </a:solidFill>
              </a:rPr>
              <a:t>P.age</a:t>
            </a:r>
            <a:r>
              <a:rPr lang="en-US" sz="2800" dirty="0" smtClean="0">
                <a:solidFill>
                  <a:srgbClr val="FF0000"/>
                </a:solidFill>
              </a:rPr>
              <a:t> &lt;&lt; ' </a:t>
            </a:r>
            <a:r>
              <a:rPr lang="en-US" sz="2800" dirty="0" smtClean="0">
                <a:solidFill>
                  <a:srgbClr val="FF0000"/>
                </a:solidFill>
              </a:rPr>
              <a:t>';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outFile.close</a:t>
            </a:r>
            <a:r>
              <a:rPr lang="en-US" sz="2800" dirty="0" smtClean="0">
                <a:solidFill>
                  <a:srgbClr val="FF0000"/>
                </a:solidFill>
              </a:rPr>
              <a:t>(); </a:t>
            </a:r>
            <a:r>
              <a:rPr lang="en-US" sz="2800" dirty="0" smtClean="0">
                <a:solidFill>
                  <a:schemeClr val="tx2"/>
                </a:solidFill>
              </a:rPr>
              <a:t>return </a:t>
            </a:r>
            <a:r>
              <a:rPr lang="en-US" sz="2800" dirty="0" smtClean="0">
                <a:solidFill>
                  <a:schemeClr val="tx2"/>
                </a:solidFill>
              </a:rPr>
              <a:t>0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}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Пример. Запись данных в файл.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529622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Пример. Чтение данных из файла.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person P;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ifstream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inFile</a:t>
            </a:r>
            <a:r>
              <a:rPr lang="en-US" sz="2800" dirty="0" smtClean="0">
                <a:solidFill>
                  <a:srgbClr val="FF0000"/>
                </a:solidFill>
              </a:rPr>
              <a:t>("example.txt");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for(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=0;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&lt;5;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++){</a:t>
            </a:r>
          </a:p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inFile</a:t>
            </a:r>
            <a:r>
              <a:rPr lang="en-US" sz="2800" dirty="0" smtClean="0">
                <a:solidFill>
                  <a:srgbClr val="FF0000"/>
                </a:solidFill>
              </a:rPr>
              <a:t>&gt;&gt;</a:t>
            </a:r>
            <a:r>
              <a:rPr lang="en-US" sz="2800" dirty="0" err="1" smtClean="0">
                <a:solidFill>
                  <a:srgbClr val="FF0000"/>
                </a:solidFill>
              </a:rPr>
              <a:t>P.firstName</a:t>
            </a:r>
            <a:r>
              <a:rPr lang="en-US" sz="2800" dirty="0" smtClean="0">
                <a:solidFill>
                  <a:srgbClr val="FF0000"/>
                </a:solidFill>
              </a:rPr>
              <a:t>&gt;&gt;</a:t>
            </a:r>
            <a:r>
              <a:rPr lang="en-US" sz="2800" dirty="0" err="1" smtClean="0">
                <a:solidFill>
                  <a:srgbClr val="FF0000"/>
                </a:solidFill>
              </a:rPr>
              <a:t>P.secondName</a:t>
            </a:r>
            <a:r>
              <a:rPr lang="en-US" sz="2800" dirty="0" smtClean="0">
                <a:solidFill>
                  <a:srgbClr val="FF0000"/>
                </a:solidFill>
              </a:rPr>
              <a:t>&gt;&gt;</a:t>
            </a:r>
            <a:r>
              <a:rPr lang="en-US" sz="2800" dirty="0" err="1" smtClean="0">
                <a:solidFill>
                  <a:srgbClr val="FF0000"/>
                </a:solidFill>
              </a:rPr>
              <a:t>P.phone</a:t>
            </a:r>
            <a:r>
              <a:rPr lang="en-US" sz="2800" dirty="0" smtClean="0">
                <a:solidFill>
                  <a:srgbClr val="FF0000"/>
                </a:solidFill>
              </a:rPr>
              <a:t>&gt;&gt;</a:t>
            </a:r>
            <a:r>
              <a:rPr lang="en-US" sz="2800" dirty="0" err="1" smtClean="0">
                <a:solidFill>
                  <a:srgbClr val="FF0000"/>
                </a:solidFill>
              </a:rPr>
              <a:t>P.age</a:t>
            </a:r>
            <a:r>
              <a:rPr lang="en-US" sz="2800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&lt;&lt;"\</a:t>
            </a:r>
            <a:r>
              <a:rPr lang="en-US" sz="2800" dirty="0" err="1" smtClean="0">
                <a:solidFill>
                  <a:schemeClr val="tx2"/>
                </a:solidFill>
              </a:rPr>
              <a:t>nData</a:t>
            </a:r>
            <a:r>
              <a:rPr lang="en-US" sz="2800" dirty="0" smtClean="0">
                <a:solidFill>
                  <a:schemeClr val="tx2"/>
                </a:solidFill>
              </a:rPr>
              <a:t>: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";</a:t>
            </a:r>
            <a:endParaRPr lang="en-US" sz="2800" dirty="0" smtClean="0">
              <a:solidFill>
                <a:schemeClr val="tx2"/>
              </a:solidFill>
            </a:endParaRP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P.firstName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' '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P.secondName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' '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P.phone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' '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P.age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' </a:t>
            </a:r>
            <a:r>
              <a:rPr lang="en-US" sz="2800" dirty="0" smtClean="0">
                <a:solidFill>
                  <a:schemeClr val="tx2"/>
                </a:solidFill>
              </a:rPr>
              <a:t>';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800" dirty="0" err="1" smtClean="0">
                <a:solidFill>
                  <a:schemeClr val="tx2"/>
                </a:solidFill>
              </a:rPr>
              <a:t>getchar</a:t>
            </a:r>
            <a:r>
              <a:rPr lang="en-US" sz="2800" dirty="0" smtClean="0">
                <a:solidFill>
                  <a:schemeClr val="tx2"/>
                </a:solidFill>
              </a:rPr>
              <a:t>();</a:t>
            </a:r>
          </a:p>
          <a:p>
            <a:r>
              <a:rPr lang="en-US" sz="2800" dirty="0" err="1" smtClean="0">
                <a:solidFill>
                  <a:schemeClr val="tx2"/>
                </a:solidFill>
              </a:rPr>
              <a:t>inFile.close</a:t>
            </a:r>
            <a:r>
              <a:rPr lang="en-US" sz="2800" dirty="0" smtClean="0">
                <a:solidFill>
                  <a:schemeClr val="tx2"/>
                </a:solidFill>
              </a:rPr>
              <a:t>();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Пример. Чтение данных до конца файла.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person P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  <a:endParaRPr lang="ru-RU" sz="2800" dirty="0" smtClean="0">
              <a:solidFill>
                <a:schemeClr val="tx2"/>
              </a:solidFill>
            </a:endParaRPr>
          </a:p>
          <a:p>
            <a:r>
              <a:rPr lang="en-US" sz="2800" dirty="0" err="1" smtClean="0">
                <a:solidFill>
                  <a:schemeClr val="tx2"/>
                </a:solidFill>
              </a:rPr>
              <a:t>ifstream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inFile</a:t>
            </a:r>
            <a:r>
              <a:rPr lang="en-US" sz="2800" dirty="0" smtClean="0">
                <a:solidFill>
                  <a:schemeClr val="tx2"/>
                </a:solidFill>
              </a:rPr>
              <a:t>("example.txt");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while(!inFile.eof()){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inFile</a:t>
            </a:r>
            <a:r>
              <a:rPr lang="en-US" sz="2800" dirty="0" smtClean="0">
                <a:solidFill>
                  <a:schemeClr val="tx2"/>
                </a:solidFill>
              </a:rPr>
              <a:t>&gt;&gt;</a:t>
            </a:r>
            <a:r>
              <a:rPr lang="en-US" sz="2800" dirty="0" err="1" smtClean="0">
                <a:solidFill>
                  <a:schemeClr val="tx2"/>
                </a:solidFill>
              </a:rPr>
              <a:t>P.firstName</a:t>
            </a:r>
            <a:r>
              <a:rPr lang="en-US" sz="2800" dirty="0" smtClean="0">
                <a:solidFill>
                  <a:schemeClr val="tx2"/>
                </a:solidFill>
              </a:rPr>
              <a:t>&gt;&gt;</a:t>
            </a:r>
            <a:r>
              <a:rPr lang="en-US" sz="2800" dirty="0" err="1" smtClean="0">
                <a:solidFill>
                  <a:schemeClr val="tx2"/>
                </a:solidFill>
              </a:rPr>
              <a:t>P.secondName</a:t>
            </a:r>
            <a:r>
              <a:rPr lang="en-US" sz="2800" dirty="0" smtClean="0">
                <a:solidFill>
                  <a:schemeClr val="tx2"/>
                </a:solidFill>
              </a:rPr>
              <a:t>&gt;&gt;</a:t>
            </a:r>
            <a:r>
              <a:rPr lang="en-US" sz="2800" dirty="0" err="1" smtClean="0">
                <a:solidFill>
                  <a:schemeClr val="tx2"/>
                </a:solidFill>
              </a:rPr>
              <a:t>P.phone</a:t>
            </a:r>
            <a:r>
              <a:rPr lang="en-US" sz="2800" dirty="0" smtClean="0">
                <a:solidFill>
                  <a:schemeClr val="tx2"/>
                </a:solidFill>
              </a:rPr>
              <a:t>&gt;&gt;</a:t>
            </a:r>
            <a:r>
              <a:rPr lang="en-US" sz="2800" dirty="0" err="1" smtClean="0">
                <a:solidFill>
                  <a:schemeClr val="tx2"/>
                </a:solidFill>
              </a:rPr>
              <a:t>P.age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&lt;&lt;"\</a:t>
            </a:r>
            <a:r>
              <a:rPr lang="en-US" sz="2800" dirty="0" err="1" smtClean="0">
                <a:solidFill>
                  <a:schemeClr val="tx2"/>
                </a:solidFill>
              </a:rPr>
              <a:t>nData</a:t>
            </a:r>
            <a:r>
              <a:rPr lang="en-US" sz="2800" dirty="0" smtClean="0">
                <a:solidFill>
                  <a:schemeClr val="tx2"/>
                </a:solidFill>
              </a:rPr>
              <a:t>: ";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cout</a:t>
            </a:r>
            <a:r>
              <a:rPr lang="en-US" sz="2800" dirty="0" smtClean="0">
                <a:solidFill>
                  <a:schemeClr val="tx2"/>
                </a:solidFill>
              </a:rPr>
              <a:t> &lt;&lt; </a:t>
            </a:r>
            <a:r>
              <a:rPr lang="en-US" sz="2800" dirty="0" err="1" smtClean="0">
                <a:solidFill>
                  <a:schemeClr val="tx2"/>
                </a:solidFill>
              </a:rPr>
              <a:t>P.firstName</a:t>
            </a:r>
            <a:r>
              <a:rPr lang="en-US" sz="2800" dirty="0" smtClean="0">
                <a:solidFill>
                  <a:schemeClr val="tx2"/>
                </a:solidFill>
              </a:rPr>
              <a:t> &lt;&lt; ' ' &lt;&lt; </a:t>
            </a:r>
            <a:r>
              <a:rPr lang="en-US" sz="2800" dirty="0" err="1" smtClean="0">
                <a:solidFill>
                  <a:schemeClr val="tx2"/>
                </a:solidFill>
              </a:rPr>
              <a:t>P.secondName</a:t>
            </a:r>
            <a:r>
              <a:rPr lang="en-US" sz="2800" dirty="0" smtClean="0">
                <a:solidFill>
                  <a:schemeClr val="tx2"/>
                </a:solidFill>
              </a:rPr>
              <a:t> &lt;&lt; ' ' &lt;&lt; </a:t>
            </a:r>
            <a:r>
              <a:rPr lang="en-US" sz="2800" dirty="0" err="1" smtClean="0">
                <a:solidFill>
                  <a:schemeClr val="tx2"/>
                </a:solidFill>
              </a:rPr>
              <a:t>P.phone</a:t>
            </a:r>
            <a:r>
              <a:rPr lang="en-US" sz="2800" dirty="0" smtClean="0">
                <a:solidFill>
                  <a:schemeClr val="tx2"/>
                </a:solidFill>
              </a:rPr>
              <a:t> &lt;&lt; ' ' &lt;&lt; </a:t>
            </a:r>
            <a:r>
              <a:rPr lang="en-US" sz="2800" dirty="0" err="1" smtClean="0">
                <a:solidFill>
                  <a:schemeClr val="tx2"/>
                </a:solidFill>
              </a:rPr>
              <a:t>P.age</a:t>
            </a:r>
            <a:r>
              <a:rPr lang="en-US" sz="2800" dirty="0" smtClean="0">
                <a:solidFill>
                  <a:schemeClr val="tx2"/>
                </a:solidFill>
              </a:rPr>
              <a:t> &lt;&lt; ' ';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800" dirty="0" err="1" smtClean="0">
                <a:solidFill>
                  <a:schemeClr val="tx2"/>
                </a:solidFill>
              </a:rPr>
              <a:t>inFile.close</a:t>
            </a:r>
            <a:r>
              <a:rPr lang="en-US" sz="2800" dirty="0" smtClean="0">
                <a:solidFill>
                  <a:schemeClr val="tx2"/>
                </a:solidFill>
              </a:rPr>
              <a:t>();</a:t>
            </a:r>
            <a:endParaRPr lang="ru-RU" sz="2800" dirty="0" smtClean="0">
              <a:solidFill>
                <a:schemeClr val="tx2"/>
              </a:solidFill>
            </a:endParaRPr>
          </a:p>
          <a:p>
            <a:r>
              <a:rPr lang="ru-RU" sz="2800" dirty="0" smtClean="0">
                <a:solidFill>
                  <a:srgbClr val="FF0000"/>
                </a:solidFill>
              </a:rPr>
              <a:t>Для корректной работы этого примера из файла нужно удалить последний пробел.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CSV-</a:t>
            </a:r>
            <a:r>
              <a:rPr lang="ru-RU" dirty="0" smtClean="0">
                <a:solidFill>
                  <a:schemeClr val="tx2"/>
                </a:solidFill>
              </a:rPr>
              <a:t>файлы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3200" dirty="0" smtClean="0"/>
              <a:t>CSV</a:t>
            </a:r>
            <a:r>
              <a:rPr lang="ru-RU" sz="3200" dirty="0" smtClean="0"/>
              <a:t> </a:t>
            </a:r>
            <a:r>
              <a:rPr lang="ru-RU" sz="3200" dirty="0" smtClean="0"/>
              <a:t>(</a:t>
            </a:r>
            <a:r>
              <a:rPr lang="en-US" sz="3200" dirty="0" smtClean="0"/>
              <a:t>comma separated values</a:t>
            </a:r>
            <a:r>
              <a:rPr lang="ru-RU" sz="3200" dirty="0" smtClean="0"/>
              <a:t>)</a:t>
            </a:r>
            <a:r>
              <a:rPr lang="en-US" sz="3200" dirty="0" smtClean="0"/>
              <a:t> – </a:t>
            </a:r>
            <a:r>
              <a:rPr lang="ru-RU" sz="3200" dirty="0" smtClean="0"/>
              <a:t>файлы, содержащие данные, разделённые некоторыми символами.</a:t>
            </a:r>
            <a:endParaRPr lang="en-US" sz="3200" dirty="0" smtClean="0"/>
          </a:p>
          <a:p>
            <a:pPr marL="342900"/>
            <a:endParaRPr lang="ru-RU" sz="3200" dirty="0" smtClean="0"/>
          </a:p>
          <a:p>
            <a:pPr marL="342900"/>
            <a:r>
              <a:rPr lang="ru-RU" sz="2800" dirty="0" smtClean="0"/>
              <a:t>Пример данных и их сохранения в формате </a:t>
            </a:r>
            <a:r>
              <a:rPr lang="en-US" sz="2800" dirty="0" smtClean="0"/>
              <a:t>CSV:</a:t>
            </a:r>
            <a:endParaRPr lang="ru-RU" sz="28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-2468"/>
          <a:stretch>
            <a:fillRect/>
          </a:stretch>
        </p:blipFill>
        <p:spPr bwMode="auto">
          <a:xfrm>
            <a:off x="533400" y="3657600"/>
            <a:ext cx="6324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CSV-</a:t>
            </a:r>
            <a:r>
              <a:rPr lang="ru-RU" dirty="0" smtClean="0">
                <a:solidFill>
                  <a:schemeClr val="tx2"/>
                </a:solidFill>
              </a:rPr>
              <a:t>файлы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800" dirty="0" smtClean="0"/>
              <a:t>… а вот как сохранены эти данные:</a:t>
            </a:r>
          </a:p>
          <a:p>
            <a:pPr marL="342900"/>
            <a:endParaRPr lang="ru-RU" sz="2800" dirty="0" smtClean="0"/>
          </a:p>
          <a:p>
            <a:pPr marL="342900"/>
            <a:endParaRPr lang="ru-RU" sz="2800" dirty="0" smtClean="0"/>
          </a:p>
          <a:p>
            <a:pPr marL="342900"/>
            <a:endParaRPr lang="ru-RU" sz="2800" dirty="0" smtClean="0"/>
          </a:p>
          <a:p>
            <a:pPr marL="342900"/>
            <a:endParaRPr lang="ru-RU" sz="2800" dirty="0" smtClean="0"/>
          </a:p>
          <a:p>
            <a:pPr marL="342900"/>
            <a:endParaRPr lang="ru-RU" sz="2800" dirty="0" smtClean="0"/>
          </a:p>
          <a:p>
            <a:pPr marL="342900"/>
            <a:r>
              <a:rPr lang="ru-RU" sz="2800" dirty="0" smtClean="0"/>
              <a:t>Резюме: если нужно, чтобы таблицу с данными можно было открыть в </a:t>
            </a:r>
            <a:r>
              <a:rPr lang="en-US" sz="2800" dirty="0" smtClean="0"/>
              <a:t>Excel (</a:t>
            </a:r>
            <a:r>
              <a:rPr lang="ru-RU" sz="2800" dirty="0" smtClean="0"/>
              <a:t>или в другой программе для работы с электронными таблицами</a:t>
            </a:r>
            <a:r>
              <a:rPr lang="en-US" sz="2800" dirty="0" smtClean="0"/>
              <a:t>)</a:t>
            </a:r>
            <a:r>
              <a:rPr lang="ru-RU" sz="2800" dirty="0" smtClean="0"/>
              <a:t>, сохраните эти данные с расширением </a:t>
            </a:r>
            <a:r>
              <a:rPr lang="en-US" sz="2800" dirty="0" smtClean="0"/>
              <a:t>.</a:t>
            </a:r>
            <a:r>
              <a:rPr lang="en-US" sz="2800" dirty="0" err="1" smtClean="0"/>
              <a:t>csv</a:t>
            </a:r>
            <a:r>
              <a:rPr lang="en-US" sz="2800" dirty="0" smtClean="0"/>
              <a:t> </a:t>
            </a:r>
            <a:r>
              <a:rPr lang="ru-RU" sz="2800" dirty="0" smtClean="0"/>
              <a:t>и разделите их символом «точка с запятой»</a:t>
            </a:r>
            <a:endParaRPr lang="ru-RU" sz="28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365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CSV-</a:t>
            </a:r>
            <a:r>
              <a:rPr lang="ru-RU" dirty="0" smtClean="0">
                <a:solidFill>
                  <a:schemeClr val="tx2"/>
                </a:solidFill>
              </a:rPr>
              <a:t>файлы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800" dirty="0" smtClean="0"/>
              <a:t>Пример. Сохранение таблицы умножения</a:t>
            </a:r>
          </a:p>
          <a:p>
            <a:pPr marL="342900"/>
            <a:r>
              <a:rPr lang="ru-RU" sz="2800" dirty="0" smtClean="0"/>
              <a:t>в формате </a:t>
            </a:r>
            <a:r>
              <a:rPr lang="en-US" sz="2800" dirty="0" smtClean="0"/>
              <a:t>CSV.</a:t>
            </a:r>
          </a:p>
          <a:p>
            <a:pPr marL="342900"/>
            <a:endParaRPr lang="en-US" sz="2800" dirty="0" smtClean="0"/>
          </a:p>
          <a:p>
            <a:r>
              <a:rPr lang="en-US" sz="2800" dirty="0" err="1" smtClean="0">
                <a:solidFill>
                  <a:schemeClr val="tx2"/>
                </a:solidFill>
              </a:rPr>
              <a:t>ofstream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inFile</a:t>
            </a:r>
            <a:r>
              <a:rPr lang="en-US" sz="2800" dirty="0" smtClean="0">
                <a:solidFill>
                  <a:schemeClr val="tx2"/>
                </a:solidFill>
              </a:rPr>
              <a:t>("csv-example.csv");</a:t>
            </a:r>
          </a:p>
          <a:p>
            <a:r>
              <a:rPr lang="nn-NO" sz="2800" dirty="0" smtClean="0">
                <a:solidFill>
                  <a:schemeClr val="tx2"/>
                </a:solidFill>
              </a:rPr>
              <a:t>for(int i=1; i&lt;=9; i++){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</a:rPr>
              <a:t>for(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j=1; j&lt;=9; j++)</a:t>
            </a:r>
          </a:p>
          <a:p>
            <a:pPr lvl="1"/>
            <a:r>
              <a:rPr lang="en-US" sz="2800" dirty="0" smtClean="0">
                <a:solidFill>
                  <a:schemeClr val="tx2"/>
                </a:solidFill>
              </a:rPr>
              <a:t>	</a:t>
            </a:r>
            <a:r>
              <a:rPr lang="en-US" sz="2800" dirty="0" err="1" smtClean="0">
                <a:solidFill>
                  <a:schemeClr val="tx2"/>
                </a:solidFill>
              </a:rPr>
              <a:t>inFile</a:t>
            </a:r>
            <a:r>
              <a:rPr lang="en-US" sz="2800" dirty="0" smtClean="0">
                <a:solidFill>
                  <a:schemeClr val="tx2"/>
                </a:solidFill>
              </a:rPr>
              <a:t>&lt;&lt;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*j&lt;&lt;';';</a:t>
            </a:r>
          </a:p>
          <a:p>
            <a:pPr lvl="1"/>
            <a:r>
              <a:rPr lang="en-US" sz="2800" dirty="0" err="1" smtClean="0">
                <a:solidFill>
                  <a:schemeClr val="tx2"/>
                </a:solidFill>
              </a:rPr>
              <a:t>inFile</a:t>
            </a:r>
            <a:r>
              <a:rPr lang="en-US" sz="2800" dirty="0" smtClean="0">
                <a:solidFill>
                  <a:schemeClr val="tx2"/>
                </a:solidFill>
              </a:rPr>
              <a:t>&lt;&lt;'\n';</a:t>
            </a:r>
          </a:p>
          <a:p>
            <a:r>
              <a:rPr lang="ru-RU" sz="2800" dirty="0" smtClean="0">
                <a:solidFill>
                  <a:schemeClr val="tx2"/>
                </a:solidFill>
              </a:rPr>
              <a:t>}</a:t>
            </a:r>
          </a:p>
          <a:p>
            <a:pPr marL="342900"/>
            <a:endParaRPr lang="ru-RU" sz="28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305" y="3733800"/>
            <a:ext cx="508466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493520"/>
            <a:ext cx="2867025" cy="221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CSV-</a:t>
            </a:r>
            <a:r>
              <a:rPr lang="ru-RU" dirty="0" smtClean="0">
                <a:solidFill>
                  <a:schemeClr val="tx2"/>
                </a:solidFill>
              </a:rPr>
              <a:t>файлы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2800" dirty="0" smtClean="0"/>
              <a:t>Задания:</a:t>
            </a:r>
          </a:p>
          <a:p>
            <a:pPr marL="857250" indent="-514350">
              <a:buAutoNum type="arabicPeriod"/>
            </a:pPr>
            <a:r>
              <a:rPr lang="ru-RU" sz="2800" dirty="0" smtClean="0"/>
              <a:t>Записать в </a:t>
            </a:r>
            <a:r>
              <a:rPr lang="en-US" sz="2800" dirty="0" smtClean="0"/>
              <a:t>CSV-</a:t>
            </a:r>
            <a:r>
              <a:rPr lang="ru-RU" sz="2800" dirty="0" smtClean="0"/>
              <a:t>файл таблицу степеней двойки до 20-й степени.</a:t>
            </a:r>
          </a:p>
          <a:p>
            <a:pPr marL="857250" indent="-514350">
              <a:buAutoNum type="arabicPeriod"/>
            </a:pPr>
            <a:r>
              <a:rPr lang="ru-RU" sz="2800" dirty="0" smtClean="0"/>
              <a:t>Ввести и вывести из файла данные о книгах (имя, фамилия автора, издательство, год издания, количество страниц, стоимость).</a:t>
            </a:r>
            <a:endParaRPr lang="en-US" sz="28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Для работы с файлами в </a:t>
            </a:r>
            <a:r>
              <a:rPr lang="ru-RU" sz="3200" dirty="0" err="1" smtClean="0"/>
              <a:t>Си++</a:t>
            </a:r>
            <a:r>
              <a:rPr lang="ru-RU" sz="3200" dirty="0" smtClean="0"/>
              <a:t>:</a:t>
            </a:r>
          </a:p>
          <a:p>
            <a:pPr marL="342900"/>
            <a:r>
              <a:rPr lang="en-US" sz="3200" dirty="0" smtClean="0"/>
              <a:t>#include &lt;</a:t>
            </a:r>
            <a:r>
              <a:rPr lang="en-US" sz="3200" dirty="0" err="1" smtClean="0"/>
              <a:t>fstream</a:t>
            </a:r>
            <a:r>
              <a:rPr lang="en-US" sz="3200" dirty="0" smtClean="0"/>
              <a:t>&gt;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ru-RU" sz="3200" dirty="0" smtClean="0"/>
              <a:t>В этом файле описаны следующие классы: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err="1" smtClean="0"/>
              <a:t>ifstream</a:t>
            </a:r>
            <a:r>
              <a:rPr lang="en-US" sz="3200" dirty="0" smtClean="0"/>
              <a:t> – </a:t>
            </a:r>
            <a:r>
              <a:rPr lang="ru-RU" sz="3200" dirty="0" smtClean="0"/>
              <a:t>класс входных файловых потоков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err="1" smtClean="0"/>
              <a:t>ofstream</a:t>
            </a:r>
            <a:r>
              <a:rPr lang="en-US" sz="3200" dirty="0" smtClean="0"/>
              <a:t> – </a:t>
            </a:r>
            <a:r>
              <a:rPr lang="ru-RU" sz="3200" dirty="0" smtClean="0"/>
              <a:t>класс выходных файловых потоков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err="1" smtClean="0"/>
              <a:t>fstream</a:t>
            </a:r>
            <a:r>
              <a:rPr lang="en-US" sz="3200" dirty="0" smtClean="0"/>
              <a:t> – </a:t>
            </a:r>
            <a:r>
              <a:rPr lang="ru-RU" sz="3200" dirty="0" smtClean="0"/>
              <a:t>класс двунаправленных файловых потоков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 классе </a:t>
            </a:r>
            <a:r>
              <a:rPr lang="en-US" sz="3200" dirty="0" err="1" smtClean="0"/>
              <a:t>base_ios</a:t>
            </a:r>
            <a:r>
              <a:rPr lang="en-US" sz="3200" dirty="0" smtClean="0"/>
              <a:t> </a:t>
            </a:r>
            <a:r>
              <a:rPr lang="ru-RU" sz="3200" dirty="0" smtClean="0"/>
              <a:t>имеется группа флагов для задания режима работы с файлами:</a:t>
            </a:r>
          </a:p>
          <a:p>
            <a:pPr marL="342900"/>
            <a:r>
              <a:rPr lang="en-US" sz="3200" b="1" dirty="0" smtClean="0"/>
              <a:t>app</a:t>
            </a:r>
            <a:r>
              <a:rPr lang="en-US" sz="3200" dirty="0" smtClean="0"/>
              <a:t> – </a:t>
            </a:r>
            <a:r>
              <a:rPr lang="ru-RU" sz="3200" dirty="0" smtClean="0"/>
              <a:t>запись данных в конец файла</a:t>
            </a:r>
          </a:p>
          <a:p>
            <a:pPr marL="342900"/>
            <a:r>
              <a:rPr lang="en-US" sz="3200" b="1" dirty="0" smtClean="0"/>
              <a:t>ate</a:t>
            </a:r>
            <a:r>
              <a:rPr lang="en-US" sz="3200" dirty="0" smtClean="0"/>
              <a:t> – </a:t>
            </a:r>
            <a:r>
              <a:rPr lang="ru-RU" sz="3200" dirty="0" smtClean="0"/>
              <a:t>после открытия файла выполняется позиционирование в конец файла</a:t>
            </a:r>
          </a:p>
          <a:p>
            <a:pPr marL="342900"/>
            <a:r>
              <a:rPr lang="en-US" sz="3200" b="1" dirty="0" smtClean="0"/>
              <a:t>binary</a:t>
            </a:r>
            <a:r>
              <a:rPr lang="en-US" sz="3200" dirty="0" smtClean="0"/>
              <a:t> – </a:t>
            </a:r>
            <a:r>
              <a:rPr lang="ru-RU" sz="3200" dirty="0" smtClean="0"/>
              <a:t>обмен в бинарном режиме</a:t>
            </a:r>
          </a:p>
          <a:p>
            <a:pPr marL="342900"/>
            <a:r>
              <a:rPr lang="en-US" sz="3200" b="1" dirty="0" smtClean="0"/>
              <a:t>in</a:t>
            </a:r>
            <a:r>
              <a:rPr lang="en-US" sz="3200" dirty="0" smtClean="0"/>
              <a:t> – </a:t>
            </a:r>
            <a:r>
              <a:rPr lang="ru-RU" sz="3200" dirty="0" smtClean="0"/>
              <a:t>открытие </a:t>
            </a:r>
            <a:r>
              <a:rPr lang="ru-RU" sz="3200" dirty="0" smtClean="0"/>
              <a:t>для чтения (по умолчанию для потоков </a:t>
            </a:r>
            <a:r>
              <a:rPr lang="en-US" sz="3200" dirty="0" err="1" smtClean="0"/>
              <a:t>ifstream</a:t>
            </a:r>
            <a:r>
              <a:rPr lang="ru-RU" sz="3200" dirty="0" smtClean="0"/>
              <a:t>)</a:t>
            </a:r>
          </a:p>
          <a:p>
            <a:pPr marL="342900"/>
            <a:r>
              <a:rPr lang="en-US" sz="3200" b="1" dirty="0" smtClean="0"/>
              <a:t>out</a:t>
            </a:r>
            <a:r>
              <a:rPr lang="en-US" sz="3200" dirty="0" smtClean="0"/>
              <a:t> – </a:t>
            </a:r>
            <a:r>
              <a:rPr lang="ru-RU" sz="3200" dirty="0" smtClean="0"/>
              <a:t>открытие для записи</a:t>
            </a:r>
            <a:r>
              <a:rPr lang="en-US" sz="3200" dirty="0" smtClean="0"/>
              <a:t> (</a:t>
            </a:r>
            <a:r>
              <a:rPr lang="ru-RU" sz="3200" dirty="0" smtClean="0"/>
              <a:t>по умолчанию для потоков </a:t>
            </a:r>
            <a:r>
              <a:rPr lang="en-US" sz="3200" dirty="0" err="1" smtClean="0"/>
              <a:t>ofstream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pPr marL="342900"/>
            <a:r>
              <a:rPr lang="en-US" sz="3200" b="1" dirty="0" err="1" smtClean="0"/>
              <a:t>trunc</a:t>
            </a:r>
            <a:r>
              <a:rPr lang="en-US" sz="3200" dirty="0" smtClean="0"/>
              <a:t> – </a:t>
            </a:r>
            <a:r>
              <a:rPr lang="ru-RU" sz="3200" dirty="0" smtClean="0"/>
              <a:t>удалить предыдущее содержимое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2209800"/>
          <a:ext cx="7772400" cy="3576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3400"/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w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std::</a:t>
                      </a:r>
                      <a:r>
                        <a:rPr lang="en-US" b="0" dirty="0" err="1" smtClean="0"/>
                        <a:t>ios</a:t>
                      </a:r>
                      <a:r>
                        <a:rPr lang="en-US" b="0" dirty="0" smtClean="0"/>
                        <a:t>::out</a:t>
                      </a:r>
                      <a:r>
                        <a:rPr lang="en-US" b="0" baseline="0" dirty="0" smtClean="0"/>
                        <a:t> | std::</a:t>
                      </a:r>
                      <a:r>
                        <a:rPr lang="en-US" b="0" baseline="0" dirty="0" err="1" smtClean="0"/>
                        <a:t>ios</a:t>
                      </a:r>
                      <a:r>
                        <a:rPr lang="en-US" b="0" baseline="0" dirty="0" smtClean="0"/>
                        <a:t>::</a:t>
                      </a:r>
                      <a:r>
                        <a:rPr lang="en-US" b="0" baseline="0" dirty="0" err="1" smtClean="0"/>
                        <a:t>trunc</a:t>
                      </a:r>
                      <a:endParaRPr lang="en-US" b="0" baseline="0" dirty="0" smtClean="0"/>
                    </a:p>
                    <a:p>
                      <a:r>
                        <a:rPr lang="ru-RU" b="0" baseline="0" dirty="0" smtClean="0"/>
                        <a:t>Режим записи. Если файл существовал, содержимое стирается.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std::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::in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Режим чтения.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std::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::out | std::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::app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Режим записи в конец файла.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std::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::out</a:t>
                      </a:r>
                      <a:r>
                        <a:rPr lang="en-US" baseline="0" dirty="0" smtClean="0"/>
                        <a:t> | std::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::in | std::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::</a:t>
                      </a:r>
                      <a:r>
                        <a:rPr lang="en-US" baseline="0" dirty="0" err="1" smtClean="0"/>
                        <a:t>trunc</a:t>
                      </a: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Режим записи и чтения.</a:t>
                      </a:r>
                      <a:r>
                        <a:rPr lang="ru-RU" b="0" baseline="0" dirty="0" smtClean="0"/>
                        <a:t> Если файл существовал, содержимое стирается.</a:t>
                      </a: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std::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::out | std::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::in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std::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::in | std::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::out | std::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::app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Заголовок 6"/>
          <p:cNvSpPr txBox="1">
            <a:spLocks/>
          </p:cNvSpPr>
          <p:nvPr/>
        </p:nvSpPr>
        <p:spPr>
          <a:xfrm>
            <a:off x="304800" y="0"/>
            <a:ext cx="7467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Файлы в Си++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10668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Соответствие режимов работы с файлами</a:t>
            </a:r>
            <a:br>
              <a:rPr lang="ru-RU" sz="3200" dirty="0" smtClean="0"/>
            </a:br>
            <a:r>
              <a:rPr lang="ru-RU" sz="3200" dirty="0" smtClean="0"/>
              <a:t>в Си и </a:t>
            </a:r>
            <a:r>
              <a:rPr lang="ru-RU" sz="3200" dirty="0" err="1" smtClean="0"/>
              <a:t>Си++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 создании файлового потока вызывается конструктор: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ofstream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ru-RU" sz="3200" dirty="0" err="1" smtClean="0">
                <a:solidFill>
                  <a:schemeClr val="tx2"/>
                </a:solidFill>
              </a:rPr>
              <a:t>имя_потока</a:t>
            </a:r>
            <a:r>
              <a:rPr lang="ru-RU" sz="3200" dirty="0" smtClean="0">
                <a:solidFill>
                  <a:schemeClr val="tx2"/>
                </a:solidFill>
              </a:rPr>
              <a:t>("</a:t>
            </a:r>
            <a:r>
              <a:rPr lang="ru-RU" sz="3200" dirty="0" smtClean="0">
                <a:solidFill>
                  <a:schemeClr val="tx2"/>
                </a:solidFill>
              </a:rPr>
              <a:t>Имя</a:t>
            </a:r>
            <a:r>
              <a:rPr lang="en-US" sz="3200" dirty="0" smtClean="0">
                <a:solidFill>
                  <a:schemeClr val="tx2"/>
                </a:solidFill>
              </a:rPr>
              <a:t>_</a:t>
            </a:r>
            <a:r>
              <a:rPr lang="ru-RU" sz="3200" dirty="0" smtClean="0">
                <a:solidFill>
                  <a:schemeClr val="tx2"/>
                </a:solidFill>
              </a:rPr>
              <a:t>файла</a:t>
            </a:r>
            <a:r>
              <a:rPr lang="ru-RU" sz="3200" dirty="0" smtClean="0">
                <a:solidFill>
                  <a:schemeClr val="tx2"/>
                </a:solidFill>
              </a:rPr>
              <a:t>", режим</a:t>
            </a:r>
            <a:r>
              <a:rPr lang="ru-RU" sz="3200" dirty="0" smtClean="0">
                <a:solidFill>
                  <a:schemeClr val="tx2"/>
                </a:solidFill>
              </a:rPr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marL="342900"/>
            <a:r>
              <a:rPr lang="ru-RU" sz="3200" dirty="0" smtClean="0"/>
              <a:t>или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ifstream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ru-RU" sz="3200" dirty="0" err="1" smtClean="0">
                <a:solidFill>
                  <a:schemeClr val="tx2"/>
                </a:solidFill>
              </a:rPr>
              <a:t>имя_потока</a:t>
            </a:r>
            <a:r>
              <a:rPr lang="ru-RU" sz="3200" dirty="0" smtClean="0">
                <a:solidFill>
                  <a:schemeClr val="tx2"/>
                </a:solidFill>
              </a:rPr>
              <a:t>("Имя</a:t>
            </a:r>
            <a:r>
              <a:rPr lang="en-US" sz="3200" dirty="0" smtClean="0">
                <a:solidFill>
                  <a:schemeClr val="tx2"/>
                </a:solidFill>
              </a:rPr>
              <a:t>_</a:t>
            </a:r>
            <a:r>
              <a:rPr lang="ru-RU" sz="3200" dirty="0" smtClean="0">
                <a:solidFill>
                  <a:schemeClr val="tx2"/>
                </a:solidFill>
              </a:rPr>
              <a:t>файла", режим</a:t>
            </a:r>
            <a:r>
              <a:rPr lang="ru-RU" sz="3200" dirty="0" smtClean="0">
                <a:solidFill>
                  <a:schemeClr val="tx2"/>
                </a:solidFill>
              </a:rPr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ru-RU" sz="3200" dirty="0" smtClean="0"/>
              <a:t>например,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ofstream</a:t>
            </a:r>
            <a:r>
              <a:rPr lang="en-US" sz="3200" dirty="0" smtClean="0">
                <a:solidFill>
                  <a:schemeClr val="tx2"/>
                </a:solidFill>
              </a:rPr>
              <a:t> file1(</a:t>
            </a:r>
            <a:r>
              <a:rPr lang="ru-RU" sz="3200" dirty="0" smtClean="0">
                <a:solidFill>
                  <a:schemeClr val="tx2"/>
                </a:solidFill>
              </a:rPr>
              <a:t>"</a:t>
            </a:r>
            <a:r>
              <a:rPr lang="en-US" sz="3200" dirty="0" smtClean="0">
                <a:solidFill>
                  <a:schemeClr val="tx2"/>
                </a:solidFill>
              </a:rPr>
              <a:t>myfile.txt</a:t>
            </a:r>
            <a:r>
              <a:rPr lang="ru-RU" sz="3200" dirty="0" smtClean="0">
                <a:solidFill>
                  <a:schemeClr val="tx2"/>
                </a:solidFill>
              </a:rPr>
              <a:t>", </a:t>
            </a:r>
            <a:r>
              <a:rPr lang="en-US" sz="3200" dirty="0" smtClean="0">
                <a:solidFill>
                  <a:schemeClr val="tx2"/>
                </a:solidFill>
              </a:rPr>
              <a:t>std::</a:t>
            </a:r>
            <a:r>
              <a:rPr lang="en-US" sz="3200" dirty="0" err="1" smtClean="0">
                <a:solidFill>
                  <a:schemeClr val="tx2"/>
                </a:solidFill>
              </a:rPr>
              <a:t>ios</a:t>
            </a:r>
            <a:r>
              <a:rPr lang="en-US" sz="3200" dirty="0" smtClean="0">
                <a:solidFill>
                  <a:schemeClr val="tx2"/>
                </a:solidFill>
              </a:rPr>
              <a:t>::</a:t>
            </a:r>
            <a:r>
              <a:rPr lang="en-US" sz="3200" dirty="0" err="1" smtClean="0">
                <a:solidFill>
                  <a:schemeClr val="tx2"/>
                </a:solidFill>
              </a:rPr>
              <a:t>out|std</a:t>
            </a:r>
            <a:r>
              <a:rPr lang="en-US" sz="3200" dirty="0" smtClean="0">
                <a:solidFill>
                  <a:schemeClr val="tx2"/>
                </a:solidFill>
              </a:rPr>
              <a:t>::</a:t>
            </a:r>
            <a:r>
              <a:rPr lang="en-US" sz="3200" dirty="0" err="1" smtClean="0">
                <a:solidFill>
                  <a:schemeClr val="tx2"/>
                </a:solidFill>
              </a:rPr>
              <a:t>ios</a:t>
            </a:r>
            <a:r>
              <a:rPr lang="en-US" sz="3200" dirty="0" smtClean="0">
                <a:solidFill>
                  <a:schemeClr val="tx2"/>
                </a:solidFill>
              </a:rPr>
              <a:t>::app</a:t>
            </a:r>
            <a:r>
              <a:rPr lang="en-US" sz="3200" dirty="0" smtClean="0">
                <a:solidFill>
                  <a:schemeClr val="tx2"/>
                </a:solidFill>
              </a:rPr>
              <a:t>);</a:t>
            </a:r>
            <a:endParaRPr lang="ru-RU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Методы классов файловых потоков: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void close(); //</a:t>
            </a:r>
            <a:r>
              <a:rPr lang="ru-RU" sz="3200" dirty="0" smtClean="0">
                <a:solidFill>
                  <a:schemeClr val="tx2"/>
                </a:solidFill>
              </a:rPr>
              <a:t>Закрытие файла</a:t>
            </a:r>
          </a:p>
          <a:p>
            <a:pPr marL="342900"/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Два метода для открытия файла: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void open(char * filename, </a:t>
            </a:r>
            <a:r>
              <a:rPr lang="ru-RU" sz="3200" dirty="0" smtClean="0">
                <a:solidFill>
                  <a:schemeClr val="tx2"/>
                </a:solidFill>
              </a:rPr>
              <a:t>режим</a:t>
            </a:r>
            <a:r>
              <a:rPr lang="en-US" sz="3200" dirty="0" smtClean="0">
                <a:solidFill>
                  <a:schemeClr val="tx2"/>
                </a:solidFill>
              </a:rPr>
              <a:t>);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void open(char * filename);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/>
              <a:t>Во втором случае режим работы с файлом задаётся по умолчанию в соответствии с именем файла.</a:t>
            </a:r>
            <a:endParaRPr lang="en-US" sz="3200" dirty="0" smtClean="0"/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bool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is_open</a:t>
            </a:r>
            <a:r>
              <a:rPr lang="en-US" sz="3200" dirty="0" smtClean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Методы классов файловых потоков (продолжение):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Проверка открытия файла (открыт ли файл для потока, для которого метод вызван)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bool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is_open</a:t>
            </a:r>
            <a:r>
              <a:rPr lang="en-US" sz="3200" dirty="0" smtClean="0">
                <a:solidFill>
                  <a:schemeClr val="tx2"/>
                </a:solidFill>
              </a:rPr>
              <a:t>();</a:t>
            </a:r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endParaRPr lang="ru-RU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Проверка достижения конца файла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bool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eof</a:t>
            </a:r>
            <a:r>
              <a:rPr lang="en-US" sz="3200" dirty="0" smtClean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Методы классов файловых потоков (продолжение):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Сброс флагов состояния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void clear(</a:t>
            </a:r>
            <a:r>
              <a:rPr lang="en-US" sz="3200" dirty="0" err="1" smtClean="0">
                <a:solidFill>
                  <a:schemeClr val="tx2"/>
                </a:solidFill>
              </a:rPr>
              <a:t>iostate</a:t>
            </a:r>
            <a:r>
              <a:rPr lang="en-US" sz="3200" dirty="0" smtClean="0">
                <a:solidFill>
                  <a:schemeClr val="tx2"/>
                </a:solidFill>
              </a:rPr>
              <a:t> state)</a:t>
            </a:r>
          </a:p>
          <a:p>
            <a:pPr marL="342900"/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r>
              <a:rPr lang="ru-RU" sz="3200" dirty="0" smtClean="0"/>
              <a:t>Возможные аргументы для этого метода: </a:t>
            </a:r>
            <a:r>
              <a:rPr lang="en-US" sz="3200" dirty="0" err="1" smtClean="0"/>
              <a:t>badbit</a:t>
            </a:r>
            <a:r>
              <a:rPr lang="en-US" sz="3200" dirty="0" smtClean="0"/>
              <a:t>, </a:t>
            </a:r>
            <a:r>
              <a:rPr lang="en-US" sz="3200" dirty="0" err="1" smtClean="0"/>
              <a:t>eofbit</a:t>
            </a:r>
            <a:r>
              <a:rPr lang="en-US" sz="3200" dirty="0" smtClean="0"/>
              <a:t>, </a:t>
            </a:r>
            <a:r>
              <a:rPr lang="en-US" sz="3200" dirty="0" err="1" smtClean="0"/>
              <a:t>failbit</a:t>
            </a:r>
            <a:r>
              <a:rPr lang="en-US" sz="3200" dirty="0" smtClean="0"/>
              <a:t>, </a:t>
            </a:r>
            <a:r>
              <a:rPr lang="en-US" sz="3200" dirty="0" err="1" smtClean="0"/>
              <a:t>goodbit</a:t>
            </a:r>
            <a:r>
              <a:rPr lang="en-US" sz="3200" dirty="0" smtClean="0"/>
              <a:t>. </a:t>
            </a:r>
            <a:r>
              <a:rPr lang="ru-RU" sz="3200" dirty="0" smtClean="0"/>
              <a:t>Возможно применение этого метода без параметров.</a:t>
            </a:r>
            <a:endParaRPr lang="en-US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Файлы в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Если содержимое файла было прочитано, и возникла необходимость прочитать содержимое файла повторно, то необходимо применить следующие методы: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file2.clear();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file2.close();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file2.open(</a:t>
            </a:r>
            <a:r>
              <a:rPr lang="ru-RU" sz="3200" dirty="0" smtClean="0">
                <a:solidFill>
                  <a:schemeClr val="tx2"/>
                </a:solidFill>
              </a:rPr>
              <a:t>"Имя файла"</a:t>
            </a:r>
            <a:r>
              <a:rPr lang="en-US" sz="3200" dirty="0" smtClean="0">
                <a:solidFill>
                  <a:schemeClr val="tx2"/>
                </a:solidFill>
              </a:rPr>
              <a:t>);</a:t>
            </a:r>
          </a:p>
          <a:p>
            <a:pPr marL="342900"/>
            <a:r>
              <a:rPr lang="en-US" sz="3200" dirty="0" smtClean="0">
                <a:solidFill>
                  <a:schemeClr val="tx2"/>
                </a:solidFill>
              </a:rPr>
              <a:t>// </a:t>
            </a:r>
            <a:r>
              <a:rPr lang="ru-RU" sz="3200" dirty="0" smtClean="0">
                <a:solidFill>
                  <a:schemeClr val="tx2"/>
                </a:solidFill>
              </a:rPr>
              <a:t>далее – произвести чтение из файла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1154</Words>
  <Application>Microsoft Office PowerPoint</Application>
  <PresentationFormat>Экран (4:3)</PresentationFormat>
  <Paragraphs>185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Семинар 9 Работа с файлами в языке Си++</vt:lpstr>
      <vt:lpstr>Файлы в Си++</vt:lpstr>
      <vt:lpstr>Файлы в Си++</vt:lpstr>
      <vt:lpstr>Слайд 4</vt:lpstr>
      <vt:lpstr>Файлы в Си++</vt:lpstr>
      <vt:lpstr>Файлы в Си++</vt:lpstr>
      <vt:lpstr>Файлы в Си++</vt:lpstr>
      <vt:lpstr>Файлы в Си++</vt:lpstr>
      <vt:lpstr>Файлы в Си++</vt:lpstr>
      <vt:lpstr>Файлы в Си++</vt:lpstr>
      <vt:lpstr>Файлы в Си++</vt:lpstr>
      <vt:lpstr>Файлы в Си++</vt:lpstr>
      <vt:lpstr>Файлы в Си++</vt:lpstr>
      <vt:lpstr>Файлы в Си++</vt:lpstr>
      <vt:lpstr>CSV-файлы</vt:lpstr>
      <vt:lpstr>CSV-файлы</vt:lpstr>
      <vt:lpstr>CSV-файлы</vt:lpstr>
      <vt:lpstr>CSV-файлы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Admin</cp:lastModifiedBy>
  <cp:revision>616</cp:revision>
  <dcterms:created xsi:type="dcterms:W3CDTF">2014-12-15T08:53:20Z</dcterms:created>
  <dcterms:modified xsi:type="dcterms:W3CDTF">2015-06-08T19:16:12Z</dcterms:modified>
</cp:coreProperties>
</file>