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62" r:id="rId3"/>
    <p:sldId id="327" r:id="rId4"/>
    <p:sldId id="328" r:id="rId5"/>
    <p:sldId id="329" r:id="rId6"/>
    <p:sldId id="330" r:id="rId7"/>
    <p:sldId id="331" r:id="rId8"/>
    <p:sldId id="337" r:id="rId9"/>
    <p:sldId id="332" r:id="rId10"/>
    <p:sldId id="333" r:id="rId11"/>
    <p:sldId id="334" r:id="rId12"/>
    <p:sldId id="335" r:id="rId13"/>
    <p:sldId id="338" r:id="rId14"/>
    <p:sldId id="340" r:id="rId15"/>
    <p:sldId id="341" r:id="rId16"/>
    <p:sldId id="342" r:id="rId17"/>
    <p:sldId id="355" r:id="rId18"/>
    <p:sldId id="343" r:id="rId19"/>
    <p:sldId id="344" r:id="rId20"/>
    <p:sldId id="345" r:id="rId21"/>
    <p:sldId id="346" r:id="rId22"/>
    <p:sldId id="347" r:id="rId23"/>
    <p:sldId id="348" r:id="rId24"/>
    <p:sldId id="350" r:id="rId25"/>
    <p:sldId id="351" r:id="rId26"/>
    <p:sldId id="352" r:id="rId27"/>
    <p:sldId id="353" r:id="rId28"/>
    <p:sldId id="354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25" r:id="rId4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74" autoAdjust="0"/>
    <p:restoredTop sz="94660"/>
  </p:normalViewPr>
  <p:slideViewPr>
    <p:cSldViewPr>
      <p:cViewPr>
        <p:scale>
          <a:sx n="87" d="100"/>
          <a:sy n="87" d="100"/>
        </p:scale>
        <p:origin x="-630" y="-15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1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A46E0-5035-49A6-8834-FD54D9455735}" type="datetimeFigureOut">
              <a:rPr lang="ru-RU" smtClean="0"/>
              <a:pPr/>
              <a:t>09.06.2015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 err="1" smtClean="0"/>
              <a:t>вращае</a:t>
            </a:r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5302-1159-4E8B-B2B7-D948979EA1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0068-7189-4ADC-A31D-4CFE869ABD30}" type="datetime1">
              <a:rPr lang="en-US" smtClean="0"/>
              <a:pPr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095-9C7C-487E-9A5B-9ADD4E174C9E}" type="datetime1">
              <a:rPr lang="en-US" smtClean="0"/>
              <a:pPr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5973-EE00-40A6-9C7B-4E6530306CB1}" type="datetime1">
              <a:rPr lang="en-US" smtClean="0"/>
              <a:pPr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B298-558F-4712-AABC-FACAC4A852D2}" type="datetime1">
              <a:rPr lang="en-US" smtClean="0"/>
              <a:pPr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25A-1094-4169-AD76-8CCD528DC5DC}" type="datetime1">
              <a:rPr lang="en-US" smtClean="0"/>
              <a:pPr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B472-322C-45B1-B468-D9DD185601BF}" type="datetime1">
              <a:rPr lang="en-US" smtClean="0"/>
              <a:pPr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EBE1-227B-4609-8625-DFD7934AB99E}" type="datetime1">
              <a:rPr lang="en-US" smtClean="0"/>
              <a:pPr/>
              <a:t>6/9/2015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2370-DB51-4458-B467-7B57E3FF258B}" type="datetime1">
              <a:rPr lang="en-US" smtClean="0"/>
              <a:pPr/>
              <a:t>6/9/2015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6AB9-FFEE-4806-8FC0-915951A9E088}" type="datetime1">
              <a:rPr lang="en-US" smtClean="0"/>
              <a:pPr/>
              <a:t>6/9/2015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DFE3-5B61-4EA1-97F4-6F68E5A9F387}" type="datetime1">
              <a:rPr lang="en-US" smtClean="0"/>
              <a:pPr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099D-FE67-4EB2-A1AC-AF85E0D664C9}" type="datetime1">
              <a:rPr lang="en-US" smtClean="0"/>
              <a:pPr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F9D8F-4B9F-4CC6-B134-6970A59785F3}" type="datetime1">
              <a:rPr lang="en-US" smtClean="0"/>
              <a:pPr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ring/string/append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ring/string/assign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ring/string/insert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ring/string/replace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ring/string/find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ring/string/rfind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ring/string/compare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4800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Семинар 9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Строки в 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Си++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1252191" cy="1438275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en-US" sz="3200" b="1" dirty="0" smtClean="0"/>
              <a:t>2. </a:t>
            </a:r>
            <a:r>
              <a:rPr lang="ru-RU" sz="3200" b="1" dirty="0" smtClean="0"/>
              <a:t>Операции над строками</a:t>
            </a:r>
          </a:p>
          <a:p>
            <a:r>
              <a:rPr lang="ru-RU" sz="3200" dirty="0" smtClean="0"/>
              <a:t>Конкатенация</a:t>
            </a:r>
          </a:p>
          <a:p>
            <a:r>
              <a:rPr lang="ru-RU" sz="3200" dirty="0" smtClean="0"/>
              <a:t>+</a:t>
            </a:r>
          </a:p>
          <a:p>
            <a:endParaRPr lang="ru-RU" sz="3200" dirty="0" smtClean="0"/>
          </a:p>
          <a:p>
            <a:r>
              <a:rPr lang="ru-RU" sz="3200" dirty="0" smtClean="0"/>
              <a:t>строка + </a:t>
            </a:r>
            <a:r>
              <a:rPr lang="ru-RU" sz="3200" dirty="0" err="1" smtClean="0"/>
              <a:t>строка</a:t>
            </a:r>
            <a:endParaRPr lang="ru-RU" sz="3200" dirty="0" smtClean="0"/>
          </a:p>
          <a:p>
            <a:r>
              <a:rPr lang="ru-RU" sz="3200" dirty="0" smtClean="0"/>
              <a:t>строка + </a:t>
            </a:r>
            <a:r>
              <a:rPr lang="ru-RU" sz="3200" dirty="0" err="1" smtClean="0"/>
              <a:t>си_строка</a:t>
            </a:r>
            <a:endParaRPr lang="ru-RU" sz="3200" dirty="0" smtClean="0"/>
          </a:p>
          <a:p>
            <a:r>
              <a:rPr lang="ru-RU" sz="3200" dirty="0" smtClean="0"/>
              <a:t>строка + символ</a:t>
            </a:r>
          </a:p>
          <a:p>
            <a:r>
              <a:rPr lang="ru-RU" sz="3200" dirty="0" err="1" smtClean="0"/>
              <a:t>си_строка</a:t>
            </a:r>
            <a:r>
              <a:rPr lang="ru-RU" sz="3200" dirty="0" smtClean="0"/>
              <a:t> + строка</a:t>
            </a:r>
          </a:p>
          <a:p>
            <a:r>
              <a:rPr lang="ru-RU" sz="3200" dirty="0" smtClean="0"/>
              <a:t>символ + строка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en-US" sz="3200" b="1" dirty="0" smtClean="0"/>
              <a:t>2. </a:t>
            </a:r>
            <a:r>
              <a:rPr lang="ru-RU" sz="3200" b="1" dirty="0" smtClean="0"/>
              <a:t>Операции над строками</a:t>
            </a:r>
          </a:p>
          <a:p>
            <a:r>
              <a:rPr lang="ru-RU" sz="3200" dirty="0" smtClean="0"/>
              <a:t>Конкатенация с присваиванием</a:t>
            </a:r>
          </a:p>
          <a:p>
            <a:r>
              <a:rPr lang="ru-RU" sz="3200" dirty="0" smtClean="0"/>
              <a:t>+=</a:t>
            </a:r>
          </a:p>
          <a:p>
            <a:endParaRPr lang="ru-RU" sz="3200" dirty="0" smtClean="0"/>
          </a:p>
          <a:p>
            <a:r>
              <a:rPr lang="ru-RU" sz="3200" dirty="0" smtClean="0"/>
              <a:t>строка += </a:t>
            </a:r>
            <a:r>
              <a:rPr lang="ru-RU" sz="3200" dirty="0" err="1" smtClean="0"/>
              <a:t>строка</a:t>
            </a:r>
            <a:endParaRPr lang="ru-RU" sz="3200" dirty="0" smtClean="0"/>
          </a:p>
          <a:p>
            <a:r>
              <a:rPr lang="ru-RU" sz="3200" dirty="0" smtClean="0"/>
              <a:t>строка += </a:t>
            </a:r>
            <a:r>
              <a:rPr lang="ru-RU" sz="3200" dirty="0" err="1" smtClean="0"/>
              <a:t>си_строка</a:t>
            </a:r>
            <a:endParaRPr lang="ru-RU" sz="3200" dirty="0" smtClean="0"/>
          </a:p>
          <a:p>
            <a:r>
              <a:rPr lang="ru-RU" sz="3200" dirty="0" smtClean="0"/>
              <a:t>строка += символ</a:t>
            </a:r>
          </a:p>
          <a:p>
            <a:endParaRPr lang="ru-RU" sz="3200" dirty="0" smtClean="0"/>
          </a:p>
          <a:p>
            <a:r>
              <a:rPr lang="en-US" sz="3200" dirty="0" smtClean="0">
                <a:solidFill>
                  <a:schemeClr val="tx2"/>
                </a:solidFill>
              </a:rPr>
              <a:t>string str1("Hello");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string str2("world");</a:t>
            </a:r>
          </a:p>
          <a:p>
            <a:r>
              <a:rPr lang="en-US" sz="3200" dirty="0" err="1" smtClean="0">
                <a:solidFill>
                  <a:schemeClr val="tx2"/>
                </a:solidFill>
              </a:rPr>
              <a:t>cout</a:t>
            </a:r>
            <a:r>
              <a:rPr lang="en-US" sz="3200" dirty="0" smtClean="0">
                <a:solidFill>
                  <a:schemeClr val="tx2"/>
                </a:solidFill>
              </a:rPr>
              <a:t> &lt;&lt; str1 + ", " + str2 + '!';</a:t>
            </a:r>
            <a:endParaRPr lang="ru-RU" sz="3200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en-US" sz="3200" b="1" dirty="0" smtClean="0"/>
              <a:t>2. </a:t>
            </a:r>
            <a:r>
              <a:rPr lang="ru-RU" sz="3200" b="1" dirty="0" smtClean="0"/>
              <a:t>Операции над строками</a:t>
            </a:r>
          </a:p>
          <a:p>
            <a:r>
              <a:rPr lang="ru-RU" sz="3200" dirty="0" smtClean="0"/>
              <a:t>Операции сравнения</a:t>
            </a:r>
          </a:p>
          <a:p>
            <a:r>
              <a:rPr lang="ru-RU" sz="3200" dirty="0" smtClean="0"/>
              <a:t>== сравнение на равенство</a:t>
            </a:r>
          </a:p>
          <a:p>
            <a:r>
              <a:rPr lang="ru-RU" sz="3200" dirty="0" smtClean="0"/>
              <a:t>!= сравнение на неравенство</a:t>
            </a:r>
          </a:p>
          <a:p>
            <a:r>
              <a:rPr lang="en-US" sz="3200" dirty="0" smtClean="0"/>
              <a:t>&lt;</a:t>
            </a:r>
            <a:endParaRPr lang="ru-RU" sz="3200" dirty="0" smtClean="0"/>
          </a:p>
          <a:p>
            <a:r>
              <a:rPr lang="en-US" sz="3200" dirty="0" smtClean="0"/>
              <a:t>&lt;=</a:t>
            </a:r>
          </a:p>
          <a:p>
            <a:r>
              <a:rPr lang="en-US" sz="3200" dirty="0" smtClean="0"/>
              <a:t>&gt;</a:t>
            </a:r>
          </a:p>
          <a:p>
            <a:r>
              <a:rPr lang="en-US" sz="3200" dirty="0" smtClean="0"/>
              <a:t>&gt;=</a:t>
            </a:r>
          </a:p>
          <a:p>
            <a:r>
              <a:rPr lang="ru-RU" sz="3200" dirty="0" smtClean="0"/>
              <a:t>Каждая операция в качестве операндов принимает строки в стиле Си или строки в стиле </a:t>
            </a:r>
            <a:r>
              <a:rPr lang="ru-RU" sz="3200" dirty="0" err="1" smtClean="0"/>
              <a:t>Си++</a:t>
            </a:r>
            <a:endParaRPr lang="en-US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en-US" sz="3200" b="1" dirty="0" smtClean="0"/>
              <a:t>2. </a:t>
            </a:r>
            <a:r>
              <a:rPr lang="ru-RU" sz="3200" b="1" dirty="0" smtClean="0"/>
              <a:t>Операции над строками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#include &lt;</a:t>
            </a:r>
            <a:r>
              <a:rPr lang="en-US" dirty="0" err="1" smtClean="0">
                <a:solidFill>
                  <a:schemeClr val="tx2"/>
                </a:solidFill>
              </a:rPr>
              <a:t>iostream</a:t>
            </a:r>
            <a:r>
              <a:rPr lang="en-US" dirty="0" smtClean="0">
                <a:solidFill>
                  <a:schemeClr val="tx2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#include &lt;string&gt;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using namespace std;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#define PRINT(x) </a:t>
            </a:r>
            <a:r>
              <a:rPr lang="en-US" dirty="0" err="1" smtClean="0">
                <a:solidFill>
                  <a:schemeClr val="tx2"/>
                </a:solidFill>
              </a:rPr>
              <a:t>cout</a:t>
            </a:r>
            <a:r>
              <a:rPr lang="en-US" dirty="0" smtClean="0">
                <a:solidFill>
                  <a:schemeClr val="tx2"/>
                </a:solidFill>
              </a:rPr>
              <a:t>&lt;&lt;#x" = "&lt;&lt;(x)&lt;&lt;</a:t>
            </a:r>
            <a:r>
              <a:rPr lang="en-US" dirty="0" err="1" smtClean="0">
                <a:solidFill>
                  <a:schemeClr val="tx2"/>
                </a:solidFill>
              </a:rPr>
              <a:t>endl</a:t>
            </a:r>
            <a:r>
              <a:rPr lang="en-US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void main()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{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string str1("Hello");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string str2("hello");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string str3("HELLO");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string str4("HELLOWORLD");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PRINT(str1&lt;str2);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PRINT(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('H'));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PRINT(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('h'));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PRINT(str1&lt;str3);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PRINT(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('e'));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PRINT(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('E'));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PRINT(str3&lt;str4);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67400" y="3886200"/>
            <a:ext cx="281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Вывод:</a:t>
            </a:r>
            <a:endParaRPr lang="en-US" dirty="0" smtClean="0"/>
          </a:p>
          <a:p>
            <a:r>
              <a:rPr lang="en-US" dirty="0" smtClean="0"/>
              <a:t>str1&lt;str2 = 1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('H') = 72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('h') = 104 </a:t>
            </a:r>
          </a:p>
          <a:p>
            <a:r>
              <a:rPr lang="en-US" dirty="0" smtClean="0"/>
              <a:t>str1&lt;str3 = 0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('e') = 101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('E') = 69 </a:t>
            </a:r>
          </a:p>
          <a:p>
            <a:r>
              <a:rPr lang="en-US" dirty="0" smtClean="0"/>
              <a:t>str3&lt;str4 = 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en-US" sz="3200" b="1" dirty="0" smtClean="0"/>
              <a:t>2. </a:t>
            </a:r>
            <a:r>
              <a:rPr lang="ru-RU" sz="3200" b="1" dirty="0" smtClean="0"/>
              <a:t>Операции над строками</a:t>
            </a:r>
          </a:p>
          <a:p>
            <a:r>
              <a:rPr lang="ru-RU" sz="3200" dirty="0" smtClean="0"/>
              <a:t>Ввод и вывод из</a:t>
            </a:r>
            <a:r>
              <a:rPr lang="en-US" sz="3200" dirty="0" smtClean="0"/>
              <a:t>/</a:t>
            </a:r>
            <a:r>
              <a:rPr lang="ru-RU" sz="3200" dirty="0" smtClean="0"/>
              <a:t>в стандартный выходной поток</a:t>
            </a:r>
          </a:p>
          <a:p>
            <a:endParaRPr lang="ru-RU" sz="3200" dirty="0" smtClean="0"/>
          </a:p>
          <a:p>
            <a:r>
              <a:rPr lang="en-US" sz="3200" dirty="0" smtClean="0"/>
              <a:t>&lt;&lt;</a:t>
            </a:r>
          </a:p>
          <a:p>
            <a:r>
              <a:rPr lang="en-US" sz="3200" dirty="0" smtClean="0"/>
              <a:t>&gt;&gt;</a:t>
            </a:r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en-US" sz="3200" b="1" dirty="0" smtClean="0"/>
              <a:t>3. </a:t>
            </a:r>
            <a:r>
              <a:rPr lang="ru-RU" sz="3200" b="1" dirty="0" smtClean="0"/>
              <a:t>Методы, заменяющие операции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Доступ к символу по его индексу</a:t>
            </a:r>
          </a:p>
          <a:p>
            <a:r>
              <a:rPr lang="en-US" sz="3200" dirty="0" smtClean="0"/>
              <a:t>char &amp; at(</a:t>
            </a:r>
            <a:r>
              <a:rPr lang="en-US" sz="3200" dirty="0" err="1" smtClean="0"/>
              <a:t>size_type</a:t>
            </a:r>
            <a:r>
              <a:rPr lang="en-US" sz="3200" dirty="0" smtClean="0"/>
              <a:t> k);</a:t>
            </a:r>
            <a:endParaRPr lang="ru-RU" sz="3200" dirty="0" smtClean="0"/>
          </a:p>
          <a:p>
            <a:endParaRPr lang="ru-RU" sz="3200" dirty="0" smtClean="0"/>
          </a:p>
          <a:p>
            <a:r>
              <a:rPr lang="ru-RU" sz="3200" dirty="0" smtClean="0"/>
              <a:t>Применение этого метода аналогично применению операции </a:t>
            </a:r>
            <a:r>
              <a:rPr lang="en-US" sz="3200" dirty="0" smtClean="0"/>
              <a:t>[]. </a:t>
            </a:r>
            <a:r>
              <a:rPr lang="ru-RU" sz="3200" dirty="0" smtClean="0"/>
              <a:t>Метод обеспечивает контроль за диапазоном аргумента. При выходе за пределы строки генерируется исключение </a:t>
            </a:r>
            <a:r>
              <a:rPr lang="en-US" sz="3200" dirty="0" err="1" smtClean="0"/>
              <a:t>out_of_range</a:t>
            </a:r>
            <a:r>
              <a:rPr lang="en-US" sz="3200" dirty="0" smtClean="0"/>
              <a:t>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en-US" sz="3200" b="1" dirty="0" smtClean="0"/>
              <a:t>3. </a:t>
            </a:r>
            <a:r>
              <a:rPr lang="ru-RU" sz="3200" b="1" dirty="0" smtClean="0"/>
              <a:t>Методы, заменяющие операции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#define PRINT(x) </a:t>
            </a:r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&lt;&lt;#x" = "&lt;&lt;(x)&lt;&lt;</a:t>
            </a:r>
            <a:r>
              <a:rPr lang="en-US" sz="2400" dirty="0" err="1" smtClean="0">
                <a:solidFill>
                  <a:schemeClr val="tx2"/>
                </a:solidFill>
              </a:rPr>
              <a:t>endl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 main()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{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  try{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    string </a:t>
            </a:r>
            <a:r>
              <a:rPr lang="en-US" sz="2400" dirty="0" err="1" smtClean="0">
                <a:solidFill>
                  <a:schemeClr val="tx2"/>
                </a:solidFill>
              </a:rPr>
              <a:t>str</a:t>
            </a:r>
            <a:r>
              <a:rPr lang="en-US" sz="2400" dirty="0" smtClean="0">
                <a:solidFill>
                  <a:schemeClr val="tx2"/>
                </a:solidFill>
              </a:rPr>
              <a:t>("Hello");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    PRINT(</a:t>
            </a:r>
            <a:r>
              <a:rPr lang="en-US" sz="2400" dirty="0" err="1" smtClean="0">
                <a:solidFill>
                  <a:schemeClr val="tx2"/>
                </a:solidFill>
              </a:rPr>
              <a:t>str</a:t>
            </a:r>
            <a:r>
              <a:rPr lang="en-US" sz="2400" dirty="0" smtClean="0">
                <a:solidFill>
                  <a:schemeClr val="tx2"/>
                </a:solidFill>
              </a:rPr>
              <a:t>[4]);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    PRINT(</a:t>
            </a:r>
            <a:r>
              <a:rPr lang="en-US" sz="2400" dirty="0" err="1" smtClean="0">
                <a:solidFill>
                  <a:schemeClr val="tx2"/>
                </a:solidFill>
              </a:rPr>
              <a:t>str.at</a:t>
            </a:r>
            <a:r>
              <a:rPr lang="en-US" sz="2400" dirty="0" smtClean="0">
                <a:solidFill>
                  <a:schemeClr val="tx2"/>
                </a:solidFill>
              </a:rPr>
              <a:t>(4));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    PRINT(</a:t>
            </a:r>
            <a:r>
              <a:rPr lang="en-US" sz="2400" dirty="0" err="1" smtClean="0">
                <a:solidFill>
                  <a:schemeClr val="tx2"/>
                </a:solidFill>
              </a:rPr>
              <a:t>str.at</a:t>
            </a:r>
            <a:r>
              <a:rPr lang="en-US" sz="2400" dirty="0" smtClean="0">
                <a:solidFill>
                  <a:schemeClr val="tx2"/>
                </a:solidFill>
              </a:rPr>
              <a:t>(5));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  }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  catch(...)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  {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   </a:t>
            </a:r>
            <a:r>
              <a:rPr lang="ru-RU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&lt;&lt;"Out of range";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  }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en-US" sz="3200" b="1" dirty="0" smtClean="0"/>
              <a:t>3. </a:t>
            </a:r>
            <a:r>
              <a:rPr lang="ru-RU" sz="3200" b="1" dirty="0" smtClean="0"/>
              <a:t>Методы, заменяющие операции</a:t>
            </a:r>
          </a:p>
          <a:p>
            <a:r>
              <a:rPr lang="ru-RU" sz="3200" dirty="0" smtClean="0"/>
              <a:t>Пример. Простейшая программа для подсчёта количества слов, разделённых пробелами.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string </a:t>
            </a:r>
            <a:r>
              <a:rPr lang="en-US" sz="2000" dirty="0" err="1" smtClean="0">
                <a:solidFill>
                  <a:schemeClr val="tx2"/>
                </a:solidFill>
              </a:rPr>
              <a:t>str</a:t>
            </a:r>
            <a:r>
              <a:rPr lang="en-US" sz="2000" dirty="0" smtClean="0">
                <a:solidFill>
                  <a:schemeClr val="tx2"/>
                </a:solidFill>
              </a:rPr>
              <a:t>("</a:t>
            </a:r>
            <a:r>
              <a:rPr lang="en-US" sz="2000" dirty="0" err="1" smtClean="0">
                <a:solidFill>
                  <a:schemeClr val="tx2"/>
                </a:solidFill>
              </a:rPr>
              <a:t>Lorem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ipsum</a:t>
            </a:r>
            <a:r>
              <a:rPr lang="en-US" sz="2000" dirty="0" smtClean="0">
                <a:solidFill>
                  <a:schemeClr val="tx2"/>
                </a:solidFill>
              </a:rPr>
              <a:t> dolor sit </a:t>
            </a:r>
            <a:r>
              <a:rPr lang="en-US" sz="2000" dirty="0" err="1" smtClean="0">
                <a:solidFill>
                  <a:schemeClr val="tx2"/>
                </a:solidFill>
              </a:rPr>
              <a:t>amet</a:t>
            </a:r>
            <a:r>
              <a:rPr lang="en-US" sz="2000" dirty="0" smtClean="0">
                <a:solidFill>
                  <a:schemeClr val="tx2"/>
                </a:solidFill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</a:rPr>
              <a:t>consectetur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adipiscing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elit</a:t>
            </a:r>
            <a:r>
              <a:rPr lang="en-US" sz="2000" dirty="0" smtClean="0">
                <a:solidFill>
                  <a:schemeClr val="tx2"/>
                </a:solidFill>
              </a:rPr>
              <a:t>... ");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  unsigned count=0, 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=0;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  while(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&lt;</a:t>
            </a:r>
            <a:r>
              <a:rPr lang="en-US" sz="2000" dirty="0" err="1" smtClean="0">
                <a:solidFill>
                  <a:schemeClr val="tx2"/>
                </a:solidFill>
              </a:rPr>
              <a:t>str.size</a:t>
            </a:r>
            <a:r>
              <a:rPr lang="en-US" sz="2000" dirty="0" smtClean="0">
                <a:solidFill>
                  <a:schemeClr val="tx2"/>
                </a:solidFill>
              </a:rPr>
              <a:t>()-1){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      if(</a:t>
            </a:r>
            <a:r>
              <a:rPr lang="en-US" sz="2000" dirty="0" err="1" smtClean="0">
                <a:solidFill>
                  <a:schemeClr val="tx2"/>
                </a:solidFill>
              </a:rPr>
              <a:t>str.at</a:t>
            </a:r>
            <a:r>
              <a:rPr lang="en-US" sz="2000" dirty="0" smtClean="0">
                <a:solidFill>
                  <a:schemeClr val="tx2"/>
                </a:solidFill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)!=' ' &amp;&amp;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         </a:t>
            </a:r>
            <a:r>
              <a:rPr lang="en-US" sz="2000" dirty="0" err="1" smtClean="0">
                <a:solidFill>
                  <a:schemeClr val="tx2"/>
                </a:solidFill>
              </a:rPr>
              <a:t>str.at</a:t>
            </a:r>
            <a:r>
              <a:rPr lang="en-US" sz="2000" dirty="0" smtClean="0">
                <a:solidFill>
                  <a:schemeClr val="tx2"/>
                </a:solidFill>
              </a:rPr>
              <a:t>(i+1)==' ')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         count++;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      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++;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  }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  if(</a:t>
            </a:r>
            <a:r>
              <a:rPr lang="en-US" sz="2000" dirty="0" err="1" smtClean="0">
                <a:solidFill>
                  <a:schemeClr val="tx2"/>
                </a:solidFill>
              </a:rPr>
              <a:t>str.at</a:t>
            </a:r>
            <a:r>
              <a:rPr lang="en-US" sz="2000" dirty="0" smtClean="0">
                <a:solidFill>
                  <a:schemeClr val="tx2"/>
                </a:solidFill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</a:rPr>
              <a:t>str.size</a:t>
            </a:r>
            <a:r>
              <a:rPr lang="en-US" sz="2000" dirty="0" smtClean="0">
                <a:solidFill>
                  <a:schemeClr val="tx2"/>
                </a:solidFill>
              </a:rPr>
              <a:t>()-1)!=' ')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    </a:t>
            </a:r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&lt;&lt;"Words: "&lt;&lt;count+1;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  else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    </a:t>
            </a:r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&lt;&lt;"Words: "&lt;&lt;count;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en-US" sz="3200" b="1" dirty="0" smtClean="0"/>
              <a:t>3. </a:t>
            </a:r>
            <a:r>
              <a:rPr lang="ru-RU" sz="3200" b="1" dirty="0" smtClean="0"/>
              <a:t>Методы, заменяющие операции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Конкатенация</a:t>
            </a:r>
          </a:p>
          <a:p>
            <a:r>
              <a:rPr lang="en-US" sz="3200" dirty="0" smtClean="0"/>
              <a:t>string &amp; append(</a:t>
            </a:r>
            <a:r>
              <a:rPr lang="ru-RU" sz="3200" dirty="0" smtClean="0"/>
              <a:t>параметры</a:t>
            </a:r>
            <a:r>
              <a:rPr lang="en-US" sz="3200" dirty="0" smtClean="0"/>
              <a:t>);</a:t>
            </a:r>
          </a:p>
          <a:p>
            <a:endParaRPr lang="en-US" sz="3200" dirty="0" smtClean="0"/>
          </a:p>
          <a:p>
            <a:r>
              <a:rPr lang="ru-RU" sz="3200" dirty="0" smtClean="0"/>
              <a:t>Метод конкатенации заменяет операцию +. При этом вызывающая метод строка изменяется.</a:t>
            </a:r>
          </a:p>
          <a:p>
            <a:endParaRPr lang="ru-RU" sz="3200" dirty="0" smtClean="0"/>
          </a:p>
          <a:p>
            <a:r>
              <a:rPr lang="ru-RU" sz="2400" dirty="0" smtClean="0"/>
              <a:t>Объявления функции </a:t>
            </a:r>
            <a:r>
              <a:rPr lang="en-US" sz="2400" dirty="0" smtClean="0"/>
              <a:t>append:</a:t>
            </a:r>
          </a:p>
          <a:p>
            <a:r>
              <a:rPr lang="en-US" sz="2400" dirty="0" smtClean="0">
                <a:hlinkClick r:id="rId3"/>
              </a:rPr>
              <a:t>http://www.cplusplus.com/reference/string/string/append/</a:t>
            </a:r>
            <a:r>
              <a:rPr lang="en-US" sz="2400" dirty="0" smtClean="0"/>
              <a:t> 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en-US" sz="3200" b="1" dirty="0" smtClean="0"/>
              <a:t>3. </a:t>
            </a:r>
            <a:r>
              <a:rPr lang="ru-RU" sz="3200" b="1" dirty="0" smtClean="0"/>
              <a:t>Методы, заменяющие операции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ru-RU" sz="2400" dirty="0" smtClean="0">
                <a:solidFill>
                  <a:schemeClr val="tx2"/>
                </a:solidFill>
              </a:rPr>
              <a:t>  </a:t>
            </a:r>
          </a:p>
          <a:p>
            <a:r>
              <a:rPr lang="ru-RU" sz="2400" dirty="0" smtClean="0">
                <a:solidFill>
                  <a:schemeClr val="tx2"/>
                </a:solidFill>
              </a:rPr>
              <a:t>    </a:t>
            </a:r>
            <a:r>
              <a:rPr lang="en-US" sz="2400" dirty="0" smtClean="0">
                <a:solidFill>
                  <a:schemeClr val="tx2"/>
                </a:solidFill>
              </a:rPr>
              <a:t>string name, surname;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  </a:t>
            </a:r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&lt;&lt;"Enter name: ";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  </a:t>
            </a:r>
            <a:r>
              <a:rPr lang="en-US" sz="2400" dirty="0" err="1" smtClean="0">
                <a:solidFill>
                  <a:schemeClr val="tx2"/>
                </a:solidFill>
              </a:rPr>
              <a:t>cin</a:t>
            </a:r>
            <a:r>
              <a:rPr lang="en-US" sz="2400" dirty="0" smtClean="0">
                <a:solidFill>
                  <a:schemeClr val="tx2"/>
                </a:solidFill>
              </a:rPr>
              <a:t>&gt;&gt;name;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  </a:t>
            </a:r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&lt;&lt;"Enter surname: ";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  </a:t>
            </a:r>
            <a:r>
              <a:rPr lang="en-US" sz="2400" dirty="0" err="1" smtClean="0">
                <a:solidFill>
                  <a:schemeClr val="tx2"/>
                </a:solidFill>
              </a:rPr>
              <a:t>cin</a:t>
            </a:r>
            <a:r>
              <a:rPr lang="en-US" sz="2400" dirty="0" smtClean="0">
                <a:solidFill>
                  <a:schemeClr val="tx2"/>
                </a:solidFill>
              </a:rPr>
              <a:t>&gt;&gt;surname;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  </a:t>
            </a:r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&lt;&lt;"Hello, "+</a:t>
            </a:r>
            <a:r>
              <a:rPr lang="en-US" sz="2400" dirty="0" err="1" smtClean="0">
                <a:solidFill>
                  <a:schemeClr val="tx2"/>
                </a:solidFill>
              </a:rPr>
              <a:t>name.append</a:t>
            </a:r>
            <a:r>
              <a:rPr lang="en-US" sz="2400" dirty="0" smtClean="0">
                <a:solidFill>
                  <a:schemeClr val="tx2"/>
                </a:solidFill>
              </a:rPr>
              <a:t>(" ").append(surname);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Строки в Си – массивы символов с элементами типа </a:t>
            </a:r>
            <a:r>
              <a:rPr lang="en-US" sz="3200" dirty="0" smtClean="0"/>
              <a:t>char.</a:t>
            </a:r>
          </a:p>
          <a:p>
            <a:pPr marL="342900"/>
            <a:endParaRPr lang="ru-RU" sz="3200" dirty="0" smtClean="0"/>
          </a:p>
          <a:p>
            <a:pPr marL="342900"/>
            <a:r>
              <a:rPr lang="ru-RU" sz="3200" dirty="0" smtClean="0"/>
              <a:t>Строки в </a:t>
            </a:r>
            <a:r>
              <a:rPr lang="ru-RU" sz="3200" dirty="0" err="1" smtClean="0"/>
              <a:t>Си++</a:t>
            </a:r>
            <a:r>
              <a:rPr lang="ru-RU" sz="3200" dirty="0" smtClean="0"/>
              <a:t> – экземпляры типа </a:t>
            </a:r>
            <a:r>
              <a:rPr lang="en-US" sz="3200" dirty="0" smtClean="0"/>
              <a:t>string.</a:t>
            </a:r>
          </a:p>
          <a:p>
            <a:pPr marL="342900"/>
            <a:endParaRPr lang="en-US" sz="3200" dirty="0" smtClean="0"/>
          </a:p>
          <a:p>
            <a:pPr marL="342900"/>
            <a:r>
              <a:rPr lang="ru-RU" sz="3200" dirty="0" smtClean="0"/>
              <a:t>Для работы с классом </a:t>
            </a:r>
            <a:r>
              <a:rPr lang="en-US" sz="3200" dirty="0" smtClean="0"/>
              <a:t>string </a:t>
            </a:r>
            <a:r>
              <a:rPr lang="ru-RU" sz="3200" dirty="0" smtClean="0"/>
              <a:t>нужно подключить заголовок </a:t>
            </a:r>
            <a:r>
              <a:rPr lang="en-US" sz="3200" dirty="0" smtClean="0"/>
              <a:t>&lt;string&gt;:</a:t>
            </a:r>
          </a:p>
          <a:p>
            <a:pPr marL="342900"/>
            <a:r>
              <a:rPr lang="en-US" sz="3200" dirty="0" smtClean="0"/>
              <a:t>#include &lt;string&gt;</a:t>
            </a:r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en-US" sz="3200" b="1" dirty="0" smtClean="0"/>
              <a:t>3. </a:t>
            </a:r>
            <a:r>
              <a:rPr lang="ru-RU" sz="3200" b="1" dirty="0" smtClean="0"/>
              <a:t>Методы, заменяющие операции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Присваивание</a:t>
            </a:r>
          </a:p>
          <a:p>
            <a:r>
              <a:rPr lang="en-US" sz="3200" dirty="0" smtClean="0"/>
              <a:t>string &amp; assign(</a:t>
            </a:r>
            <a:r>
              <a:rPr lang="ru-RU" sz="3200" dirty="0" smtClean="0"/>
              <a:t>параметры</a:t>
            </a:r>
            <a:r>
              <a:rPr lang="en-US" sz="3200" dirty="0" smtClean="0"/>
              <a:t>);</a:t>
            </a:r>
          </a:p>
          <a:p>
            <a:endParaRPr lang="en-US" sz="3200" dirty="0" smtClean="0"/>
          </a:p>
          <a:p>
            <a:r>
              <a:rPr lang="ru-RU" sz="3200" dirty="0" smtClean="0"/>
              <a:t>Метод заменяет содержимое вызывающей строки на последовательность символов, определяемую параметрами.</a:t>
            </a:r>
          </a:p>
          <a:p>
            <a:endParaRPr lang="ru-RU" sz="3200" dirty="0" smtClean="0"/>
          </a:p>
          <a:p>
            <a:r>
              <a:rPr lang="ru-RU" sz="2400" dirty="0" smtClean="0"/>
              <a:t>Объявления функции </a:t>
            </a:r>
            <a:r>
              <a:rPr lang="en-US" sz="2400" dirty="0" smtClean="0"/>
              <a:t>assign:</a:t>
            </a:r>
          </a:p>
          <a:p>
            <a:r>
              <a:rPr lang="en-US" sz="2400" dirty="0" smtClean="0">
                <a:hlinkClick r:id="rId3"/>
              </a:rPr>
              <a:t>http://www.cplusplus.com/reference/string/string/assign/</a:t>
            </a:r>
            <a:r>
              <a:rPr lang="en-US" sz="2400" dirty="0" smtClean="0"/>
              <a:t> 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en-US" sz="3200" b="1" dirty="0" smtClean="0"/>
              <a:t>3. </a:t>
            </a:r>
            <a:r>
              <a:rPr lang="ru-RU" sz="3200" b="1" dirty="0" smtClean="0"/>
              <a:t>Методы, заменяющие операции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ru-RU" sz="2400" dirty="0" smtClean="0">
                <a:solidFill>
                  <a:schemeClr val="tx2"/>
                </a:solidFill>
              </a:rPr>
              <a:t>  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  string </a:t>
            </a:r>
            <a:r>
              <a:rPr lang="en-US" sz="2400" dirty="0" err="1" smtClean="0">
                <a:solidFill>
                  <a:schemeClr val="tx2"/>
                </a:solidFill>
              </a:rPr>
              <a:t>fullname</a:t>
            </a:r>
            <a:r>
              <a:rPr lang="en-US" sz="2400" dirty="0" smtClean="0">
                <a:solidFill>
                  <a:schemeClr val="tx2"/>
                </a:solidFill>
              </a:rPr>
              <a:t>("</a:t>
            </a:r>
            <a:r>
              <a:rPr lang="en-US" sz="2400" dirty="0" err="1" smtClean="0">
                <a:solidFill>
                  <a:schemeClr val="tx2"/>
                </a:solidFill>
              </a:rPr>
              <a:t>Aluminium</a:t>
            </a:r>
            <a:r>
              <a:rPr lang="en-US" sz="2400" dirty="0" smtClean="0">
                <a:solidFill>
                  <a:schemeClr val="tx2"/>
                </a:solidFill>
              </a:rPr>
              <a:t>");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  string </a:t>
            </a:r>
            <a:r>
              <a:rPr lang="en-US" sz="2400" dirty="0" err="1" smtClean="0">
                <a:solidFill>
                  <a:schemeClr val="tx2"/>
                </a:solidFill>
              </a:rPr>
              <a:t>str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  </a:t>
            </a:r>
            <a:r>
              <a:rPr lang="en-US" sz="2400" dirty="0" err="1" smtClean="0">
                <a:solidFill>
                  <a:schemeClr val="tx2"/>
                </a:solidFill>
              </a:rPr>
              <a:t>str.assign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fullname</a:t>
            </a:r>
            <a:r>
              <a:rPr lang="en-US" sz="2400" dirty="0" smtClean="0">
                <a:solidFill>
                  <a:schemeClr val="tx2"/>
                </a:solidFill>
              </a:rPr>
              <a:t>, 3, 4);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  </a:t>
            </a:r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 &lt;&lt; </a:t>
            </a:r>
            <a:r>
              <a:rPr lang="en-US" sz="2400" dirty="0" err="1" smtClean="0">
                <a:solidFill>
                  <a:schemeClr val="tx2"/>
                </a:solidFill>
              </a:rPr>
              <a:t>str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en-US" sz="3200" b="1" dirty="0" smtClean="0"/>
              <a:t>4. </a:t>
            </a:r>
            <a:r>
              <a:rPr lang="ru-RU" sz="3200" b="1" dirty="0" smtClean="0"/>
              <a:t>Размеры строк (определить</a:t>
            </a:r>
            <a:r>
              <a:rPr lang="en-US" sz="3200" b="1" dirty="0" smtClean="0"/>
              <a:t>/</a:t>
            </a:r>
            <a:r>
              <a:rPr lang="ru-RU" sz="3200" b="1" dirty="0" smtClean="0"/>
              <a:t>задать)</a:t>
            </a:r>
          </a:p>
          <a:p>
            <a:endParaRPr lang="ru-RU" sz="3200" dirty="0" smtClean="0"/>
          </a:p>
          <a:p>
            <a:r>
              <a:rPr lang="ru-RU" sz="3200" dirty="0" smtClean="0"/>
              <a:t>Для определения размеров строк используется два метода:</a:t>
            </a:r>
          </a:p>
          <a:p>
            <a:endParaRPr lang="ru-RU" sz="3200" dirty="0" smtClean="0"/>
          </a:p>
          <a:p>
            <a:r>
              <a:rPr lang="en-US" sz="3200" dirty="0" err="1" smtClean="0"/>
              <a:t>size_type</a:t>
            </a:r>
            <a:r>
              <a:rPr lang="en-US" sz="3200" dirty="0" smtClean="0"/>
              <a:t> size()</a:t>
            </a:r>
          </a:p>
          <a:p>
            <a:r>
              <a:rPr lang="en-US" sz="3200" dirty="0" err="1" smtClean="0"/>
              <a:t>size_type</a:t>
            </a:r>
            <a:r>
              <a:rPr lang="en-US" sz="3200" dirty="0" smtClean="0"/>
              <a:t> length()</a:t>
            </a:r>
          </a:p>
          <a:p>
            <a:endParaRPr lang="en-US" sz="3200" dirty="0" smtClean="0"/>
          </a:p>
          <a:p>
            <a:r>
              <a:rPr lang="en-US" sz="3200" dirty="0" smtClean="0">
                <a:solidFill>
                  <a:schemeClr val="tx2"/>
                </a:solidFill>
              </a:rPr>
              <a:t>string </a:t>
            </a:r>
            <a:r>
              <a:rPr lang="en-US" sz="3200" dirty="0" err="1" smtClean="0">
                <a:solidFill>
                  <a:schemeClr val="tx2"/>
                </a:solidFill>
              </a:rPr>
              <a:t>str</a:t>
            </a:r>
            <a:r>
              <a:rPr lang="en-US" sz="3200" dirty="0" smtClean="0">
                <a:solidFill>
                  <a:schemeClr val="tx2"/>
                </a:solidFill>
              </a:rPr>
              <a:t>("</a:t>
            </a:r>
            <a:r>
              <a:rPr lang="en-US" sz="3200" dirty="0" err="1" smtClean="0">
                <a:solidFill>
                  <a:schemeClr val="tx2"/>
                </a:solidFill>
              </a:rPr>
              <a:t>Aluminium</a:t>
            </a:r>
            <a:r>
              <a:rPr lang="en-US" sz="3200" dirty="0" smtClean="0">
                <a:solidFill>
                  <a:schemeClr val="tx2"/>
                </a:solidFill>
              </a:rPr>
              <a:t>");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PRINT(</a:t>
            </a:r>
            <a:r>
              <a:rPr lang="en-US" sz="3200" dirty="0" err="1" smtClean="0">
                <a:solidFill>
                  <a:schemeClr val="tx2"/>
                </a:solidFill>
              </a:rPr>
              <a:t>str.length</a:t>
            </a:r>
            <a:r>
              <a:rPr lang="en-US" sz="3200" dirty="0" smtClean="0">
                <a:solidFill>
                  <a:schemeClr val="tx2"/>
                </a:solidFill>
              </a:rPr>
              <a:t>());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// </a:t>
            </a:r>
            <a:r>
              <a:rPr lang="ru-RU" sz="3200" dirty="0" smtClean="0">
                <a:solidFill>
                  <a:schemeClr val="tx2"/>
                </a:solidFill>
              </a:rPr>
              <a:t>Вывод: </a:t>
            </a:r>
            <a:r>
              <a:rPr lang="en-US" sz="3200" dirty="0" err="1" smtClean="0">
                <a:solidFill>
                  <a:schemeClr val="tx2"/>
                </a:solidFill>
              </a:rPr>
              <a:t>str.length</a:t>
            </a:r>
            <a:r>
              <a:rPr lang="en-US" sz="3200" dirty="0" smtClean="0">
                <a:solidFill>
                  <a:schemeClr val="tx2"/>
                </a:solidFill>
              </a:rPr>
              <a:t>() = 9</a:t>
            </a:r>
            <a:endParaRPr lang="ru-RU" sz="3200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en-US" sz="3200" b="1" dirty="0" smtClean="0"/>
              <a:t>4. </a:t>
            </a:r>
            <a:r>
              <a:rPr lang="ru-RU" sz="3200" b="1" dirty="0" smtClean="0"/>
              <a:t>Размеры строк (определить</a:t>
            </a:r>
            <a:r>
              <a:rPr lang="en-US" sz="3200" b="1" dirty="0" smtClean="0"/>
              <a:t>/</a:t>
            </a:r>
            <a:r>
              <a:rPr lang="ru-RU" sz="3200" b="1" dirty="0" smtClean="0"/>
              <a:t>задать)</a:t>
            </a:r>
          </a:p>
          <a:p>
            <a:endParaRPr lang="ru-RU" sz="3200" dirty="0" smtClean="0"/>
          </a:p>
          <a:p>
            <a:r>
              <a:rPr lang="ru-RU" sz="3200" dirty="0" smtClean="0"/>
              <a:t>Для определения количества символов, которые можно поместить в строку без выделения дополнительной памяти:</a:t>
            </a:r>
          </a:p>
          <a:p>
            <a:endParaRPr lang="ru-RU" sz="3200" dirty="0" smtClean="0"/>
          </a:p>
          <a:p>
            <a:r>
              <a:rPr lang="en-US" sz="3200" dirty="0" err="1" smtClean="0"/>
              <a:t>size_type</a:t>
            </a:r>
            <a:r>
              <a:rPr lang="en-US" sz="3200" dirty="0" smtClean="0"/>
              <a:t> capacity()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en-US" sz="3200" b="1" dirty="0" smtClean="0"/>
              <a:t>4. </a:t>
            </a:r>
            <a:r>
              <a:rPr lang="ru-RU" sz="3200" b="1" dirty="0" smtClean="0"/>
              <a:t>Размеры строк (определить</a:t>
            </a:r>
            <a:r>
              <a:rPr lang="en-US" sz="3200" b="1" dirty="0" smtClean="0"/>
              <a:t>/</a:t>
            </a:r>
            <a:r>
              <a:rPr lang="ru-RU" sz="3200" b="1" dirty="0" smtClean="0"/>
              <a:t>задать)</a:t>
            </a:r>
          </a:p>
          <a:p>
            <a:endParaRPr lang="ru-RU" sz="3200" dirty="0" smtClean="0"/>
          </a:p>
          <a:p>
            <a:r>
              <a:rPr lang="ru-RU" sz="3200" dirty="0" smtClean="0"/>
              <a:t>Если во время выполнения программы для некоторой строки выполняется соотношения </a:t>
            </a:r>
            <a:r>
              <a:rPr lang="en-US" sz="3200" dirty="0" err="1" smtClean="0"/>
              <a:t>s.size</a:t>
            </a:r>
            <a:r>
              <a:rPr lang="en-US" sz="3200" dirty="0" smtClean="0"/>
              <a:t>()==</a:t>
            </a:r>
            <a:r>
              <a:rPr lang="en-US" sz="3200" dirty="0" err="1" smtClean="0"/>
              <a:t>s.capacity</a:t>
            </a:r>
            <a:r>
              <a:rPr lang="en-US" sz="3200" dirty="0" smtClean="0"/>
              <a:t>(), </a:t>
            </a:r>
            <a:r>
              <a:rPr lang="ru-RU" sz="3200" dirty="0" smtClean="0"/>
              <a:t>то следующее увеличение строки </a:t>
            </a:r>
            <a:r>
              <a:rPr lang="en-US" sz="3200" dirty="0" smtClean="0"/>
              <a:t>s </a:t>
            </a:r>
            <a:r>
              <a:rPr lang="ru-RU" sz="3200" dirty="0" smtClean="0"/>
              <a:t>приведёт к автоматическому перераспределению памяти. Всегда выполняется соотношение </a:t>
            </a:r>
            <a:r>
              <a:rPr lang="en-US" sz="3200" dirty="0" err="1" smtClean="0"/>
              <a:t>s.size</a:t>
            </a:r>
            <a:r>
              <a:rPr lang="en-US" sz="3200" dirty="0" smtClean="0"/>
              <a:t>()&lt;=</a:t>
            </a:r>
            <a:r>
              <a:rPr lang="en-US" sz="3200" dirty="0" err="1" smtClean="0"/>
              <a:t>s.capacity</a:t>
            </a:r>
            <a:r>
              <a:rPr lang="en-US" sz="3200" dirty="0" smtClean="0"/>
              <a:t>()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en-US" sz="3200" b="1" dirty="0" smtClean="0"/>
              <a:t>4. </a:t>
            </a:r>
            <a:r>
              <a:rPr lang="ru-RU" sz="3200" b="1" dirty="0" smtClean="0"/>
              <a:t>Размеры строк (определить</a:t>
            </a:r>
            <a:r>
              <a:rPr lang="en-US" sz="3200" b="1" dirty="0" smtClean="0"/>
              <a:t>/</a:t>
            </a:r>
            <a:r>
              <a:rPr lang="ru-RU" sz="3200" b="1" dirty="0" smtClean="0"/>
              <a:t>задать)</a:t>
            </a:r>
          </a:p>
          <a:p>
            <a:endParaRPr lang="ru-RU" sz="3200" dirty="0" smtClean="0"/>
          </a:p>
          <a:p>
            <a:r>
              <a:rPr lang="ru-RU" sz="3200" dirty="0" smtClean="0"/>
              <a:t>Для определения предельной максимальной ёмкости строки:</a:t>
            </a:r>
          </a:p>
          <a:p>
            <a:endParaRPr lang="ru-RU" sz="3200" dirty="0" smtClean="0"/>
          </a:p>
          <a:p>
            <a:r>
              <a:rPr lang="en-US" sz="3200" dirty="0" err="1" smtClean="0"/>
              <a:t>size_type</a:t>
            </a:r>
            <a:r>
              <a:rPr lang="en-US" sz="3200" dirty="0" smtClean="0"/>
              <a:t> </a:t>
            </a:r>
            <a:r>
              <a:rPr lang="en-US" sz="3200" dirty="0" err="1" smtClean="0"/>
              <a:t>max_size</a:t>
            </a:r>
            <a:r>
              <a:rPr lang="en-US" sz="3200" dirty="0" smtClean="0"/>
              <a:t>()</a:t>
            </a:r>
          </a:p>
          <a:p>
            <a:endParaRPr lang="en-US" sz="3200" dirty="0" smtClean="0"/>
          </a:p>
          <a:p>
            <a:r>
              <a:rPr lang="ru-RU" sz="3200" dirty="0" smtClean="0"/>
              <a:t>Пример для</a:t>
            </a:r>
            <a:r>
              <a:rPr lang="en-US" sz="3200" dirty="0" smtClean="0"/>
              <a:t> </a:t>
            </a:r>
            <a:r>
              <a:rPr lang="ru-RU" sz="3200" dirty="0" err="1" smtClean="0"/>
              <a:t>онлайн-компилятора</a:t>
            </a:r>
            <a:r>
              <a:rPr lang="ru-RU" sz="3200" dirty="0" smtClean="0"/>
              <a:t> </a:t>
            </a:r>
            <a:r>
              <a:rPr lang="en-US" sz="3200" dirty="0" smtClean="0"/>
              <a:t>cpp.sh:</a:t>
            </a:r>
            <a:endParaRPr lang="ru-RU" sz="3200" dirty="0" smtClean="0"/>
          </a:p>
          <a:p>
            <a:r>
              <a:rPr lang="en-US" sz="3200" dirty="0" smtClean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string </a:t>
            </a:r>
            <a:r>
              <a:rPr lang="en-US" sz="2800" dirty="0" err="1" smtClean="0">
                <a:solidFill>
                  <a:schemeClr val="tx2"/>
                </a:solidFill>
              </a:rPr>
              <a:t>str</a:t>
            </a:r>
            <a:r>
              <a:rPr lang="en-US" sz="2800" dirty="0" smtClean="0">
                <a:solidFill>
                  <a:schemeClr val="tx2"/>
                </a:solidFill>
              </a:rPr>
              <a:t>("</a:t>
            </a:r>
            <a:r>
              <a:rPr lang="en-US" sz="2800" dirty="0" err="1" smtClean="0">
                <a:solidFill>
                  <a:schemeClr val="tx2"/>
                </a:solidFill>
              </a:rPr>
              <a:t>Aluminium</a:t>
            </a:r>
            <a:r>
              <a:rPr lang="en-US" sz="2800" dirty="0" smtClean="0">
                <a:solidFill>
                  <a:schemeClr val="tx2"/>
                </a:solidFill>
              </a:rPr>
              <a:t>");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PRINT(</a:t>
            </a:r>
            <a:r>
              <a:rPr lang="en-US" sz="2800" dirty="0" err="1" smtClean="0">
                <a:solidFill>
                  <a:schemeClr val="tx2"/>
                </a:solidFill>
              </a:rPr>
              <a:t>str.max_size</a:t>
            </a:r>
            <a:r>
              <a:rPr lang="en-US" sz="2800" dirty="0" smtClean="0">
                <a:solidFill>
                  <a:schemeClr val="tx2"/>
                </a:solidFill>
              </a:rPr>
              <a:t>());</a:t>
            </a:r>
            <a:endParaRPr lang="ru-RU" sz="2800" dirty="0" smtClean="0">
              <a:solidFill>
                <a:schemeClr val="tx2"/>
              </a:solidFill>
            </a:endParaRPr>
          </a:p>
          <a:p>
            <a:r>
              <a:rPr lang="ru-RU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// </a:t>
            </a:r>
            <a:r>
              <a:rPr lang="ru-RU" sz="2800" dirty="0" smtClean="0">
                <a:solidFill>
                  <a:schemeClr val="tx2"/>
                </a:solidFill>
              </a:rPr>
              <a:t>Вывод: </a:t>
            </a:r>
            <a:r>
              <a:rPr lang="en-US" sz="2800" dirty="0" err="1" smtClean="0">
                <a:solidFill>
                  <a:schemeClr val="tx2"/>
                </a:solidFill>
              </a:rPr>
              <a:t>str.max_size</a:t>
            </a:r>
            <a:r>
              <a:rPr lang="en-US" sz="2800" dirty="0" smtClean="0">
                <a:solidFill>
                  <a:schemeClr val="tx2"/>
                </a:solidFill>
              </a:rPr>
              <a:t>() = 4611686018427387897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en-US" sz="3200" b="1" dirty="0" smtClean="0"/>
              <a:t>4. </a:t>
            </a:r>
            <a:r>
              <a:rPr lang="ru-RU" sz="3200" b="1" dirty="0" smtClean="0"/>
              <a:t>Размеры строк (определить</a:t>
            </a:r>
            <a:r>
              <a:rPr lang="en-US" sz="3200" b="1" dirty="0" smtClean="0"/>
              <a:t>/</a:t>
            </a:r>
            <a:r>
              <a:rPr lang="ru-RU" sz="3200" b="1" dirty="0" smtClean="0"/>
              <a:t>задать)</a:t>
            </a:r>
          </a:p>
          <a:p>
            <a:endParaRPr lang="ru-RU" sz="3200" dirty="0" smtClean="0"/>
          </a:p>
          <a:p>
            <a:r>
              <a:rPr lang="ru-RU" sz="3200" dirty="0" smtClean="0"/>
              <a:t>Для изменения размеров строки:</a:t>
            </a:r>
          </a:p>
          <a:p>
            <a:endParaRPr lang="ru-RU" sz="3200" dirty="0" smtClean="0"/>
          </a:p>
          <a:p>
            <a:r>
              <a:rPr lang="en-US" sz="3200" dirty="0" smtClean="0"/>
              <a:t>void resize(</a:t>
            </a:r>
            <a:r>
              <a:rPr lang="en-US" sz="3200" dirty="0" err="1" smtClean="0"/>
              <a:t>size_type</a:t>
            </a:r>
            <a:r>
              <a:rPr lang="en-US" sz="3200" dirty="0" smtClean="0"/>
              <a:t> n, char </a:t>
            </a:r>
            <a:r>
              <a:rPr lang="en-US" sz="3200" dirty="0" err="1" smtClean="0"/>
              <a:t>ch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n&lt;</a:t>
            </a:r>
            <a:r>
              <a:rPr lang="en-US" sz="3200" dirty="0" err="1" smtClean="0"/>
              <a:t>s.size</a:t>
            </a:r>
            <a:r>
              <a:rPr lang="en-US" sz="3200" dirty="0" smtClean="0"/>
              <a:t>(): </a:t>
            </a:r>
            <a:r>
              <a:rPr lang="ru-RU" sz="3200" dirty="0" smtClean="0"/>
              <a:t>в строке остаются только первые </a:t>
            </a:r>
            <a:r>
              <a:rPr lang="en-US" sz="3200" dirty="0" smtClean="0"/>
              <a:t>n </a:t>
            </a:r>
            <a:r>
              <a:rPr lang="ru-RU" sz="3200" dirty="0" smtClean="0"/>
              <a:t>символов</a:t>
            </a:r>
          </a:p>
          <a:p>
            <a:r>
              <a:rPr lang="en-US" sz="3200" dirty="0" smtClean="0"/>
              <a:t>n&gt;</a:t>
            </a:r>
            <a:r>
              <a:rPr lang="en-US" sz="3200" dirty="0" err="1" smtClean="0"/>
              <a:t>s.size</a:t>
            </a:r>
            <a:r>
              <a:rPr lang="en-US" sz="3200" dirty="0" smtClean="0"/>
              <a:t>(): </a:t>
            </a:r>
            <a:r>
              <a:rPr lang="ru-RU" sz="3200" dirty="0" smtClean="0"/>
              <a:t>строка увеличивается до размера </a:t>
            </a:r>
            <a:r>
              <a:rPr lang="en-US" sz="3200" dirty="0" smtClean="0"/>
              <a:t>n</a:t>
            </a:r>
            <a:r>
              <a:rPr lang="ru-RU" sz="3200" dirty="0" smtClean="0"/>
              <a:t>, в её конец дописываются символы </a:t>
            </a:r>
            <a:r>
              <a:rPr lang="en-US" sz="3200" dirty="0" err="1" smtClean="0"/>
              <a:t>ch</a:t>
            </a:r>
            <a:r>
              <a:rPr lang="en-US" sz="3200" dirty="0" smtClean="0"/>
              <a:t>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en-US" sz="3200" b="1" dirty="0" smtClean="0"/>
              <a:t>4. </a:t>
            </a:r>
            <a:r>
              <a:rPr lang="ru-RU" sz="3200" b="1" dirty="0" smtClean="0"/>
              <a:t>Размеры строк (определить</a:t>
            </a:r>
            <a:r>
              <a:rPr lang="en-US" sz="3200" b="1" dirty="0" smtClean="0"/>
              <a:t>/</a:t>
            </a:r>
            <a:r>
              <a:rPr lang="ru-RU" sz="3200" b="1" dirty="0" smtClean="0"/>
              <a:t>задать)</a:t>
            </a:r>
          </a:p>
          <a:p>
            <a:endParaRPr lang="ru-RU" sz="3200" dirty="0" smtClean="0"/>
          </a:p>
          <a:p>
            <a:r>
              <a:rPr lang="ru-RU" sz="3200" dirty="0" smtClean="0"/>
              <a:t>Для изменения размеров строки существует перегруженный метод:</a:t>
            </a:r>
          </a:p>
          <a:p>
            <a:endParaRPr lang="ru-RU" sz="3200" dirty="0" smtClean="0"/>
          </a:p>
          <a:p>
            <a:r>
              <a:rPr lang="en-US" sz="3200" dirty="0" smtClean="0"/>
              <a:t>void resize(</a:t>
            </a:r>
            <a:r>
              <a:rPr lang="en-US" sz="3200" dirty="0" err="1" smtClean="0"/>
              <a:t>size_type</a:t>
            </a:r>
            <a:r>
              <a:rPr lang="en-US" sz="3200" dirty="0" smtClean="0"/>
              <a:t> n)</a:t>
            </a:r>
          </a:p>
          <a:p>
            <a:endParaRPr lang="ru-RU" sz="3200" dirty="0" smtClean="0"/>
          </a:p>
          <a:p>
            <a:r>
              <a:rPr lang="ru-RU" sz="3200" dirty="0" smtClean="0"/>
              <a:t>В этом случае для заполнения используется стандартный символ.</a:t>
            </a:r>
            <a:endParaRPr lang="en-US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en-US" sz="3200" b="1" dirty="0" smtClean="0"/>
              <a:t>4. </a:t>
            </a:r>
            <a:r>
              <a:rPr lang="ru-RU" sz="3200" b="1" dirty="0" smtClean="0"/>
              <a:t>Размеры строк (определить</a:t>
            </a:r>
            <a:r>
              <a:rPr lang="en-US" sz="3200" b="1" dirty="0" smtClean="0"/>
              <a:t>/</a:t>
            </a:r>
            <a:r>
              <a:rPr lang="ru-RU" sz="3200" b="1" dirty="0" smtClean="0"/>
              <a:t>задать)</a:t>
            </a:r>
          </a:p>
          <a:p>
            <a:r>
              <a:rPr lang="ru-RU" sz="3200" dirty="0" smtClean="0"/>
              <a:t>Пример. Даны слова, перечисленные через пробел. Оставить в строке только первое слово.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ru-RU" sz="2800" dirty="0" smtClean="0">
                <a:solidFill>
                  <a:schemeClr val="tx2"/>
                </a:solidFill>
              </a:rPr>
              <a:t>   </a:t>
            </a:r>
            <a:r>
              <a:rPr lang="en-US" sz="2800" dirty="0" smtClean="0">
                <a:solidFill>
                  <a:schemeClr val="tx2"/>
                </a:solidFill>
              </a:rPr>
              <a:t>string </a:t>
            </a:r>
            <a:r>
              <a:rPr lang="en-US" sz="2800" dirty="0" err="1" smtClean="0">
                <a:solidFill>
                  <a:schemeClr val="tx2"/>
                </a:solidFill>
              </a:rPr>
              <a:t>str</a:t>
            </a:r>
            <a:r>
              <a:rPr lang="en-US" sz="2800" dirty="0" smtClean="0">
                <a:solidFill>
                  <a:schemeClr val="tx2"/>
                </a:solidFill>
              </a:rPr>
              <a:t>("</a:t>
            </a:r>
            <a:r>
              <a:rPr lang="en-US" sz="2800" dirty="0" err="1" smtClean="0">
                <a:solidFill>
                  <a:schemeClr val="tx2"/>
                </a:solidFill>
              </a:rPr>
              <a:t>Lorem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ipsum</a:t>
            </a:r>
            <a:r>
              <a:rPr lang="en-US" sz="2800" dirty="0" smtClean="0">
                <a:solidFill>
                  <a:schemeClr val="tx2"/>
                </a:solidFill>
              </a:rPr>
              <a:t> dolor sit </a:t>
            </a:r>
            <a:r>
              <a:rPr lang="en-US" sz="2800" dirty="0" err="1" smtClean="0">
                <a:solidFill>
                  <a:schemeClr val="tx2"/>
                </a:solidFill>
              </a:rPr>
              <a:t>amet</a:t>
            </a:r>
            <a:r>
              <a:rPr lang="en-US" sz="2800" dirty="0" smtClean="0">
                <a:solidFill>
                  <a:schemeClr val="tx2"/>
                </a:solidFill>
              </a:rPr>
              <a:t>");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  </a:t>
            </a:r>
            <a:r>
              <a:rPr lang="en-US" sz="2800" dirty="0" err="1" smtClean="0">
                <a:solidFill>
                  <a:schemeClr val="tx2"/>
                </a:solidFill>
              </a:rPr>
              <a:t>int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=0;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  </a:t>
            </a:r>
            <a:r>
              <a:rPr lang="en-US" sz="2800" dirty="0" err="1" smtClean="0">
                <a:solidFill>
                  <a:schemeClr val="tx2"/>
                </a:solidFill>
              </a:rPr>
              <a:t>bool</a:t>
            </a:r>
            <a:r>
              <a:rPr lang="en-US" sz="2800" dirty="0" smtClean="0">
                <a:solidFill>
                  <a:schemeClr val="tx2"/>
                </a:solidFill>
              </a:rPr>
              <a:t> flag=true;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  while(</a:t>
            </a:r>
            <a:r>
              <a:rPr lang="en-US" sz="2800" dirty="0" err="1" smtClean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&lt;</a:t>
            </a:r>
            <a:r>
              <a:rPr lang="en-US" sz="2800" dirty="0" err="1" smtClean="0">
                <a:solidFill>
                  <a:schemeClr val="tx2"/>
                </a:solidFill>
              </a:rPr>
              <a:t>str.length</a:t>
            </a:r>
            <a:r>
              <a:rPr lang="en-US" sz="2800" dirty="0" smtClean="0">
                <a:solidFill>
                  <a:schemeClr val="tx2"/>
                </a:solidFill>
              </a:rPr>
              <a:t>() &amp;&amp; flag){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      if(</a:t>
            </a:r>
            <a:r>
              <a:rPr lang="en-US" sz="2800" dirty="0" err="1" smtClean="0">
                <a:solidFill>
                  <a:schemeClr val="tx2"/>
                </a:solidFill>
              </a:rPr>
              <a:t>str.at</a:t>
            </a:r>
            <a:r>
              <a:rPr lang="en-US" sz="2800" dirty="0" smtClean="0">
                <a:solidFill>
                  <a:schemeClr val="tx2"/>
                </a:solidFill>
              </a:rPr>
              <a:t>(</a:t>
            </a:r>
            <a:r>
              <a:rPr lang="en-US" sz="2800" dirty="0" err="1" smtClean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)==' ') flag=false;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      </a:t>
            </a:r>
            <a:r>
              <a:rPr lang="en-US" sz="2800" dirty="0" err="1" smtClean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++;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  }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  </a:t>
            </a:r>
            <a:r>
              <a:rPr lang="en-US" sz="2800" dirty="0" err="1" smtClean="0">
                <a:solidFill>
                  <a:schemeClr val="tx2"/>
                </a:solidFill>
              </a:rPr>
              <a:t>str.resize</a:t>
            </a:r>
            <a:r>
              <a:rPr lang="en-US" sz="2800" dirty="0" smtClean="0">
                <a:solidFill>
                  <a:schemeClr val="tx2"/>
                </a:solidFill>
              </a:rPr>
              <a:t>(--</a:t>
            </a:r>
            <a:r>
              <a:rPr lang="en-US" sz="2800" dirty="0" err="1" smtClean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);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  </a:t>
            </a:r>
            <a:r>
              <a:rPr lang="en-US" sz="2800" dirty="0" err="1" smtClean="0">
                <a:solidFill>
                  <a:schemeClr val="tx2"/>
                </a:solidFill>
              </a:rPr>
              <a:t>cout</a:t>
            </a:r>
            <a:r>
              <a:rPr lang="en-US" sz="2800" dirty="0" smtClean="0">
                <a:solidFill>
                  <a:schemeClr val="tx2"/>
                </a:solidFill>
              </a:rPr>
              <a:t>&lt;&lt;</a:t>
            </a:r>
            <a:r>
              <a:rPr lang="en-US" sz="2800" dirty="0" err="1" smtClean="0">
                <a:solidFill>
                  <a:schemeClr val="tx2"/>
                </a:solidFill>
              </a:rPr>
              <a:t>str</a:t>
            </a:r>
            <a:r>
              <a:rPr lang="en-US" sz="2800" dirty="0" smtClean="0">
                <a:solidFill>
                  <a:schemeClr val="tx2"/>
                </a:solidFill>
              </a:rPr>
              <a:t>;</a:t>
            </a:r>
            <a:endParaRPr lang="ru-RU" sz="2800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ru-RU" sz="3200" b="1" dirty="0" smtClean="0"/>
              <a:t>5</a:t>
            </a:r>
            <a:r>
              <a:rPr lang="en-US" sz="3200" b="1" dirty="0" smtClean="0"/>
              <a:t>. </a:t>
            </a:r>
            <a:r>
              <a:rPr lang="ru-RU" sz="3200" b="1" dirty="0" smtClean="0"/>
              <a:t>Вставка символов</a:t>
            </a:r>
          </a:p>
          <a:p>
            <a:endParaRPr lang="ru-RU" sz="3200" dirty="0" smtClean="0"/>
          </a:p>
          <a:p>
            <a:r>
              <a:rPr lang="en-US" sz="3200" dirty="0" smtClean="0"/>
              <a:t>string &amp; insert(</a:t>
            </a:r>
            <a:r>
              <a:rPr lang="ru-RU" sz="3200" dirty="0" smtClean="0"/>
              <a:t>параметры</a:t>
            </a:r>
            <a:r>
              <a:rPr lang="en-US" sz="3200" dirty="0" smtClean="0"/>
              <a:t>);</a:t>
            </a:r>
          </a:p>
          <a:p>
            <a:endParaRPr lang="ru-RU" sz="3200" dirty="0" smtClean="0"/>
          </a:p>
          <a:p>
            <a:r>
              <a:rPr lang="ru-RU" sz="2400" dirty="0" smtClean="0"/>
              <a:t>Объявления функции </a:t>
            </a:r>
            <a:r>
              <a:rPr lang="en-US" sz="2400" dirty="0" smtClean="0"/>
              <a:t>insert:</a:t>
            </a:r>
          </a:p>
          <a:p>
            <a:r>
              <a:rPr lang="en-US" sz="2400" dirty="0" smtClean="0">
                <a:hlinkClick r:id="rId3"/>
              </a:rPr>
              <a:t>http://www.cplusplus.com/reference/string/string/insert/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ru-RU" sz="2400" dirty="0" smtClean="0"/>
              <a:t>Например,</a:t>
            </a:r>
          </a:p>
          <a:p>
            <a:r>
              <a:rPr lang="en-US" sz="2000" dirty="0" smtClean="0"/>
              <a:t>string&amp; insert (</a:t>
            </a:r>
            <a:r>
              <a:rPr lang="en-US" sz="2000" dirty="0" err="1" smtClean="0"/>
              <a:t>size_t</a:t>
            </a:r>
            <a:r>
              <a:rPr lang="en-US" sz="2000" dirty="0" smtClean="0"/>
              <a:t> pos, const string&amp; </a:t>
            </a:r>
            <a:r>
              <a:rPr lang="en-US" sz="2000" dirty="0" err="1" smtClean="0"/>
              <a:t>str</a:t>
            </a:r>
            <a:r>
              <a:rPr lang="en-US" sz="2000" dirty="0" smtClean="0"/>
              <a:t>, </a:t>
            </a:r>
            <a:r>
              <a:rPr lang="en-US" sz="2000" dirty="0" err="1" smtClean="0"/>
              <a:t>size_t</a:t>
            </a:r>
            <a:r>
              <a:rPr lang="en-US" sz="2000" dirty="0" smtClean="0"/>
              <a:t> </a:t>
            </a:r>
            <a:r>
              <a:rPr lang="en-US" sz="2000" dirty="0" err="1" smtClean="0"/>
              <a:t>subpos</a:t>
            </a:r>
            <a:r>
              <a:rPr lang="en-US" sz="2000" dirty="0" smtClean="0"/>
              <a:t>, </a:t>
            </a:r>
            <a:r>
              <a:rPr lang="en-US" sz="2000" dirty="0" err="1" smtClean="0"/>
              <a:t>size_t</a:t>
            </a:r>
            <a:r>
              <a:rPr lang="en-US" sz="2000" dirty="0" smtClean="0"/>
              <a:t> </a:t>
            </a:r>
            <a:r>
              <a:rPr lang="en-US" sz="2000" dirty="0" err="1" smtClean="0"/>
              <a:t>sublen</a:t>
            </a:r>
            <a:r>
              <a:rPr lang="en-US" sz="2000" dirty="0" smtClean="0"/>
              <a:t>);</a:t>
            </a:r>
            <a:endParaRPr lang="ru-RU" sz="2000" dirty="0" smtClean="0"/>
          </a:p>
          <a:p>
            <a:r>
              <a:rPr lang="ru-RU" sz="2400" dirty="0" smtClean="0"/>
              <a:t>вставляет в вызывающую строку</a:t>
            </a:r>
            <a:r>
              <a:rPr lang="en-US" sz="2400" dirty="0" smtClean="0"/>
              <a:t> </a:t>
            </a:r>
            <a:r>
              <a:rPr lang="ru-RU" sz="2400" dirty="0" smtClean="0"/>
              <a:t>с позиции </a:t>
            </a:r>
            <a:r>
              <a:rPr lang="en-US" sz="2400" dirty="0" smtClean="0"/>
              <a:t>pos</a:t>
            </a:r>
            <a:r>
              <a:rPr lang="ru-RU" sz="2400" dirty="0" smtClean="0"/>
              <a:t> подстроку </a:t>
            </a:r>
            <a:r>
              <a:rPr lang="en-US" sz="2400" dirty="0" err="1" smtClean="0"/>
              <a:t>str</a:t>
            </a:r>
            <a:r>
              <a:rPr lang="ru-RU" sz="2400" dirty="0" smtClean="0"/>
              <a:t> длиной </a:t>
            </a:r>
            <a:r>
              <a:rPr lang="en-US" sz="2400" dirty="0" err="1" smtClean="0"/>
              <a:t>sublen</a:t>
            </a:r>
            <a:r>
              <a:rPr lang="en-US" sz="2400" dirty="0" smtClean="0"/>
              <a:t>, </a:t>
            </a:r>
            <a:r>
              <a:rPr lang="ru-RU" sz="2400" dirty="0" smtClean="0"/>
              <a:t>начинающуюся с позиции </a:t>
            </a:r>
            <a:r>
              <a:rPr lang="en-US" sz="2400" dirty="0" err="1" smtClean="0"/>
              <a:t>subpos</a:t>
            </a:r>
            <a:endParaRPr lang="en-US" sz="20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Основные отличия Си-строк от строк в стиле </a:t>
            </a:r>
            <a:r>
              <a:rPr lang="ru-RU" sz="3200" dirty="0" err="1" smtClean="0"/>
              <a:t>Си++</a:t>
            </a:r>
            <a:r>
              <a:rPr lang="ru-RU" sz="3200" dirty="0" smtClean="0"/>
              <a:t>:</a:t>
            </a:r>
          </a:p>
          <a:p>
            <a:pPr marL="857250" indent="-514350">
              <a:buFont typeface="+mj-lt"/>
              <a:buAutoNum type="arabicPeriod"/>
            </a:pPr>
            <a:r>
              <a:rPr lang="ru-RU" sz="3200" dirty="0" smtClean="0"/>
              <a:t>Си-строка не может динамически изменять размеры</a:t>
            </a:r>
          </a:p>
          <a:p>
            <a:pPr marL="857250" indent="-514350">
              <a:buFont typeface="+mj-lt"/>
              <a:buAutoNum type="arabicPeriod"/>
            </a:pPr>
            <a:r>
              <a:rPr lang="ru-RU" sz="3200" dirty="0" smtClean="0"/>
              <a:t>В функциях для работы с Си-строками нет контроля за границами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ru-RU" sz="3200" b="1" dirty="0" smtClean="0"/>
              <a:t>5</a:t>
            </a:r>
            <a:r>
              <a:rPr lang="en-US" sz="3200" b="1" dirty="0" smtClean="0"/>
              <a:t>. </a:t>
            </a:r>
            <a:r>
              <a:rPr lang="ru-RU" sz="3200" b="1" dirty="0" smtClean="0"/>
              <a:t>Вставка символов</a:t>
            </a:r>
          </a:p>
          <a:p>
            <a:endParaRPr lang="ru-RU" sz="3200" dirty="0" smtClean="0"/>
          </a:p>
          <a:p>
            <a:r>
              <a:rPr lang="ru-RU" sz="3200" dirty="0" smtClean="0"/>
              <a:t>Пример.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ru-RU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string </a:t>
            </a:r>
            <a:r>
              <a:rPr lang="en-US" sz="3200" dirty="0" err="1" smtClean="0">
                <a:solidFill>
                  <a:schemeClr val="tx2"/>
                </a:solidFill>
              </a:rPr>
              <a:t>str</a:t>
            </a:r>
            <a:r>
              <a:rPr lang="en-US" sz="3200" dirty="0" smtClean="0">
                <a:solidFill>
                  <a:schemeClr val="tx2"/>
                </a:solidFill>
              </a:rPr>
              <a:t>("ABCDEF");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string str2("123456");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</a:t>
            </a:r>
            <a:r>
              <a:rPr lang="en-US" sz="3200" dirty="0" err="1" smtClean="0">
                <a:solidFill>
                  <a:schemeClr val="tx2"/>
                </a:solidFill>
              </a:rPr>
              <a:t>str.insert</a:t>
            </a:r>
            <a:r>
              <a:rPr lang="en-US" sz="3200" dirty="0" smtClean="0">
                <a:solidFill>
                  <a:schemeClr val="tx2"/>
                </a:solidFill>
              </a:rPr>
              <a:t>(3, str2, 1, 4);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</a:t>
            </a:r>
            <a:r>
              <a:rPr lang="en-US" sz="3200" dirty="0" err="1" smtClean="0">
                <a:solidFill>
                  <a:schemeClr val="tx2"/>
                </a:solidFill>
              </a:rPr>
              <a:t>cout</a:t>
            </a:r>
            <a:r>
              <a:rPr lang="en-US" sz="3200" dirty="0" smtClean="0">
                <a:solidFill>
                  <a:schemeClr val="tx2"/>
                </a:solidFill>
              </a:rPr>
              <a:t> &lt;&lt; </a:t>
            </a:r>
            <a:r>
              <a:rPr lang="en-US" sz="3200" dirty="0" err="1" smtClean="0">
                <a:solidFill>
                  <a:schemeClr val="tx2"/>
                </a:solidFill>
              </a:rPr>
              <a:t>str</a:t>
            </a:r>
            <a:r>
              <a:rPr lang="en-US" sz="3200" dirty="0" smtClean="0">
                <a:solidFill>
                  <a:schemeClr val="tx2"/>
                </a:solidFill>
              </a:rPr>
              <a:t>;</a:t>
            </a:r>
            <a:endParaRPr lang="ru-RU" sz="3200" dirty="0" smtClean="0">
              <a:solidFill>
                <a:schemeClr val="tx2"/>
              </a:solidFill>
            </a:endParaRPr>
          </a:p>
          <a:p>
            <a:endParaRPr lang="ru-RU" sz="3200" dirty="0" smtClean="0">
              <a:solidFill>
                <a:schemeClr val="tx2"/>
              </a:solidFill>
            </a:endParaRPr>
          </a:p>
          <a:p>
            <a:r>
              <a:rPr lang="ru-RU" sz="3200" dirty="0" smtClean="0">
                <a:solidFill>
                  <a:schemeClr val="tx2"/>
                </a:solidFill>
              </a:rPr>
              <a:t>  </a:t>
            </a:r>
            <a:r>
              <a:rPr lang="en-US" sz="3200" dirty="0" smtClean="0">
                <a:solidFill>
                  <a:schemeClr val="tx2"/>
                </a:solidFill>
              </a:rPr>
              <a:t>//</a:t>
            </a:r>
            <a:r>
              <a:rPr lang="ru-RU" sz="3200" dirty="0" smtClean="0">
                <a:solidFill>
                  <a:schemeClr val="tx2"/>
                </a:solidFill>
              </a:rPr>
              <a:t>Вывод: </a:t>
            </a:r>
            <a:r>
              <a:rPr lang="en-US" sz="3200" dirty="0" smtClean="0">
                <a:solidFill>
                  <a:schemeClr val="tx2"/>
                </a:solidFill>
              </a:rPr>
              <a:t>ABC2345DEF 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ru-RU" sz="3200" b="1" dirty="0" smtClean="0"/>
              <a:t>6</a:t>
            </a:r>
            <a:r>
              <a:rPr lang="en-US" sz="3200" b="1" dirty="0" smtClean="0"/>
              <a:t>. </a:t>
            </a:r>
            <a:r>
              <a:rPr lang="ru-RU" sz="3200" b="1" dirty="0" smtClean="0"/>
              <a:t>Удаление части строки</a:t>
            </a:r>
          </a:p>
          <a:p>
            <a:endParaRPr lang="ru-RU" sz="3200" dirty="0" smtClean="0"/>
          </a:p>
          <a:p>
            <a:r>
              <a:rPr lang="en-US" sz="3200" dirty="0" smtClean="0"/>
              <a:t>string &amp; erase(</a:t>
            </a:r>
            <a:r>
              <a:rPr lang="en-US" sz="3200" dirty="0" err="1" smtClean="0"/>
              <a:t>int</a:t>
            </a:r>
            <a:r>
              <a:rPr lang="en-US" sz="3200" dirty="0" smtClean="0"/>
              <a:t> pos, </a:t>
            </a:r>
            <a:r>
              <a:rPr lang="en-US" sz="3200" dirty="0" err="1" smtClean="0"/>
              <a:t>int</a:t>
            </a:r>
            <a:r>
              <a:rPr lang="en-US" sz="3200" dirty="0" smtClean="0"/>
              <a:t> n=</a:t>
            </a:r>
            <a:r>
              <a:rPr lang="en-US" sz="3200" dirty="0" err="1" smtClean="0"/>
              <a:t>npos</a:t>
            </a:r>
            <a:r>
              <a:rPr lang="en-US" sz="3200" dirty="0" smtClean="0"/>
              <a:t>);</a:t>
            </a:r>
          </a:p>
          <a:p>
            <a:endParaRPr lang="ru-RU" sz="3200" dirty="0" smtClean="0"/>
          </a:p>
          <a:p>
            <a:r>
              <a:rPr lang="ru-RU" sz="3200" dirty="0" smtClean="0"/>
              <a:t>Удаляет с позиции </a:t>
            </a:r>
            <a:r>
              <a:rPr lang="en-US" sz="3200" dirty="0" smtClean="0"/>
              <a:t>pos </a:t>
            </a:r>
            <a:r>
              <a:rPr lang="ru-RU" sz="3200" dirty="0" smtClean="0"/>
              <a:t>количество символов </a:t>
            </a:r>
            <a:r>
              <a:rPr lang="en-US" sz="3200" dirty="0" smtClean="0"/>
              <a:t>n.</a:t>
            </a:r>
          </a:p>
          <a:p>
            <a:endParaRPr lang="en-US" sz="3200" dirty="0" smtClean="0"/>
          </a:p>
          <a:p>
            <a:r>
              <a:rPr lang="en-US" sz="3200" dirty="0" smtClean="0">
                <a:solidFill>
                  <a:schemeClr val="tx2"/>
                </a:solidFill>
              </a:rPr>
              <a:t>  string </a:t>
            </a:r>
            <a:r>
              <a:rPr lang="en-US" sz="3200" dirty="0" err="1" smtClean="0">
                <a:solidFill>
                  <a:schemeClr val="tx2"/>
                </a:solidFill>
              </a:rPr>
              <a:t>str</a:t>
            </a:r>
            <a:r>
              <a:rPr lang="en-US" sz="3200" dirty="0" smtClean="0">
                <a:solidFill>
                  <a:schemeClr val="tx2"/>
                </a:solidFill>
              </a:rPr>
              <a:t>("ABCDEF");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</a:t>
            </a:r>
            <a:r>
              <a:rPr lang="en-US" sz="3200" dirty="0" err="1" smtClean="0">
                <a:solidFill>
                  <a:schemeClr val="tx2"/>
                </a:solidFill>
              </a:rPr>
              <a:t>str.erase</a:t>
            </a:r>
            <a:r>
              <a:rPr lang="en-US" sz="3200" dirty="0" smtClean="0">
                <a:solidFill>
                  <a:schemeClr val="tx2"/>
                </a:solidFill>
              </a:rPr>
              <a:t>(2,2);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</a:t>
            </a:r>
            <a:r>
              <a:rPr lang="en-US" sz="3200" dirty="0" err="1" smtClean="0">
                <a:solidFill>
                  <a:schemeClr val="tx2"/>
                </a:solidFill>
              </a:rPr>
              <a:t>cout</a:t>
            </a:r>
            <a:r>
              <a:rPr lang="en-US" sz="3200" dirty="0" smtClean="0">
                <a:solidFill>
                  <a:schemeClr val="tx2"/>
                </a:solidFill>
              </a:rPr>
              <a:t>&lt;&lt;</a:t>
            </a:r>
            <a:r>
              <a:rPr lang="en-US" sz="3200" dirty="0" err="1" smtClean="0">
                <a:solidFill>
                  <a:schemeClr val="tx2"/>
                </a:solidFill>
              </a:rPr>
              <a:t>str</a:t>
            </a:r>
            <a:r>
              <a:rPr lang="en-US" sz="32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// </a:t>
            </a:r>
            <a:r>
              <a:rPr lang="ru-RU" sz="3200" dirty="0" smtClean="0">
                <a:solidFill>
                  <a:schemeClr val="tx2"/>
                </a:solidFill>
              </a:rPr>
              <a:t>Вывод: </a:t>
            </a:r>
            <a:r>
              <a:rPr lang="en-US" sz="3200" dirty="0" smtClean="0">
                <a:solidFill>
                  <a:schemeClr val="tx2"/>
                </a:solidFill>
              </a:rPr>
              <a:t>ABEF </a:t>
            </a:r>
          </a:p>
          <a:p>
            <a:endParaRPr lang="en-US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ru-RU" sz="3200" b="1" dirty="0" smtClean="0"/>
              <a:t>7</a:t>
            </a:r>
            <a:r>
              <a:rPr lang="en-US" sz="3200" b="1" dirty="0" smtClean="0"/>
              <a:t>. </a:t>
            </a:r>
            <a:r>
              <a:rPr lang="ru-RU" sz="3200" b="1" dirty="0" smtClean="0"/>
              <a:t>Замена символов</a:t>
            </a:r>
            <a:endParaRPr lang="ru-RU" sz="3200" b="1" dirty="0" smtClean="0"/>
          </a:p>
          <a:p>
            <a:endParaRPr lang="ru-RU" sz="3200" dirty="0" smtClean="0"/>
          </a:p>
          <a:p>
            <a:r>
              <a:rPr lang="en-US" sz="3200" dirty="0" smtClean="0"/>
              <a:t>string &amp; </a:t>
            </a:r>
            <a:r>
              <a:rPr lang="en-US" sz="3200" dirty="0" smtClean="0"/>
              <a:t>replace(</a:t>
            </a:r>
            <a:r>
              <a:rPr lang="ru-RU" sz="3200" dirty="0" smtClean="0"/>
              <a:t>параметры</a:t>
            </a:r>
            <a:r>
              <a:rPr lang="en-US" sz="3200" dirty="0" smtClean="0"/>
              <a:t>);</a:t>
            </a:r>
            <a:endParaRPr lang="en-US" sz="3200" dirty="0" smtClean="0"/>
          </a:p>
          <a:p>
            <a:endParaRPr lang="ru-RU" sz="3200" dirty="0" smtClean="0"/>
          </a:p>
          <a:p>
            <a:r>
              <a:rPr lang="ru-RU" sz="2400" dirty="0" smtClean="0"/>
              <a:t>Объявления функции </a:t>
            </a:r>
            <a:r>
              <a:rPr lang="en-US" sz="2400" dirty="0" smtClean="0"/>
              <a:t>replace: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http://www.cplusplus.com/reference/string/string/replace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ru-RU" sz="2400" dirty="0" smtClean="0"/>
              <a:t>Например,</a:t>
            </a:r>
            <a:endParaRPr lang="en-US" sz="2400" dirty="0" smtClean="0"/>
          </a:p>
          <a:p>
            <a:r>
              <a:rPr lang="en-US" dirty="0" smtClean="0"/>
              <a:t>string&amp; replace (</a:t>
            </a:r>
            <a:r>
              <a:rPr lang="en-US" dirty="0" err="1" smtClean="0"/>
              <a:t>size_t</a:t>
            </a:r>
            <a:r>
              <a:rPr lang="en-US" dirty="0" smtClean="0"/>
              <a:t> pos, 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, const string&amp; 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subpos</a:t>
            </a:r>
            <a:r>
              <a:rPr lang="en-US" dirty="0" smtClean="0"/>
              <a:t>, 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sublen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ru-RU" sz="2400" dirty="0" smtClean="0"/>
              <a:t>Заменяет в вызывающей строке </a:t>
            </a:r>
            <a:r>
              <a:rPr lang="en-US" sz="2400" dirty="0" err="1" smtClean="0"/>
              <a:t>len</a:t>
            </a:r>
            <a:r>
              <a:rPr lang="en-US" sz="2400" dirty="0" smtClean="0"/>
              <a:t> </a:t>
            </a:r>
            <a:r>
              <a:rPr lang="ru-RU" sz="2400" dirty="0" smtClean="0"/>
              <a:t>символов</a:t>
            </a:r>
            <a:r>
              <a:rPr lang="en-US" sz="2400" dirty="0" smtClean="0"/>
              <a:t>, </a:t>
            </a:r>
            <a:r>
              <a:rPr lang="ru-RU" sz="2400" dirty="0" smtClean="0"/>
              <a:t>начиная с позиции </a:t>
            </a:r>
            <a:r>
              <a:rPr lang="en-US" sz="2400" dirty="0" smtClean="0"/>
              <a:t>pos, </a:t>
            </a:r>
            <a:r>
              <a:rPr lang="ru-RU" sz="2400" dirty="0" smtClean="0"/>
              <a:t>на </a:t>
            </a:r>
            <a:r>
              <a:rPr lang="en-US" sz="2400" dirty="0" err="1" smtClean="0"/>
              <a:t>sublen</a:t>
            </a:r>
            <a:r>
              <a:rPr lang="en-US" sz="2400" dirty="0" smtClean="0"/>
              <a:t> </a:t>
            </a:r>
            <a:r>
              <a:rPr lang="ru-RU" sz="2400" dirty="0" smtClean="0"/>
              <a:t>символов строки </a:t>
            </a:r>
            <a:r>
              <a:rPr lang="en-US" sz="2400" dirty="0" err="1" smtClean="0"/>
              <a:t>str</a:t>
            </a:r>
            <a:r>
              <a:rPr lang="en-US" sz="2400" dirty="0" smtClean="0"/>
              <a:t>, </a:t>
            </a:r>
            <a:r>
              <a:rPr lang="ru-RU" sz="2400" dirty="0" smtClean="0"/>
              <a:t>начиная с позиции </a:t>
            </a:r>
            <a:r>
              <a:rPr lang="en-US" sz="2400" dirty="0" err="1" smtClean="0"/>
              <a:t>subpos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ru-RU" sz="3200" b="1" dirty="0" smtClean="0"/>
              <a:t>7</a:t>
            </a:r>
            <a:r>
              <a:rPr lang="en-US" sz="3200" b="1" dirty="0" smtClean="0"/>
              <a:t>. </a:t>
            </a:r>
            <a:r>
              <a:rPr lang="ru-RU" sz="3200" b="1" dirty="0" smtClean="0"/>
              <a:t>Замена символов</a:t>
            </a:r>
            <a:endParaRPr lang="ru-RU" sz="3200" b="1" dirty="0" smtClean="0"/>
          </a:p>
          <a:p>
            <a:endParaRPr lang="ru-RU" sz="3200" dirty="0" smtClean="0"/>
          </a:p>
          <a:p>
            <a:r>
              <a:rPr lang="ru-RU" sz="3200" dirty="0" smtClean="0"/>
              <a:t>Пример.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string s1("0123456789");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string s2("</a:t>
            </a:r>
            <a:r>
              <a:rPr lang="en-US" sz="3200" dirty="0" err="1" smtClean="0">
                <a:solidFill>
                  <a:schemeClr val="tx2"/>
                </a:solidFill>
              </a:rPr>
              <a:t>qwertyuiop</a:t>
            </a:r>
            <a:r>
              <a:rPr lang="en-US" sz="3200" dirty="0" smtClean="0">
                <a:solidFill>
                  <a:schemeClr val="tx2"/>
                </a:solidFill>
              </a:rPr>
              <a:t>");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s1.replace(2, 3, s2, 1, 5);</a:t>
            </a:r>
          </a:p>
          <a:p>
            <a:r>
              <a:rPr lang="en-US" sz="3200" dirty="0" err="1" smtClean="0">
                <a:solidFill>
                  <a:schemeClr val="tx2"/>
                </a:solidFill>
              </a:rPr>
              <a:t>cout</a:t>
            </a:r>
            <a:r>
              <a:rPr lang="en-US" sz="3200" dirty="0" smtClean="0">
                <a:solidFill>
                  <a:schemeClr val="tx2"/>
                </a:solidFill>
              </a:rPr>
              <a:t>&lt;&lt;"s1="&lt;&lt;s1</a:t>
            </a:r>
            <a:r>
              <a:rPr lang="en-US" sz="3200" dirty="0" smtClean="0">
                <a:solidFill>
                  <a:schemeClr val="tx2"/>
                </a:solidFill>
              </a:rPr>
              <a:t>;</a:t>
            </a:r>
            <a:endParaRPr lang="ru-RU" sz="3200" dirty="0" smtClean="0">
              <a:solidFill>
                <a:schemeClr val="tx2"/>
              </a:solidFill>
            </a:endParaRPr>
          </a:p>
          <a:p>
            <a:r>
              <a:rPr lang="en-US" sz="3200" dirty="0" smtClean="0">
                <a:solidFill>
                  <a:schemeClr val="tx2"/>
                </a:solidFill>
              </a:rPr>
              <a:t>//</a:t>
            </a:r>
            <a:r>
              <a:rPr lang="ru-RU" sz="3200" dirty="0" smtClean="0">
                <a:solidFill>
                  <a:schemeClr val="tx2"/>
                </a:solidFill>
              </a:rPr>
              <a:t>Вывод: 01</a:t>
            </a:r>
            <a:r>
              <a:rPr lang="en-US" sz="3200" dirty="0" smtClean="0">
                <a:solidFill>
                  <a:schemeClr val="tx2"/>
                </a:solidFill>
              </a:rPr>
              <a:t>werty56789</a:t>
            </a:r>
            <a:endParaRPr lang="en-US" sz="3200" dirty="0" smtClean="0">
              <a:solidFill>
                <a:schemeClr val="tx2"/>
              </a:solidFill>
            </a:endParaRPr>
          </a:p>
          <a:p>
            <a:endParaRPr lang="en-US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en-US" sz="3200" b="1" dirty="0" smtClean="0"/>
              <a:t>8. </a:t>
            </a:r>
            <a:r>
              <a:rPr lang="ru-RU" sz="3200" b="1" dirty="0" smtClean="0"/>
              <a:t>Поиск строки или символов</a:t>
            </a:r>
            <a:endParaRPr lang="ru-RU" sz="3200" b="1" dirty="0" smtClean="0"/>
          </a:p>
          <a:p>
            <a:endParaRPr lang="ru-RU" sz="3200" dirty="0" smtClean="0"/>
          </a:p>
          <a:p>
            <a:r>
              <a:rPr lang="en-US" sz="3200" dirty="0" err="1" smtClean="0"/>
              <a:t>size_type</a:t>
            </a:r>
            <a:r>
              <a:rPr lang="en-US" sz="3200" dirty="0" smtClean="0"/>
              <a:t> </a:t>
            </a:r>
            <a:r>
              <a:rPr lang="en-US" sz="3200" dirty="0" smtClean="0"/>
              <a:t>find(</a:t>
            </a:r>
            <a:r>
              <a:rPr lang="ru-RU" sz="3200" dirty="0" smtClean="0"/>
              <a:t>параметры</a:t>
            </a:r>
            <a:r>
              <a:rPr lang="en-US" sz="3200" dirty="0" smtClean="0"/>
              <a:t>);</a:t>
            </a:r>
            <a:endParaRPr lang="en-US" sz="3200" dirty="0" smtClean="0"/>
          </a:p>
          <a:p>
            <a:endParaRPr lang="ru-RU" sz="3200" dirty="0" smtClean="0"/>
          </a:p>
          <a:p>
            <a:r>
              <a:rPr lang="ru-RU" sz="2400" dirty="0" smtClean="0"/>
              <a:t>Объявления функции </a:t>
            </a:r>
            <a:r>
              <a:rPr lang="en-US" sz="2400" dirty="0" smtClean="0"/>
              <a:t>find: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http://www.cplusplus.com/reference/string/string/find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ru-RU" sz="2400" dirty="0" smtClean="0"/>
              <a:t>Например,</a:t>
            </a:r>
            <a:endParaRPr lang="en-US" sz="2400" dirty="0" smtClean="0"/>
          </a:p>
          <a:p>
            <a:r>
              <a:rPr lang="en-US" dirty="0" smtClean="0"/>
              <a:t>string&amp; replace (</a:t>
            </a:r>
            <a:r>
              <a:rPr lang="en-US" dirty="0" err="1" smtClean="0"/>
              <a:t>size_t</a:t>
            </a:r>
            <a:r>
              <a:rPr lang="en-US" dirty="0" smtClean="0"/>
              <a:t> pos, 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, const string&amp; 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subpos</a:t>
            </a:r>
            <a:r>
              <a:rPr lang="en-US" dirty="0" smtClean="0"/>
              <a:t>, 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sublen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ru-RU" sz="2400" dirty="0" smtClean="0"/>
              <a:t>Заменяет в вызывающей строке </a:t>
            </a:r>
            <a:r>
              <a:rPr lang="en-US" sz="2400" dirty="0" err="1" smtClean="0"/>
              <a:t>len</a:t>
            </a:r>
            <a:r>
              <a:rPr lang="en-US" sz="2400" dirty="0" smtClean="0"/>
              <a:t> </a:t>
            </a:r>
            <a:r>
              <a:rPr lang="ru-RU" sz="2400" dirty="0" smtClean="0"/>
              <a:t>символов</a:t>
            </a:r>
            <a:r>
              <a:rPr lang="en-US" sz="2400" dirty="0" smtClean="0"/>
              <a:t>, </a:t>
            </a:r>
            <a:r>
              <a:rPr lang="ru-RU" sz="2400" dirty="0" smtClean="0"/>
              <a:t>начиная с позиции </a:t>
            </a:r>
            <a:r>
              <a:rPr lang="en-US" sz="2400" dirty="0" smtClean="0"/>
              <a:t>pos, </a:t>
            </a:r>
            <a:r>
              <a:rPr lang="ru-RU" sz="2400" dirty="0" smtClean="0"/>
              <a:t>на </a:t>
            </a:r>
            <a:r>
              <a:rPr lang="en-US" sz="2400" dirty="0" err="1" smtClean="0"/>
              <a:t>sublen</a:t>
            </a:r>
            <a:r>
              <a:rPr lang="en-US" sz="2400" dirty="0" smtClean="0"/>
              <a:t> </a:t>
            </a:r>
            <a:r>
              <a:rPr lang="ru-RU" sz="2400" dirty="0" smtClean="0"/>
              <a:t>символов строки </a:t>
            </a:r>
            <a:r>
              <a:rPr lang="en-US" sz="2400" dirty="0" err="1" smtClean="0"/>
              <a:t>str</a:t>
            </a:r>
            <a:r>
              <a:rPr lang="en-US" sz="2400" dirty="0" smtClean="0"/>
              <a:t>, </a:t>
            </a:r>
            <a:r>
              <a:rPr lang="ru-RU" sz="2400" dirty="0" smtClean="0"/>
              <a:t>начиная с позиции </a:t>
            </a:r>
            <a:r>
              <a:rPr lang="en-US" sz="2400" dirty="0" err="1" smtClean="0"/>
              <a:t>subpos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en-US" sz="3200" b="1" dirty="0" smtClean="0"/>
              <a:t>8. </a:t>
            </a:r>
            <a:r>
              <a:rPr lang="ru-RU" sz="3200" b="1" dirty="0" smtClean="0"/>
              <a:t>Поиск строки или символов</a:t>
            </a:r>
            <a:endParaRPr lang="ru-RU" sz="3200" b="1" dirty="0" smtClean="0"/>
          </a:p>
          <a:p>
            <a:endParaRPr lang="ru-RU" sz="3200" dirty="0" smtClean="0"/>
          </a:p>
          <a:p>
            <a:r>
              <a:rPr lang="ru-RU" sz="3200" dirty="0" smtClean="0"/>
              <a:t>Пример. Простейшая замена слов в строке.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string </a:t>
            </a:r>
            <a:r>
              <a:rPr lang="en-US" sz="2400" dirty="0" err="1" smtClean="0">
                <a:solidFill>
                  <a:schemeClr val="tx2"/>
                </a:solidFill>
              </a:rPr>
              <a:t>str</a:t>
            </a:r>
            <a:r>
              <a:rPr lang="en-US" sz="2400" dirty="0" smtClean="0">
                <a:solidFill>
                  <a:schemeClr val="tx2"/>
                </a:solidFill>
              </a:rPr>
              <a:t>("one two three four one two ");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string::</a:t>
            </a:r>
            <a:r>
              <a:rPr lang="en-US" sz="2400" dirty="0" err="1" smtClean="0">
                <a:solidFill>
                  <a:schemeClr val="tx2"/>
                </a:solidFill>
              </a:rPr>
              <a:t>size_type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i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i</a:t>
            </a:r>
            <a:r>
              <a:rPr lang="en-US" sz="2400" dirty="0" smtClean="0">
                <a:solidFill>
                  <a:schemeClr val="tx2"/>
                </a:solidFill>
              </a:rPr>
              <a:t>=</a:t>
            </a:r>
            <a:r>
              <a:rPr lang="en-US" sz="2400" dirty="0" err="1" smtClean="0">
                <a:solidFill>
                  <a:schemeClr val="tx2"/>
                </a:solidFill>
              </a:rPr>
              <a:t>str.find</a:t>
            </a:r>
            <a:r>
              <a:rPr lang="en-US" sz="2400" dirty="0" smtClean="0">
                <a:solidFill>
                  <a:schemeClr val="tx2"/>
                </a:solidFill>
              </a:rPr>
              <a:t>("one",0);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while(</a:t>
            </a:r>
            <a:r>
              <a:rPr lang="en-US" sz="2400" dirty="0" err="1" smtClean="0">
                <a:solidFill>
                  <a:schemeClr val="tx2"/>
                </a:solidFill>
              </a:rPr>
              <a:t>i</a:t>
            </a:r>
            <a:r>
              <a:rPr lang="en-US" sz="2400" dirty="0" smtClean="0">
                <a:solidFill>
                  <a:schemeClr val="tx2"/>
                </a:solidFill>
              </a:rPr>
              <a:t>!=string::</a:t>
            </a:r>
            <a:r>
              <a:rPr lang="en-US" sz="2400" dirty="0" err="1" smtClean="0">
                <a:solidFill>
                  <a:schemeClr val="tx2"/>
                </a:solidFill>
              </a:rPr>
              <a:t>npos</a:t>
            </a:r>
            <a:r>
              <a:rPr lang="en-US" sz="2400" dirty="0" smtClean="0">
                <a:solidFill>
                  <a:schemeClr val="tx2"/>
                </a:solidFill>
              </a:rPr>
              <a:t>){</a:t>
            </a:r>
          </a:p>
          <a:p>
            <a:pPr lvl="1"/>
            <a:r>
              <a:rPr lang="en-US" sz="2400" dirty="0" err="1" smtClean="0">
                <a:solidFill>
                  <a:schemeClr val="tx2"/>
                </a:solidFill>
              </a:rPr>
              <a:t>str.replace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i</a:t>
            </a:r>
            <a:r>
              <a:rPr lang="en-US" sz="2400" dirty="0" smtClean="0">
                <a:solidFill>
                  <a:schemeClr val="tx2"/>
                </a:solidFill>
              </a:rPr>
              <a:t>, 3, string("</a:t>
            </a:r>
            <a:r>
              <a:rPr lang="en-US" sz="2400" dirty="0" err="1" smtClean="0">
                <a:solidFill>
                  <a:schemeClr val="tx2"/>
                </a:solidFill>
              </a:rPr>
              <a:t>odin</a:t>
            </a:r>
            <a:r>
              <a:rPr lang="en-US" sz="2400" dirty="0" smtClean="0">
                <a:solidFill>
                  <a:schemeClr val="tx2"/>
                </a:solidFill>
              </a:rPr>
              <a:t>"));</a:t>
            </a:r>
            <a:endParaRPr lang="en-US" sz="2400" dirty="0" smtClean="0">
              <a:solidFill>
                <a:schemeClr val="tx2"/>
              </a:solidFill>
            </a:endParaRPr>
          </a:p>
          <a:p>
            <a:pPr lvl="1"/>
            <a:r>
              <a:rPr lang="en-US" sz="2400" dirty="0" err="1" smtClean="0">
                <a:solidFill>
                  <a:schemeClr val="tx2"/>
                </a:solidFill>
              </a:rPr>
              <a:t>i</a:t>
            </a:r>
            <a:r>
              <a:rPr lang="en-US" sz="2400" dirty="0" smtClean="0">
                <a:solidFill>
                  <a:schemeClr val="tx2"/>
                </a:solidFill>
              </a:rPr>
              <a:t>=</a:t>
            </a:r>
            <a:r>
              <a:rPr lang="en-US" sz="2400" dirty="0" err="1" smtClean="0">
                <a:solidFill>
                  <a:schemeClr val="tx2"/>
                </a:solidFill>
              </a:rPr>
              <a:t>str.find</a:t>
            </a:r>
            <a:r>
              <a:rPr lang="en-US" sz="2400" dirty="0" smtClean="0">
                <a:solidFill>
                  <a:schemeClr val="tx2"/>
                </a:solidFill>
              </a:rPr>
              <a:t>("one",0);</a:t>
            </a:r>
          </a:p>
          <a:p>
            <a:r>
              <a:rPr lang="ru-RU" sz="2400" dirty="0" smtClean="0">
                <a:solidFill>
                  <a:schemeClr val="tx2"/>
                </a:solidFill>
              </a:rPr>
              <a:t>}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 &lt;&lt; </a:t>
            </a:r>
            <a:r>
              <a:rPr lang="en-US" sz="2400" dirty="0" err="1" smtClean="0">
                <a:solidFill>
                  <a:schemeClr val="tx2"/>
                </a:solidFill>
              </a:rPr>
              <a:t>str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</a:p>
          <a:p>
            <a:endParaRPr lang="en-US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en-US" sz="3200" b="1" dirty="0" smtClean="0"/>
              <a:t>8. </a:t>
            </a:r>
            <a:r>
              <a:rPr lang="ru-RU" sz="3200" b="1" dirty="0" smtClean="0"/>
              <a:t>Поиск строки или символов</a:t>
            </a:r>
            <a:r>
              <a:rPr lang="en-US" sz="3200" b="1" dirty="0" smtClean="0"/>
              <a:t> </a:t>
            </a:r>
            <a:r>
              <a:rPr lang="ru-RU" sz="3200" b="1" dirty="0" smtClean="0"/>
              <a:t>с конца</a:t>
            </a:r>
            <a:endParaRPr lang="ru-RU" sz="3200" b="1" dirty="0" smtClean="0"/>
          </a:p>
          <a:p>
            <a:endParaRPr lang="ru-RU" sz="3200" dirty="0" smtClean="0"/>
          </a:p>
          <a:p>
            <a:r>
              <a:rPr lang="en-US" sz="3200" dirty="0" err="1" smtClean="0"/>
              <a:t>size_type</a:t>
            </a:r>
            <a:r>
              <a:rPr lang="en-US" sz="3200" dirty="0" smtClean="0"/>
              <a:t> </a:t>
            </a:r>
            <a:r>
              <a:rPr lang="en-US" sz="3200" dirty="0" err="1" smtClean="0"/>
              <a:t>r</a:t>
            </a:r>
            <a:r>
              <a:rPr lang="en-US" sz="3200" dirty="0" err="1" smtClean="0"/>
              <a:t>find</a:t>
            </a:r>
            <a:r>
              <a:rPr lang="en-US" sz="3200" dirty="0" smtClean="0"/>
              <a:t>(</a:t>
            </a:r>
            <a:r>
              <a:rPr lang="ru-RU" sz="3200" dirty="0" smtClean="0"/>
              <a:t>параметры</a:t>
            </a:r>
            <a:r>
              <a:rPr lang="en-US" sz="3200" dirty="0" smtClean="0"/>
              <a:t>);</a:t>
            </a:r>
            <a:endParaRPr lang="en-US" sz="3200" dirty="0" smtClean="0"/>
          </a:p>
          <a:p>
            <a:endParaRPr lang="ru-RU" sz="3200" dirty="0" smtClean="0"/>
          </a:p>
          <a:p>
            <a:r>
              <a:rPr lang="ru-RU" sz="2400" dirty="0" smtClean="0"/>
              <a:t>Объявления функции </a:t>
            </a:r>
            <a:r>
              <a:rPr lang="en-US" sz="2400" dirty="0" err="1" smtClean="0"/>
              <a:t>rfind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www.cplusplus.com/reference/string/string/rfind/</a:t>
            </a:r>
            <a:endParaRPr lang="en-US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ru-RU" sz="3200" b="1" dirty="0" smtClean="0"/>
              <a:t>9</a:t>
            </a:r>
            <a:r>
              <a:rPr lang="en-US" sz="3200" b="1" dirty="0" smtClean="0"/>
              <a:t>. </a:t>
            </a:r>
            <a:r>
              <a:rPr lang="ru-RU" sz="3200" b="1" dirty="0" smtClean="0"/>
              <a:t>Выделение подстроки</a:t>
            </a:r>
            <a:endParaRPr lang="ru-RU" sz="3200" b="1" dirty="0" smtClean="0"/>
          </a:p>
          <a:p>
            <a:endParaRPr lang="ru-RU" sz="3200" dirty="0" smtClean="0"/>
          </a:p>
          <a:p>
            <a:r>
              <a:rPr lang="en-US" sz="3200" dirty="0" smtClean="0"/>
              <a:t>string </a:t>
            </a:r>
            <a:r>
              <a:rPr lang="en-US" sz="3200" dirty="0" err="1" smtClean="0"/>
              <a:t>substr</a:t>
            </a:r>
            <a:r>
              <a:rPr lang="en-US" sz="3200" dirty="0" smtClean="0"/>
              <a:t>(</a:t>
            </a:r>
            <a:r>
              <a:rPr lang="en-US" sz="3200" dirty="0" err="1" smtClean="0"/>
              <a:t>size_type</a:t>
            </a:r>
            <a:r>
              <a:rPr lang="en-US" sz="3200" dirty="0" smtClean="0"/>
              <a:t> beg, </a:t>
            </a:r>
            <a:r>
              <a:rPr lang="en-US" sz="3200" dirty="0" err="1" smtClean="0"/>
              <a:t>size_type</a:t>
            </a:r>
            <a:r>
              <a:rPr lang="en-US" sz="3200" dirty="0" smtClean="0"/>
              <a:t> n=</a:t>
            </a:r>
            <a:r>
              <a:rPr lang="en-US" sz="3200" dirty="0" err="1" smtClean="0"/>
              <a:t>npos</a:t>
            </a:r>
            <a:r>
              <a:rPr lang="en-US" sz="3200" dirty="0" smtClean="0"/>
              <a:t>);</a:t>
            </a:r>
          </a:p>
          <a:p>
            <a:endParaRPr lang="en-US" sz="3200" dirty="0" smtClean="0"/>
          </a:p>
          <a:p>
            <a:r>
              <a:rPr lang="ru-RU" sz="3200" dirty="0" smtClean="0"/>
              <a:t>Начиная с позиции </a:t>
            </a:r>
            <a:r>
              <a:rPr lang="en-US" sz="3200" dirty="0" smtClean="0"/>
              <a:t>beg </a:t>
            </a:r>
            <a:r>
              <a:rPr lang="ru-RU" sz="3200" dirty="0" smtClean="0"/>
              <a:t>выделяет из вызывающей строки </a:t>
            </a:r>
            <a:r>
              <a:rPr lang="en-US" sz="3200" dirty="0" smtClean="0"/>
              <a:t>n </a:t>
            </a:r>
            <a:r>
              <a:rPr lang="ru-RU" sz="3200" dirty="0" smtClean="0"/>
              <a:t>символов. Вызывающая строка остаётся неизменной.</a:t>
            </a:r>
          </a:p>
          <a:p>
            <a:endParaRPr lang="ru-RU" sz="3200" dirty="0" smtClean="0"/>
          </a:p>
          <a:p>
            <a:r>
              <a:rPr lang="ru-RU" sz="3200" dirty="0" smtClean="0"/>
              <a:t>Эту функцию вызывают следующим образом:</a:t>
            </a:r>
          </a:p>
          <a:p>
            <a:r>
              <a:rPr lang="en-US" sz="3200" dirty="0" err="1" smtClean="0"/>
              <a:t>newstr</a:t>
            </a:r>
            <a:r>
              <a:rPr lang="en-US" sz="3200" dirty="0" smtClean="0"/>
              <a:t> = </a:t>
            </a:r>
            <a:r>
              <a:rPr lang="en-US" sz="3200" dirty="0" err="1" smtClean="0"/>
              <a:t>oldstr.substr</a:t>
            </a:r>
            <a:r>
              <a:rPr lang="en-US" sz="3200" dirty="0" smtClean="0"/>
              <a:t>(…);</a:t>
            </a:r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ru-RU" sz="3200" b="1" dirty="0" smtClean="0"/>
              <a:t>9</a:t>
            </a:r>
            <a:r>
              <a:rPr lang="en-US" sz="3200" b="1" dirty="0" smtClean="0"/>
              <a:t>. </a:t>
            </a:r>
            <a:r>
              <a:rPr lang="ru-RU" sz="3200" b="1" dirty="0" smtClean="0"/>
              <a:t>Поиск любого символа из заданных</a:t>
            </a:r>
            <a:endParaRPr lang="ru-RU" sz="3200" b="1" dirty="0" smtClean="0"/>
          </a:p>
          <a:p>
            <a:endParaRPr lang="ru-RU" sz="3200" dirty="0" smtClean="0"/>
          </a:p>
          <a:p>
            <a:r>
              <a:rPr lang="en-US" sz="3200" dirty="0" err="1" smtClean="0"/>
              <a:t>size_type</a:t>
            </a:r>
            <a:r>
              <a:rPr lang="en-US" sz="3200" dirty="0" smtClean="0"/>
              <a:t> </a:t>
            </a:r>
            <a:r>
              <a:rPr lang="en-US" sz="3200" dirty="0" err="1" smtClean="0"/>
              <a:t>find_first_of</a:t>
            </a:r>
            <a:r>
              <a:rPr lang="en-US" sz="3200" dirty="0" smtClean="0"/>
              <a:t>(</a:t>
            </a:r>
            <a:r>
              <a:rPr lang="ru-RU" sz="3200" dirty="0" smtClean="0"/>
              <a:t>параметры</a:t>
            </a:r>
            <a:r>
              <a:rPr lang="en-US" sz="3200" dirty="0" smtClean="0"/>
              <a:t>);</a:t>
            </a:r>
          </a:p>
          <a:p>
            <a:r>
              <a:rPr lang="en-US" sz="3200" dirty="0" err="1" smtClean="0"/>
              <a:t>size_type</a:t>
            </a:r>
            <a:r>
              <a:rPr lang="en-US" sz="3200" dirty="0" smtClean="0"/>
              <a:t> </a:t>
            </a:r>
            <a:r>
              <a:rPr lang="en-US" sz="3200" dirty="0" err="1" smtClean="0"/>
              <a:t>find_last_of</a:t>
            </a:r>
            <a:r>
              <a:rPr lang="en-US" sz="3200" dirty="0" smtClean="0"/>
              <a:t>(</a:t>
            </a:r>
            <a:r>
              <a:rPr lang="ru-RU" sz="3200" dirty="0" smtClean="0"/>
              <a:t>параметры</a:t>
            </a:r>
            <a:r>
              <a:rPr lang="en-US" sz="3200" dirty="0" smtClean="0"/>
              <a:t>);</a:t>
            </a:r>
            <a:endParaRPr lang="ru-RU" sz="3200" dirty="0" smtClean="0"/>
          </a:p>
          <a:p>
            <a:r>
              <a:rPr lang="en-US" sz="3200" dirty="0" err="1" smtClean="0"/>
              <a:t>size_type</a:t>
            </a:r>
            <a:r>
              <a:rPr lang="en-US" sz="3200" dirty="0" smtClean="0"/>
              <a:t> </a:t>
            </a:r>
            <a:r>
              <a:rPr lang="en-US" sz="3200" dirty="0" err="1" smtClean="0"/>
              <a:t>find_first_not_of</a:t>
            </a:r>
            <a:r>
              <a:rPr lang="en-US" sz="3200" dirty="0" smtClean="0"/>
              <a:t>(</a:t>
            </a:r>
            <a:r>
              <a:rPr lang="ru-RU" sz="3200" dirty="0" smtClean="0"/>
              <a:t>параметры</a:t>
            </a:r>
            <a:r>
              <a:rPr lang="en-US" sz="3200" dirty="0" smtClean="0"/>
              <a:t>);</a:t>
            </a:r>
            <a:endParaRPr lang="ru-RU" sz="3200" dirty="0" smtClean="0"/>
          </a:p>
          <a:p>
            <a:r>
              <a:rPr lang="en-US" sz="3200" dirty="0" err="1" smtClean="0"/>
              <a:t>size_type</a:t>
            </a:r>
            <a:r>
              <a:rPr lang="en-US" sz="3200" dirty="0" smtClean="0"/>
              <a:t> </a:t>
            </a:r>
            <a:r>
              <a:rPr lang="en-US" sz="3200" dirty="0" err="1" smtClean="0"/>
              <a:t>find_last_not_of</a:t>
            </a:r>
            <a:r>
              <a:rPr lang="en-US" sz="3200" dirty="0" smtClean="0"/>
              <a:t>(</a:t>
            </a:r>
            <a:r>
              <a:rPr lang="ru-RU" sz="3200" dirty="0" smtClean="0"/>
              <a:t>параметры</a:t>
            </a:r>
            <a:r>
              <a:rPr lang="en-US" sz="3200" dirty="0" smtClean="0"/>
              <a:t>);</a:t>
            </a:r>
          </a:p>
          <a:p>
            <a:r>
              <a:rPr lang="ru-RU" sz="3200" dirty="0" smtClean="0"/>
              <a:t>Пример: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string </a:t>
            </a:r>
            <a:r>
              <a:rPr lang="en-US" sz="2400" dirty="0" err="1" smtClean="0">
                <a:solidFill>
                  <a:schemeClr val="tx2"/>
                </a:solidFill>
              </a:rPr>
              <a:t>str</a:t>
            </a:r>
            <a:r>
              <a:rPr lang="en-US" sz="2400" dirty="0" smtClean="0">
                <a:solidFill>
                  <a:schemeClr val="tx2"/>
                </a:solidFill>
              </a:rPr>
              <a:t>("123456789123456789");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string::</a:t>
            </a:r>
            <a:r>
              <a:rPr lang="en-US" sz="2400" dirty="0" err="1" smtClean="0">
                <a:solidFill>
                  <a:schemeClr val="tx2"/>
                </a:solidFill>
              </a:rPr>
              <a:t>size_type</a:t>
            </a:r>
            <a:r>
              <a:rPr lang="en-US" sz="2400" dirty="0" smtClean="0">
                <a:solidFill>
                  <a:schemeClr val="tx2"/>
                </a:solidFill>
              </a:rPr>
              <a:t> first = </a:t>
            </a:r>
            <a:r>
              <a:rPr lang="en-US" sz="2400" dirty="0" err="1" smtClean="0">
                <a:solidFill>
                  <a:schemeClr val="tx2"/>
                </a:solidFill>
              </a:rPr>
              <a:t>str.find_first_of</a:t>
            </a:r>
            <a:r>
              <a:rPr lang="en-US" sz="2400" dirty="0" smtClean="0">
                <a:solidFill>
                  <a:schemeClr val="tx2"/>
                </a:solidFill>
              </a:rPr>
              <a:t>("5463");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&lt;&lt;"first="&lt;&lt;first&lt;&lt;</a:t>
            </a:r>
            <a:r>
              <a:rPr lang="en-US" sz="2400" dirty="0" err="1" smtClean="0">
                <a:solidFill>
                  <a:schemeClr val="tx2"/>
                </a:solidFill>
              </a:rPr>
              <a:t>endl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  <a:r>
              <a:rPr lang="ru-RU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// first=2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string::</a:t>
            </a:r>
            <a:r>
              <a:rPr lang="en-US" sz="2400" dirty="0" err="1" smtClean="0">
                <a:solidFill>
                  <a:schemeClr val="tx2"/>
                </a:solidFill>
              </a:rPr>
              <a:t>size_type</a:t>
            </a:r>
            <a:r>
              <a:rPr lang="en-US" sz="2400" dirty="0" smtClean="0">
                <a:solidFill>
                  <a:schemeClr val="tx2"/>
                </a:solidFill>
              </a:rPr>
              <a:t> last = </a:t>
            </a:r>
            <a:r>
              <a:rPr lang="en-US" sz="2400" dirty="0" err="1" smtClean="0">
                <a:solidFill>
                  <a:schemeClr val="tx2"/>
                </a:solidFill>
              </a:rPr>
              <a:t>str.find_last_of</a:t>
            </a:r>
            <a:r>
              <a:rPr lang="en-US" sz="2400" dirty="0" smtClean="0">
                <a:solidFill>
                  <a:schemeClr val="tx2"/>
                </a:solidFill>
              </a:rPr>
              <a:t>("5463");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&lt;&lt;"last="&lt;&lt;last&lt;&lt;</a:t>
            </a:r>
            <a:r>
              <a:rPr lang="en-US" sz="2400" dirty="0" err="1" smtClean="0">
                <a:solidFill>
                  <a:schemeClr val="tx2"/>
                </a:solidFill>
              </a:rPr>
              <a:t>endl</a:t>
            </a:r>
            <a:r>
              <a:rPr lang="en-US" sz="2400" dirty="0" smtClean="0">
                <a:solidFill>
                  <a:schemeClr val="tx2"/>
                </a:solidFill>
              </a:rPr>
              <a:t>; // last=14</a:t>
            </a:r>
            <a:endParaRPr lang="ru-RU" sz="2400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en-US" sz="3200" b="1" dirty="0" smtClean="0"/>
              <a:t>10</a:t>
            </a:r>
            <a:r>
              <a:rPr lang="en-US" sz="3200" b="1" dirty="0" smtClean="0"/>
              <a:t>. </a:t>
            </a:r>
            <a:r>
              <a:rPr lang="ru-RU" sz="3200" b="1" dirty="0" smtClean="0"/>
              <a:t>Обмен значений строк</a:t>
            </a:r>
            <a:endParaRPr lang="ru-RU" sz="3200" b="1" dirty="0" smtClean="0"/>
          </a:p>
          <a:p>
            <a:endParaRPr lang="ru-RU" sz="3200" dirty="0" smtClean="0"/>
          </a:p>
          <a:p>
            <a:r>
              <a:rPr lang="en-US" sz="3200" dirty="0" smtClean="0"/>
              <a:t>void swap(string &amp; str2);</a:t>
            </a:r>
          </a:p>
          <a:p>
            <a:endParaRPr lang="en-US" sz="3200" dirty="0" smtClean="0"/>
          </a:p>
          <a:p>
            <a:r>
              <a:rPr lang="ru-RU" sz="3200" dirty="0" smtClean="0"/>
              <a:t>Вызов:</a:t>
            </a:r>
          </a:p>
          <a:p>
            <a:r>
              <a:rPr lang="en-US" sz="3200" dirty="0" smtClean="0"/>
              <a:t>str1.swap(str2);</a:t>
            </a:r>
          </a:p>
          <a:p>
            <a:endParaRPr lang="en-US" sz="3200" dirty="0" smtClean="0"/>
          </a:p>
          <a:p>
            <a:r>
              <a:rPr lang="ru-RU" sz="3200" dirty="0" smtClean="0"/>
              <a:t>Строки </a:t>
            </a:r>
            <a:r>
              <a:rPr lang="en-US" sz="3200" dirty="0" smtClean="0"/>
              <a:t>str1 </a:t>
            </a:r>
            <a:r>
              <a:rPr lang="ru-RU" sz="3200" dirty="0" smtClean="0"/>
              <a:t>и </a:t>
            </a:r>
            <a:r>
              <a:rPr lang="en-US" sz="3200" dirty="0" smtClean="0"/>
              <a:t>str2</a:t>
            </a:r>
            <a:r>
              <a:rPr lang="ru-RU" sz="3200" dirty="0" smtClean="0"/>
              <a:t> поменяются своими значениями.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В большинстве из методов класса </a:t>
            </a:r>
            <a:r>
              <a:rPr lang="en-US" sz="3200" dirty="0" smtClean="0"/>
              <a:t>string </a:t>
            </a:r>
            <a:r>
              <a:rPr lang="ru-RU" sz="3200" dirty="0" smtClean="0"/>
              <a:t>используются параметры целочисленного </a:t>
            </a:r>
            <a:r>
              <a:rPr lang="ru-RU" sz="3200" dirty="0" err="1" smtClean="0"/>
              <a:t>беззнакового</a:t>
            </a:r>
            <a:r>
              <a:rPr lang="ru-RU" sz="3200" dirty="0" smtClean="0"/>
              <a:t> типа </a:t>
            </a:r>
            <a:r>
              <a:rPr lang="en-US" sz="3200" dirty="0" smtClean="0"/>
              <a:t>string::</a:t>
            </a:r>
            <a:r>
              <a:rPr lang="en-US" sz="3200" dirty="0" err="1" smtClean="0"/>
              <a:t>size_type</a:t>
            </a:r>
            <a:r>
              <a:rPr lang="en-US" sz="3200" dirty="0" smtClean="0"/>
              <a:t>. </a:t>
            </a:r>
            <a:r>
              <a:rPr lang="ru-RU" sz="3200" dirty="0" smtClean="0"/>
              <a:t>При неудачном поиске эти методы возвращают значение </a:t>
            </a:r>
            <a:r>
              <a:rPr lang="en-US" sz="3200" dirty="0" smtClean="0"/>
              <a:t>string::</a:t>
            </a:r>
            <a:r>
              <a:rPr lang="en-US" sz="3200" dirty="0" err="1" smtClean="0"/>
              <a:t>npos</a:t>
            </a:r>
            <a:r>
              <a:rPr lang="en-US" sz="3200" dirty="0" smtClean="0"/>
              <a:t>.</a:t>
            </a:r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en-US" sz="3200" b="1" dirty="0" smtClean="0"/>
              <a:t>1</a:t>
            </a:r>
            <a:r>
              <a:rPr lang="ru-RU" sz="3200" b="1" dirty="0" smtClean="0"/>
              <a:t>1</a:t>
            </a:r>
            <a:r>
              <a:rPr lang="en-US" sz="3200" b="1" dirty="0" smtClean="0"/>
              <a:t>. </a:t>
            </a:r>
            <a:r>
              <a:rPr lang="ru-RU" sz="3200" b="1" dirty="0" smtClean="0"/>
              <a:t>Получение строк в стиле Си</a:t>
            </a:r>
            <a:endParaRPr lang="ru-RU" sz="3200" b="1" dirty="0" smtClean="0"/>
          </a:p>
          <a:p>
            <a:endParaRPr lang="ru-RU" sz="3200" dirty="0" smtClean="0"/>
          </a:p>
          <a:p>
            <a:r>
              <a:rPr lang="en-US" sz="3200" dirty="0" smtClean="0"/>
              <a:t>const char * </a:t>
            </a:r>
            <a:r>
              <a:rPr lang="en-US" sz="3200" dirty="0" err="1" smtClean="0"/>
              <a:t>c_str</a:t>
            </a:r>
            <a:r>
              <a:rPr lang="en-US" sz="3200" dirty="0" smtClean="0"/>
              <a:t>();</a:t>
            </a:r>
          </a:p>
          <a:p>
            <a:r>
              <a:rPr lang="ru-RU" sz="3200" dirty="0" smtClean="0"/>
              <a:t>Получает строку в стиле Си и дописывает в качестве последнего символа </a:t>
            </a:r>
            <a:r>
              <a:rPr lang="en-US" sz="3200" dirty="0" smtClean="0"/>
              <a:t>'\0'.</a:t>
            </a:r>
          </a:p>
          <a:p>
            <a:endParaRPr lang="en-US" sz="3200" dirty="0" smtClean="0"/>
          </a:p>
          <a:p>
            <a:r>
              <a:rPr lang="en-US" sz="3200" dirty="0" smtClean="0"/>
              <a:t>const char * data();</a:t>
            </a:r>
          </a:p>
          <a:p>
            <a:r>
              <a:rPr lang="ru-RU" sz="3200" dirty="0" smtClean="0"/>
              <a:t>Получает строку в стиле Си и не дописывает в конец </a:t>
            </a:r>
            <a:r>
              <a:rPr lang="en-US" sz="3200" dirty="0" smtClean="0"/>
              <a:t>'\0'.</a:t>
            </a:r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en-US" sz="3200" b="1" dirty="0" smtClean="0"/>
              <a:t>1</a:t>
            </a:r>
            <a:r>
              <a:rPr lang="en-US" sz="3200" b="1" dirty="0" smtClean="0"/>
              <a:t>2</a:t>
            </a:r>
            <a:r>
              <a:rPr lang="en-US" sz="3200" b="1" dirty="0" smtClean="0"/>
              <a:t>. </a:t>
            </a:r>
            <a:r>
              <a:rPr lang="ru-RU" sz="3200" b="1" dirty="0" smtClean="0"/>
              <a:t>Копирование символов в Си-строку</a:t>
            </a:r>
            <a:endParaRPr lang="ru-RU" sz="3200" b="1" dirty="0" smtClean="0"/>
          </a:p>
          <a:p>
            <a:endParaRPr lang="ru-RU" sz="2800" dirty="0" smtClean="0"/>
          </a:p>
          <a:p>
            <a:r>
              <a:rPr lang="en-US" sz="2800" dirty="0" err="1" smtClean="0"/>
              <a:t>size_type</a:t>
            </a:r>
            <a:r>
              <a:rPr lang="en-US" sz="2800" dirty="0" smtClean="0"/>
              <a:t> copy(char* </a:t>
            </a:r>
            <a:r>
              <a:rPr lang="en-US" sz="2800" dirty="0" err="1" smtClean="0"/>
              <a:t>str</a:t>
            </a:r>
            <a:r>
              <a:rPr lang="en-US" sz="2800" dirty="0" smtClean="0"/>
              <a:t>, </a:t>
            </a:r>
            <a:r>
              <a:rPr lang="en-US" sz="2800" dirty="0" err="1" smtClean="0"/>
              <a:t>size_type</a:t>
            </a:r>
            <a:r>
              <a:rPr lang="en-US" sz="2800" dirty="0" smtClean="0"/>
              <a:t> beg, </a:t>
            </a:r>
            <a:r>
              <a:rPr lang="en-US" sz="2800" dirty="0" err="1" smtClean="0"/>
              <a:t>size_type</a:t>
            </a:r>
            <a:r>
              <a:rPr lang="en-US" sz="2800" dirty="0" smtClean="0"/>
              <a:t> </a:t>
            </a:r>
            <a:r>
              <a:rPr lang="en-US" sz="2800" dirty="0" err="1" smtClean="0"/>
              <a:t>len</a:t>
            </a:r>
            <a:r>
              <a:rPr lang="en-US" sz="2800" dirty="0" smtClean="0"/>
              <a:t>=0);</a:t>
            </a:r>
          </a:p>
          <a:p>
            <a:endParaRPr lang="en-US" sz="3200" dirty="0" smtClean="0"/>
          </a:p>
          <a:p>
            <a:r>
              <a:rPr lang="ru-RU" sz="3200" dirty="0" smtClean="0"/>
              <a:t>Из вызывающей строки, начиная с позиции </a:t>
            </a:r>
            <a:r>
              <a:rPr lang="en-US" sz="3200" dirty="0" smtClean="0"/>
              <a:t>beg, </a:t>
            </a:r>
            <a:r>
              <a:rPr lang="ru-RU" sz="3200" dirty="0" smtClean="0"/>
              <a:t>выбираются </a:t>
            </a:r>
            <a:r>
              <a:rPr lang="en-US" sz="3200" dirty="0" err="1" smtClean="0"/>
              <a:t>len</a:t>
            </a:r>
            <a:r>
              <a:rPr lang="en-US" sz="3200" dirty="0" smtClean="0"/>
              <a:t> </a:t>
            </a:r>
            <a:r>
              <a:rPr lang="ru-RU" sz="3200" dirty="0" smtClean="0"/>
              <a:t>символов и копируются в символьный массив </a:t>
            </a:r>
            <a:r>
              <a:rPr lang="en-US" sz="3200" dirty="0" smtClean="0"/>
              <a:t>str. </a:t>
            </a:r>
            <a:r>
              <a:rPr lang="ru-RU" sz="3200" dirty="0" smtClean="0"/>
              <a:t>Этот метод не добавляет в массив символ </a:t>
            </a:r>
            <a:r>
              <a:rPr lang="en-US" sz="3200" dirty="0" smtClean="0"/>
              <a:t>'\0', </a:t>
            </a:r>
            <a:r>
              <a:rPr lang="ru-RU" sz="3200" dirty="0" smtClean="0"/>
              <a:t>в случае необходимости его нужно добавить самостоятельно.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en-US" sz="3200" b="1" dirty="0" smtClean="0"/>
              <a:t>1</a:t>
            </a:r>
            <a:r>
              <a:rPr lang="en-US" sz="3200" b="1" dirty="0" smtClean="0"/>
              <a:t>2</a:t>
            </a:r>
            <a:r>
              <a:rPr lang="en-US" sz="3200" b="1" dirty="0" smtClean="0"/>
              <a:t>. </a:t>
            </a:r>
            <a:r>
              <a:rPr lang="ru-RU" sz="3200" b="1" dirty="0" smtClean="0"/>
              <a:t>Копирование символов в Си-строку</a:t>
            </a:r>
            <a:endParaRPr lang="ru-RU" sz="3200" b="1" dirty="0" smtClean="0"/>
          </a:p>
          <a:p>
            <a:endParaRPr lang="ru-RU" sz="2800" dirty="0" smtClean="0"/>
          </a:p>
          <a:p>
            <a:r>
              <a:rPr lang="ru-RU" sz="2800" dirty="0" smtClean="0"/>
              <a:t>Пример.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string s("123456789123456789");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char * </a:t>
            </a:r>
            <a:r>
              <a:rPr lang="en-US" sz="3200" dirty="0" err="1" smtClean="0">
                <a:solidFill>
                  <a:schemeClr val="tx2"/>
                </a:solidFill>
              </a:rPr>
              <a:t>ptr</a:t>
            </a:r>
            <a:r>
              <a:rPr lang="en-US" sz="3200" dirty="0" smtClean="0">
                <a:solidFill>
                  <a:schemeClr val="tx2"/>
                </a:solidFill>
              </a:rPr>
              <a:t> = new char[</a:t>
            </a:r>
            <a:r>
              <a:rPr lang="en-US" sz="3200" dirty="0" err="1" smtClean="0">
                <a:solidFill>
                  <a:schemeClr val="tx2"/>
                </a:solidFill>
              </a:rPr>
              <a:t>s.length</a:t>
            </a:r>
            <a:r>
              <a:rPr lang="en-US" sz="3200" dirty="0" smtClean="0">
                <a:solidFill>
                  <a:schemeClr val="tx2"/>
                </a:solidFill>
              </a:rPr>
              <a:t>()];</a:t>
            </a:r>
          </a:p>
          <a:p>
            <a:r>
              <a:rPr lang="en-US" sz="3200" dirty="0" err="1" smtClean="0">
                <a:solidFill>
                  <a:schemeClr val="tx2"/>
                </a:solidFill>
              </a:rPr>
              <a:t>s.copy</a:t>
            </a:r>
            <a:r>
              <a:rPr lang="en-US" sz="3200" dirty="0" smtClean="0">
                <a:solidFill>
                  <a:schemeClr val="tx2"/>
                </a:solidFill>
              </a:rPr>
              <a:t>(</a:t>
            </a:r>
            <a:r>
              <a:rPr lang="en-US" sz="3200" dirty="0" err="1" smtClean="0">
                <a:solidFill>
                  <a:schemeClr val="tx2"/>
                </a:solidFill>
              </a:rPr>
              <a:t>ptr</a:t>
            </a:r>
            <a:r>
              <a:rPr lang="en-US" sz="3200" dirty="0" smtClean="0">
                <a:solidFill>
                  <a:schemeClr val="tx2"/>
                </a:solidFill>
              </a:rPr>
              <a:t>, </a:t>
            </a:r>
            <a:r>
              <a:rPr lang="en-US" sz="3200" dirty="0" err="1" smtClean="0">
                <a:solidFill>
                  <a:schemeClr val="tx2"/>
                </a:solidFill>
              </a:rPr>
              <a:t>s.length</a:t>
            </a:r>
            <a:r>
              <a:rPr lang="en-US" sz="3200" dirty="0" smtClean="0">
                <a:solidFill>
                  <a:schemeClr val="tx2"/>
                </a:solidFill>
              </a:rPr>
              <a:t>());</a:t>
            </a:r>
          </a:p>
          <a:p>
            <a:r>
              <a:rPr lang="en-US" sz="3200" dirty="0" err="1" smtClean="0">
                <a:solidFill>
                  <a:schemeClr val="tx2"/>
                </a:solidFill>
              </a:rPr>
              <a:t>ptr</a:t>
            </a:r>
            <a:r>
              <a:rPr lang="en-US" sz="3200" dirty="0" smtClean="0">
                <a:solidFill>
                  <a:schemeClr val="tx2"/>
                </a:solidFill>
              </a:rPr>
              <a:t>[</a:t>
            </a:r>
            <a:r>
              <a:rPr lang="en-US" sz="3200" dirty="0" err="1" smtClean="0">
                <a:solidFill>
                  <a:schemeClr val="tx2"/>
                </a:solidFill>
              </a:rPr>
              <a:t>s.length</a:t>
            </a:r>
            <a:r>
              <a:rPr lang="en-US" sz="3200" dirty="0" smtClean="0">
                <a:solidFill>
                  <a:schemeClr val="tx2"/>
                </a:solidFill>
              </a:rPr>
              <a:t>()]='\0';</a:t>
            </a:r>
          </a:p>
          <a:p>
            <a:r>
              <a:rPr lang="en-US" sz="3200" dirty="0" err="1" smtClean="0">
                <a:solidFill>
                  <a:schemeClr val="tx2"/>
                </a:solidFill>
              </a:rPr>
              <a:t>cout</a:t>
            </a:r>
            <a:r>
              <a:rPr lang="en-US" sz="3200" dirty="0" smtClean="0">
                <a:solidFill>
                  <a:schemeClr val="tx2"/>
                </a:solidFill>
              </a:rPr>
              <a:t>&lt;&lt;</a:t>
            </a:r>
            <a:r>
              <a:rPr lang="en-US" sz="3200" dirty="0" err="1" smtClean="0">
                <a:solidFill>
                  <a:schemeClr val="tx2"/>
                </a:solidFill>
              </a:rPr>
              <a:t>ptr</a:t>
            </a:r>
            <a:r>
              <a:rPr lang="en-US" sz="3200" dirty="0" smtClean="0">
                <a:solidFill>
                  <a:schemeClr val="tx2"/>
                </a:solidFill>
              </a:rPr>
              <a:t>&lt;&lt;</a:t>
            </a:r>
            <a:r>
              <a:rPr lang="en-US" sz="3200" dirty="0" err="1" smtClean="0">
                <a:solidFill>
                  <a:schemeClr val="tx2"/>
                </a:solidFill>
              </a:rPr>
              <a:t>endl</a:t>
            </a:r>
            <a:r>
              <a:rPr lang="en-US" sz="3200" dirty="0" smtClean="0">
                <a:solidFill>
                  <a:schemeClr val="tx2"/>
                </a:solidFill>
              </a:rPr>
              <a:t>;</a:t>
            </a:r>
          </a:p>
          <a:p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r="44092" b="78070"/>
          <a:stretch>
            <a:fillRect/>
          </a:stretch>
        </p:blipFill>
        <p:spPr bwMode="auto">
          <a:xfrm>
            <a:off x="4343400" y="3657600"/>
            <a:ext cx="360521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/>
          <a:srcRect r="44461" b="78947"/>
          <a:stretch>
            <a:fillRect/>
          </a:stretch>
        </p:blipFill>
        <p:spPr bwMode="auto">
          <a:xfrm>
            <a:off x="4343400" y="5410200"/>
            <a:ext cx="358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343400" y="47244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неверном выделении памяти и отсутствии последнего символа: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en-US" sz="3200" b="1" dirty="0" smtClean="0"/>
              <a:t>1</a:t>
            </a:r>
            <a:r>
              <a:rPr lang="ru-RU" sz="3200" b="1" dirty="0" smtClean="0"/>
              <a:t>3</a:t>
            </a:r>
            <a:r>
              <a:rPr lang="en-US" sz="3200" b="1" dirty="0" smtClean="0"/>
              <a:t>. </a:t>
            </a:r>
            <a:r>
              <a:rPr lang="ru-RU" sz="3200" b="1" dirty="0" smtClean="0"/>
              <a:t>Сравнение строк</a:t>
            </a:r>
            <a:endParaRPr lang="ru-RU" sz="3200" b="1" dirty="0" smtClean="0"/>
          </a:p>
          <a:p>
            <a:endParaRPr lang="ru-RU" sz="2800" dirty="0" smtClean="0"/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compare(</a:t>
            </a:r>
            <a:r>
              <a:rPr lang="ru-RU" sz="2800" dirty="0" smtClean="0"/>
              <a:t>параметры</a:t>
            </a:r>
            <a:r>
              <a:rPr lang="en-US" sz="2800" dirty="0" smtClean="0"/>
              <a:t>);</a:t>
            </a:r>
          </a:p>
          <a:p>
            <a:r>
              <a:rPr lang="ru-RU" sz="2800" dirty="0" smtClean="0"/>
              <a:t>0 – строки совпадают, </a:t>
            </a:r>
          </a:p>
          <a:p>
            <a:r>
              <a:rPr lang="en-US" sz="2800" dirty="0" smtClean="0"/>
              <a:t>&gt;0 – </a:t>
            </a:r>
            <a:r>
              <a:rPr lang="ru-RU" sz="2800" dirty="0" smtClean="0"/>
              <a:t>последовательность из вызывающей строки больше последовательности, указанной в параметрах</a:t>
            </a:r>
          </a:p>
          <a:p>
            <a:r>
              <a:rPr lang="en-US" sz="2800" dirty="0" smtClean="0"/>
              <a:t>&lt;0 – </a:t>
            </a:r>
            <a:r>
              <a:rPr lang="ru-RU" sz="2800" dirty="0" smtClean="0"/>
              <a:t>последовательность из вызывающей строки меньше.</a:t>
            </a:r>
          </a:p>
          <a:p>
            <a:endParaRPr lang="en-US" sz="2800" dirty="0" smtClean="0"/>
          </a:p>
          <a:p>
            <a:r>
              <a:rPr lang="ru-RU" sz="2400" dirty="0" smtClean="0"/>
              <a:t>Объявления </a:t>
            </a:r>
            <a:r>
              <a:rPr lang="ru-RU" sz="2400" dirty="0" smtClean="0"/>
              <a:t>функции </a:t>
            </a:r>
            <a:r>
              <a:rPr lang="en-US" sz="2400" dirty="0" smtClean="0"/>
              <a:t>compare: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www.cplusplus.com/reference/string/string/compare/</a:t>
            </a:r>
            <a:endParaRPr lang="en-US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en-US" sz="3200" b="1" dirty="0" smtClean="0"/>
              <a:t>1</a:t>
            </a:r>
            <a:r>
              <a:rPr lang="ru-RU" sz="3200" b="1" dirty="0" smtClean="0"/>
              <a:t>3</a:t>
            </a:r>
            <a:r>
              <a:rPr lang="en-US" sz="3200" b="1" dirty="0" smtClean="0"/>
              <a:t>. </a:t>
            </a:r>
            <a:r>
              <a:rPr lang="ru-RU" sz="3200" b="1" dirty="0" smtClean="0"/>
              <a:t>Сравнение строк</a:t>
            </a:r>
            <a:endParaRPr lang="ru-RU" sz="3200" b="1" dirty="0" smtClean="0"/>
          </a:p>
          <a:p>
            <a:endParaRPr lang="en-US" sz="2400" dirty="0" smtClean="0"/>
          </a:p>
          <a:p>
            <a:r>
              <a:rPr lang="ru-RU" sz="2400" dirty="0" smtClean="0"/>
              <a:t>Например,</a:t>
            </a:r>
            <a:endParaRPr lang="ru-RU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string s1("123");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string s2("6789");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 &lt;&lt; s1.compare(s2</a:t>
            </a:r>
            <a:r>
              <a:rPr lang="en-US" sz="2400" dirty="0" smtClean="0">
                <a:solidFill>
                  <a:schemeClr val="tx2"/>
                </a:solidFill>
              </a:rPr>
              <a:t>);</a:t>
            </a:r>
            <a:r>
              <a:rPr lang="ru-RU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// </a:t>
            </a:r>
            <a:r>
              <a:rPr lang="ru-RU" sz="2400" dirty="0" smtClean="0">
                <a:solidFill>
                  <a:schemeClr val="tx2"/>
                </a:solidFill>
              </a:rPr>
              <a:t>Напечатает -1.</a:t>
            </a:r>
            <a:endParaRPr lang="en-US" sz="2400" dirty="0" smtClean="0">
              <a:solidFill>
                <a:schemeClr val="tx2"/>
              </a:solidFill>
            </a:endParaRPr>
          </a:p>
          <a:p>
            <a:endParaRPr lang="en-US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Задания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610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>
              <a:buAutoNum type="arabicPeriod"/>
            </a:pPr>
            <a:r>
              <a:rPr lang="ru-RU" sz="2000" dirty="0" smtClean="0"/>
              <a:t>На входе имеется текст, содержащий слова, разделённые пробелами и символами табуляции, причём между двумя словами может быть один или несколько пробелов. Сформировать новую строку, в которой все слова будут отделены символами </a:t>
            </a:r>
            <a:r>
              <a:rPr lang="ru-RU" sz="2000" dirty="0" smtClean="0"/>
              <a:t> </a:t>
            </a:r>
            <a:r>
              <a:rPr lang="en-US" sz="2000" dirty="0" smtClean="0"/>
              <a:t>'\n'.</a:t>
            </a:r>
          </a:p>
          <a:p>
            <a:pPr marL="857250" indent="-514350">
              <a:buAutoNum type="arabicPeriod"/>
            </a:pPr>
            <a:r>
              <a:rPr lang="ru-RU" sz="2000" dirty="0" smtClean="0"/>
              <a:t>Из заданной строки сформировать новую строку таким образом, чтобы между любыми двумя символами исходной строки в новой строке были вставлены пробелы.</a:t>
            </a:r>
          </a:p>
          <a:p>
            <a:pPr marL="857250" indent="-514350">
              <a:buAutoNum type="arabicPeriod"/>
            </a:pPr>
            <a:r>
              <a:rPr lang="ru-RU" sz="2000" dirty="0" smtClean="0"/>
              <a:t>Доработать код на стр. 37 («простейшая замена слов в строке») таким образом, чтобы, например, слово «</a:t>
            </a:r>
            <a:r>
              <a:rPr lang="en-US" sz="2000" dirty="0" smtClean="0"/>
              <a:t>one</a:t>
            </a:r>
            <a:r>
              <a:rPr lang="ru-RU" sz="2000" dirty="0" smtClean="0"/>
              <a:t>»</a:t>
            </a:r>
            <a:r>
              <a:rPr lang="en-US" sz="2000" dirty="0" smtClean="0"/>
              <a:t> </a:t>
            </a:r>
            <a:r>
              <a:rPr lang="ru-RU" sz="2000" dirty="0" smtClean="0"/>
              <a:t>можно было заменить на </a:t>
            </a:r>
            <a:r>
              <a:rPr lang="ru-RU" sz="2000" dirty="0" smtClean="0"/>
              <a:t>«</a:t>
            </a:r>
            <a:r>
              <a:rPr lang="en-US" sz="2000" dirty="0" err="1" smtClean="0"/>
              <a:t>oneone</a:t>
            </a:r>
            <a:r>
              <a:rPr lang="ru-RU" sz="2000" dirty="0" smtClean="0"/>
              <a:t>»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marL="857250" indent="-514350">
              <a:buAutoNum type="arabicPeriod"/>
            </a:pPr>
            <a:r>
              <a:rPr lang="ru-RU" sz="2000" dirty="0" smtClean="0"/>
              <a:t>В заданной строке содержатся слова, разделённые пробелами. Слова могут состоять из символов алфавита и цифр. Подсчитать количество слов, состоящих только из цифр.</a:t>
            </a:r>
            <a:endParaRPr lang="ru-RU" sz="20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>
              <a:buAutoNum type="arabicPeriod"/>
            </a:pPr>
            <a:r>
              <a:rPr lang="ru-RU" sz="3200" b="1" dirty="0" smtClean="0"/>
              <a:t>Конструкторы</a:t>
            </a:r>
          </a:p>
          <a:p>
            <a:r>
              <a:rPr lang="en-US" sz="3200" dirty="0" smtClean="0"/>
              <a:t>// </a:t>
            </a:r>
            <a:r>
              <a:rPr lang="ru-RU" sz="3200" dirty="0" smtClean="0"/>
              <a:t>Формирует пустую строку в стиле </a:t>
            </a:r>
            <a:r>
              <a:rPr lang="ru-RU" sz="3200" dirty="0" err="1" smtClean="0"/>
              <a:t>Си++</a:t>
            </a:r>
            <a:endParaRPr lang="ru-RU" sz="3200" dirty="0" smtClean="0"/>
          </a:p>
          <a:p>
            <a:r>
              <a:rPr lang="en-US" sz="3200" dirty="0" smtClean="0"/>
              <a:t>string();</a:t>
            </a:r>
            <a:endParaRPr lang="ru-RU" sz="3200" dirty="0" smtClean="0"/>
          </a:p>
          <a:p>
            <a:endParaRPr lang="ru-RU" sz="3200" dirty="0" smtClean="0"/>
          </a:p>
          <a:p>
            <a:r>
              <a:rPr lang="en-US" sz="3200" dirty="0" smtClean="0"/>
              <a:t>string(const char *, </a:t>
            </a:r>
            <a:r>
              <a:rPr lang="en-US" sz="3200" dirty="0" err="1" smtClean="0"/>
              <a:t>size_type</a:t>
            </a:r>
            <a:r>
              <a:rPr lang="en-US" sz="3200" dirty="0" smtClean="0"/>
              <a:t>);</a:t>
            </a:r>
          </a:p>
          <a:p>
            <a:r>
              <a:rPr lang="en-US" sz="3200" dirty="0" smtClean="0"/>
              <a:t>// </a:t>
            </a:r>
            <a:r>
              <a:rPr lang="ru-RU" sz="3200" dirty="0" smtClean="0"/>
              <a:t>Формирует объект-строку в стиле </a:t>
            </a:r>
            <a:r>
              <a:rPr lang="ru-RU" sz="3200" dirty="0" err="1" smtClean="0"/>
              <a:t>Си++</a:t>
            </a:r>
            <a:r>
              <a:rPr lang="ru-RU" sz="3200" dirty="0" smtClean="0"/>
              <a:t>. Первый аргумент – строка в стиле Си. Второй аргумент – число, ограничивающее количество символов второго аргумента. 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>
              <a:buAutoNum type="arabicPeriod"/>
            </a:pPr>
            <a:r>
              <a:rPr lang="ru-RU" sz="3200" b="1" dirty="0" smtClean="0"/>
              <a:t>Конструкторы</a:t>
            </a:r>
          </a:p>
          <a:p>
            <a:r>
              <a:rPr lang="en-US" sz="3200" dirty="0" smtClean="0"/>
              <a:t>// </a:t>
            </a:r>
            <a:r>
              <a:rPr lang="ru-RU" sz="3200" dirty="0" smtClean="0"/>
              <a:t>Конструктор копирования</a:t>
            </a:r>
          </a:p>
          <a:p>
            <a:r>
              <a:rPr lang="en-US" sz="3200" dirty="0" smtClean="0"/>
              <a:t>string(const string &amp;);</a:t>
            </a:r>
            <a:endParaRPr lang="ru-RU" sz="3200" dirty="0" smtClean="0"/>
          </a:p>
          <a:p>
            <a:endParaRPr lang="ru-RU" sz="3200" dirty="0" smtClean="0"/>
          </a:p>
          <a:p>
            <a:r>
              <a:rPr lang="en-US" sz="3200" dirty="0" smtClean="0"/>
              <a:t>string(const string &amp;, </a:t>
            </a:r>
            <a:r>
              <a:rPr lang="en-US" sz="3200" dirty="0" err="1" smtClean="0"/>
              <a:t>size_type</a:t>
            </a:r>
            <a:r>
              <a:rPr lang="en-US" sz="3200" dirty="0" smtClean="0"/>
              <a:t> pos=0, </a:t>
            </a:r>
            <a:r>
              <a:rPr lang="en-US" sz="3200" dirty="0" err="1" smtClean="0"/>
              <a:t>size_type</a:t>
            </a:r>
            <a:r>
              <a:rPr lang="en-US" sz="3200" dirty="0" smtClean="0"/>
              <a:t> </a:t>
            </a:r>
            <a:r>
              <a:rPr lang="en-US" sz="3200" dirty="0" err="1" smtClean="0"/>
              <a:t>nPos</a:t>
            </a:r>
            <a:r>
              <a:rPr lang="en-US" sz="3200" dirty="0" smtClean="0"/>
              <a:t>=</a:t>
            </a:r>
            <a:r>
              <a:rPr lang="en-US" sz="3200" dirty="0" err="1" smtClean="0"/>
              <a:t>npos</a:t>
            </a:r>
            <a:r>
              <a:rPr lang="en-US" sz="3200" dirty="0" smtClean="0"/>
              <a:t>);</a:t>
            </a:r>
          </a:p>
          <a:p>
            <a:r>
              <a:rPr lang="en-US" sz="3200" dirty="0" smtClean="0"/>
              <a:t>// </a:t>
            </a:r>
            <a:r>
              <a:rPr lang="ru-RU" sz="3200" dirty="0" smtClean="0"/>
              <a:t>Конструктор копирования части строки, заданной первым параметром. </a:t>
            </a:r>
            <a:r>
              <a:rPr lang="en-US" sz="3200" dirty="0" err="1" smtClean="0"/>
              <a:t>size_type</a:t>
            </a:r>
            <a:r>
              <a:rPr lang="en-US" sz="3200" dirty="0" smtClean="0"/>
              <a:t> pos – </a:t>
            </a:r>
            <a:r>
              <a:rPr lang="ru-RU" sz="3200" dirty="0" smtClean="0"/>
              <a:t>начало копируемой подстроки. </a:t>
            </a:r>
            <a:r>
              <a:rPr lang="en-US" sz="3200" dirty="0" err="1" smtClean="0"/>
              <a:t>size_type</a:t>
            </a:r>
            <a:r>
              <a:rPr lang="en-US" sz="3200" dirty="0" smtClean="0"/>
              <a:t> </a:t>
            </a:r>
            <a:r>
              <a:rPr lang="en-US" sz="3200" dirty="0" err="1" smtClean="0"/>
              <a:t>nPos</a:t>
            </a:r>
            <a:r>
              <a:rPr lang="en-US" sz="3200" dirty="0" smtClean="0"/>
              <a:t> – </a:t>
            </a:r>
            <a:r>
              <a:rPr lang="ru-RU" sz="3200" dirty="0" smtClean="0"/>
              <a:t>количество копируемых символов.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>
              <a:buAutoNum type="arabicPeriod"/>
            </a:pPr>
            <a:r>
              <a:rPr lang="ru-RU" sz="3200" b="1" dirty="0" smtClean="0"/>
              <a:t>Конструкторы</a:t>
            </a:r>
          </a:p>
          <a:p>
            <a:r>
              <a:rPr lang="en-US" sz="3200" dirty="0" smtClean="0"/>
              <a:t>// </a:t>
            </a:r>
            <a:r>
              <a:rPr lang="ru-RU" sz="3200" dirty="0" smtClean="0"/>
              <a:t>Конструктор</a:t>
            </a:r>
            <a:r>
              <a:rPr lang="en-US" sz="3200" dirty="0" smtClean="0"/>
              <a:t>, </a:t>
            </a:r>
            <a:r>
              <a:rPr lang="ru-RU" sz="3200" dirty="0" smtClean="0"/>
              <a:t>который в создаваемую строку </a:t>
            </a:r>
            <a:r>
              <a:rPr lang="en-US" sz="3200" dirty="0" smtClean="0"/>
              <a:t>n </a:t>
            </a:r>
            <a:r>
              <a:rPr lang="ru-RU" sz="3200" dirty="0" smtClean="0"/>
              <a:t>раз помещает символ </a:t>
            </a:r>
            <a:r>
              <a:rPr lang="en-US" sz="3200" dirty="0" err="1" smtClean="0"/>
              <a:t>ch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r>
              <a:rPr lang="en-US" sz="3200" dirty="0" smtClean="0"/>
              <a:t>string(</a:t>
            </a:r>
            <a:r>
              <a:rPr lang="en-US" sz="3200" dirty="0" err="1" smtClean="0"/>
              <a:t>size_type</a:t>
            </a:r>
            <a:r>
              <a:rPr lang="en-US" sz="3200" dirty="0" smtClean="0"/>
              <a:t> n, char </a:t>
            </a:r>
            <a:r>
              <a:rPr lang="en-US" sz="3200" dirty="0" err="1" smtClean="0"/>
              <a:t>ch</a:t>
            </a:r>
            <a:r>
              <a:rPr lang="en-US" sz="3200" dirty="0" smtClean="0"/>
              <a:t>);</a:t>
            </a:r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>
              <a:buAutoNum type="arabicPeriod"/>
            </a:pPr>
            <a:r>
              <a:rPr lang="ru-RU" sz="3200" b="1" dirty="0" smtClean="0"/>
              <a:t>Конструкторы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#include &lt;</a:t>
            </a:r>
            <a:r>
              <a:rPr lang="en-US" sz="2000" dirty="0" err="1" smtClean="0">
                <a:solidFill>
                  <a:schemeClr val="tx2"/>
                </a:solidFill>
              </a:rPr>
              <a:t>iostream</a:t>
            </a:r>
            <a:r>
              <a:rPr lang="en-US" sz="2000" dirty="0" smtClean="0">
                <a:solidFill>
                  <a:schemeClr val="tx2"/>
                </a:solidFill>
              </a:rPr>
              <a:t>&gt;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#include &lt;string&gt;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using namespace std;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void main()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{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  string str1("Hello, world!", 5);</a:t>
            </a:r>
            <a:r>
              <a:rPr lang="ru-RU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// </a:t>
            </a:r>
            <a:r>
              <a:rPr lang="ru-RU" sz="2000" dirty="0" smtClean="0">
                <a:solidFill>
                  <a:schemeClr val="tx2"/>
                </a:solidFill>
              </a:rPr>
              <a:t>Скопировать в </a:t>
            </a:r>
            <a:r>
              <a:rPr lang="en-US" sz="2000" dirty="0" smtClean="0">
                <a:solidFill>
                  <a:schemeClr val="tx2"/>
                </a:solidFill>
              </a:rPr>
              <a:t>str1</a:t>
            </a:r>
            <a:r>
              <a:rPr lang="ru-RU" sz="2000" dirty="0" smtClean="0">
                <a:solidFill>
                  <a:schemeClr val="tx2"/>
                </a:solidFill>
              </a:rPr>
              <a:t> первые 5 символов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  </a:t>
            </a:r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 &lt;&lt; str1 &lt;&lt; </a:t>
            </a:r>
            <a:r>
              <a:rPr lang="en-US" sz="2000" dirty="0" err="1" smtClean="0">
                <a:solidFill>
                  <a:schemeClr val="tx2"/>
                </a:solidFill>
              </a:rPr>
              <a:t>endl</a:t>
            </a:r>
            <a:r>
              <a:rPr lang="en-US" sz="20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  string str2(str1); // </a:t>
            </a:r>
            <a:r>
              <a:rPr lang="ru-RU" sz="2000" dirty="0" smtClean="0">
                <a:solidFill>
                  <a:schemeClr val="tx2"/>
                </a:solidFill>
              </a:rPr>
              <a:t>Конструктор копирования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  </a:t>
            </a:r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 &lt;&lt; str2 &lt;&lt; </a:t>
            </a:r>
            <a:r>
              <a:rPr lang="en-US" sz="2000" dirty="0" err="1" smtClean="0">
                <a:solidFill>
                  <a:schemeClr val="tx2"/>
                </a:solidFill>
              </a:rPr>
              <a:t>endl</a:t>
            </a:r>
            <a:r>
              <a:rPr lang="en-US" sz="20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  string str3(string("Hello, world!"), 5);</a:t>
            </a:r>
            <a:r>
              <a:rPr lang="ru-RU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// </a:t>
            </a:r>
            <a:r>
              <a:rPr lang="ru-RU" sz="2000" dirty="0" smtClean="0">
                <a:solidFill>
                  <a:schemeClr val="tx2"/>
                </a:solidFill>
              </a:rPr>
              <a:t>Скопировать часть строки с 5-го </a:t>
            </a:r>
            <a:br>
              <a:rPr lang="ru-RU" sz="2000" dirty="0" smtClean="0">
                <a:solidFill>
                  <a:schemeClr val="tx2"/>
                </a:solidFill>
              </a:rPr>
            </a:br>
            <a:r>
              <a:rPr lang="ru-RU" sz="2000" dirty="0" smtClean="0">
                <a:solidFill>
                  <a:schemeClr val="tx2"/>
                </a:solidFill>
              </a:rPr>
              <a:t>  </a:t>
            </a:r>
            <a:r>
              <a:rPr lang="en-US" sz="2000" dirty="0" smtClean="0">
                <a:solidFill>
                  <a:schemeClr val="tx2"/>
                </a:solidFill>
              </a:rPr>
              <a:t>// </a:t>
            </a:r>
            <a:r>
              <a:rPr lang="ru-RU" sz="2000" dirty="0" smtClean="0">
                <a:solidFill>
                  <a:schemeClr val="tx2"/>
                </a:solidFill>
              </a:rPr>
              <a:t>индекса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  </a:t>
            </a:r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 &lt;&lt; str3 &lt;&lt; </a:t>
            </a:r>
            <a:r>
              <a:rPr lang="en-US" sz="2000" dirty="0" err="1" smtClean="0">
                <a:solidFill>
                  <a:schemeClr val="tx2"/>
                </a:solidFill>
              </a:rPr>
              <a:t>endl</a:t>
            </a:r>
            <a:r>
              <a:rPr lang="en-US" sz="20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  string str4(3, '!'); // </a:t>
            </a:r>
            <a:r>
              <a:rPr lang="ru-RU" sz="2000" dirty="0" smtClean="0">
                <a:solidFill>
                  <a:schemeClr val="tx2"/>
                </a:solidFill>
              </a:rPr>
              <a:t>Создать строку из трёх символов </a:t>
            </a:r>
            <a:r>
              <a:rPr lang="en-US" sz="2000" dirty="0" smtClean="0">
                <a:solidFill>
                  <a:schemeClr val="tx2"/>
                </a:solidFill>
              </a:rPr>
              <a:t>'!'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  </a:t>
            </a:r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 &lt;&lt; str4 &lt;&lt; </a:t>
            </a:r>
            <a:r>
              <a:rPr lang="en-US" sz="2000" dirty="0" err="1" smtClean="0">
                <a:solidFill>
                  <a:schemeClr val="tx2"/>
                </a:solidFill>
              </a:rPr>
              <a:t>endl</a:t>
            </a:r>
            <a:r>
              <a:rPr lang="en-US" sz="20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86400" y="1447800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Вывод:</a:t>
            </a:r>
          </a:p>
          <a:p>
            <a:r>
              <a:rPr lang="en-US" dirty="0" smtClean="0"/>
              <a:t>Hello</a:t>
            </a:r>
            <a:endParaRPr lang="ru-RU" dirty="0" smtClean="0"/>
          </a:p>
          <a:p>
            <a:r>
              <a:rPr lang="en-US" dirty="0" smtClean="0"/>
              <a:t>Hello</a:t>
            </a:r>
            <a:endParaRPr lang="ru-RU" dirty="0" smtClean="0"/>
          </a:p>
          <a:p>
            <a:r>
              <a:rPr lang="en-US" dirty="0" smtClean="0"/>
              <a:t>, world!</a:t>
            </a:r>
            <a:endParaRPr lang="ru-RU" dirty="0" smtClean="0"/>
          </a:p>
          <a:p>
            <a:r>
              <a:rPr lang="en-US" dirty="0" smtClean="0"/>
              <a:t>!!!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Строки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514350"/>
            <a:r>
              <a:rPr lang="en-US" sz="3200" b="1" dirty="0" smtClean="0"/>
              <a:t>2. </a:t>
            </a:r>
            <a:r>
              <a:rPr lang="ru-RU" sz="3200" b="1" dirty="0" smtClean="0"/>
              <a:t>Операции над строками</a:t>
            </a:r>
          </a:p>
          <a:p>
            <a:r>
              <a:rPr lang="ru-RU" sz="3200" dirty="0" smtClean="0"/>
              <a:t>Присваивание</a:t>
            </a:r>
          </a:p>
          <a:p>
            <a:r>
              <a:rPr lang="ru-RU" sz="3200" dirty="0" smtClean="0"/>
              <a:t>=</a:t>
            </a:r>
          </a:p>
          <a:p>
            <a:endParaRPr lang="ru-RU" sz="3200" dirty="0" smtClean="0"/>
          </a:p>
          <a:p>
            <a:r>
              <a:rPr lang="ru-RU" sz="3200" dirty="0" smtClean="0"/>
              <a:t>строка = </a:t>
            </a:r>
            <a:r>
              <a:rPr lang="ru-RU" sz="3200" dirty="0" err="1" smtClean="0"/>
              <a:t>строка</a:t>
            </a:r>
            <a:endParaRPr lang="ru-RU" sz="3200" dirty="0" smtClean="0"/>
          </a:p>
          <a:p>
            <a:r>
              <a:rPr lang="ru-RU" sz="3200" dirty="0" smtClean="0"/>
              <a:t>строка = </a:t>
            </a:r>
            <a:r>
              <a:rPr lang="ru-RU" sz="3200" dirty="0" err="1" smtClean="0"/>
              <a:t>с_строка</a:t>
            </a:r>
            <a:endParaRPr lang="ru-RU" sz="3200" dirty="0" smtClean="0"/>
          </a:p>
          <a:p>
            <a:r>
              <a:rPr lang="ru-RU" sz="3200" dirty="0" smtClean="0"/>
              <a:t>строка = символ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</TotalTime>
  <Words>2825</Words>
  <Application>Microsoft Office PowerPoint</Application>
  <PresentationFormat>Экран (4:3)</PresentationFormat>
  <Paragraphs>508</Paragraphs>
  <Slides>45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6" baseType="lpstr">
      <vt:lpstr>Office Theme</vt:lpstr>
      <vt:lpstr>Семинар 9 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Строки в Си++</vt:lpstr>
      <vt:lpstr>Задания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Получение данных люксметра CEM DT-1309 в LabVIEW</dc:title>
  <dc:creator>Admin</dc:creator>
  <cp:lastModifiedBy>Дженгиз</cp:lastModifiedBy>
  <cp:revision>725</cp:revision>
  <dcterms:created xsi:type="dcterms:W3CDTF">2014-12-15T08:53:20Z</dcterms:created>
  <dcterms:modified xsi:type="dcterms:W3CDTF">2015-06-09T14:45:41Z</dcterms:modified>
</cp:coreProperties>
</file>