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80" r:id="rId5"/>
    <p:sldId id="387" r:id="rId6"/>
    <p:sldId id="392" r:id="rId7"/>
    <p:sldId id="391" r:id="rId8"/>
    <p:sldId id="388" r:id="rId9"/>
    <p:sldId id="389" r:id="rId10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80"/>
            <p14:sldId id="387"/>
            <p14:sldId id="392"/>
            <p14:sldId id="391"/>
            <p14:sldId id="388"/>
            <p14:sldId id="3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FFCC"/>
    <a:srgbClr val="A50021"/>
    <a:srgbClr val="CCECFF"/>
    <a:srgbClr val="FFFFCC"/>
    <a:srgbClr val="92D050"/>
    <a:srgbClr val="0000CC"/>
    <a:srgbClr val="000066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5" autoAdjust="0"/>
    <p:restoredTop sz="94726" autoAdjust="0"/>
  </p:normalViewPr>
  <p:slideViewPr>
    <p:cSldViewPr>
      <p:cViewPr varScale="1">
        <p:scale>
          <a:sx n="106" d="100"/>
          <a:sy n="106" d="100"/>
        </p:scale>
        <p:origin x="46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448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2628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7174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0694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0972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7531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05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noProof="0" dirty="0" err="1" smtClean="0"/>
              <a:t>Click</a:t>
            </a:r>
            <a:r>
              <a:rPr lang="da-DK" noProof="0" dirty="0" smtClean="0"/>
              <a:t> to </a:t>
            </a:r>
            <a:r>
              <a:rPr lang="da-DK" noProof="0" dirty="0" err="1" smtClean="0"/>
              <a:t>edit</a:t>
            </a:r>
            <a:r>
              <a:rPr lang="da-DK" noProof="0" dirty="0" smtClean="0"/>
              <a:t> Master text </a:t>
            </a:r>
            <a:r>
              <a:rPr lang="da-DK" noProof="0" dirty="0" err="1" smtClean="0"/>
              <a:t>styles</a:t>
            </a:r>
            <a:endParaRPr lang="da-DK" noProof="0" dirty="0" smtClean="0"/>
          </a:p>
          <a:p>
            <a:pPr lvl="1"/>
            <a:r>
              <a:rPr lang="da-DK" noProof="0" dirty="0" smtClean="0"/>
              <a:t>Second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2"/>
            <a:r>
              <a:rPr lang="da-DK" noProof="0" dirty="0" smtClean="0"/>
              <a:t>Third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3"/>
            <a:r>
              <a:rPr lang="da-DK" noProof="0" dirty="0" err="1" smtClean="0"/>
              <a:t>Fourth</a:t>
            </a:r>
            <a:r>
              <a:rPr lang="da-DK" noProof="0" dirty="0" smtClean="0"/>
              <a:t>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4"/>
            <a:r>
              <a:rPr lang="da-DK" noProof="0" dirty="0" smtClean="0"/>
              <a:t>Fifth </a:t>
            </a:r>
            <a:r>
              <a:rPr lang="da-DK" noProof="0" dirty="0" err="1" smtClean="0"/>
              <a:t>level</a:t>
            </a:r>
            <a:endParaRPr lang="da-DK" noProof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589256" y="332656"/>
            <a:ext cx="855577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Status ved start af seminar 2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723" y="1684992"/>
            <a:ext cx="8411757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Program for dagen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9.15 Status </a:t>
            </a:r>
            <a:r>
              <a:rPr lang="da-DK" sz="1600" dirty="0"/>
              <a:t>(vores indtryk, hvordan synes I, at det er gået, spørgsmål)</a:t>
            </a:r>
            <a:endParaRPr lang="da-DK" sz="1600" dirty="0" smtClean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9.30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11.30 </a:t>
            </a:r>
            <a:r>
              <a:rPr lang="da-DK" sz="1600" dirty="0"/>
              <a:t>Øvelser omkring afleveringsopgaven </a:t>
            </a:r>
            <a:r>
              <a:rPr lang="da-DK" sz="1600" dirty="0" smtClean="0"/>
              <a:t>Raflebæger 2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13.00 Frokostpause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13.30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15.30 Øvelser omkring afleveringsopgaven Skildpadde 1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17.00 Slut</a:t>
            </a:r>
          </a:p>
          <a:p>
            <a:pPr marL="285750" indent="-285750">
              <a:spcBef>
                <a:spcPts val="1800"/>
              </a:spcBef>
            </a:pPr>
            <a:r>
              <a:rPr lang="da-DK" sz="1800" dirty="0" smtClean="0"/>
              <a:t>Er der nogen, der har forslag til ændringer af den måde, som vi kører seminarerne på (forelæsninger og øvelser)?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Indhold, hastighed, teknisk afvikling, andet?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Ændringsforslag er velkomne</a:t>
            </a:r>
          </a:p>
          <a:p>
            <a:pPr marL="742950" lvl="1" indent="-285750">
              <a:spcBef>
                <a:spcPts val="400"/>
              </a:spcBef>
            </a:pPr>
            <a:endParaRPr lang="da-DK" sz="11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  <p:sp>
        <p:nvSpPr>
          <p:cNvPr id="5" name="Rectangle 4"/>
          <p:cNvSpPr/>
          <p:nvPr/>
        </p:nvSpPr>
        <p:spPr>
          <a:xfrm rot="240824">
            <a:off x="3434817" y="1238654"/>
            <a:ext cx="3273757" cy="541732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Start optagelse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820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91376" y="260648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Afleveringsopgaverne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80" dirty="0" smtClean="0">
                <a:solidFill>
                  <a:srgbClr val="A50021"/>
                </a:solidFill>
              </a:rPr>
              <a:t>I Quiz 1 var jeres gennemsnitlige vurdering af pensummets sværhedsgrad </a:t>
            </a:r>
            <a:r>
              <a:rPr lang="da-DK" altLang="da-DK" sz="1800" b="1" spc="-80" dirty="0" smtClean="0">
                <a:solidFill>
                  <a:srgbClr val="A50021"/>
                </a:solidFill>
              </a:rPr>
              <a:t>2,71 (mod 3,08 i 2022)</a:t>
            </a:r>
            <a:endParaRPr lang="da-DK" altLang="da-DK" sz="1800" b="1" spc="-80" dirty="0" smtClean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D</a:t>
            </a:r>
            <a:r>
              <a:rPr lang="da-DK" altLang="da-DK" sz="1600" dirty="0" smtClean="0"/>
              <a:t>et </a:t>
            </a:r>
            <a:r>
              <a:rPr lang="da-DK" altLang="da-DK" sz="1600" dirty="0"/>
              <a:t>svarer til </a:t>
            </a:r>
            <a:r>
              <a:rPr lang="da-DK" altLang="da-DK" sz="1600" dirty="0" smtClean="0"/>
              <a:t>(en </a:t>
            </a:r>
            <a:r>
              <a:rPr lang="da-DK" altLang="da-DK" sz="1600" dirty="0" smtClean="0"/>
              <a:t>anelse) under </a:t>
            </a:r>
            <a:r>
              <a:rPr lang="da-DK" altLang="da-DK" sz="1600" dirty="0" smtClean="0"/>
              <a:t>middel – hvilket må siges at være særdeles passende</a:t>
            </a:r>
            <a:endParaRPr lang="da-DK" altLang="da-DK" sz="1600" dirty="0"/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 har klaret Raflebæger 1 usædvanligt flot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Alle blev godkendt i første forsøg (ingen genafleveringer)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 </a:t>
            </a:r>
            <a:r>
              <a:rPr lang="da-DK" altLang="da-DK" sz="1800" b="1" spc="-40" dirty="0">
                <a:solidFill>
                  <a:srgbClr val="A50021"/>
                </a:solidFill>
              </a:rPr>
              <a:t>har klaret Quiz 1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flot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I brugte </a:t>
            </a:r>
            <a:r>
              <a:rPr lang="da-DK" altLang="da-DK" sz="1600" dirty="0" smtClean="0"/>
              <a:t>1,57 </a:t>
            </a:r>
            <a:r>
              <a:rPr lang="da-DK" altLang="da-DK" sz="1600" dirty="0" smtClean="0"/>
              <a:t>forsøg pr </a:t>
            </a:r>
            <a:r>
              <a:rPr lang="da-DK" altLang="da-DK" sz="1600" dirty="0" smtClean="0"/>
              <a:t>spørgsmål (mod 1,62 i 2022)</a:t>
            </a:r>
            <a:endParaRPr lang="da-DK" altLang="da-DK" sz="1600" dirty="0" smtClean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I havde dog lidt svært ved spørgsmål </a:t>
            </a:r>
            <a:r>
              <a:rPr lang="da-DK" altLang="da-DK" sz="1600" dirty="0" smtClean="0"/>
              <a:t>11</a:t>
            </a:r>
            <a:r>
              <a:rPr lang="da-DK" altLang="da-DK" sz="1600" dirty="0" smtClean="0"/>
              <a:t>, 15 og 16 (hvilket er helt normalt)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Så dem vil vi lige tage et hurtigt kig på</a:t>
            </a:r>
          </a:p>
        </p:txBody>
      </p:sp>
    </p:spTree>
    <p:extLst>
      <p:ext uri="{BB962C8B-B14F-4D97-AF65-F5344CB8AC3E}">
        <p14:creationId xmlns:p14="http://schemas.microsoft.com/office/powerpoint/2010/main" val="341582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64927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Brug af Zoom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Om et øjeblik begynder jeg på den første forelæsning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Alle forelæsninger optages via Zoom og publiceres på kursets Brightspace side, således at I senere kan gense dem, hvis der er behov for det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Jeg foreslår, at I slår jeres video og lyd fra under forelæsningen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Under forelæsningen læser jeg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600" dirty="0" smtClean="0"/>
              <a:t> eventuelle indlæg på chatten i Zoom (men I må meget gerne kommunikere med hinanden på den)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80" dirty="0" smtClean="0">
                <a:solidFill>
                  <a:srgbClr val="A50021"/>
                </a:solidFill>
              </a:rPr>
              <a:t>Hvis </a:t>
            </a:r>
            <a:r>
              <a:rPr lang="da-DK" altLang="da-DK" sz="1800" b="1" spc="-80" dirty="0">
                <a:solidFill>
                  <a:srgbClr val="A50021"/>
                </a:solidFill>
              </a:rPr>
              <a:t>I har </a:t>
            </a:r>
            <a:r>
              <a:rPr lang="da-DK" altLang="da-DK" sz="1800" b="1" spc="-80" dirty="0" smtClean="0">
                <a:solidFill>
                  <a:srgbClr val="A50021"/>
                </a:solidFill>
              </a:rPr>
              <a:t>spørgsmål undervejs, </a:t>
            </a:r>
            <a:r>
              <a:rPr lang="da-DK" altLang="da-DK" sz="1800" b="1" spc="-80" dirty="0">
                <a:solidFill>
                  <a:srgbClr val="A50021"/>
                </a:solidFill>
              </a:rPr>
              <a:t>så ”råb op” (husk at slå jeres mikrofon til først)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Spørg endelig løs. Hvis der er noget, som I ikke forstår, er der sikkert også andre, der har problemer med det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Jeg vil også forsøge at huske (med jævne mellemrum) at spørge, om der er nogle, som har spørgsmål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Er der nogen spørgsmål før vi går i gang?</a:t>
            </a:r>
            <a:endParaRPr lang="da-DK" altLang="da-DK" sz="1800" b="1" spc="-40" dirty="0">
              <a:solidFill>
                <a:srgbClr val="A5002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21165640">
            <a:off x="4901262" y="5289770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Forelæsning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973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Øvelser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80" dirty="0" smtClean="0">
                <a:solidFill>
                  <a:srgbClr val="A50021"/>
                </a:solidFill>
              </a:rPr>
              <a:t>Formiddagens øvelser vil koncentrere sig om afleveringsopgaven Raflebæger 2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Om </a:t>
            </a:r>
            <a:r>
              <a:rPr lang="da-DK" altLang="da-DK" sz="1800" b="1" spc="-40" dirty="0">
                <a:solidFill>
                  <a:srgbClr val="A50021"/>
                </a:solidFill>
              </a:rPr>
              <a:t>lidt åbner jeg i Zoom for et antal såkaldte “breakout </a:t>
            </a:r>
            <a:r>
              <a:rPr lang="da-DK" altLang="da-DK" sz="1800" b="1" spc="-40" dirty="0" err="1">
                <a:solidFill>
                  <a:srgbClr val="A50021"/>
                </a:solidFill>
              </a:rPr>
              <a:t>rooms</a:t>
            </a:r>
            <a:r>
              <a:rPr lang="da-DK" altLang="da-DK" sz="1800" b="1" spc="-40" dirty="0">
                <a:solidFill>
                  <a:srgbClr val="A50021"/>
                </a:solidFill>
              </a:rPr>
              <a:t>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spc="-30" dirty="0" smtClean="0"/>
              <a:t>I skal så hver især gå ind i det rum, der svarer til jeres par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Det gør I ved først at trykke på “</a:t>
            </a:r>
            <a:r>
              <a:rPr lang="da-DK" altLang="da-DK" sz="1600" dirty="0" err="1" smtClean="0"/>
              <a:t>Breakout</a:t>
            </a:r>
            <a:r>
              <a:rPr lang="da-DK" altLang="da-DK" sz="1600" dirty="0" smtClean="0"/>
              <a:t> </a:t>
            </a:r>
            <a:r>
              <a:rPr lang="da-DK" altLang="da-DK" sz="1600" dirty="0" err="1" smtClean="0"/>
              <a:t>Rooms</a:t>
            </a:r>
            <a:r>
              <a:rPr lang="da-DK" altLang="da-DK" sz="1600" dirty="0" smtClean="0"/>
              <a:t>” nederst i Zoom vinduet og derpå på “</a:t>
            </a:r>
            <a:r>
              <a:rPr lang="da-DK" altLang="da-DK" sz="1600" dirty="0" err="1" smtClean="0"/>
              <a:t>Join</a:t>
            </a:r>
            <a:r>
              <a:rPr lang="da-DK" altLang="da-DK" sz="1600" dirty="0" smtClean="0"/>
              <a:t>” ud for det rum, som I vil gå ind i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Hvis I er alene, skal I også gå ind i jeres rum (så instruktoren kan “finde” jer der)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Inde i breakout rummet kan I kun kommunikere med dem der er i rummet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kan dele den ene af jeres computerskærme (eller eventuelt dem begge) – på den måde kan I arbejde på et fælles </a:t>
            </a:r>
            <a:r>
              <a:rPr lang="da-DK" altLang="da-DK" sz="1600" dirty="0"/>
              <a:t>B</a:t>
            </a:r>
            <a:r>
              <a:rPr lang="da-DK" altLang="da-DK" sz="1600" dirty="0" smtClean="0"/>
              <a:t>lueJ projekt (tryk på ”</a:t>
            </a:r>
            <a:r>
              <a:rPr lang="da-DK" altLang="da-DK" sz="1600" dirty="0" err="1" smtClean="0"/>
              <a:t>Share</a:t>
            </a:r>
            <a:r>
              <a:rPr lang="da-DK" altLang="da-DK" sz="1600" dirty="0" smtClean="0"/>
              <a:t> Screen”)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kan tale sammen og skrive beskeder til hinanden via chat faciliteten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tilkalder instruktoren ved at trykke på linket “</a:t>
            </a:r>
            <a:r>
              <a:rPr lang="da-DK" altLang="da-DK" sz="1600" b="1" dirty="0" smtClean="0"/>
              <a:t>Tilkald hjælp</a:t>
            </a:r>
            <a:r>
              <a:rPr lang="da-DK" altLang="da-DK" sz="1600" dirty="0" smtClean="0"/>
              <a:t>” øverst på siden ”</a:t>
            </a:r>
            <a:r>
              <a:rPr lang="da-DK" altLang="da-DK" sz="1600" b="1" dirty="0" smtClean="0"/>
              <a:t>Seminar 2 – 19. januar</a:t>
            </a:r>
            <a:r>
              <a:rPr lang="da-DK" altLang="da-DK" sz="1600" dirty="0" smtClean="0"/>
              <a:t>”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600" b="1" spc="-40" dirty="0">
                <a:solidFill>
                  <a:srgbClr val="A50021"/>
                </a:solidFill>
              </a:rPr>
              <a:t>Vi  </a:t>
            </a:r>
            <a:r>
              <a:rPr lang="da-DK" altLang="da-DK" sz="1600" b="1" spc="-40" dirty="0" smtClean="0">
                <a:solidFill>
                  <a:srgbClr val="A50021"/>
                </a:solidFill>
              </a:rPr>
              <a:t>mødes alle </a:t>
            </a:r>
            <a:r>
              <a:rPr lang="da-DK" altLang="da-DK" sz="1600" b="1" spc="-40" dirty="0">
                <a:solidFill>
                  <a:srgbClr val="A50021"/>
                </a:solidFill>
              </a:rPr>
              <a:t>kl. </a:t>
            </a:r>
            <a:r>
              <a:rPr lang="da-DK" altLang="da-DK" sz="1600" b="1" spc="-40" dirty="0" smtClean="0">
                <a:solidFill>
                  <a:srgbClr val="A50021"/>
                </a:solidFill>
              </a:rPr>
              <a:t>13.30</a:t>
            </a:r>
            <a:endParaRPr lang="da-DK" altLang="da-DK" sz="1600" b="1" spc="-40" dirty="0">
              <a:solidFill>
                <a:srgbClr val="A50021"/>
              </a:solidFill>
            </a:endParaRP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600" b="1" spc="-40" dirty="0">
                <a:solidFill>
                  <a:srgbClr val="A50021"/>
                </a:solidFill>
              </a:rPr>
              <a:t>Er der nogen, der har spørgsmål, inden vi går i gang med øvelserne?</a:t>
            </a:r>
          </a:p>
          <a:p>
            <a:pPr marL="742950" lvl="1" indent="-285750">
              <a:spcBef>
                <a:spcPts val="600"/>
              </a:spcBef>
            </a:pPr>
            <a:endParaRPr lang="da-DK" altLang="da-DK" sz="1600" dirty="0" smtClean="0"/>
          </a:p>
        </p:txBody>
      </p:sp>
      <p:sp>
        <p:nvSpPr>
          <p:cNvPr id="5" name="Rectangle 4"/>
          <p:cNvSpPr/>
          <p:nvPr/>
        </p:nvSpPr>
        <p:spPr>
          <a:xfrm rot="21165640">
            <a:off x="4735909" y="4929729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dirty="0" err="1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Øvelser</a:t>
            </a:r>
            <a:endParaRPr lang="en-US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127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De fremtidige afleveringsopgaver</a:t>
            </a:r>
            <a:endParaRPr lang="da-DK" altLang="da-DK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Raflebæger 2 og Skildpadde 1 afleveres inde på siden </a:t>
            </a:r>
            <a:r>
              <a:rPr lang="da-DK" altLang="da-DK" sz="1800" b="1" spc="-60" dirty="0" smtClean="0">
                <a:solidFill>
                  <a:srgbClr val="A50021"/>
                </a:solidFill>
              </a:rPr>
              <a:t>”Afleveringsopgaver</a:t>
            </a:r>
            <a:r>
              <a:rPr lang="da-DK" altLang="da-DK" sz="1800" b="1" spc="-60" dirty="0">
                <a:solidFill>
                  <a:srgbClr val="A50021"/>
                </a:solidFill>
              </a:rPr>
              <a:t>”</a:t>
            </a:r>
            <a:endParaRPr lang="da-DK" altLang="da-DK" sz="1800" b="1" spc="-40" dirty="0" smtClean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Husk </a:t>
            </a:r>
            <a:r>
              <a:rPr lang="da-DK" altLang="da-DK" sz="1600" dirty="0"/>
              <a:t>at bruge testserveren før I afleverer (som beskrevet i </a:t>
            </a:r>
            <a:r>
              <a:rPr lang="da-DK" altLang="da-DK" sz="1600" dirty="0" smtClean="0"/>
              <a:t>opgaverne)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Det er nok, at en fra hvert par afleverer (ellers oprettes der to afleveringer, hvor instruktoren kun retter den sidste)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Når instruktorerne har rettet en opgave, kan I se </a:t>
            </a:r>
            <a:r>
              <a:rPr lang="da-DK" altLang="da-DK" sz="1600" dirty="0" smtClean="0"/>
              <a:t>deres </a:t>
            </a:r>
            <a:r>
              <a:rPr lang="da-DK" altLang="da-DK" sz="1600" dirty="0"/>
              <a:t>kommentarer samme sted, som I afleverede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Der </a:t>
            </a:r>
            <a:r>
              <a:rPr lang="da-DK" altLang="da-DK" sz="1800" b="1" spc="-40" dirty="0">
                <a:solidFill>
                  <a:srgbClr val="A50021"/>
                </a:solidFill>
              </a:rPr>
              <a:t>er sikkert en del, der vil få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genaflevering </a:t>
            </a:r>
            <a:r>
              <a:rPr lang="da-DK" altLang="da-DK" sz="1800" b="1" spc="-40" dirty="0">
                <a:solidFill>
                  <a:srgbClr val="A50021"/>
                </a:solidFill>
              </a:rPr>
              <a:t>– for at rette småting i jeres programmeringsstil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Det skal I ikke lade jer gå på af – det er helt normalt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Instruktorerne tilgår ofte jeres kode via testserveren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Derfor bør den kode der afleveres i Brightspace svare til koden i jeres sidste kørsel på testserveren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Lad være med at dele opgaverne imellem jer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Det kan spare lidt tid, men så får I for lidt træning, hvilket vil gøre det vanskeligere og mere tidskrævende at løse de senere opgaver på kurset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Sørg for at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begge</a:t>
            </a:r>
            <a:r>
              <a:rPr lang="da-DK" altLang="da-DK" sz="1600" dirty="0" smtClean="0"/>
              <a:t> deltagere i et par får træning</a:t>
            </a:r>
          </a:p>
        </p:txBody>
      </p:sp>
    </p:spTree>
    <p:extLst>
      <p:ext uri="{BB962C8B-B14F-4D97-AF65-F5344CB8AC3E}">
        <p14:creationId xmlns:p14="http://schemas.microsoft.com/office/powerpoint/2010/main" val="12401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Evaluering af dagens seminar</a:t>
            </a:r>
            <a:endParaRPr lang="da-DK" altLang="da-DK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9224" y="1052736"/>
            <a:ext cx="8577271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Er </a:t>
            </a:r>
            <a:r>
              <a:rPr lang="da-DK" altLang="da-DK" sz="1800" b="1" spc="-40" dirty="0">
                <a:solidFill>
                  <a:srgbClr val="A50021"/>
                </a:solidFill>
              </a:rPr>
              <a:t>der nogen der har forslag til forbedringer af den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måde, som </a:t>
            </a:r>
            <a:r>
              <a:rPr lang="da-DK" altLang="da-DK" sz="1800" b="1" spc="-40" dirty="0">
                <a:solidFill>
                  <a:srgbClr val="A50021"/>
                </a:solidFill>
              </a:rPr>
              <a:t>vi afvikler seminarerne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på?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Indhold, hastighed, teknisk afvikling, andet?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Umiddelbare kommentarer er velkomne – men ellers </a:t>
            </a:r>
            <a:r>
              <a:rPr lang="da-DK" altLang="da-DK" sz="1600" dirty="0" smtClean="0"/>
              <a:t>skriv på diskussionsforummet, hvis I har ønsker til ændringer/forbedringer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Husk at I kan </a:t>
            </a:r>
            <a:r>
              <a:rPr lang="da-DK" altLang="da-DK" sz="1800" b="1" spc="-40" dirty="0">
                <a:solidFill>
                  <a:srgbClr val="A50021"/>
                </a:solidFill>
              </a:rPr>
              <a:t>arbejde sammen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med jer makker via </a:t>
            </a:r>
            <a:r>
              <a:rPr lang="da-DK" altLang="da-DK" sz="1800" b="1" spc="-40" dirty="0">
                <a:solidFill>
                  <a:srgbClr val="A50021"/>
                </a:solidFill>
              </a:rPr>
              <a:t>Zoom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På siden ”Installation og brug af Zoom” under ”Info om kurset (inklusiv nyttige links” er det </a:t>
            </a:r>
            <a:r>
              <a:rPr lang="da-DK" altLang="da-DK" sz="1600" dirty="0" smtClean="0"/>
              <a:t>forklaret, </a:t>
            </a:r>
            <a:r>
              <a:rPr lang="da-DK" altLang="da-DK" sz="1600" dirty="0"/>
              <a:t>hvordan man selv laver et </a:t>
            </a:r>
            <a:r>
              <a:rPr lang="da-DK" altLang="da-DK" sz="1600" dirty="0" smtClean="0"/>
              <a:t>møde</a:t>
            </a:r>
            <a:endParaRPr lang="da-DK" altLang="da-DK" sz="1600" dirty="0"/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Husk </a:t>
            </a:r>
            <a:r>
              <a:rPr lang="da-DK" altLang="da-DK" sz="1800" b="1" spc="-40" dirty="0">
                <a:solidFill>
                  <a:srgbClr val="A50021"/>
                </a:solidFill>
              </a:rPr>
              <a:t>at bruge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diskussionsforummet </a:t>
            </a:r>
            <a:r>
              <a:rPr lang="da-DK" altLang="da-DK" sz="1800" b="1" spc="-40" dirty="0">
                <a:solidFill>
                  <a:srgbClr val="A50021"/>
                </a:solidFill>
              </a:rPr>
              <a:t>– der får I hurtigt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svar (også aften/weekender)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I må også meget gerne svare hinanden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Vi vil nødigt have mails fra jer (med mindre det er om ting, der ikke vedrører andre</a:t>
            </a:r>
            <a:r>
              <a:rPr lang="da-DK" altLang="da-DK" sz="1600" dirty="0" smtClean="0"/>
              <a:t>)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Deltag i den virtuelle studiecafé, hvis I har behov for hjælp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Fredag </a:t>
            </a:r>
            <a:r>
              <a:rPr lang="da-DK" altLang="da-DK" sz="1600" dirty="0" smtClean="0"/>
              <a:t>fra kl 15.30 til ca. 17.00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Kom så tidligt som muligt. </a:t>
            </a:r>
            <a:r>
              <a:rPr lang="da-DK" sz="1600" dirty="0" smtClean="0"/>
              <a:t>Instruktoren </a:t>
            </a:r>
            <a:r>
              <a:rPr lang="da-DK" sz="1600" dirty="0"/>
              <a:t>går, når der ikke er flere, der </a:t>
            </a:r>
            <a:r>
              <a:rPr lang="da-DK" sz="1600" dirty="0" smtClean="0"/>
              <a:t>ønsker hjælp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</a:pPr>
            <a:endParaRPr lang="da-DK" altLang="da-DK" sz="1600" dirty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endParaRPr lang="da-DK" altLang="da-DK" sz="1600" dirty="0" smtClean="0"/>
          </a:p>
        </p:txBody>
      </p:sp>
    </p:spTree>
    <p:extLst>
      <p:ext uri="{BB962C8B-B14F-4D97-AF65-F5344CB8AC3E}">
        <p14:creationId xmlns:p14="http://schemas.microsoft.com/office/powerpoint/2010/main" val="128910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659a008-7c21-4ee3-a745-e38581e1310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6836BC33D1E5846BD77C269C61838DB" ma:contentTypeVersion="16" ma:contentTypeDescription="Opret et nyt dokument." ma:contentTypeScope="" ma:versionID="ef3cc48880d2d4424b772cc9d47831bb">
  <xsd:schema xmlns:xsd="http://www.w3.org/2001/XMLSchema" xmlns:xs="http://www.w3.org/2001/XMLSchema" xmlns:p="http://schemas.microsoft.com/office/2006/metadata/properties" xmlns:ns3="f659a008-7c21-4ee3-a745-e38581e13101" xmlns:ns4="e064323b-8959-406a-a3e9-bb6e93638192" targetNamespace="http://schemas.microsoft.com/office/2006/metadata/properties" ma:root="true" ma:fieldsID="f385e854457ff68500d83ba1a633310b" ns3:_="" ns4:_="">
    <xsd:import namespace="f659a008-7c21-4ee3-a745-e38581e13101"/>
    <xsd:import namespace="e064323b-8959-406a-a3e9-bb6e936381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Location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9a008-7c21-4ee3-a745-e38581e131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4323b-8959-406a-a3e9-bb6e936381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A61720-A5F2-4E19-AD37-2CA724E7EBE8}">
  <ds:schemaRefs>
    <ds:schemaRef ds:uri="http://schemas.openxmlformats.org/package/2006/metadata/core-properties"/>
    <ds:schemaRef ds:uri="http://www.w3.org/XML/1998/namespace"/>
    <ds:schemaRef ds:uri="f659a008-7c21-4ee3-a745-e38581e13101"/>
    <ds:schemaRef ds:uri="http://schemas.microsoft.com/office/2006/documentManagement/types"/>
    <ds:schemaRef ds:uri="http://schemas.microsoft.com/office/infopath/2007/PartnerControls"/>
    <ds:schemaRef ds:uri="e064323b-8959-406a-a3e9-bb6e93638192"/>
    <ds:schemaRef ds:uri="http://purl.org/dc/terms/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3DCBFCB-6294-428A-8889-59CB785517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7EBA44-EE0D-47FC-91F8-780C9E658A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59a008-7c21-4ee3-a745-e38581e13101"/>
    <ds:schemaRef ds:uri="e064323b-8959-406a-a3e9-bb6e936381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7919</TotalTime>
  <Words>894</Words>
  <Application>Microsoft Office PowerPoint</Application>
  <PresentationFormat>On-screen Show (4:3)</PresentationFormat>
  <Paragraphs>75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594</cp:revision>
  <cp:lastPrinted>2019-02-08T06:10:49Z</cp:lastPrinted>
  <dcterms:created xsi:type="dcterms:W3CDTF">2000-02-22T02:31:40Z</dcterms:created>
  <dcterms:modified xsi:type="dcterms:W3CDTF">2024-01-16T06:50:40Z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0x01010056836BC33D1E5846BD77C269C61838DB</vt:lpwstr>
  </property>
</Properties>
</file>