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89" d="100"/>
          <a:sy n="89" d="100"/>
        </p:scale>
        <p:origin x="115" y="7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18457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Lambda'er (kodestumper, der kan </a:t>
            </a:r>
            <a:r>
              <a:rPr lang="da-DK" altLang="da-DK" sz="1800" dirty="0">
                <a:ea typeface="ＭＳ Ｐゴシック" pitchFamily="34" charset="-128"/>
              </a:rPr>
              <a:t>bruges som </a:t>
            </a:r>
            <a:r>
              <a:rPr lang="da-DK" altLang="da-DK" sz="1800" dirty="0" smtClean="0">
                <a:ea typeface="ＭＳ Ｐゴシック" pitchFamily="34" charset="-128"/>
              </a:rPr>
              <a:t>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assignments erstattes af evaluering af komplekse funktioner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Sortering ved hjælp af lambda'er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List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Set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Map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342570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4801179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070821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475049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469836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149080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71800" y="6012577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321776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171950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475049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67770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041690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3825643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122420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47864" y="4681080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347864" y="5252187"/>
            <a:ext cx="4680520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3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3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339270"/>
            <a:ext cx="7920880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424755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435329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96471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93927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122015" y="5373216"/>
            <a:ext cx="4766763" cy="1338828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result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= startværdi;</a:t>
            </a:r>
          </a:p>
          <a:p>
            <a:pPr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(hvert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element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i stream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result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= lambda(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result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result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869157" y="497035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34486" y="5370859"/>
            <a:ext cx="2862946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z="1400" dirty="0"/>
              <a:t>Java (pseudokode) for </a:t>
            </a:r>
            <a:r>
              <a:rPr lang="da-DK" sz="1400" dirty="0" smtClean="0"/>
              <a:t>reduce</a:t>
            </a:r>
            <a:endParaRPr lang="da-DK" sz="1400" dirty="0"/>
          </a:p>
          <a:p>
            <a:pPr>
              <a:spcBef>
                <a:spcPts val="600"/>
              </a:spcBef>
            </a:pPr>
            <a:r>
              <a:rPr lang="da-DK" sz="1400" dirty="0" err="1"/>
              <a:t>Lambda'en</a:t>
            </a:r>
            <a:r>
              <a:rPr lang="da-DK" sz="1400" dirty="0"/>
              <a:t> beskriver, hvordan </a:t>
            </a:r>
            <a:r>
              <a:rPr lang="da-DK" sz="1400" dirty="0" err="1"/>
              <a:t>result</a:t>
            </a:r>
            <a:r>
              <a:rPr lang="da-DK" sz="1400" dirty="0"/>
              <a:t> </a:t>
            </a:r>
            <a:r>
              <a:rPr lang="da-DK" sz="1400" dirty="0" smtClean="0"/>
              <a:t>opdateres</a:t>
            </a:r>
            <a:endParaRPr lang="da-DK" sz="1400" dirty="0"/>
          </a:p>
          <a:p>
            <a:pPr>
              <a:spcBef>
                <a:spcPts val="600"/>
              </a:spcBef>
            </a:pPr>
            <a:r>
              <a:rPr lang="da-DK" sz="1400" dirty="0"/>
              <a:t>I vores eksempel summeres elementerne </a:t>
            </a:r>
            <a:r>
              <a:rPr lang="da-DK" sz="1400" dirty="0" smtClean="0"/>
              <a:t> 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96471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974048" y="522920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>
                <a:solidFill>
                  <a:srgbClr val="0000FF"/>
                </a:solidFill>
              </a:rPr>
              <a:t>r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esult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= 0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984666" y="551847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(0,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3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993133" y="5814809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(3,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4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8001600" y="610267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(4,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8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6" grpId="0" animBg="1"/>
      <p:bldP spid="17" grpId="0" animBg="1"/>
      <p:bldP spid="18" grpId="0"/>
      <p:bldP spid="20" grpId="0" animBg="1"/>
      <p:bldP spid="12" grpId="0" animBg="1"/>
      <p:bldP spid="15" grpId="0" animBg="1"/>
      <p:bldP spid="22" grpId="0" animBg="1"/>
      <p:bldP spid="19" grpId="0"/>
      <p:bldP spid="24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043608" y="4849963"/>
            <a:ext cx="6010335" cy="11757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rgbClr val="008000"/>
                </a:solidFill>
              </a:rPr>
              <a:t>result</a:t>
            </a:r>
            <a:r>
              <a:rPr lang="da-DK" dirty="0"/>
              <a:t> </a:t>
            </a:r>
            <a:r>
              <a:rPr lang="da-DK" dirty="0" smtClean="0"/>
              <a:t>initialiseres til </a:t>
            </a:r>
            <a:r>
              <a:rPr lang="da-DK" dirty="0" smtClean="0">
                <a:solidFill>
                  <a:srgbClr val="008000"/>
                </a:solidFill>
              </a:rPr>
              <a:t>0</a:t>
            </a:r>
            <a:r>
              <a:rPr lang="da-DK" dirty="0" smtClean="0"/>
              <a:t> og holder </a:t>
            </a:r>
            <a:r>
              <a:rPr lang="da-DK" dirty="0"/>
              <a:t>det </a:t>
            </a:r>
            <a:r>
              <a:rPr lang="da-DK" dirty="0" smtClean="0"/>
              <a:t>foreløbige resultat</a:t>
            </a:r>
            <a:endParaRPr lang="da-DK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dirty="0"/>
              <a:t>For hvert element </a:t>
            </a:r>
            <a:r>
              <a:rPr lang="da-DK" dirty="0" err="1">
                <a:solidFill>
                  <a:srgbClr val="008000"/>
                </a:solidFill>
              </a:rPr>
              <a:t>elem</a:t>
            </a:r>
            <a:r>
              <a:rPr lang="da-DK" dirty="0"/>
              <a:t> i </a:t>
            </a:r>
            <a:r>
              <a:rPr lang="da-DK" dirty="0" err="1" smtClean="0"/>
              <a:t>stream'en</a:t>
            </a:r>
            <a:r>
              <a:rPr lang="da-DK" dirty="0" smtClean="0"/>
              <a:t> </a:t>
            </a:r>
            <a:r>
              <a:rPr lang="da-DK" dirty="0"/>
              <a:t>bruges </a:t>
            </a:r>
            <a:r>
              <a:rPr lang="da-DK" dirty="0" err="1"/>
              <a:t>lambda'en</a:t>
            </a:r>
            <a:r>
              <a:rPr lang="da-DK" dirty="0"/>
              <a:t> </a:t>
            </a:r>
            <a:r>
              <a:rPr lang="da-DK" dirty="0" smtClean="0"/>
              <a:t>til at </a:t>
            </a:r>
            <a:r>
              <a:rPr lang="da-DK" dirty="0"/>
              <a:t>beregne det nye </a:t>
            </a:r>
            <a:r>
              <a:rPr lang="da-DK" dirty="0" smtClean="0"/>
              <a:t>mellemresultat, der gemmes i </a:t>
            </a:r>
            <a:r>
              <a:rPr lang="da-DK" dirty="0" err="1" smtClean="0">
                <a:solidFill>
                  <a:srgbClr val="008000"/>
                </a:solidFill>
              </a:rPr>
              <a:t>result</a:t>
            </a:r>
            <a:endParaRPr lang="da-DK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dirty="0"/>
              <a:t>I dette </a:t>
            </a:r>
            <a:r>
              <a:rPr lang="da-DK" dirty="0" smtClean="0"/>
              <a:t>tilfælde </a:t>
            </a:r>
            <a:r>
              <a:rPr lang="da-DK" dirty="0"/>
              <a:t>findes det </a:t>
            </a:r>
            <a:r>
              <a:rPr lang="da-DK" dirty="0">
                <a:solidFill>
                  <a:srgbClr val="008000"/>
                </a:solidFill>
              </a:rPr>
              <a:t>maksimale</a:t>
            </a:r>
            <a:r>
              <a:rPr lang="da-DK" dirty="0"/>
              <a:t> </a:t>
            </a:r>
            <a:r>
              <a:rPr lang="da-DK" dirty="0" smtClean="0"/>
              <a:t>heltal </a:t>
            </a:r>
            <a:r>
              <a:rPr lang="da-DK" dirty="0"/>
              <a:t>i </a:t>
            </a:r>
            <a:r>
              <a:rPr lang="da-DK" dirty="0" err="1" smtClean="0"/>
              <a:t>stream'en</a:t>
            </a:r>
            <a:endParaRPr 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380312" y="481438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>
                <a:solidFill>
                  <a:srgbClr val="0000FF"/>
                </a:solidFill>
              </a:rPr>
              <a:t>r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esult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= 0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390930" y="5103659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(0,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3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399397" y="5399992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(3,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3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07864" y="5687859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(3,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4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632267" y="5323582"/>
            <a:ext cx="583264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()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Stream&lt;Animal&gt;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633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Stream&lt;Animal&gt;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99624" y="2973268"/>
            <a:ext cx="177648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ArrayList&lt;Animal&gt;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60" dirty="0" err="1"/>
              <a:t>collect</a:t>
            </a:r>
            <a:r>
              <a:rPr lang="da-DK" altLang="da-DK" sz="1400" spc="-60" dirty="0"/>
              <a:t>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err="1"/>
              <a:t>toList</a:t>
            </a:r>
            <a:r>
              <a:rPr lang="da-DK" altLang="da-DK" sz="1400" dirty="0"/>
              <a:t>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</a:t>
            </a:r>
            <a:r>
              <a:rPr lang="da-DK" altLang="da-DK" sz="1400" dirty="0" smtClean="0"/>
              <a:t>metoden returnerer en </a:t>
            </a:r>
            <a:r>
              <a:rPr lang="da-DK" altLang="da-DK" sz="1400" dirty="0" smtClean="0"/>
              <a:t>int, </a:t>
            </a:r>
            <a:r>
              <a:rPr lang="da-DK" altLang="da-DK" sz="1400" dirty="0" smtClean="0"/>
              <a:t>hvorfor returtypen er </a:t>
            </a:r>
            <a:r>
              <a:rPr lang="da-DK" altLang="da-DK" sz="1400" dirty="0" smtClean="0"/>
              <a:t>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6107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44444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80790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93629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13644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19872" y="2709016"/>
            <a:ext cx="0" cy="3352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61767" y="3044237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76386" y="3005507"/>
            <a:ext cx="4979749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5370" y="4701902"/>
            <a:ext cx="7394607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16457" y="5230201"/>
            <a:ext cx="2502415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98202" y="5005095"/>
            <a:ext cx="20713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05333" y="4851571"/>
            <a:ext cx="155379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308303" y="5554917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190358" y="5238150"/>
            <a:ext cx="1859779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11560" y="3738313"/>
            <a:ext cx="8396865" cy="9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</a:t>
            </a:r>
            <a:r>
              <a:rPr lang="da-DK" altLang="da-DK" sz="2000" spc="-40" dirty="0" smtClean="0"/>
              <a:t>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metode, der kan lave en sådan klasse</a:t>
            </a:r>
            <a:endParaRPr lang="da-DK" altLang="da-DK" sz="2000" spc="-40" dirty="0">
              <a:solidFill>
                <a:srgbClr val="008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Tager en lambda </a:t>
            </a:r>
            <a:r>
              <a:rPr lang="da-DK" altLang="da-DK" sz="1800" kern="0" dirty="0" smtClean="0">
                <a:ea typeface="ＭＳ Ｐゴシック" pitchFamily="34" charset="-128"/>
              </a:rPr>
              <a:t>som parameter og returnerer en </a:t>
            </a:r>
            <a:r>
              <a:rPr lang="da-DK" altLang="da-DK" sz="1800" kern="0" dirty="0">
                <a:ea typeface="ＭＳ Ｐゴシック" pitchFamily="34" charset="-128"/>
              </a:rPr>
              <a:t>Comparator </a:t>
            </a:r>
            <a:r>
              <a:rPr lang="da-DK" altLang="da-DK" sz="1800" kern="0" dirty="0" smtClean="0">
                <a:ea typeface="ＭＳ Ｐゴシック" pitchFamily="34" charset="-128"/>
              </a:rPr>
              <a:t>klasse, dvs. en klasse der implementerer Comparator interfacet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04549" y="6003866"/>
            <a:ext cx="5100935" cy="7509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 (ved hjælp af den naturlige ordning)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4407" y="5131468"/>
            <a:ext cx="5783844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46304" y="5254578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6720" y="3113272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6503778" y="3941425"/>
            <a:ext cx="12438" cy="6865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544476" y="4628002"/>
            <a:ext cx="4320479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Anvendes på det Comparator objekt,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også et Comparator objekt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Nu starter vi med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betydende kriterie og slutter med </a:t>
            </a:r>
            <a:r>
              <a:rPr lang="da-DK" altLang="da-DK" sz="1400" b="1">
                <a:solidFill>
                  <a:srgbClr val="FF0000"/>
                </a:solidFill>
              </a:rPr>
              <a:t>det </a:t>
            </a:r>
            <a:r>
              <a:rPr lang="da-DK" altLang="da-DK" sz="1400" b="1" smtClean="0">
                <a:solidFill>
                  <a:srgbClr val="008000"/>
                </a:solidFill>
              </a:rPr>
              <a:t>mindst</a:t>
            </a:r>
            <a:r>
              <a:rPr lang="da-DK" altLang="da-DK" sz="1400" b="1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 (hvilket </a:t>
            </a:r>
            <a:r>
              <a:rPr lang="da-DK" altLang="da-DK" sz="1400" b="1" dirty="0">
                <a:solidFill>
                  <a:srgbClr val="FF0000"/>
                </a:solidFill>
              </a:rPr>
              <a:t>gør koden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lettere </a:t>
            </a:r>
            <a:r>
              <a:rPr lang="da-DK" altLang="da-DK" sz="1400" b="1" dirty="0">
                <a:solidFill>
                  <a:srgbClr val="FF0000"/>
                </a:solidFill>
              </a:rPr>
              <a:t>at forstå)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027" y="3731210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06270" y="3460932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804248" y="3019075"/>
            <a:ext cx="0" cy="4623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135027" y="2538945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15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en enkelt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klasser, hvor den ene sorterede efter navn og den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én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klasse</a:t>
            </a:r>
            <a:r>
              <a:rPr lang="da-DK" sz="1800" kern="0" dirty="0"/>
              <a:t>, der først sorterer efter navn og dernæst efter </a:t>
            </a:r>
            <a:r>
              <a:rPr lang="da-DK" sz="1800" kern="0" dirty="0" smtClean="0"/>
              <a:t>alder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31640" y="4979623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Funktion (metode)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23527" y="1830332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2137728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mængde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90100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   ""   ""   "hans"   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932040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17796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</a:t>
            </a:r>
            <a:r>
              <a:rPr lang="da-DK" altLang="da-DK" sz="1400" b="1" dirty="0">
                <a:solidFill>
                  <a:srgbClr val="0000FF"/>
                </a:solidFill>
              </a:rPr>
              <a:t>strengen 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hvor </a:t>
            </a:r>
            <a:r>
              <a:rPr lang="da-DK" altLang="da-DK" sz="1400" b="1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481885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repræsenteres som tekststrenge (</a:t>
            </a:r>
            <a:r>
              <a:rPr lang="da-DK" altLang="da-DK" sz="1800" dirty="0" err="1" smtClean="0">
                <a:ea typeface="ＭＳ Ｐゴシック" pitchFamily="34" charset="-128"/>
              </a:rPr>
              <a:t>String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err="1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endParaRPr lang="da-DK" altLang="da-DK" sz="1800" b="1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udskifte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oprettes. 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940152" y="5950512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interfaces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86357" y="4504733"/>
            <a:ext cx="2793575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versionsnummer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675394" y="3070991"/>
            <a:ext cx="3289094" cy="21175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 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004048" y="5269035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473514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efterårsferie og køreprøve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18488" cy="4536504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Hvis du ikke allerede har set videoerne om Phone, </a:t>
            </a:r>
            <a:r>
              <a:rPr lang="da-DK" altLang="da-DK" sz="1800" dirty="0" err="1"/>
              <a:t>Pirate</a:t>
            </a:r>
            <a:r>
              <a:rPr lang="da-DK" altLang="da-DK" sz="1800" dirty="0"/>
              <a:t>, Car og Turtle, er det </a:t>
            </a:r>
            <a:r>
              <a:rPr lang="da-DK" altLang="da-DK" sz="18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800" dirty="0"/>
              <a:t>, at du ser dem nu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Se også</a:t>
            </a:r>
            <a:r>
              <a:rPr lang="en-US" altLang="da-DK" sz="1800" dirty="0"/>
              <a:t> Penguin </a:t>
            </a:r>
            <a:r>
              <a:rPr lang="da-DK" altLang="da-DK" sz="1800" dirty="0"/>
              <a:t>(der løses ved hjælp af funktionel programmering)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Efter hvert sæt, bør I </a:t>
            </a:r>
            <a:r>
              <a:rPr lang="da-DK" sz="1800" b="1" dirty="0">
                <a:solidFill>
                  <a:srgbClr val="008000"/>
                </a:solidFill>
              </a:rPr>
              <a:t>selv</a:t>
            </a:r>
            <a:r>
              <a:rPr lang="da-DK" sz="1800" dirty="0"/>
              <a:t> prøve at </a:t>
            </a:r>
            <a:r>
              <a:rPr lang="da-DK" sz="1800" b="1" dirty="0">
                <a:solidFill>
                  <a:srgbClr val="008000"/>
                </a:solidFill>
              </a:rPr>
              <a:t>løse opgaverne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det kniber, ses videoerne igen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Bliv </a:t>
            </a:r>
            <a:r>
              <a:rPr lang="da-DK" sz="1800" dirty="0" smtClean="0"/>
              <a:t>ved, indtil </a:t>
            </a:r>
            <a:r>
              <a:rPr lang="da-DK" sz="1800" dirty="0"/>
              <a:t>I kan løse sættet hurtigt og </a:t>
            </a:r>
            <a:r>
              <a:rPr lang="da-DK" sz="1800" dirty="0" smtClean="0"/>
              <a:t>sikkert (tag tid)</a:t>
            </a:r>
            <a:endParaRPr lang="da-DK" sz="1800" dirty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 – findes nederst på Uge 1-8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 helt normalt, at det på nuværende tidspunkt tager ca. 1 time at løse et opgavesæt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køreprøven kan de fleste studerende klare det på 30 minutter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Test </a:t>
            </a:r>
            <a:r>
              <a:rPr lang="da-DK" altLang="da-DK" sz="1800" dirty="0">
                <a:ea typeface="ＭＳ Ｐゴシック" pitchFamily="34" charset="-128"/>
              </a:rPr>
              <a:t>din </a:t>
            </a:r>
            <a:r>
              <a:rPr lang="da-DK" altLang="da-DK" sz="1800" dirty="0" smtClean="0">
                <a:ea typeface="ＭＳ Ｐゴシック" pitchFamily="34" charset="-128"/>
              </a:rPr>
              <a:t>besvarelse </a:t>
            </a:r>
            <a:r>
              <a:rPr lang="da-DK" altLang="da-DK" sz="1800" dirty="0">
                <a:ea typeface="ＭＳ Ｐゴシック" pitchFamily="34" charset="-128"/>
              </a:rPr>
              <a:t>ved hjælp af </a:t>
            </a:r>
            <a:r>
              <a:rPr lang="da-DK" altLang="da-DK" sz="1800" dirty="0" smtClean="0">
                <a:ea typeface="ＭＳ Ｐゴシック" pitchFamily="34" charset="-128"/>
              </a:rPr>
              <a:t>testserveren (</a:t>
            </a:r>
            <a:r>
              <a:rPr lang="da-DK" sz="1800" dirty="0" smtClean="0"/>
              <a:t>gælder </a:t>
            </a:r>
            <a:r>
              <a:rPr lang="da-DK" sz="1800" dirty="0"/>
              <a:t>også de sæt, der er på </a:t>
            </a:r>
            <a:r>
              <a:rPr lang="da-DK" sz="1800" dirty="0" smtClean="0"/>
              <a:t>videoerne, </a:t>
            </a:r>
            <a:r>
              <a:rPr lang="da-DK" sz="1800" dirty="0"/>
              <a:t>og de sæt, som I skal aflevere i uge 5 og </a:t>
            </a:r>
            <a:r>
              <a:rPr lang="da-DK" sz="1800" dirty="0" smtClean="0"/>
              <a:t>6)</a:t>
            </a:r>
            <a:endParaRPr lang="da-DK" sz="1800" dirty="0"/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8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 (studerende på Hold 1 slipper dog med 1 præsentation)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95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 (hvilket tidligere var fuld besvarelse)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13 minutter og 8 sekunder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(indehaves af Mikkel Svejstrup Bengtsen, som nu er instruktor for IT-1)</a:t>
            </a:r>
            <a:endParaRPr lang="da-DK" sz="1800" spc="-20" dirty="0">
              <a:ea typeface="ＭＳ Ｐゴシック" pitchFamily="34" charset="-128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da-DK" altLang="da-DK" sz="1800" spc="-2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(som regel)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Tegn (char værdier) fra en tekststreng (String)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uendelige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5681</Words>
  <Application>Microsoft Office PowerPoint</Application>
  <PresentationFormat>On-screen Show (4:3)</PresentationFormat>
  <Paragraphs>820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743</cp:revision>
  <cp:lastPrinted>2019-03-15T06:41:46Z</cp:lastPrinted>
  <dcterms:created xsi:type="dcterms:W3CDTF">2009-09-02T10:07:09Z</dcterms:created>
  <dcterms:modified xsi:type="dcterms:W3CDTF">2021-03-09T12:18:02Z</dcterms:modified>
</cp:coreProperties>
</file>