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5" r:id="rId2"/>
    <p:sldId id="413" r:id="rId3"/>
    <p:sldId id="314" r:id="rId4"/>
    <p:sldId id="402" r:id="rId5"/>
    <p:sldId id="403" r:id="rId6"/>
    <p:sldId id="404" r:id="rId7"/>
    <p:sldId id="407" r:id="rId8"/>
    <p:sldId id="408" r:id="rId9"/>
    <p:sldId id="405" r:id="rId10"/>
    <p:sldId id="410" r:id="rId11"/>
    <p:sldId id="414" r:id="rId12"/>
    <p:sldId id="409" r:id="rId13"/>
    <p:sldId id="334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3"/>
            <p14:sldId id="314"/>
            <p14:sldId id="402"/>
            <p14:sldId id="403"/>
            <p14:sldId id="404"/>
            <p14:sldId id="407"/>
            <p14:sldId id="408"/>
            <p14:sldId id="405"/>
            <p14:sldId id="410"/>
            <p14:sldId id="414"/>
            <p14:sldId id="40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22" d="100"/>
          <a:sy n="122" d="100"/>
        </p:scale>
        <p:origin x="6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772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76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230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794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408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980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194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8915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239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7544" y="332656"/>
            <a:ext cx="8361247" cy="115242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358775"/>
            <a:r>
              <a:rPr lang="en-GB" altLang="da-DK" sz="2800" dirty="0" smtClean="0"/>
              <a:t>Welcome to the information meeting for bachelor projects in the spring of 2021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99592" y="1508107"/>
            <a:ext cx="792919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Kurt Jensen – responsible for the bachelor project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Lectures &amp; common activities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Blackboard pages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Formation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groups,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rest of this talk will be conducted in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Students enrolled for bachelor courses must be able to speak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Slides </a:t>
            </a:r>
            <a:r>
              <a:rPr lang="en-GB" altLang="da-DK" sz="1600" dirty="0"/>
              <a:t>will be in </a:t>
            </a:r>
            <a:r>
              <a:rPr lang="en-GB" altLang="da-DK" sz="1600" dirty="0" smtClean="0"/>
              <a:t>English (to help advisors who do not speak Danish)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Program </a:t>
            </a:r>
            <a:r>
              <a:rPr lang="en-GB" altLang="da-DK" sz="1800" b="1" dirty="0">
                <a:solidFill>
                  <a:srgbClr val="A50021"/>
                </a:solidFill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dirty="0"/>
              <a:t>I will give a brief presentation of the rules for bachelor projects and the organisation of the bachelor project course </a:t>
            </a:r>
            <a:r>
              <a:rPr lang="en-GB" altLang="da-DK" sz="1600" smtClean="0"/>
              <a:t>(</a:t>
            </a:r>
            <a:r>
              <a:rPr lang="en-GB" altLang="da-DK" sz="1600" smtClean="0"/>
              <a:t>25-30</a:t>
            </a:r>
            <a:r>
              <a:rPr lang="en-GB" altLang="da-DK" sz="1600" smtClean="0"/>
              <a:t> </a:t>
            </a:r>
            <a:r>
              <a:rPr lang="en-GB" altLang="da-DK" sz="1600" dirty="0"/>
              <a:t>minutes</a:t>
            </a:r>
            <a:r>
              <a:rPr lang="en-GB" altLang="da-DK" sz="1600" dirty="0" smtClean="0"/>
              <a:t>)</a:t>
            </a:r>
            <a:br>
              <a:rPr lang="en-GB" altLang="da-DK" sz="1600" dirty="0" smtClean="0"/>
            </a:br>
            <a:r>
              <a:rPr lang="en-GB" altLang="da-DK" sz="1600" dirty="0" smtClean="0">
                <a:solidFill>
                  <a:srgbClr val="FF0000"/>
                </a:solidFill>
              </a:rPr>
              <a:t>Questions are very welcome during my talk</a:t>
            </a:r>
            <a:endParaRPr lang="en-GB" altLang="da-DK" sz="1600" dirty="0">
              <a:solidFill>
                <a:srgbClr val="FF0000"/>
              </a:solidFill>
            </a:endParaRP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dirty="0" smtClean="0"/>
              <a:t>Each </a:t>
            </a:r>
            <a:r>
              <a:rPr lang="en-GB" altLang="da-DK" sz="1600" dirty="0"/>
              <a:t>of the </a:t>
            </a:r>
            <a:r>
              <a:rPr lang="en-GB" altLang="da-DK" sz="1600" dirty="0" smtClean="0"/>
              <a:t>research </a:t>
            </a:r>
            <a:r>
              <a:rPr lang="en-GB" altLang="da-DK" sz="1600" dirty="0"/>
              <a:t>groups will give a 5 </a:t>
            </a:r>
            <a:r>
              <a:rPr lang="en-GB" altLang="da-DK" sz="1600" dirty="0" smtClean="0"/>
              <a:t>minutes' </a:t>
            </a:r>
            <a:r>
              <a:rPr lang="en-GB" altLang="da-DK" sz="1600" dirty="0"/>
              <a:t>presentation of the group and the bachelor projects they offer</a:t>
            </a: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spc="-30" dirty="0" smtClean="0"/>
              <a:t>Meet advisors from the different research group</a:t>
            </a:r>
            <a:endParaRPr lang="en-GB" altLang="da-DK" sz="1600" spc="-3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Slides from 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dirty="0"/>
              <a:t>All slides can be found on the Blackboard </a:t>
            </a:r>
            <a:r>
              <a:rPr lang="en-GB" altLang="da-DK" sz="1600" dirty="0" smtClean="0"/>
              <a:t>page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Lectures (with slides)</a:t>
            </a: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"contract"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the first week of the semester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</a:t>
            </a:r>
            <a:r>
              <a:rPr lang="en-GB" altLang="da-DK" sz="1800" b="1" smtClean="0">
                <a:solidFill>
                  <a:srgbClr val="A50021"/>
                </a:solidFill>
                <a:cs typeface="ＭＳ Ｐゴシック" charset="0"/>
              </a:rPr>
              <a:t>group makes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bachelor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contract, which is a 1-3 page document containing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title, advisor,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short description of your project (10-20 lines, which may be a slightly modified version of the project proposal)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helps you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organise your work in a suitable way, so that you achieve 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adjust expectations between individual group members,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</a:t>
            </a:r>
            <a:r>
              <a:rPr lang="en-GB" altLang="da-DK" sz="1600" dirty="0" smtClean="0"/>
              <a:t>ake an informed judgement of how much you will be able to do within your project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Having 4½ months 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seem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"infinite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</a:t>
            </a:r>
            <a:r>
              <a:rPr lang="en-GB" altLang="da-DK" sz="1600" dirty="0" smtClean="0"/>
              <a:t>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 smtClean="0"/>
            </a:br>
            <a:r>
              <a:rPr lang="en-GB" altLang="da-DK" sz="1600" dirty="0" smtClean="0"/>
              <a:t>2 full time weeks per work 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The contract should be updated with regular intervals during your project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Lectures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352159" cy="482453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Monday February 1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Lecture: </a:t>
            </a:r>
            <a:r>
              <a:rPr lang="en-GB" altLang="da-DK" sz="1600" b="1" dirty="0"/>
              <a:t>How to make a useful bachelor contract</a:t>
            </a:r>
            <a:r>
              <a:rPr lang="en-GB" altLang="da-DK" sz="1600" dirty="0"/>
              <a:t>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</a:t>
            </a:r>
            <a:r>
              <a:rPr lang="en-GB" altLang="da-DK" sz="1600" dirty="0"/>
              <a:t>meeting with </a:t>
            </a:r>
            <a:r>
              <a:rPr lang="en-GB" altLang="da-DK" sz="1600" dirty="0" smtClean="0"/>
              <a:t>the advisors from the </a:t>
            </a:r>
            <a:r>
              <a:rPr lang="en-GB" altLang="da-DK" sz="1600" dirty="0"/>
              <a:t>research </a:t>
            </a:r>
            <a:r>
              <a:rPr lang="en-GB" altLang="da-DK" sz="1600" dirty="0" smtClean="0"/>
              <a:t>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meeting will take place immediately after the lecture or during the week – depending on the corona situation and the availability of rooms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Monday February,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15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write an academic paper</a:t>
            </a:r>
            <a:r>
              <a:rPr lang="en-US" altLang="da-DK" sz="1600" dirty="0"/>
              <a:t> (by Kurt Jensen</a:t>
            </a:r>
            <a:r>
              <a:rPr lang="en-US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Monday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March 1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Publication traditions and literature search</a:t>
            </a:r>
            <a:r>
              <a:rPr lang="en-US" altLang="da-DK" sz="1600" dirty="0"/>
              <a:t> (by Kurt Jensen)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Monday March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15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make a good oral presentation at the exam</a:t>
            </a:r>
            <a:r>
              <a:rPr lang="en-US" altLang="da-DK" sz="1600" dirty="0"/>
              <a:t> (by Kurt Jensen</a:t>
            </a:r>
            <a:r>
              <a:rPr lang="en-US" altLang="da-DK" sz="1600" dirty="0" smtClean="0"/>
              <a:t>)</a:t>
            </a: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Monday March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29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How to make proper charts and graphs</a:t>
            </a:r>
            <a:r>
              <a:rPr lang="en-US" altLang="da-DK" sz="1600" dirty="0"/>
              <a:t> (by Hans-Jörg Schulz)</a:t>
            </a:r>
            <a:endParaRPr lang="en-US" altLang="da-DK" sz="160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have proposals for additional lectures (or other common activities), please send me a mail or make a posting on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webboard</a:t>
            </a:r>
            <a:r>
              <a:rPr lang="en-US" altLang="da-DK" sz="1600" dirty="0" smtClean="0"/>
              <a:t> 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891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Blackboard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374441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b="1" dirty="0">
                <a:solidFill>
                  <a:srgbClr val="A50021"/>
                </a:solidFill>
                <a:cs typeface="ＭＳ Ｐゴシック" charset="0"/>
              </a:rPr>
              <a:t>You should on a daily basis read (and react to)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800" dirty="0"/>
              <a:t>"Announcements" which contain important information about things you must remember to do </a:t>
            </a:r>
            <a:r>
              <a:rPr lang="en-GB" altLang="da-DK" sz="1800" dirty="0" smtClean="0"/>
              <a:t>(or avoid)</a:t>
            </a:r>
            <a:endParaRPr lang="en-GB" altLang="da-DK" sz="18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800" dirty="0" smtClean="0"/>
              <a:t>The postings on the "Webboard</a:t>
            </a:r>
            <a:r>
              <a:rPr lang="en-GB" altLang="da-DK" sz="1800" dirty="0"/>
              <a:t>" (discussion forum)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800" dirty="0"/>
              <a:t>Mails which I send to you via Blackboard </a:t>
            </a:r>
            <a:r>
              <a:rPr lang="en-GB" altLang="da-DK" sz="1800" dirty="0" smtClean="0"/>
              <a:t>(directed to </a:t>
            </a:r>
            <a:r>
              <a:rPr lang="en-GB" altLang="da-DK" sz="1800" dirty="0"/>
              <a:t>your AU mail account)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800" dirty="0" smtClean="0"/>
              <a:t>If </a:t>
            </a:r>
            <a:r>
              <a:rPr lang="en-GB" altLang="da-DK" sz="1800" dirty="0"/>
              <a:t>you miss some of this information for a longer period of </a:t>
            </a:r>
            <a:r>
              <a:rPr lang="en-GB" altLang="da-DK" sz="1800" dirty="0" smtClean="0"/>
              <a:t>time, you may </a:t>
            </a:r>
            <a:r>
              <a:rPr lang="en-GB" altLang="da-DK" sz="1800" dirty="0"/>
              <a:t>get into serious </a:t>
            </a:r>
            <a:r>
              <a:rPr lang="en-GB" altLang="da-DK" sz="1800" dirty="0" smtClean="0"/>
              <a:t>problems (or loose valuable efforts/time) </a:t>
            </a:r>
            <a:endParaRPr lang="en-GB" altLang="da-DK" sz="18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research group has a separate page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will find these pages under the </a:t>
            </a:r>
            <a:r>
              <a:rPr lang="en-GB" altLang="da-DK" sz="1600" dirty="0" smtClean="0"/>
              <a:t>sub-header "Material from"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group</a:t>
            </a: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43325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en-GB" altLang="da-DK" sz="2800" dirty="0" smtClean="0"/>
              <a:t>Number of students and workload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9225" y="1052736"/>
            <a:ext cx="836124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There will be a total of approximately 130 students doing their cs / it bachelor project in the Spring of 2021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Approximately 100 within cs, and 30 within it product development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Officially, there are two different bachelor project courses, but in practice, they are organised as a single course with one Blackboard page and common lectures</a:t>
            </a:r>
            <a:endParaRPr lang="en-GB" altLang="da-DK" sz="1600" dirty="0" smtClean="0">
              <a:solidFill>
                <a:srgbClr val="00B050"/>
              </a:solidFill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workload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of the bachelor project is </a:t>
            </a:r>
            <a:r>
              <a:rPr lang="en-GB" altLang="da-DK" sz="1800" b="1" dirty="0">
                <a:solidFill>
                  <a:srgbClr val="A50021"/>
                </a:solidFill>
              </a:rPr>
              <a:t>15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ECTS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first 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</a:t>
            </a:r>
            <a:r>
              <a:rPr lang="en-GB" altLang="da-DK" sz="1600" dirty="0"/>
              <a:t>15 hours per </a:t>
            </a:r>
            <a:r>
              <a:rPr lang="en-GB" altLang="da-DK" sz="1600" dirty="0" smtClean="0"/>
              <a:t>week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</a:t>
            </a:r>
            <a:r>
              <a:rPr lang="en-GB" altLang="da-DK" sz="1600" dirty="0" smtClean="0"/>
              <a:t>second </a:t>
            </a:r>
            <a:r>
              <a:rPr lang="en-GB" altLang="da-DK" sz="1600" dirty="0"/>
              <a:t>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30 </a:t>
            </a:r>
            <a:r>
              <a:rPr lang="en-GB" altLang="da-DK" sz="1600" dirty="0"/>
              <a:t>hours per </a:t>
            </a:r>
            <a:r>
              <a:rPr lang="en-GB" altLang="da-DK" sz="1600" dirty="0" smtClean="0"/>
              <a:t>week</a:t>
            </a:r>
            <a:endParaRPr lang="en-GB" altLang="da-DK" sz="16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00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Advisors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640960" cy="534806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It will be possible to make the bachelor projects within the following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Algorithms and Data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Structures (Gerth Stølting Brodal)</a:t>
            </a:r>
            <a:endParaRPr lang="da-DK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Bioinformatics (Christian Storm Pedersen)</a:t>
            </a:r>
            <a:endParaRPr lang="da-DK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Computer Mediated Activity (Susanne Bødker)</a:t>
            </a:r>
            <a:endParaRPr lang="da-DK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Cryptography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and Security (Ivan Bjerre Damgård)</a:t>
            </a:r>
            <a:endParaRPr lang="da-DK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Data-Intensive Systems (Ira Assent &amp; Davide Mottin)</a:t>
            </a:r>
            <a:endParaRPr lang="da-DK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Logic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Semantics &amp;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Programming Languages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 (Lars Birkedal &amp; Jaco van de Pol)</a:t>
            </a:r>
            <a:endParaRPr lang="da-DK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Ubiquitous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Computing 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Interaction (Hans-Jörg Schulz)</a:t>
            </a:r>
            <a:endParaRPr lang="da-DK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US" sz="1800" b="1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person(s) in parenthesis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is the point of contact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40" dirty="0" smtClean="0">
                <a:latin typeface="Arial" pitchFamily="34" charset="0"/>
                <a:ea typeface="ＭＳ Ｐゴシック" pitchFamily="34" charset="-128"/>
                <a:cs typeface="+mn-cs"/>
              </a:rPr>
              <a:t>The actual advisor for a given project may be another person from the research group</a:t>
            </a:r>
            <a:endParaRPr lang="da-DK" sz="1600" kern="1200" spc="-4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eaLnBrk="1" hangingPunct="1">
              <a:defRPr/>
            </a:pPr>
            <a:endParaRPr lang="en-GB" altLang="da-DK" sz="2000" noProof="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Learning goals (from official course descriptions)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463" y="967010"/>
            <a:ext cx="8496944" cy="5846365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Qualifications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have obtained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detailed knowledge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practical experience with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specific area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train you in independently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seeking information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planning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conducting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project,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communicating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results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will obtain experience in reading and understanding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scientific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be able to: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to an academic problem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endParaRPr lang="en-GB" sz="12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342900" lvl="2" indent="-342900" eaLnBrk="1" hangingPunct="1">
              <a:spcBef>
                <a:spcPts val="800"/>
              </a:spcBef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Contents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give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introduction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key texts and results within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several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emerging areas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of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required to obtain further overview through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independently seeking additional literature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a chosen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Under supervision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 a project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investigating a problem with theoretical and/or experimental methods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Finally, you report the results of your investigations in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report</a:t>
            </a:r>
            <a:endParaRPr lang="en-GB" altLang="da-DK" sz="1600" b="1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283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Report and oral exam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11635"/>
            <a:ext cx="8424167" cy="4145557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Bachelor project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bachelor project report must be handed in no later than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June 8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size of the report i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maximum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30 pages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(exc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luding front page, abstract, table of contents, appendix and bibliography)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Oral exam in the end of June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report is the basis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for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findings of the bachelor project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 common grade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  <a:endParaRPr lang="en-GB" sz="1600" kern="1200" spc="-60" dirty="0">
              <a:latin typeface="Arial" pitchFamily="34" charset="0"/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400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 later than August 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6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Proposals for bachelor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699" y="1052736"/>
            <a:ext cx="8403781" cy="5040560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On the Blackboard page of bachelor project course you can find a number of proposals for bachelor projects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encouraged to speak with the contact person for the corresponding research group in order to obtain additional 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may be redirected to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another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advisor in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Several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bachelor groups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can do the same project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You are also allowed to formulate your own </a:t>
            </a: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project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this, you must contact the research group to obtain approval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can also contact a research group and ask, whether they are willing to formulate a project proposal within a particular area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bachelor projects are performed in groups of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1-3 </a:t>
            </a:r>
            <a:r>
              <a:rPr lang="en-GB" altLang="da-DK" sz="1800" b="1" dirty="0">
                <a:solidFill>
                  <a:srgbClr val="A50021"/>
                </a:solidFill>
              </a:rPr>
              <a:t>persons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possible to have mixed groups with both cs and it 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Groups with 4 or more persons are not allowed (by the formal rules)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Each group can expect to get 20 hours of supervision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This includes the time to read report drafts, the final report and make the examination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60" dirty="0"/>
              <a:t>To improve quality and efficiency, your advisor may organise joint activities across groups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680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spc="-50" dirty="0" smtClean="0"/>
              <a:t>We strongly recommend groups with 2-3 persons</a:t>
            </a:r>
            <a:endParaRPr lang="en-GB" altLang="da-DK" sz="2800" spc="-5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5"/>
            <a:ext cx="8496175" cy="547260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You learn a lot from working in a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an important job competence to be able to work efficiently with other people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Groups </a:t>
            </a:r>
            <a:r>
              <a:rPr lang="en-GB" altLang="da-DK" sz="1800" b="1" dirty="0">
                <a:solidFill>
                  <a:srgbClr val="A50021"/>
                </a:solidFill>
              </a:rPr>
              <a:t>are much more stable and solid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individuals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one </a:t>
            </a:r>
            <a:r>
              <a:rPr lang="en-GB" altLang="da-DK" sz="1600" dirty="0" smtClean="0"/>
              <a:t>group </a:t>
            </a:r>
            <a:r>
              <a:rPr lang="en-GB" altLang="da-DK" sz="1600" dirty="0"/>
              <a:t>member has a "bad day", gets </a:t>
            </a:r>
            <a:r>
              <a:rPr lang="en-GB" altLang="da-DK" sz="1600" dirty="0" smtClean="0"/>
              <a:t>depressed, </a:t>
            </a:r>
            <a:r>
              <a:rPr lang="en-GB" altLang="da-DK" sz="1600" dirty="0"/>
              <a:t>or makes a significant misjudgement, the other group members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likely to get </a:t>
            </a:r>
            <a:r>
              <a:rPr lang="en-GB" altLang="da-DK" sz="1600" dirty="0" smtClean="0"/>
              <a:t>her/him "back </a:t>
            </a:r>
            <a:r>
              <a:rPr lang="en-GB" altLang="da-DK" sz="1600" dirty="0"/>
              <a:t>on </a:t>
            </a:r>
            <a:r>
              <a:rPr lang="en-GB" altLang="da-DK" sz="1600" dirty="0" smtClean="0"/>
              <a:t>track"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The chances of a group "getting stuck" is </a:t>
            </a:r>
            <a:r>
              <a:rPr lang="en-GB" altLang="da-DK" sz="1600" b="1" spc="-40" dirty="0" smtClean="0"/>
              <a:t>much smaller</a:t>
            </a:r>
            <a:r>
              <a:rPr lang="en-GB" altLang="da-DK" sz="1600" spc="-40" dirty="0" smtClean="0"/>
              <a:t> than for a person working alone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Groups produce better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results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Groups will always have larger and more diverse competences than a single person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70" dirty="0"/>
              <a:t>Group members will have a much more detailed knowledge of your work than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will often be much faster to consult other group members than to set up a meeting with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discussions in a group improve the outcome and the result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Groups get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higher grades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Statistics from spring 2019:   3-persons: 9,9,   2-persons: 9,4,   1-person: 7,8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work alone you need to contact the intended advisor to obtain approval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714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partners and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502766" cy="496502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is important to have good partners (group members)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 should agree upon the </a:t>
            </a: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level of </a:t>
            </a: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ambition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Your schedules should allow you to meet and work together many hours each week (this is not trivial, so it should be checked/planned)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It is fruitful that group members span different backgrounds and knowledge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One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of the forums at the Webboard (of the Blackboard page) can be used to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seek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students who may want to join you for a particular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project</a:t>
            </a:r>
            <a:endParaRPr lang="en-GB" sz="1600" kern="12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much more </a:t>
            </a:r>
            <a:r>
              <a:rPr lang="en-GB" altLang="da-DK" sz="1800" b="1" dirty="0">
                <a:solidFill>
                  <a:srgbClr val="A50021"/>
                </a:solidFill>
              </a:rPr>
              <a:t>important to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choose </a:t>
            </a:r>
            <a:r>
              <a:rPr lang="en-GB" altLang="da-DK" sz="1800" b="1" dirty="0">
                <a:solidFill>
                  <a:srgbClr val="A50021"/>
                </a:solidFill>
              </a:rPr>
              <a:t>good partners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to choose a</a:t>
            </a:r>
            <a:br>
              <a:rPr lang="en-GB" altLang="da-DK" sz="1800" b="1" dirty="0" smtClean="0">
                <a:solidFill>
                  <a:srgbClr val="A50021"/>
                </a:solidFill>
              </a:rPr>
            </a:br>
            <a:r>
              <a:rPr lang="en-GB" altLang="da-DK" sz="1800" b="1" dirty="0" smtClean="0">
                <a:solidFill>
                  <a:srgbClr val="A50021"/>
                </a:solidFill>
              </a:rPr>
              <a:t>particular </a:t>
            </a:r>
            <a:r>
              <a:rPr lang="en-GB" altLang="da-DK" sz="1800" b="1" dirty="0">
                <a:solidFill>
                  <a:srgbClr val="A50021"/>
                </a:solidFill>
              </a:rPr>
              <a:t>project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Many projects within a research area (or even neighbouring areas) require and train the same skills and competences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The choice of a research group may be vital, but the choice of the actual project within that group is often of much less importance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2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Registration of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358750" cy="527253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 smtClean="0">
                <a:solidFill>
                  <a:srgbClr val="A50021"/>
                </a:solidFill>
              </a:rPr>
              <a:t>When </a:t>
            </a:r>
            <a:r>
              <a:rPr lang="en-GB" sz="1800" b="1" dirty="0">
                <a:solidFill>
                  <a:srgbClr val="A50021"/>
                </a:solidFill>
              </a:rPr>
              <a:t>you </a:t>
            </a:r>
            <a:r>
              <a:rPr lang="en-GB" sz="1800" b="1" dirty="0" smtClean="0">
                <a:solidFill>
                  <a:srgbClr val="A50021"/>
                </a:solidFill>
              </a:rPr>
              <a:t>have formed a group and chosen the research group in which you want to do your bachelor project, you must register your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This is done on the Blackboard page </a:t>
            </a:r>
            <a:r>
              <a:rPr lang="en-GB" sz="1600" b="1" dirty="0">
                <a:solidFill>
                  <a:srgbClr val="008000"/>
                </a:solidFill>
              </a:rPr>
              <a:t>Registration of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Registration will be open from </a:t>
            </a:r>
            <a:r>
              <a:rPr lang="en-GB" sz="1600" b="1" dirty="0" smtClean="0">
                <a:solidFill>
                  <a:srgbClr val="008000"/>
                </a:solidFill>
              </a:rPr>
              <a:t>Thursday November 26 </a:t>
            </a:r>
            <a:r>
              <a:rPr lang="en-GB" sz="1600" dirty="0"/>
              <a:t>and the registration must be done before</a:t>
            </a:r>
            <a:r>
              <a:rPr lang="en-GB" sz="1600" b="1" dirty="0" smtClean="0">
                <a:solidFill>
                  <a:srgbClr val="008000"/>
                </a:solidFill>
              </a:rPr>
              <a:t> Monday January 18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All members </a:t>
            </a:r>
            <a:r>
              <a:rPr lang="en-GB" sz="1600" dirty="0"/>
              <a:t>of your </a:t>
            </a:r>
            <a:r>
              <a:rPr lang="en-GB" sz="1600" dirty="0" smtClean="0"/>
              <a:t>group must register by joining the </a:t>
            </a:r>
            <a:r>
              <a:rPr lang="en-GB" sz="1600" b="1" dirty="0" smtClean="0">
                <a:solidFill>
                  <a:srgbClr val="008000"/>
                </a:solidFill>
              </a:rPr>
              <a:t>same</a:t>
            </a:r>
            <a:r>
              <a:rPr lang="en-GB" sz="1600" dirty="0" smtClean="0"/>
              <a:t> pre-defined</a:t>
            </a:r>
            <a:br>
              <a:rPr lang="en-GB" sz="1600" dirty="0" smtClean="0"/>
            </a:br>
            <a:r>
              <a:rPr lang="en-GB" sz="1600" dirty="0" smtClean="0"/>
              <a:t>bachelor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You can only register in </a:t>
            </a:r>
            <a:r>
              <a:rPr lang="en-GB" sz="1600" b="1" dirty="0" smtClean="0">
                <a:solidFill>
                  <a:srgbClr val="008000"/>
                </a:solidFill>
              </a:rPr>
              <a:t>one group</a:t>
            </a:r>
            <a:r>
              <a:rPr lang="en-GB" sz="1600" dirty="0" smtClean="0"/>
              <a:t> (if you register in several groups, I will delete all your registrations)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>
                <a:solidFill>
                  <a:srgbClr val="A50021"/>
                </a:solidFill>
              </a:rPr>
              <a:t>Each research group </a:t>
            </a:r>
            <a:r>
              <a:rPr lang="en-GB" sz="1800" b="1" dirty="0" smtClean="0">
                <a:solidFill>
                  <a:srgbClr val="A50021"/>
                </a:solidFill>
              </a:rPr>
              <a:t>has </a:t>
            </a:r>
            <a:r>
              <a:rPr lang="en-GB" sz="1800" b="1" dirty="0">
                <a:solidFill>
                  <a:srgbClr val="A50021"/>
                </a:solidFill>
              </a:rPr>
              <a:t>a limited number of groups that they will be able to supervise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Groups are </a:t>
            </a:r>
            <a:r>
              <a:rPr lang="en-GB" sz="1600" dirty="0"/>
              <a:t>accepted on a first come first served </a:t>
            </a:r>
            <a:r>
              <a:rPr lang="en-GB" sz="1600" dirty="0" smtClean="0"/>
              <a:t>basis, and hence </a:t>
            </a:r>
            <a:r>
              <a:rPr lang="en-GB" sz="1600" dirty="0"/>
              <a:t>it </a:t>
            </a:r>
            <a:r>
              <a:rPr lang="en-GB" sz="1600" dirty="0" smtClean="0"/>
              <a:t>is strongly </a:t>
            </a:r>
            <a:r>
              <a:rPr lang="en-GB" sz="1600" b="1" dirty="0">
                <a:solidFill>
                  <a:srgbClr val="008000"/>
                </a:solidFill>
              </a:rPr>
              <a:t>recommended to register as early as </a:t>
            </a:r>
            <a:r>
              <a:rPr lang="en-GB" sz="1600" b="1" dirty="0" smtClean="0">
                <a:solidFill>
                  <a:srgbClr val="008000"/>
                </a:solidFill>
              </a:rPr>
              <a:t>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To register you do </a:t>
            </a:r>
            <a:r>
              <a:rPr lang="en-GB" sz="1600" b="1" dirty="0" smtClean="0">
                <a:solidFill>
                  <a:srgbClr val="008000"/>
                </a:solidFill>
              </a:rPr>
              <a:t>not</a:t>
            </a:r>
            <a:r>
              <a:rPr lang="en-GB" sz="1600" dirty="0" smtClean="0"/>
              <a:t> need to have chosen a concrete bachelor project, but you need to have formed a group of 1-3 persons and decided which research group you want to work with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The </a:t>
            </a:r>
            <a:r>
              <a:rPr lang="en-GB" sz="1600" b="1" dirty="0">
                <a:solidFill>
                  <a:srgbClr val="008000"/>
                </a:solidFill>
              </a:rPr>
              <a:t>maximal number</a:t>
            </a:r>
            <a:r>
              <a:rPr lang="en-GB" sz="1600" dirty="0"/>
              <a:t> of groups for each research group can be seen </a:t>
            </a:r>
            <a:r>
              <a:rPr lang="en-GB" sz="1600" dirty="0" smtClean="0"/>
              <a:t>on the registration page (which will become available on November 26)</a:t>
            </a:r>
            <a:endParaRPr lang="en-GB" sz="1600" b="1" dirty="0">
              <a:solidFill>
                <a:srgbClr val="008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0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8790</TotalTime>
  <Words>1667</Words>
  <Application>Microsoft Office PowerPoint</Application>
  <PresentationFormat>On-screen Show (4:3)</PresentationFormat>
  <Paragraphs>171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Advisors</vt:lpstr>
      <vt:lpstr>Learning goals (from official course descriptions)</vt:lpstr>
      <vt:lpstr>Report and oral exam</vt:lpstr>
      <vt:lpstr>Proposals for bachelor projects</vt:lpstr>
      <vt:lpstr>We strongly recommend groups with 2-3 persons</vt:lpstr>
      <vt:lpstr>Choice of partners and projects</vt:lpstr>
      <vt:lpstr>Registration of groups</vt:lpstr>
      <vt:lpstr>Bachelor "contract"</vt:lpstr>
      <vt:lpstr>Lectures</vt:lpstr>
      <vt:lpstr>Blackboard page for the course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673</cp:revision>
  <cp:lastPrinted>2017-08-15T08:16:54Z</cp:lastPrinted>
  <dcterms:created xsi:type="dcterms:W3CDTF">2000-02-22T02:31:40Z</dcterms:created>
  <dcterms:modified xsi:type="dcterms:W3CDTF">2020-11-19T16:44:32Z</dcterms:modified>
</cp:coreProperties>
</file>