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0" r:id="rId43"/>
    <p:sldId id="458" r:id="rId44"/>
    <p:sldId id="464" r:id="rId45"/>
    <p:sldId id="465" r:id="rId46"/>
    <p:sldId id="393" r:id="rId4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96" d="100"/>
          <a:sy n="96" d="100"/>
        </p:scale>
        <p:origin x="82" y="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167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3962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0669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28188" y="5601375"/>
            <a:ext cx="4175860" cy="116698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marL="182563" indent="-182563" eaLnBrk="0" hangingPunct="0">
              <a:buChar char="•"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altLang="da-DK" dirty="0"/>
              <a:t>Studerende med </a:t>
            </a:r>
            <a:r>
              <a:rPr lang="da-DK" altLang="da-DK" dirty="0" smtClean="0"/>
              <a:t>merit for kurset</a:t>
            </a:r>
            <a:endParaRPr lang="da-DK" altLang="da-DK" dirty="0"/>
          </a:p>
          <a:p>
            <a:r>
              <a:rPr lang="da-DK" altLang="da-DK" dirty="0"/>
              <a:t>e</a:t>
            </a:r>
            <a:r>
              <a:rPr lang="da-DK" altLang="da-DK" dirty="0" smtClean="0"/>
              <a:t>r velkomne til at følge </a:t>
            </a:r>
            <a:r>
              <a:rPr lang="da-DK" altLang="da-DK" dirty="0"/>
              <a:t>dele af forelæsninger og </a:t>
            </a:r>
            <a:r>
              <a:rPr lang="da-DK" altLang="da-DK" dirty="0" smtClean="0"/>
              <a:t>øvelser, hvis de ønsker det</a:t>
            </a:r>
            <a:endParaRPr lang="da-DK" altLang="da-DK" dirty="0"/>
          </a:p>
          <a:p>
            <a:r>
              <a:rPr lang="da-DK" altLang="da-DK" dirty="0"/>
              <a:t>k</a:t>
            </a:r>
            <a:r>
              <a:rPr lang="da-DK" altLang="da-DK" dirty="0" smtClean="0"/>
              <a:t>an få </a:t>
            </a:r>
            <a:r>
              <a:rPr lang="da-DK" altLang="da-DK" dirty="0"/>
              <a:t>genoprettet deres adgang til kursets </a:t>
            </a:r>
            <a:r>
              <a:rPr lang="da-DK" altLang="da-DK" dirty="0" smtClean="0"/>
              <a:t>webboard </a:t>
            </a:r>
            <a:r>
              <a:rPr lang="da-DK" altLang="da-DK" dirty="0"/>
              <a:t>ved at sende mig en </a:t>
            </a:r>
            <a:r>
              <a:rPr lang="da-DK" altLang="da-DK" dirty="0" smtClean="0"/>
              <a:t>mail herom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674876" y="1190966"/>
            <a:ext cx="6633428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946758" y="3212976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718354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146365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278674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4026588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909674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354443" y="32413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61590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31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23621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af objekt type repræsenteres værdien via en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reference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84484" y="3844229"/>
            <a:ext cx="2459862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af primitiv type repræsenteres værdien direkte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7996221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ojekts</a:t>
            </a:r>
            <a:r>
              <a:rPr lang="da-DK" altLang="da-DK" sz="1800" noProof="0" dirty="0" smtClean="0">
                <a:ea typeface="ＭＳ Ｐゴシック" pitchFamily="34" charset="-128"/>
              </a:rPr>
              <a:t>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erklæring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981779" y="5643000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377273" y="3284634"/>
            <a:ext cx="2151595" cy="2992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340768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93170" y="5567727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963004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573017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406363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746568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370518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5164411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789240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587599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643447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generelle metode polygon til at konstruere mere specifikke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endParaRPr lang="da-DK" altLang="da-DK" b="1" kern="0" dirty="0">
              <a:solidFill>
                <a:srgbClr val="008000"/>
              </a:solidFill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97831" y="2852935"/>
            <a:ext cx="595552" cy="621308"/>
            <a:chOff x="2214641" y="2166890"/>
            <a:chExt cx="595552" cy="621308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2214641" y="2780925"/>
              <a:ext cx="595552" cy="1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 flipV="1">
              <a:off x="2224532" y="2166890"/>
              <a:ext cx="2015" cy="6213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2996952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3901336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513528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213131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213131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8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213131"/>
            <a:ext cx="285818" cy="18189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356757"/>
            <a:ext cx="460249" cy="25793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500773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8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732784"/>
            <a:ext cx="290038" cy="1543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732784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8000"/>
                </a:solidFill>
              </a:rPr>
              <a:t>Kontrolvariabel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672" y="2793076"/>
            <a:ext cx="792088" cy="1268898"/>
            <a:chOff x="2208490" y="2111729"/>
            <a:chExt cx="601703" cy="1268898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2208490" y="3369962"/>
              <a:ext cx="601703" cy="35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2212661" y="2111729"/>
              <a:ext cx="9452" cy="12688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dirty="0"/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2445378" y="3813107"/>
            <a:ext cx="5853299" cy="19636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u="sng" kern="0" dirty="0" smtClean="0">
                <a:solidFill>
                  <a:srgbClr val="000066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413176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007012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57301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Student)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der 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klasser</a:t>
            </a:r>
            <a:br>
              <a:rPr lang="da-DK" altLang="da-DK" sz="1800" kern="0" dirty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(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f.eks.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Peter Hansen, Anna Petersen,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….)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364114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50 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Nygaard-bygningen i IT-parken 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skal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løsningen, således at en terning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13.00 (lørdag kl. 24.00 for IT '</a:t>
            </a:r>
            <a:r>
              <a:rPr lang="da-DK" altLang="da-DK" sz="1400" kern="1200" dirty="0" err="1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ere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f814615-4cff-46f8-aedf-3fe90eb373e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8" t="20783" r="23752" b="1839"/>
          <a:stretch/>
        </p:blipFill>
        <p:spPr bwMode="auto">
          <a:xfrm>
            <a:off x="5055803" y="1415975"/>
            <a:ext cx="3268533" cy="334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f101ba0c-c15f-496f-b83b-b1a2eaffdcd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20027" r="22489" b="2703"/>
          <a:stretch/>
        </p:blipFill>
        <p:spPr bwMode="auto">
          <a:xfrm>
            <a:off x="932341" y="1415974"/>
            <a:ext cx="3381218" cy="333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Programmeringserfaring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810958" y="5073324"/>
            <a:ext cx="8200515" cy="109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buFontTx/>
              <a:buNone/>
            </a:pPr>
            <a:r>
              <a:rPr lang="da-DK" sz="1400" kern="0" dirty="0" smtClean="0"/>
              <a:t>Ingen programmeringserfaring. (brug af Excel eller HTML tæller ikke)</a:t>
            </a:r>
          </a:p>
          <a:p>
            <a:pPr marL="0" lvl="1" indent="0">
              <a:buFontTx/>
              <a:buNone/>
            </a:pPr>
            <a:r>
              <a:rPr lang="da-DK" sz="1400" kern="0" dirty="0" smtClean="0"/>
              <a:t>10-50 linjers programmer i rigtige sprog, </a:t>
            </a:r>
            <a:r>
              <a:rPr lang="da-DK" sz="1400" kern="0" dirty="0" err="1" smtClean="0"/>
              <a:t>scripting</a:t>
            </a:r>
            <a:r>
              <a:rPr lang="da-DK" sz="1400" kern="0" dirty="0" smtClean="0"/>
              <a:t> sprog, Scratch, </a:t>
            </a:r>
            <a:r>
              <a:rPr lang="da-DK" sz="1400" kern="0" dirty="0" err="1" smtClean="0"/>
              <a:t>AppMaker</a:t>
            </a:r>
            <a:r>
              <a:rPr lang="da-DK" sz="1400" kern="0" dirty="0" smtClean="0"/>
              <a:t> eller lignende</a:t>
            </a:r>
          </a:p>
          <a:p>
            <a:pPr marL="0" lvl="1" indent="0">
              <a:buFontTx/>
              <a:buNone/>
            </a:pPr>
            <a:r>
              <a:rPr lang="da-DK" sz="1400" kern="0" dirty="0" smtClean="0"/>
              <a:t>50-250 linjers programmer i generelle sprog som Java, C, C#, Pascal, BASIC, </a:t>
            </a:r>
            <a:r>
              <a:rPr lang="da-DK" sz="1400" kern="0" dirty="0" err="1" smtClean="0"/>
              <a:t>Python</a:t>
            </a:r>
            <a:r>
              <a:rPr lang="da-DK" sz="1400" kern="0" dirty="0" smtClean="0"/>
              <a:t> eller </a:t>
            </a:r>
            <a:r>
              <a:rPr lang="da-DK" sz="1400" kern="0" dirty="0" err="1" smtClean="0"/>
              <a:t>Javascript</a:t>
            </a:r>
            <a:endParaRPr lang="da-DK" sz="1400" kern="0" dirty="0" smtClean="0"/>
          </a:p>
          <a:p>
            <a:pPr marL="0" lvl="1" indent="0">
              <a:buFontTx/>
              <a:buNone/>
            </a:pPr>
            <a:r>
              <a:rPr lang="da-DK" sz="1400" kern="0" dirty="0" smtClean="0"/>
              <a:t>Mere en 250 linjer eller mere end 100 linjer i flere forskellige sprog</a:t>
            </a:r>
            <a:endParaRPr lang="da-DK" sz="14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80" y="5177652"/>
            <a:ext cx="216023" cy="843636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2004129" y="1115723"/>
            <a:ext cx="1240690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b="1" kern="0" dirty="0" smtClean="0">
                <a:solidFill>
                  <a:srgbClr val="C00000"/>
                </a:solidFill>
              </a:rPr>
              <a:t>Datalogi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3059832" y="2895071"/>
            <a:ext cx="656609" cy="3277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400" b="1" kern="0" dirty="0" smtClean="0">
                <a:solidFill>
                  <a:schemeClr val="bg1"/>
                </a:solidFill>
              </a:rPr>
              <a:t>Ingen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2257249" y="3875400"/>
            <a:ext cx="529889" cy="3277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400" b="1" kern="0" dirty="0" smtClean="0">
                <a:solidFill>
                  <a:schemeClr val="bg1"/>
                </a:solidFill>
              </a:rPr>
              <a:t>Lidt</a:t>
            </a: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1375135" y="3074401"/>
            <a:ext cx="875717" cy="3277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400" b="1" kern="0" dirty="0" smtClean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1650891" y="2009777"/>
            <a:ext cx="706475" cy="3277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400" b="1" kern="0" dirty="0" smtClean="0">
                <a:solidFill>
                  <a:schemeClr val="bg1"/>
                </a:solidFill>
              </a:rPr>
              <a:t>Meget</a:t>
            </a:r>
          </a:p>
        </p:txBody>
      </p:sp>
      <p:sp>
        <p:nvSpPr>
          <p:cNvPr id="19" name="Rectangle 6"/>
          <p:cNvSpPr txBox="1">
            <a:spLocks noChangeArrowheads="1"/>
          </p:cNvSpPr>
          <p:nvPr/>
        </p:nvSpPr>
        <p:spPr bwMode="auto">
          <a:xfrm>
            <a:off x="5415623" y="1104509"/>
            <a:ext cx="2612761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b="1" kern="0" dirty="0" smtClean="0">
                <a:solidFill>
                  <a:srgbClr val="C00000"/>
                </a:solidFill>
              </a:rPr>
              <a:t>IT produktudvikling</a:t>
            </a:r>
            <a:endParaRPr lang="da-DK" b="1" kern="0" dirty="0">
              <a:solidFill>
                <a:srgbClr val="C00000"/>
              </a:solidFill>
            </a:endParaRP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 bwMode="auto">
          <a:xfrm>
            <a:off x="7092280" y="3058966"/>
            <a:ext cx="656609" cy="3277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400" b="1" kern="0" dirty="0" smtClean="0">
                <a:solidFill>
                  <a:schemeClr val="bg1"/>
                </a:solidFill>
              </a:rPr>
              <a:t>Ingen</a:t>
            </a:r>
          </a:p>
        </p:txBody>
      </p:sp>
      <p:sp>
        <p:nvSpPr>
          <p:cNvPr id="21" name="Rectangle 6"/>
          <p:cNvSpPr txBox="1">
            <a:spLocks noChangeArrowheads="1"/>
          </p:cNvSpPr>
          <p:nvPr/>
        </p:nvSpPr>
        <p:spPr bwMode="auto">
          <a:xfrm>
            <a:off x="5543628" y="3222861"/>
            <a:ext cx="529889" cy="3277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400" b="1" kern="0" dirty="0" smtClean="0">
                <a:solidFill>
                  <a:schemeClr val="bg1"/>
                </a:solidFill>
              </a:rPr>
              <a:t>Lidt</a:t>
            </a:r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 bwMode="auto">
          <a:xfrm>
            <a:off x="5508104" y="2316922"/>
            <a:ext cx="875717" cy="3277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400" b="1" kern="0" dirty="0" smtClean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6113111" y="1792663"/>
            <a:ext cx="706475" cy="3277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400" b="1" kern="0" dirty="0" smtClean="0">
                <a:solidFill>
                  <a:schemeClr val="bg1"/>
                </a:solidFill>
              </a:rPr>
              <a:t>Meget</a:t>
            </a:r>
          </a:p>
        </p:txBody>
      </p:sp>
    </p:spTree>
    <p:extLst>
      <p:ext uri="{BB962C8B-B14F-4D97-AF65-F5344CB8AC3E}">
        <p14:creationId xmlns:p14="http://schemas.microsoft.com/office/powerpoint/2010/main" val="13123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5552461"/>
          </a:xfrm>
        </p:spPr>
        <p:txBody>
          <a:bodyPr/>
          <a:lstStyle/>
          <a:p>
            <a:r>
              <a:rPr lang="da-DK" sz="1800" dirty="0"/>
              <a:t>Bruge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Begynde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Blackboard </a:t>
            </a:r>
            <a:r>
              <a:rPr lang="da-DK" sz="1600" dirty="0" smtClean="0"/>
              <a:t>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under uge 3 på </a:t>
            </a:r>
            <a:r>
              <a:rPr lang="da-DK" sz="1600" dirty="0" smtClean="0"/>
              <a:t>ugeoversigten </a:t>
            </a:r>
            <a:r>
              <a:rPr lang="da-DK" sz="1600" dirty="0"/>
              <a:t>Uge </a:t>
            </a:r>
            <a:r>
              <a:rPr lang="da-DK" sz="1600" dirty="0" smtClean="0"/>
              <a:t>1-7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Tilmelde sig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spc="-8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starten af 2. år, kan man søge om at blive optaget på det egentlige talentforløb</a:t>
            </a:r>
          </a:p>
          <a:p>
            <a:pPr lvl="1">
              <a:spcBef>
                <a:spcPts val="600"/>
              </a:spcBef>
            </a:pPr>
            <a:r>
              <a:rPr lang="da-DK" sz="1600" dirty="0" smtClean="0"/>
              <a:t>Her kan man kun blive optaget, hvis man har </a:t>
            </a:r>
            <a:r>
              <a:rPr lang="da-DK" sz="1600" dirty="0"/>
              <a:t>10 i snit på sine 1. års </a:t>
            </a:r>
            <a:r>
              <a:rPr lang="da-DK" sz="1600" dirty="0" smtClean="0"/>
              <a:t>kurser</a:t>
            </a:r>
            <a:endParaRPr lang="da-DK" sz="1600" dirty="0"/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Det vigtigste er altså at gøre det godt på kurserne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50" dirty="0" smtClean="0"/>
              <a:t>Man kan sagtens blive optaget på talentforløbet uden at have deltaget i præ-talentforløbet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Mere 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forelæsningen den 10. </a:t>
            </a:r>
            <a:r>
              <a:rPr lang="da-DK" sz="1600" dirty="0" smtClean="0"/>
              <a:t>september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52839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Afspritnings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-ansvarlige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På hvert øvelseshold er der udpeget 2-3 studerende, som er </a:t>
            </a:r>
            <a:r>
              <a:rPr lang="da-DK" sz="1800" dirty="0" err="1" smtClean="0"/>
              <a:t>afspritnings</a:t>
            </a:r>
            <a:r>
              <a:rPr lang="da-DK" sz="1800" dirty="0" smtClean="0"/>
              <a:t>-ansvarlige</a:t>
            </a:r>
          </a:p>
          <a:p>
            <a:pPr lvl="1"/>
            <a:r>
              <a:rPr lang="da-DK" sz="1800" dirty="0" smtClean="0"/>
              <a:t>Hold 1 skynder sig at vælge 2-3 stykker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Afspritnings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-instruks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Start med at desinficere </a:t>
            </a:r>
            <a:r>
              <a:rPr lang="da-DK" sz="1800" dirty="0" smtClean="0"/>
              <a:t>jeres </a:t>
            </a:r>
            <a:r>
              <a:rPr lang="da-DK" sz="1800" dirty="0"/>
              <a:t>hænder, før </a:t>
            </a:r>
            <a:r>
              <a:rPr lang="da-DK" sz="1800" dirty="0" smtClean="0"/>
              <a:t>I </a:t>
            </a:r>
            <a:r>
              <a:rPr lang="da-DK" sz="1800" dirty="0"/>
              <a:t>rører ved </a:t>
            </a:r>
            <a:r>
              <a:rPr lang="da-DK" sz="1800" dirty="0" smtClean="0"/>
              <a:t>sprayflasken</a:t>
            </a:r>
          </a:p>
          <a:p>
            <a:pPr lvl="1"/>
            <a:r>
              <a:rPr lang="da-DK" sz="1800" dirty="0" smtClean="0"/>
              <a:t>Desinficer </a:t>
            </a:r>
            <a:r>
              <a:rPr lang="da-DK" sz="1800" dirty="0"/>
              <a:t>borde og stole (ikke stofoverflader</a:t>
            </a:r>
            <a:r>
              <a:rPr lang="da-DK" sz="1800" dirty="0" smtClean="0"/>
              <a:t>)</a:t>
            </a:r>
          </a:p>
          <a:p>
            <a:pPr lvl="1"/>
            <a:r>
              <a:rPr lang="da-DK" sz="1800" dirty="0" smtClean="0"/>
              <a:t>Husk </a:t>
            </a:r>
            <a:r>
              <a:rPr lang="da-DK" sz="1800" dirty="0"/>
              <a:t>alle berøringspunkter (bordkant, underside, </a:t>
            </a:r>
            <a:r>
              <a:rPr lang="da-DK" sz="1800" dirty="0" smtClean="0"/>
              <a:t>armlæn mv.)</a:t>
            </a:r>
          </a:p>
          <a:p>
            <a:pPr lvl="1"/>
            <a:r>
              <a:rPr lang="da-DK" sz="1800" dirty="0" smtClean="0"/>
              <a:t>Brug sprayflaske til overflader, som skal efterlades fugtig, men ikke våd</a:t>
            </a:r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444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sz="2800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Auditorium E går man ud af døren 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Peter Bøgh-Andersen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går man ud af de øverste døre</a:t>
            </a:r>
          </a:p>
          <a:p>
            <a:pPr lvl="1"/>
            <a:r>
              <a:rPr lang="da-DK" sz="1800" dirty="0"/>
              <a:t>Rækkerne tømmes oppe fra og ned</a:t>
            </a:r>
          </a:p>
          <a:p>
            <a:pPr lvl="1"/>
            <a:r>
              <a:rPr lang="da-DK" sz="1800" dirty="0"/>
              <a:t>Brug den dør der er nærmest ved jer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der er nogen, som har spørgsmål til mig, bedes de vente hernede foran indtil lokalet er tømt, 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for i dag – Værsgo at begynde at gå ud</a:t>
            </a:r>
          </a:p>
          <a:p>
            <a:pPr lvl="1"/>
            <a:r>
              <a:rPr lang="da-DK" sz="1800" dirty="0"/>
              <a:t>Tag det stille og roligt og undgå at komme for tæt på andre</a:t>
            </a:r>
          </a:p>
          <a:p>
            <a:pPr lvl="1"/>
            <a:r>
              <a:rPr lang="da-DK" sz="1800" dirty="0"/>
              <a:t>Vent på dem foran uden at mase på eller forsøge at overhale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45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9332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6183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3307216" cy="28493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1" y="4662771"/>
            <a:ext cx="2442542" cy="260293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13276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0000FF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0000FF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0000FF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99631" y="4797152"/>
            <a:ext cx="4536865" cy="105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Signatur = metodens navn</a:t>
            </a:r>
            <a:r>
              <a:rPr lang="da-DK" altLang="da-DK" sz="9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+</a:t>
            </a:r>
            <a:r>
              <a:rPr lang="da-DK" altLang="da-DK" sz="9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da-DK" altLang="da-DK" sz="1600" kern="0" spc="-70" dirty="0" smtClean="0">
                <a:solidFill>
                  <a:srgbClr val="FF0000"/>
                </a:solidFill>
                <a:ea typeface="ＭＳ Ｐゴシック" pitchFamily="34" charset="-128"/>
              </a:rPr>
              <a:t>parametrenes typer</a:t>
            </a:r>
          </a:p>
          <a:p>
            <a:pPr marL="285750" indent="-285750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Signaturen </a:t>
            </a: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bestemmes af </a:t>
            </a: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hovedet </a:t>
            </a:r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285750" indent="-285750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Returtypen indgår </a:t>
            </a:r>
            <a:r>
              <a:rPr lang="da-DK" altLang="da-DK" sz="1400" kern="0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 i signaturen og det gør parametrenes navne heller ikke</a:t>
            </a:r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(attributter)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352928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Primitive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typer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”simple” værdier, der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er objekter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Eksempler: heltal (int), reelle tal (double) og sandhedsværdier (boolean)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3909</Words>
  <Application>Microsoft Office PowerPoint</Application>
  <PresentationFormat>On-screen Show (4:3)</PresentationFormat>
  <Paragraphs>798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Afspritning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597</cp:revision>
  <cp:lastPrinted>2017-08-31T13:33:53Z</cp:lastPrinted>
  <dcterms:created xsi:type="dcterms:W3CDTF">2009-09-02T10:07:09Z</dcterms:created>
  <dcterms:modified xsi:type="dcterms:W3CDTF">2021-01-07T14:15:05Z</dcterms:modified>
</cp:coreProperties>
</file>