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383" r:id="rId2"/>
    <p:sldId id="390" r:id="rId3"/>
    <p:sldId id="389" r:id="rId4"/>
    <p:sldId id="386" r:id="rId5"/>
    <p:sldId id="391" r:id="rId6"/>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 id="3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7" autoAdjust="0"/>
    <p:restoredTop sz="94726" autoAdjust="0"/>
  </p:normalViewPr>
  <p:slideViewPr>
    <p:cSldViewPr>
      <p:cViewPr varScale="1">
        <p:scale>
          <a:sx n="106" d="100"/>
          <a:sy n="106" d="100"/>
        </p:scale>
        <p:origin x="342" y="108"/>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5</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22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8/docs/api/"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ocs.oracle.com/en/java/javase/17/docs/api/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smtClean="0"/>
              <a:t>12.30 </a:t>
            </a:r>
            <a:r>
              <a:rPr lang="da-DK" sz="1600" dirty="0"/>
              <a:t>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15.00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
        <p:nvSpPr>
          <p:cNvPr id="6" name="Content Placeholder 2"/>
          <p:cNvSpPr txBox="1">
            <a:spLocks/>
          </p:cNvSpPr>
          <p:nvPr/>
        </p:nvSpPr>
        <p:spPr bwMode="auto">
          <a:xfrm>
            <a:off x="447451" y="3898304"/>
            <a:ext cx="852399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lvl="1" indent="-342900" eaLnBrk="1" hangingPunct="1">
              <a:spcBef>
                <a:spcPts val="1800"/>
              </a:spcBef>
              <a:buChar char="•"/>
              <a:tabLst>
                <a:tab pos="1520825" algn="l"/>
              </a:tabLst>
            </a:pPr>
            <a:r>
              <a:rPr lang="da-DK" altLang="da-DK" sz="1800" b="1" dirty="0">
                <a:solidFill>
                  <a:srgbClr val="A50021"/>
                </a:solidFill>
                <a:cs typeface="ＭＳ Ｐゴシック" pitchFamily="-106" charset="-128"/>
              </a:rPr>
              <a:t>I har nu haft </a:t>
            </a:r>
            <a:r>
              <a:rPr lang="da-DK" altLang="da-DK" sz="1800" b="1" dirty="0" smtClean="0">
                <a:solidFill>
                  <a:srgbClr val="A50021"/>
                </a:solidFill>
                <a:cs typeface="ＭＳ Ｐゴシック" pitchFamily="-106" charset="-128"/>
              </a:rPr>
              <a:t>8 </a:t>
            </a:r>
            <a:r>
              <a:rPr lang="da-DK" altLang="da-DK" sz="1800" b="1" dirty="0">
                <a:solidFill>
                  <a:srgbClr val="A50021"/>
                </a:solidFill>
                <a:cs typeface="ＭＳ Ｐゴシック" pitchFamily="-106" charset="-128"/>
              </a:rPr>
              <a:t>forelæsninger og </a:t>
            </a:r>
            <a:r>
              <a:rPr lang="da-DK" altLang="da-DK" sz="1800" b="1" dirty="0" smtClean="0">
                <a:solidFill>
                  <a:srgbClr val="A50021"/>
                </a:solidFill>
                <a:cs typeface="ＭＳ Ｐゴシック" pitchFamily="-106" charset="-128"/>
              </a:rPr>
              <a:t>afleveret 13 opgaver</a:t>
            </a:r>
            <a:endParaRPr lang="da-DK" altLang="da-DK" sz="1800" b="1" dirty="0">
              <a:solidFill>
                <a:srgbClr val="A50021"/>
              </a:solidFill>
              <a:cs typeface="ＭＳ Ｐゴシック" pitchFamily="-106" charset="-128"/>
            </a:endParaRPr>
          </a:p>
          <a:p>
            <a:pPr marL="742950" lvl="1" indent="-285750">
              <a:spcBef>
                <a:spcPts val="400"/>
              </a:spcBef>
              <a:tabLst>
                <a:tab pos="1520825" algn="l"/>
              </a:tabLst>
            </a:pPr>
            <a:r>
              <a:rPr lang="da-DK" altLang="da-DK" sz="1600" dirty="0" smtClean="0"/>
              <a:t>5 </a:t>
            </a:r>
            <a:r>
              <a:rPr lang="da-DK" altLang="da-DK" sz="1600" dirty="0"/>
              <a:t>programmeringsopgaver (Raflebæger, og Skildpadde)</a:t>
            </a:r>
          </a:p>
          <a:p>
            <a:pPr marL="742950" lvl="1" indent="-285750">
              <a:spcBef>
                <a:spcPts val="400"/>
              </a:spcBef>
              <a:tabLst>
                <a:tab pos="1520825" algn="l"/>
              </a:tabLst>
            </a:pPr>
            <a:r>
              <a:rPr lang="da-DK" altLang="da-DK" sz="1600" dirty="0" smtClean="0"/>
              <a:t>4 </a:t>
            </a:r>
            <a:r>
              <a:rPr lang="da-DK" altLang="da-DK" sz="1600" dirty="0"/>
              <a:t>køreprøvesæt</a:t>
            </a:r>
          </a:p>
          <a:p>
            <a:pPr marL="742950" lvl="1" indent="-285750">
              <a:spcBef>
                <a:spcPts val="400"/>
              </a:spcBef>
              <a:tabLst>
                <a:tab pos="1520825" algn="l"/>
              </a:tabLst>
            </a:pPr>
            <a:r>
              <a:rPr lang="da-DK" altLang="da-DK" sz="1600" dirty="0" smtClean="0"/>
              <a:t>4 </a:t>
            </a:r>
            <a:r>
              <a:rPr lang="da-DK" altLang="da-DK" sz="1600" dirty="0"/>
              <a:t>quizzer</a:t>
            </a:r>
          </a:p>
          <a:p>
            <a:pPr marL="342900" lvl="1" indent="-342900" eaLnBrk="1" hangingPunct="1">
              <a:spcBef>
                <a:spcPts val="1200"/>
              </a:spcBef>
              <a:buChar char="•"/>
              <a:tabLst>
                <a:tab pos="1520825" algn="l"/>
              </a:tabLst>
            </a:pPr>
            <a:r>
              <a:rPr lang="da-DK" altLang="da-DK" sz="1800" b="1" spc="-20" dirty="0" smtClean="0">
                <a:solidFill>
                  <a:srgbClr val="A50021"/>
                </a:solidFill>
                <a:cs typeface="ＭＳ Ｐゴシック" pitchFamily="-106" charset="-128"/>
              </a:rPr>
              <a:t>I </a:t>
            </a:r>
            <a:r>
              <a:rPr lang="da-DK" altLang="da-DK" sz="1800" b="1" spc="-20" dirty="0">
                <a:solidFill>
                  <a:srgbClr val="A50021"/>
                </a:solidFill>
                <a:cs typeface="ＭＳ Ｐゴシック" pitchFamily="-106" charset="-128"/>
              </a:rPr>
              <a:t>mangler </a:t>
            </a:r>
            <a:r>
              <a:rPr lang="da-DK" altLang="da-DK" sz="1800" b="1" spc="-20" dirty="0" smtClean="0">
                <a:solidFill>
                  <a:srgbClr val="A50021"/>
                </a:solidFill>
                <a:cs typeface="ＭＳ Ｐゴシック" pitchFamily="-106" charset="-128"/>
              </a:rPr>
              <a:t>nu </a:t>
            </a:r>
            <a:r>
              <a:rPr lang="da-DK" altLang="da-DK" sz="1800" b="1" spc="-20" dirty="0">
                <a:solidFill>
                  <a:srgbClr val="A50021"/>
                </a:solidFill>
                <a:cs typeface="ＭＳ Ｐゴシック" pitchFamily="-106" charset="-128"/>
              </a:rPr>
              <a:t>kun </a:t>
            </a:r>
            <a:r>
              <a:rPr lang="da-DK" altLang="da-DK" sz="1800" b="1" spc="-20" dirty="0" smtClean="0">
                <a:solidFill>
                  <a:srgbClr val="A50021"/>
                </a:solidFill>
                <a:cs typeface="ＭＳ Ｐゴシック" pitchFamily="-106" charset="-128"/>
              </a:rPr>
              <a:t>7 forelæsninger og 6 programmeringsopgaver (+ 1 quiz)</a:t>
            </a:r>
            <a:endParaRPr lang="da-DK" altLang="da-DK" sz="1800" b="1" spc="-20" dirty="0">
              <a:solidFill>
                <a:srgbClr val="A50021"/>
              </a:solidFill>
              <a:cs typeface="ＭＳ Ｐゴシック" pitchFamily="-106" charset="-128"/>
            </a:endParaRPr>
          </a:p>
          <a:p>
            <a:pPr marL="742950" lvl="1" indent="-285750">
              <a:spcBef>
                <a:spcPts val="400"/>
              </a:spcBef>
              <a:tabLst>
                <a:tab pos="1520825" algn="l"/>
              </a:tabLst>
            </a:pPr>
            <a:r>
              <a:rPr lang="da-DK" altLang="da-DK" sz="1600" spc="-40" dirty="0" smtClean="0"/>
              <a:t>Opgaverne </a:t>
            </a:r>
            <a:r>
              <a:rPr lang="da-DK" altLang="da-DK" sz="1600" spc="-40" dirty="0"/>
              <a:t>er </a:t>
            </a:r>
            <a:r>
              <a:rPr lang="da-DK" altLang="da-DK" sz="1600" spc="-40" dirty="0" smtClean="0"/>
              <a:t>større </a:t>
            </a:r>
            <a:r>
              <a:rPr lang="da-DK" altLang="da-DK" sz="1600" spc="-40" dirty="0"/>
              <a:t>end dem, som I hidtil har haft, men de enkelte dele er ikke </a:t>
            </a:r>
            <a:r>
              <a:rPr lang="da-DK" altLang="da-DK" sz="1600" spc="-40" dirty="0" smtClean="0"/>
              <a:t>sværere</a:t>
            </a:r>
            <a:endParaRPr lang="da-DK" altLang="da-DK" sz="1600" spc="-40" dirty="0"/>
          </a:p>
          <a:p>
            <a:pPr marL="742950" lvl="1" indent="-285750">
              <a:spcBef>
                <a:spcPts val="400"/>
              </a:spcBef>
              <a:tabLst>
                <a:tab pos="1520825" algn="l"/>
              </a:tabLst>
            </a:pPr>
            <a:r>
              <a:rPr lang="da-DK" altLang="da-DK" sz="1600" spc="-40" dirty="0"/>
              <a:t>Al erfaring viser, at når I har klaret opgaverne indtil nu, kan I også klare de sidste seks</a:t>
            </a:r>
          </a:p>
          <a:p>
            <a:pPr marL="742950" lvl="1" indent="-285750">
              <a:spcBef>
                <a:spcPts val="400"/>
              </a:spcBef>
              <a:tabLst>
                <a:tab pos="1520825" algn="l"/>
              </a:tabLst>
            </a:pPr>
            <a:r>
              <a:rPr lang="da-DK" altLang="da-DK" sz="1600" dirty="0"/>
              <a:t>Der er stort set ingen, der falder fra i kursets sidste </a:t>
            </a:r>
            <a:r>
              <a:rPr lang="da-DK" altLang="da-DK" sz="1600" dirty="0" smtClean="0"/>
              <a:t>halvdel</a:t>
            </a:r>
            <a:endParaRPr lang="da-DK" altLang="da-DK" sz="1600" dirty="0"/>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a:t>
            </a:r>
            <a:r>
              <a:rPr lang="da-DK" sz="1600" dirty="0" smtClean="0"/>
              <a:t>(7 </a:t>
            </a:r>
            <a:r>
              <a:rPr lang="da-DK" sz="1600" dirty="0"/>
              <a:t>ud af 8) bygger på det stof, som resten af kurset beskæftiger sig </a:t>
            </a:r>
            <a:r>
              <a:rPr lang="da-DK" sz="1600" dirty="0" smtClean="0"/>
              <a:t>med</a:t>
            </a:r>
          </a:p>
          <a:p>
            <a:pPr marL="285750" lvl="1" indent="-285750">
              <a:spcBef>
                <a:spcPts val="1800"/>
              </a:spcBef>
              <a:buChar char="•"/>
            </a:pPr>
            <a:r>
              <a:rPr lang="da-DK" sz="1800" b="1" dirty="0">
                <a:solidFill>
                  <a:srgbClr val="A50021"/>
                </a:solidFill>
              </a:rPr>
              <a:t>Ændringer i </a:t>
            </a:r>
            <a:r>
              <a:rPr lang="da-DK" sz="1800" b="1" dirty="0" smtClean="0">
                <a:solidFill>
                  <a:srgbClr val="A50021"/>
                </a:solidFill>
              </a:rPr>
              <a:t>programmeringsparrene?</a:t>
            </a:r>
            <a:endParaRPr lang="da-DK" sz="1800" b="1" dirty="0">
              <a:solidFill>
                <a:srgbClr val="A50021"/>
              </a:solidFill>
            </a:endParaRPr>
          </a:p>
          <a:p>
            <a:pPr marL="742950" lvl="1" indent="-285750">
              <a:spcBef>
                <a:spcPts val="600"/>
              </a:spcBef>
            </a:pPr>
            <a:r>
              <a:rPr lang="da-DK" sz="1600" dirty="0"/>
              <a:t>De sidste seks afleveringsopgaver på kurset afleveres </a:t>
            </a:r>
            <a:r>
              <a:rPr lang="da-DK" sz="1600" dirty="0" smtClean="0"/>
              <a:t>parvis</a:t>
            </a:r>
          </a:p>
          <a:p>
            <a:pPr marL="742950" lvl="1" indent="-285750">
              <a:spcBef>
                <a:spcPts val="600"/>
              </a:spcBef>
            </a:pPr>
            <a:r>
              <a:rPr lang="da-DK" sz="1600" dirty="0" smtClean="0"/>
              <a:t>Hvis </a:t>
            </a:r>
            <a:r>
              <a:rPr lang="da-DK" sz="1600" dirty="0"/>
              <a:t>der er ønsker om at lave om i de eksisterende programmeringspar, er det nu det skal </a:t>
            </a:r>
            <a:r>
              <a:rPr lang="da-DK" sz="1600" dirty="0" smtClean="0"/>
              <a:t>ske</a:t>
            </a:r>
            <a:endParaRPr lang="da-DK" sz="1600" dirty="0"/>
          </a:p>
          <a:p>
            <a:pPr marL="742950" lvl="1" indent="-285750">
              <a:spcBef>
                <a:spcPts val="600"/>
              </a:spcBef>
            </a:pPr>
            <a:endParaRPr lang="da-DK" sz="1600" dirty="0" smtClean="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sværhedsgrad 3,00</a:t>
            </a:r>
          </a:p>
          <a:p>
            <a:pPr marL="742950" lvl="1" indent="-285750">
              <a:spcBef>
                <a:spcPts val="600"/>
              </a:spcBef>
            </a:pPr>
            <a:r>
              <a:rPr lang="da-DK" altLang="da-DK" sz="1600" dirty="0" smtClean="0"/>
              <a:t>Det er meget lavere end sidste gang, hvor den var 4,00</a:t>
            </a:r>
          </a:p>
          <a:p>
            <a:pPr marL="271463" lvl="1" indent="-271463">
              <a:spcBef>
                <a:spcPts val="1200"/>
              </a:spcBef>
              <a:buFontTx/>
              <a:buChar char="•"/>
            </a:pPr>
            <a:r>
              <a:rPr lang="da-DK" altLang="da-DK" sz="1800" b="1" spc="-40" dirty="0" smtClean="0">
                <a:solidFill>
                  <a:srgbClr val="A50021"/>
                </a:solidFill>
              </a:rPr>
              <a:t>I har klaret køreprøvesættene flot</a:t>
            </a:r>
          </a:p>
          <a:p>
            <a:pPr marL="742950" lvl="1" indent="-285750">
              <a:spcBef>
                <a:spcPts val="600"/>
              </a:spcBef>
              <a:buFontTx/>
              <a:buChar char="–"/>
            </a:pPr>
            <a:r>
              <a:rPr lang="da-DK" altLang="da-DK" sz="1600" dirty="0" smtClean="0"/>
              <a:t>Dog var der nogle genafleveringer, fordi opgaverne ikke var godkendt på testserveren</a:t>
            </a:r>
          </a:p>
          <a:p>
            <a:pPr marL="742950" lvl="1" indent="-285750">
              <a:spcBef>
                <a:spcPts val="600"/>
              </a:spcBef>
              <a:buFontTx/>
              <a:buChar char="–"/>
            </a:pPr>
            <a:r>
              <a:rPr lang="da-DK" altLang="da-DK" sz="1600" dirty="0" smtClean="0"/>
              <a:t>Det er et ufravigeligt krav, idet det er jer, der skal øver jer i at finde og rette fejlene – ikke instruktorerne</a:t>
            </a:r>
          </a:p>
          <a:p>
            <a:pPr marL="271463" lvl="1" indent="-271463">
              <a:spcBef>
                <a:spcPts val="1200"/>
              </a:spcBef>
              <a:buFontTx/>
              <a:buChar char="•"/>
            </a:pPr>
            <a:r>
              <a:rPr lang="da-DK" altLang="da-DK" sz="1800" b="1" spc="-40" dirty="0" smtClean="0">
                <a:solidFill>
                  <a:srgbClr val="A50021"/>
                </a:solidFill>
              </a:rPr>
              <a:t>I </a:t>
            </a:r>
            <a:r>
              <a:rPr lang="da-DK" altLang="da-DK" sz="1800" b="1" spc="-40" dirty="0">
                <a:solidFill>
                  <a:srgbClr val="A50021"/>
                </a:solidFill>
              </a:rPr>
              <a:t>har klaret Quiz </a:t>
            </a:r>
            <a:r>
              <a:rPr lang="da-DK" altLang="da-DK" sz="1800" b="1" spc="-40" dirty="0" smtClean="0">
                <a:solidFill>
                  <a:srgbClr val="A50021"/>
                </a:solidFill>
              </a:rPr>
              <a:t>4 fint</a:t>
            </a:r>
            <a:endParaRPr lang="da-DK" altLang="da-DK" sz="1800" b="1" spc="-40" dirty="0">
              <a:solidFill>
                <a:srgbClr val="A50021"/>
              </a:solidFill>
            </a:endParaRPr>
          </a:p>
          <a:p>
            <a:pPr marL="742950" lvl="1" indent="-285750">
              <a:spcBef>
                <a:spcPts val="600"/>
              </a:spcBef>
              <a:buFontTx/>
              <a:buChar char="–"/>
            </a:pPr>
            <a:r>
              <a:rPr lang="da-DK" altLang="da-DK" sz="1600" dirty="0" smtClean="0"/>
              <a:t>I brugte 1,43 forsøg pr spørgsmål (mod 1,52 i foråret 2022)</a:t>
            </a:r>
          </a:p>
          <a:p>
            <a:pPr lvl="1">
              <a:spcBef>
                <a:spcPts val="600"/>
              </a:spcBef>
              <a:buNone/>
            </a:pPr>
            <a:endParaRPr lang="da-DK" altLang="da-DK" sz="1600" dirty="0" smtClean="0"/>
          </a:p>
          <a:p>
            <a:pPr marL="271463" lvl="1" indent="-271463">
              <a:spcBef>
                <a:spcPts val="1200"/>
              </a:spcBef>
              <a:buFontTx/>
              <a:buChar char="•"/>
            </a:pPr>
            <a:r>
              <a:rPr lang="da-DK" altLang="da-DK" sz="1800" b="1" spc="-40" dirty="0">
                <a:solidFill>
                  <a:srgbClr val="A50021"/>
                </a:solidFill>
              </a:rPr>
              <a:t>Fra og med seminar 5 bliver afleveringsopgaverne noget større og dermed lidt vanskeligere (til gengæld er der færre af dem)</a:t>
            </a:r>
          </a:p>
          <a:p>
            <a:pPr marL="742950" lvl="1" indent="-285750">
              <a:spcBef>
                <a:spcPts val="600"/>
              </a:spcBef>
            </a:pPr>
            <a:r>
              <a:rPr lang="da-DK" altLang="da-DK" sz="1600" dirty="0"/>
              <a:t>I kan selvfølgelig stadig få hjælp via diskussionsforummet og studiecaféerne fredag eftermiddag kl </a:t>
            </a:r>
            <a:r>
              <a:rPr lang="da-DK" altLang="da-DK" sz="1600" dirty="0" smtClean="0"/>
              <a:t>15.30-17.00</a:t>
            </a:r>
          </a:p>
          <a:p>
            <a:pPr marL="742950" lvl="1" indent="-285750">
              <a:spcBef>
                <a:spcPts val="600"/>
              </a:spcBef>
            </a:pPr>
            <a:r>
              <a:rPr lang="da-DK" altLang="da-DK" sz="1600" dirty="0" smtClean="0"/>
              <a:t>I bruger diskussionsforummet langt mindre end tidligere år</a:t>
            </a:r>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8" y="1071208"/>
            <a:ext cx="8415673" cy="559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1" indent="-285750">
              <a:spcBef>
                <a:spcPts val="1200"/>
              </a:spcBef>
              <a:buFontTx/>
              <a:buChar char="•"/>
            </a:pPr>
            <a:r>
              <a:rPr lang="da-DK" altLang="da-DK" b="1" dirty="0">
                <a:solidFill>
                  <a:srgbClr val="A50021"/>
                </a:solidFill>
              </a:rPr>
              <a:t>Læs opgaveformuleringen omhyggeligt</a:t>
            </a:r>
          </a:p>
          <a:p>
            <a:pPr marL="742950" lvl="1" indent="-285750">
              <a:spcBef>
                <a:spcPts val="600"/>
              </a:spcBef>
            </a:pPr>
            <a:r>
              <a:rPr lang="da-DK" altLang="da-DK" sz="1800" dirty="0"/>
              <a:t>Mange fejl skyldes, at man misforstår eller overser ting, der står i </a:t>
            </a:r>
            <a:r>
              <a:rPr lang="da-DK" altLang="da-DK" sz="1800" dirty="0" smtClean="0"/>
              <a:t>den</a:t>
            </a:r>
          </a:p>
          <a:p>
            <a:pPr marL="285750" lvl="1" indent="-285750">
              <a:spcBef>
                <a:spcPts val="1200"/>
              </a:spcBef>
              <a:buChar char="•"/>
            </a:pPr>
            <a:r>
              <a:rPr lang="da-DK" altLang="da-DK" sz="1800" b="1" dirty="0" smtClean="0">
                <a:solidFill>
                  <a:srgbClr val="A50021"/>
                </a:solidFill>
              </a:rPr>
              <a:t>Læs fejlrapporterne omhyggeligt</a:t>
            </a:r>
          </a:p>
          <a:p>
            <a:pPr marL="742950" lvl="1" indent="-285750">
              <a:spcBef>
                <a:spcPts val="600"/>
              </a:spcBef>
            </a:pPr>
            <a:r>
              <a:rPr lang="da-DK" altLang="da-DK" sz="1800" dirty="0" smtClean="0"/>
              <a:t>Både dem fra BlueJ og dem fra testserveren</a:t>
            </a:r>
          </a:p>
          <a:p>
            <a:pPr marL="742950" lvl="1" indent="-285750">
              <a:spcBef>
                <a:spcPts val="600"/>
              </a:spcBef>
            </a:pPr>
            <a:r>
              <a:rPr lang="da-DK" altLang="da-DK" sz="1800" dirty="0" smtClean="0"/>
              <a:t>Læg mærke til linkene “Vis compiler-output” og “Vis runtime-output” samt “Meddelelser” i testrapporterne</a:t>
            </a:r>
          </a:p>
          <a:p>
            <a:pPr marL="285750" lvl="1" indent="-285750">
              <a:spcBef>
                <a:spcPts val="1200"/>
              </a:spcBef>
              <a:buChar char="•"/>
            </a:pPr>
            <a:r>
              <a:rPr lang="da-DK" sz="1800" b="1" dirty="0" smtClean="0">
                <a:solidFill>
                  <a:srgbClr val="A50021"/>
                </a:solidFill>
              </a:rPr>
              <a:t>Genaflevér </a:t>
            </a:r>
            <a:r>
              <a:rPr lang="da-DK" sz="1800" b="1" dirty="0">
                <a:solidFill>
                  <a:srgbClr val="A50021"/>
                </a:solidFill>
              </a:rPr>
              <a:t>så hurtigt som muligt – så I ikke kommer bagefter</a:t>
            </a:r>
          </a:p>
          <a:p>
            <a:pPr marL="742950" lvl="1" indent="-285750">
              <a:spcBef>
                <a:spcPts val="600"/>
              </a:spcBef>
            </a:pPr>
            <a:r>
              <a:rPr lang="da-DK" sz="1600" dirty="0"/>
              <a:t>Læs instruktorens feedback til jer og forsøg så at udbedre </a:t>
            </a:r>
            <a:r>
              <a:rPr lang="da-DK" sz="1600" b="1" dirty="0">
                <a:solidFill>
                  <a:srgbClr val="008000"/>
                </a:solidFill>
              </a:rPr>
              <a:t>alle</a:t>
            </a:r>
            <a:r>
              <a:rPr lang="da-DK" sz="1600" dirty="0"/>
              <a:t> de fejl og mangler, som han har påpeget</a:t>
            </a:r>
          </a:p>
          <a:p>
            <a:pPr marL="285750" lvl="1" indent="-285750">
              <a:spcBef>
                <a:spcPts val="1200"/>
              </a:spcBef>
              <a:buFontTx/>
              <a:buChar char="•"/>
            </a:pPr>
            <a:r>
              <a:rPr lang="da-DK" altLang="da-DK" sz="1800" b="1" dirty="0" smtClean="0">
                <a:solidFill>
                  <a:srgbClr val="A50021"/>
                </a:solidFill>
              </a:rPr>
              <a:t>Testserveren </a:t>
            </a:r>
            <a:r>
              <a:rPr lang="da-DK" altLang="da-DK" sz="1800" b="1" dirty="0">
                <a:solidFill>
                  <a:srgbClr val="A50021"/>
                </a:solidFill>
              </a:rPr>
              <a:t>anvendes ikke til Dronningeopgaven</a:t>
            </a:r>
          </a:p>
          <a:p>
            <a:pPr marL="742950" lvl="1" indent="-285750">
              <a:spcBef>
                <a:spcPts val="600"/>
              </a:spcBef>
            </a:pPr>
            <a:r>
              <a:rPr lang="da-DK" altLang="da-DK" sz="1600" spc="-40" dirty="0"/>
              <a:t>Til gengæld er det let for jer at konstatere om jeres program gør det rigtige</a:t>
            </a:r>
            <a:r>
              <a:rPr lang="da-DK" altLang="da-DK" sz="1600" dirty="0"/>
              <a:t/>
            </a:r>
            <a:br>
              <a:rPr lang="da-DK" altLang="da-DK" sz="1600" dirty="0"/>
            </a:br>
            <a:r>
              <a:rPr lang="da-DK" altLang="da-DK" sz="16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600" dirty="0"/>
              <a:t>jeres tidligere afleveringer (og instruktorens kommentarerne til dem)</a:t>
            </a:r>
          </a:p>
          <a:p>
            <a:pPr marL="742950" lvl="1" indent="-285750">
              <a:spcBef>
                <a:spcPts val="400"/>
              </a:spcBef>
            </a:pPr>
            <a:r>
              <a:rPr lang="da-DK" altLang="da-DK" sz="1600" dirty="0"/>
              <a:t>BlueJ bogen og mine slides</a:t>
            </a:r>
          </a:p>
          <a:p>
            <a:pPr marL="742950" lvl="1" indent="-285750">
              <a:spcBef>
                <a:spcPts val="400"/>
              </a:spcBef>
            </a:pPr>
            <a:r>
              <a:rPr lang="da-DK" altLang="da-DK" sz="1600" dirty="0"/>
              <a:t>alt andet, som I har problemer </a:t>
            </a:r>
            <a:r>
              <a:rPr lang="da-DK" altLang="da-DK" sz="1600" dirty="0" smtClean="0"/>
              <a:t>med</a:t>
            </a:r>
            <a:endParaRPr lang="da-DK" altLang="da-DK" sz="1600" dirty="0"/>
          </a:p>
        </p:txBody>
      </p:sp>
      <p:sp>
        <p:nvSpPr>
          <p:cNvPr id="5" name="Rectangle 4"/>
          <p:cNvSpPr/>
          <p:nvPr/>
        </p:nvSpPr>
        <p:spPr>
          <a:xfrm rot="21165640">
            <a:off x="5023941" y="5941555"/>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Testserveren er opgraderet</a:t>
            </a:r>
            <a:endParaRPr lang="da-DK" altLang="da-DK" sz="2800" dirty="0"/>
          </a:p>
        </p:txBody>
      </p:sp>
      <p:sp>
        <p:nvSpPr>
          <p:cNvPr id="8" name="Content Placeholder 2"/>
          <p:cNvSpPr txBox="1">
            <a:spLocks/>
          </p:cNvSpPr>
          <p:nvPr/>
        </p:nvSpPr>
        <p:spPr bwMode="auto">
          <a:xfrm>
            <a:off x="404798" y="1071208"/>
            <a:ext cx="8415673" cy="350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1" indent="-285750">
              <a:spcBef>
                <a:spcPts val="1200"/>
              </a:spcBef>
              <a:buFontTx/>
              <a:buChar char="•"/>
            </a:pPr>
            <a:r>
              <a:rPr lang="da-DK" b="1" dirty="0" smtClean="0">
                <a:solidFill>
                  <a:srgbClr val="A50021"/>
                </a:solidFill>
              </a:rPr>
              <a:t>Vi </a:t>
            </a:r>
            <a:r>
              <a:rPr lang="da-DK" b="1" dirty="0">
                <a:solidFill>
                  <a:srgbClr val="A50021"/>
                </a:solidFill>
              </a:rPr>
              <a:t>har opgraderet testserveren, således at den nu bruger Java version 17, mens bogen bruger Java version 8.</a:t>
            </a:r>
          </a:p>
          <a:p>
            <a:pPr marL="742950" lvl="1" indent="-285750">
              <a:spcBef>
                <a:spcPts val="600"/>
              </a:spcBef>
            </a:pPr>
            <a:r>
              <a:rPr lang="da-DK" sz="1800" dirty="0"/>
              <a:t>Der er kun forholdsvis små forskelle mellem de to versioner, og alt hvad man kan gøre i version 8 bør man også kunne gøre i version 17.</a:t>
            </a:r>
          </a:p>
          <a:p>
            <a:pPr marL="742950" lvl="1" indent="-285750">
              <a:spcBef>
                <a:spcPts val="600"/>
              </a:spcBef>
            </a:pPr>
            <a:r>
              <a:rPr lang="da-DK" sz="1800" dirty="0" smtClean="0"/>
              <a:t>Hvis </a:t>
            </a:r>
            <a:r>
              <a:rPr lang="da-DK" sz="1800" dirty="0"/>
              <a:t>I ønsker </a:t>
            </a:r>
            <a:r>
              <a:rPr lang="da-DK" sz="1800" dirty="0" smtClean="0"/>
              <a:t>det, </a:t>
            </a:r>
            <a:r>
              <a:rPr lang="da-DK" sz="1800" dirty="0"/>
              <a:t>kan I fortsat bruge </a:t>
            </a:r>
            <a:r>
              <a:rPr lang="da-DK" sz="1800" dirty="0" err="1"/>
              <a:t>API’en</a:t>
            </a:r>
            <a:r>
              <a:rPr lang="da-DK" sz="1800" dirty="0"/>
              <a:t> for version 8, men umiddelbart </a:t>
            </a:r>
            <a:r>
              <a:rPr lang="da-DK" sz="1800" dirty="0" smtClean="0"/>
              <a:t>er </a:t>
            </a:r>
            <a:r>
              <a:rPr lang="da-DK" sz="1800" dirty="0" err="1" smtClean="0"/>
              <a:t>API’en</a:t>
            </a:r>
            <a:r>
              <a:rPr lang="da-DK" sz="1800" dirty="0" smtClean="0"/>
              <a:t> </a:t>
            </a:r>
            <a:r>
              <a:rPr lang="da-DK" sz="1800" dirty="0"/>
              <a:t>for version 17 er lidt nemmere </a:t>
            </a:r>
            <a:r>
              <a:rPr lang="da-DK" sz="1800" dirty="0" smtClean="0"/>
              <a:t>at finde rundt i</a:t>
            </a:r>
            <a:endParaRPr lang="da-DK" sz="1800" dirty="0"/>
          </a:p>
          <a:p>
            <a:pPr marL="742950" lvl="1" indent="-285750">
              <a:spcBef>
                <a:spcPts val="600"/>
              </a:spcBef>
            </a:pPr>
            <a:r>
              <a:rPr lang="da-DK" sz="1800" dirty="0" smtClean="0"/>
              <a:t>API for version 8 kan findes </a:t>
            </a:r>
            <a:r>
              <a:rPr lang="da-DK" sz="1800" b="1" dirty="0" smtClean="0">
                <a:hlinkClick r:id="rId3"/>
              </a:rPr>
              <a:t>her</a:t>
            </a:r>
            <a:endParaRPr lang="da-DK" sz="1800" dirty="0"/>
          </a:p>
          <a:p>
            <a:pPr marL="742950" lvl="1" indent="-285750">
              <a:spcBef>
                <a:spcPts val="600"/>
              </a:spcBef>
            </a:pPr>
            <a:r>
              <a:rPr lang="da-DK" sz="1800" dirty="0" smtClean="0"/>
              <a:t>API for version 17 kan findes </a:t>
            </a:r>
            <a:r>
              <a:rPr lang="da-DK" sz="1800" b="1" dirty="0" smtClean="0">
                <a:hlinkClick r:id="rId4"/>
              </a:rPr>
              <a:t>her</a:t>
            </a:r>
            <a:endParaRPr lang="da-DK" sz="1800" b="1" dirty="0" smtClean="0"/>
          </a:p>
          <a:p>
            <a:pPr marL="742950" lvl="1" indent="-285750">
              <a:spcBef>
                <a:spcPts val="600"/>
              </a:spcBef>
            </a:pPr>
            <a:r>
              <a:rPr lang="da-DK" sz="1800" dirty="0" smtClean="0"/>
              <a:t>Der er også links til de to </a:t>
            </a:r>
            <a:r>
              <a:rPr lang="da-DK" sz="1800" dirty="0" err="1" smtClean="0"/>
              <a:t>API’er</a:t>
            </a:r>
            <a:r>
              <a:rPr lang="da-DK" sz="1800" dirty="0" smtClean="0"/>
              <a:t> fra Brightspace siden </a:t>
            </a:r>
            <a:r>
              <a:rPr lang="da-DK" sz="1800" b="1" dirty="0" smtClean="0"/>
              <a:t>BlueJ og Java </a:t>
            </a:r>
            <a:r>
              <a:rPr lang="da-DK" sz="1800" dirty="0" smtClean="0"/>
              <a:t>under</a:t>
            </a:r>
            <a:r>
              <a:rPr lang="da-DK" sz="1800" b="1" dirty="0" smtClean="0"/>
              <a:t> Info om kurset</a:t>
            </a:r>
            <a:endParaRPr lang="da-DK" sz="1800" dirty="0"/>
          </a:p>
        </p:txBody>
      </p:sp>
      <p:sp>
        <p:nvSpPr>
          <p:cNvPr id="5" name="Rectangle 4"/>
          <p:cNvSpPr/>
          <p:nvPr/>
        </p:nvSpPr>
        <p:spPr>
          <a:xfrm rot="21165640">
            <a:off x="3583781" y="5289770"/>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139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8149</TotalTime>
  <Words>708</Words>
  <Application>Microsoft Office PowerPoint</Application>
  <PresentationFormat>On-screen Show (4:3)</PresentationFormat>
  <Paragraphs>68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569</cp:revision>
  <cp:lastPrinted>2019-02-08T06:10:49Z</cp:lastPrinted>
  <dcterms:created xsi:type="dcterms:W3CDTF">2000-02-22T02:31:40Z</dcterms:created>
  <dcterms:modified xsi:type="dcterms:W3CDTF">2024-03-05T22:50:52Z</dcterms:modified>
</cp:coreProperties>
</file>