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31" r:id="rId2"/>
    <p:sldId id="579" r:id="rId3"/>
    <p:sldId id="572" r:id="rId4"/>
    <p:sldId id="583" r:id="rId5"/>
    <p:sldId id="582" r:id="rId6"/>
    <p:sldId id="581" r:id="rId7"/>
    <p:sldId id="580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627" r:id="rId17"/>
    <p:sldId id="616" r:id="rId18"/>
    <p:sldId id="629" r:id="rId19"/>
    <p:sldId id="628" r:id="rId20"/>
    <p:sldId id="593" r:id="rId21"/>
    <p:sldId id="601" r:id="rId22"/>
    <p:sldId id="630" r:id="rId23"/>
    <p:sldId id="606" r:id="rId24"/>
    <p:sldId id="618" r:id="rId25"/>
    <p:sldId id="624" r:id="rId26"/>
    <p:sldId id="617" r:id="rId27"/>
    <p:sldId id="626" r:id="rId28"/>
    <p:sldId id="609" r:id="rId29"/>
    <p:sldId id="610" r:id="rId30"/>
    <p:sldId id="611" r:id="rId31"/>
    <p:sldId id="620" r:id="rId32"/>
    <p:sldId id="607" r:id="rId33"/>
    <p:sldId id="608" r:id="rId34"/>
    <p:sldId id="612" r:id="rId35"/>
    <p:sldId id="613" r:id="rId36"/>
    <p:sldId id="614" r:id="rId37"/>
    <p:sldId id="604" r:id="rId38"/>
    <p:sldId id="615" r:id="rId39"/>
    <p:sldId id="621" r:id="rId40"/>
    <p:sldId id="622" r:id="rId41"/>
    <p:sldId id="632" r:id="rId42"/>
    <p:sldId id="438" r:id="rId4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CCFFCC"/>
    <a:srgbClr val="99CCFF"/>
    <a:srgbClr val="A50021"/>
    <a:srgbClr val="6699FF"/>
    <a:srgbClr val="FFFFCC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>
        <p:scale>
          <a:sx n="101" d="100"/>
          <a:sy n="101" d="100"/>
        </p:scale>
        <p:origin x="150" y="9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8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0400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65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9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674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330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74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838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33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4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70904" indent="-2965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86006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60408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34810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609213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83614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58016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4032418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1117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977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346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9433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969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4203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931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089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092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872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075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1227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96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3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544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1199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96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820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9941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700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1226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6268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93788" y="790575"/>
            <a:ext cx="5265737" cy="39497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2630486" indent="-42116649"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51383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102767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5415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05534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39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334394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697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528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4506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888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19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82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49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510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dirty="0" smtClean="0">
                <a:ea typeface="ＭＳ Ｐゴシック" pitchFamily="34" charset="-128"/>
              </a:rPr>
              <a:t>5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84455"/>
            <a:ext cx="1985134" cy="240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064896" cy="468052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Funktionel </a:t>
            </a:r>
            <a:r>
              <a:rPr lang="da-DK" altLang="da-DK" sz="2000" dirty="0" smtClean="0">
                <a:ea typeface="ＭＳ Ｐゴシック" pitchFamily="34" charset="-128"/>
              </a:rPr>
              <a:t>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dele af Java, som I har set indtil nu,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imperative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Funktionelle programmeringssprog fungerer </a:t>
            </a:r>
            <a:r>
              <a:rPr lang="da-DK" altLang="da-DK" sz="1800" dirty="0" smtClean="0">
                <a:ea typeface="ＭＳ Ｐゴシック" pitchFamily="34" charset="-128"/>
              </a:rPr>
              <a:t>anderledes</a:t>
            </a:r>
            <a:endParaRPr lang="da-DK" altLang="da-DK" sz="1800" dirty="0" smtClean="0"/>
          </a:p>
          <a:p>
            <a:pPr lvl="1" eaLnBrk="1" hangingPunct="1">
              <a:spcBef>
                <a:spcPts val="600"/>
              </a:spcBef>
            </a:pPr>
            <a:r>
              <a:rPr lang="da-DK" sz="1800" dirty="0" smtClean="0"/>
              <a:t>De er </a:t>
            </a:r>
            <a:r>
              <a:rPr lang="da-DK" sz="1800" dirty="0"/>
              <a:t>ofte kortere, mere letlæselige og nemmere at bevise </a:t>
            </a:r>
            <a:r>
              <a:rPr lang="da-DK" sz="1800" dirty="0" smtClean="0"/>
              <a:t>korrekte</a:t>
            </a:r>
            <a:endParaRPr lang="da-DK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Som </a:t>
            </a:r>
            <a:r>
              <a:rPr lang="da-DK" altLang="da-DK" sz="1800" dirty="0">
                <a:ea typeface="ＭＳ Ｐゴシック" pitchFamily="34" charset="-128"/>
              </a:rPr>
              <a:t>I vil se, bliver de fem algoritmeskabeloner og sortering simplere, idet man ikke selv skal skrive så meget kode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Forskellige </a:t>
            </a:r>
            <a:r>
              <a:rPr lang="da-DK" altLang="da-DK" sz="2000" dirty="0" smtClean="0">
                <a:ea typeface="ＭＳ Ｐゴシック" pitchFamily="34" charset="-128"/>
              </a:rPr>
              <a:t>slags objektsamlinger (Kapitel 6)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List</a:t>
            </a:r>
            <a:r>
              <a:rPr lang="da-DK" altLang="da-DK" sz="1800" dirty="0" smtClean="0">
                <a:ea typeface="ＭＳ Ｐゴシック" pitchFamily="34" charset="-128"/>
              </a:rPr>
              <a:t> (liste) – kendt fra ArrayList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Set</a:t>
            </a:r>
            <a:r>
              <a:rPr lang="da-DK" altLang="da-DK" sz="1800" dirty="0" smtClean="0">
                <a:ea typeface="ＭＳ Ｐゴシック" pitchFamily="34" charset="-128"/>
              </a:rPr>
              <a:t>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Map</a:t>
            </a:r>
            <a:r>
              <a:rPr lang="da-DK" altLang="da-DK" sz="1800" dirty="0" smtClean="0">
                <a:ea typeface="ＭＳ Ｐゴシック" pitchFamily="34" charset="-128"/>
              </a:rPr>
              <a:t> (afbildning / funktion)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Polymorfe variabler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Dokumentation af jeres egne </a:t>
            </a:r>
            <a:r>
              <a:rPr lang="da-DK" altLang="da-DK" sz="2000" dirty="0" smtClean="0">
                <a:ea typeface="ＭＳ Ｐゴシック" pitchFamily="34" charset="-128"/>
              </a:rPr>
              <a:t>klasser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1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Streams har tre vigtige metoder (funktioner)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513"/>
            <a:ext cx="4903311" cy="4824759"/>
          </a:xfrm>
        </p:spPr>
        <p:txBody>
          <a:bodyPr/>
          <a:lstStyle/>
          <a:p>
            <a:r>
              <a:rPr lang="da-DK" sz="2000" dirty="0"/>
              <a:t>f</a:t>
            </a:r>
            <a:r>
              <a:rPr lang="da-DK" sz="2000" dirty="0" smtClean="0"/>
              <a:t>ilter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indeholdende de elementer fra den gamle, som opfylder en given betingelse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map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ved at bruge en lambda på hvert element i den gamle stream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reduce funktion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returnerer en enkelt værdi (f.eks. ved at lægge alle værdierne i </a:t>
            </a:r>
            <a:r>
              <a:rPr lang="da-DK" sz="1800" dirty="0" err="1" smtClean="0"/>
              <a:t>stream'en</a:t>
            </a:r>
            <a:r>
              <a:rPr lang="da-DK" sz="1800" dirty="0" smtClean="0"/>
              <a:t> sammen) </a:t>
            </a:r>
            <a:endParaRPr lang="da-DK" sz="1800" dirty="0"/>
          </a:p>
          <a:p>
            <a:pPr lvl="1"/>
            <a:endParaRPr lang="da-DK" sz="1800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668344" y="1624966"/>
            <a:ext cx="144016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observationer af en given dyreart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668344" y="3427445"/>
            <a:ext cx="144016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antal dyr, der er observeret i de enkelte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5285194"/>
            <a:ext cx="13681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Total antal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5220073" y="1199720"/>
            <a:ext cx="2329708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5148064" y="3427445"/>
            <a:ext cx="2401717" cy="115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5148063" y="4941168"/>
            <a:ext cx="2401718" cy="11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3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Pipelines </a:t>
            </a:r>
            <a:r>
              <a:rPr lang="da-DK" altLang="da-DK" sz="3200" dirty="0" smtClean="0">
                <a:ea typeface="ＭＳ Ｐゴシック" pitchFamily="34" charset="-128"/>
              </a:rPr>
              <a:t>(</a:t>
            </a:r>
            <a:r>
              <a:rPr lang="da-DK" altLang="da-DK" sz="3200" dirty="0">
                <a:ea typeface="ＭＳ Ｐゴシック" pitchFamily="34" charset="-128"/>
              </a:rPr>
              <a:t>sammensætning af </a:t>
            </a:r>
            <a:r>
              <a:rPr lang="da-DK" altLang="da-DK" sz="3200" dirty="0" smtClean="0">
                <a:ea typeface="ＭＳ Ｐゴシック" pitchFamily="34" charset="-128"/>
              </a:rPr>
              <a:t>funktioner)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496175" cy="720080"/>
          </a:xfrm>
        </p:spPr>
        <p:txBody>
          <a:bodyPr/>
          <a:lstStyle/>
          <a:p>
            <a:r>
              <a:rPr lang="da-DK" sz="2000" dirty="0" smtClean="0"/>
              <a:t>Stream funktioner kan sættes sammen til en pipeline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Nedenstående pipeline beregner </a:t>
            </a:r>
            <a:r>
              <a:rPr lang="da-DK" sz="1800" dirty="0"/>
              <a:t>hvor mange elefanter der er </a:t>
            </a:r>
            <a:r>
              <a:rPr lang="da-DK" sz="1800" dirty="0" smtClean="0"/>
              <a:t>observeret</a:t>
            </a:r>
            <a:r>
              <a:rPr lang="da-DK" sz="1600" dirty="0" smtClean="0"/>
              <a:t> </a:t>
            </a:r>
            <a:endParaRPr lang="da-DK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56" y="1837208"/>
            <a:ext cx="7121936" cy="259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61782" y="4218897"/>
            <a:ext cx="3742466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17766" y="3896901"/>
            <a:ext cx="2016224" cy="32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da-DK" sz="1400" kern="0" dirty="0" smtClean="0"/>
              <a:t>Java (pseudokode) </a:t>
            </a:r>
            <a:endParaRPr lang="da-DK" sz="1400" kern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7544" y="5301208"/>
            <a:ext cx="849617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For at få eksekverbar Java kode mangler vi to ting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Arraylisten sightings skal "omdannes" til en stream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Parametrene til filter, map og reduce funktionerne skal formaliseres</a:t>
            </a:r>
          </a:p>
        </p:txBody>
      </p:sp>
    </p:spTree>
    <p:extLst>
      <p:ext uri="{BB962C8B-B14F-4D97-AF65-F5344CB8AC3E}">
        <p14:creationId xmlns:p14="http://schemas.microsoft.com/office/powerpoint/2010/main" val="42517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393699" y="5309036"/>
            <a:ext cx="3922717" cy="1200329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spotterID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dayID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.map(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8096416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Opbygning af pipelines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280151" cy="2520280"/>
          </a:xfrm>
        </p:spPr>
        <p:txBody>
          <a:bodyPr/>
          <a:lstStyle/>
          <a:p>
            <a:r>
              <a:rPr lang="da-DK" sz="2000" dirty="0" smtClean="0"/>
              <a:t>Pipelines er opbygget af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source (kilde)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et antal intermediate (mellemliggende) operationer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terminal (afsluttende) operation, som producerer en værdi (eller har resultattypen void)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Hver intermediate operation producerer en ny stream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420981" y="3933056"/>
            <a:ext cx="3853871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39552" y="3501008"/>
            <a:ext cx="381642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Eksemplet fra før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sightings er kilden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filter og map er intermediate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reduce er terminal</a:t>
            </a:r>
            <a:endParaRPr lang="da-DK" sz="18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9551" y="5157192"/>
            <a:ext cx="363812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/>
              <a:t>Man kan nemt lave andre beregninger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Hvad </a:t>
            </a:r>
            <a:r>
              <a:rPr lang="da-DK" sz="1800" kern="0" dirty="0" smtClean="0"/>
              <a:t>gør denne </a:t>
            </a:r>
            <a:r>
              <a:rPr lang="da-DK" sz="1800" kern="0" dirty="0"/>
              <a:t>pipeline</a:t>
            </a:r>
            <a:r>
              <a:rPr lang="da-DK" sz="1800" kern="0" dirty="0" smtClean="0"/>
              <a:t>?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33670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Filter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603679" cy="2088232"/>
          </a:xfrm>
        </p:spPr>
        <p:txBody>
          <a:bodyPr/>
          <a:lstStyle/>
          <a:p>
            <a:r>
              <a:rPr lang="da-DK" sz="2000" dirty="0"/>
              <a:t>Gennemløber en stream og skaber en </a:t>
            </a:r>
            <a:r>
              <a:rPr lang="da-DK" sz="2000" dirty="0" smtClean="0"/>
              <a:t>ny</a:t>
            </a:r>
            <a:br>
              <a:rPr lang="da-DK" sz="2000" dirty="0" smtClean="0"/>
            </a:br>
            <a:r>
              <a:rPr lang="da-DK" sz="2000" dirty="0" smtClean="0"/>
              <a:t>indeholdende </a:t>
            </a:r>
            <a:r>
              <a:rPr lang="da-DK" sz="2000" dirty="0"/>
              <a:t>de elementer fra den gamle</a:t>
            </a:r>
            <a:r>
              <a:rPr lang="da-DK" sz="2000" dirty="0" smtClean="0"/>
              <a:t>,</a:t>
            </a:r>
            <a:br>
              <a:rPr lang="da-DK" sz="2000" dirty="0" smtClean="0"/>
            </a:br>
            <a:r>
              <a:rPr lang="da-DK" sz="2000" dirty="0" smtClean="0"/>
              <a:t>som </a:t>
            </a:r>
            <a:r>
              <a:rPr lang="da-DK" sz="2000" dirty="0"/>
              <a:t>opfylder en given </a:t>
            </a:r>
            <a:r>
              <a:rPr lang="da-DK" sz="2000" dirty="0" smtClean="0"/>
              <a:t>betingelse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Udvælgelsen sker via et </a:t>
            </a:r>
            <a:r>
              <a:rPr lang="da-DK" sz="1800" b="1" dirty="0" smtClean="0">
                <a:solidFill>
                  <a:srgbClr val="008000"/>
                </a:solidFill>
              </a:rPr>
              <a:t>prædikat</a:t>
            </a:r>
            <a:r>
              <a:rPr lang="da-DK" sz="1800" dirty="0"/>
              <a:t> </a:t>
            </a:r>
            <a:r>
              <a:rPr lang="da-DK" sz="1800" dirty="0" smtClean="0"/>
              <a:t>(</a:t>
            </a:r>
            <a:r>
              <a:rPr lang="da-DK" sz="1800" dirty="0" err="1" smtClean="0"/>
              <a:t>predicate</a:t>
            </a:r>
            <a:r>
              <a:rPr lang="da-DK" sz="1800" dirty="0" smtClean="0"/>
              <a:t>),</a:t>
            </a:r>
            <a:br>
              <a:rPr lang="da-DK" sz="1800" dirty="0" smtClean="0"/>
            </a:br>
            <a:r>
              <a:rPr lang="da-DK" sz="1800" dirty="0" smtClean="0"/>
              <a:t>dvs. en lambda med returtype boolean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immutable)</a:t>
            </a: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15616" y="4342570"/>
            <a:ext cx="7812360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1800" dirty="0" err="1" smtClean="0">
                <a:solidFill>
                  <a:srgbClr val="000000"/>
                </a:solidFill>
                <a:latin typeface="Courier New" pitchFamily="49" charset="0"/>
              </a:rPr>
              <a:t>.getAnimal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))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61369" y="4801179"/>
            <a:ext cx="507267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042679" y="5070821"/>
            <a:ext cx="0" cy="2509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1020" y="3475049"/>
            <a:ext cx="22269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Skaber en stream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ud fra arraylisten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(metode i ArrayList)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59224" y="4469836"/>
            <a:ext cx="115262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000559" y="4149080"/>
            <a:ext cx="0" cy="27932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771800" y="6012577"/>
            <a:ext cx="564714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specificerer ikke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leverer Sighting objekter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99751" y="5321776"/>
            <a:ext cx="2911105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boolean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6025243" y="4171950"/>
            <a:ext cx="5146" cy="6292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85817" y="3475049"/>
            <a:ext cx="384822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Prædikat, der bruger equals metoden fra String klassen til at afgøre, om det var elefanter, der blev observeret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6228184" y="1167770"/>
            <a:ext cx="2808312" cy="21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2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2" grpId="0" animBg="1"/>
      <p:bldP spid="23" grpId="0"/>
      <p:bldP spid="24" grpId="0" animBg="1"/>
      <p:bldP spid="25" grpId="0" animBg="1"/>
      <p:bldP spid="26" grpId="0" animBg="1"/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Map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136135" cy="1728192"/>
          </a:xfrm>
        </p:spPr>
        <p:txBody>
          <a:bodyPr/>
          <a:lstStyle/>
          <a:p>
            <a:r>
              <a:rPr lang="da-DK" sz="2000" dirty="0"/>
              <a:t>Gennemløber en stream og skaber en ny ved at bruge en lambda på hvert element i den gamle stream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Mapningen</a:t>
            </a:r>
            <a:r>
              <a:rPr lang="da-DK" sz="1800" dirty="0" smtClean="0"/>
              <a:t> sker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endParaRPr lang="da-DK" sz="18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immutable)</a:t>
            </a: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27584" y="3041690"/>
            <a:ext cx="7776864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30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48465" y="3825643"/>
            <a:ext cx="237644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283968" y="4122420"/>
            <a:ext cx="0" cy="72767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47864" y="4681080"/>
            <a:ext cx="2304256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347864" y="5252187"/>
            <a:ext cx="4680520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specificerer ikke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 og dermed filter metoden, leverer Sighting objekter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nye stream er af typen Stream&lt;Integer&gt;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6372200" y="1484784"/>
            <a:ext cx="26642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6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1512168"/>
          </a:xfrm>
        </p:spPr>
        <p:txBody>
          <a:bodyPr/>
          <a:lstStyle/>
          <a:p>
            <a:r>
              <a:rPr lang="da-DK" sz="2000" spc="-30" dirty="0"/>
              <a:t>Gennemløber en stream og returnerer én </a:t>
            </a:r>
            <a:r>
              <a:rPr lang="da-DK" sz="2000" spc="-30" dirty="0" smtClean="0"/>
              <a:t>værdi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Terminal operation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Metoden har to parametre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Første parameter er en </a:t>
            </a:r>
            <a:r>
              <a:rPr lang="da-DK" sz="1800" dirty="0" smtClean="0">
                <a:solidFill>
                  <a:srgbClr val="000066"/>
                </a:solidFill>
              </a:rPr>
              <a:t>startværdi</a:t>
            </a:r>
          </a:p>
          <a:p>
            <a:pPr lvl="2">
              <a:spcBef>
                <a:spcPts val="200"/>
              </a:spcBef>
            </a:pPr>
            <a:r>
              <a:rPr lang="da-DK" sz="1800" spc="-50" dirty="0" smtClean="0">
                <a:solidFill>
                  <a:srgbClr val="000066"/>
                </a:solidFill>
              </a:rPr>
              <a:t>Anden parameter er en lambda med to parametre, hvor den første er det hidtidige mellemresultat, mens den anden er det element, der pt behandles</a:t>
            </a:r>
            <a:endParaRPr lang="da-DK" sz="1800" spc="-50" dirty="0" smtClean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Input stream ændres ikke (streams er immutable)</a:t>
            </a:r>
            <a:endParaRPr 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55245" y="3284985"/>
            <a:ext cx="7945474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94334" y="4370469"/>
            <a:ext cx="434126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4381043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3502830" y="4642185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622888" y="4834655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936270" y="4865734"/>
            <a:ext cx="26325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 smtClean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972023" y="5230175"/>
            <a:ext cx="6145210" cy="150041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600"/>
              </a:spcBef>
            </a:pP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r>
              <a:rPr lang="da-DK" sz="1400" dirty="0" smtClean="0"/>
              <a:t> indeholder det hidtidige resultat (initialiseres til startværdien)</a:t>
            </a:r>
          </a:p>
          <a:p>
            <a:pPr>
              <a:spcBef>
                <a:spcPts val="300"/>
              </a:spcBef>
            </a:pPr>
            <a:r>
              <a:rPr lang="da-DK" sz="1400" dirty="0" err="1" smtClean="0">
                <a:solidFill>
                  <a:srgbClr val="FF0000"/>
                </a:solidFill>
              </a:rPr>
              <a:t>elem</a:t>
            </a:r>
            <a:r>
              <a:rPr lang="da-DK" sz="1400" dirty="0" smtClean="0"/>
              <a:t> er værdien af det element, der pt behandles </a:t>
            </a:r>
          </a:p>
          <a:p>
            <a:pPr>
              <a:spcBef>
                <a:spcPts val="300"/>
              </a:spcBef>
            </a:pPr>
            <a:r>
              <a:rPr lang="da-DK" sz="1400" dirty="0" err="1" smtClean="0"/>
              <a:t>Lambda'en</a:t>
            </a:r>
            <a:r>
              <a:rPr lang="da-DK" sz="1400" dirty="0" smtClean="0"/>
              <a:t> </a:t>
            </a:r>
            <a:r>
              <a:rPr lang="da-DK" sz="1400" dirty="0"/>
              <a:t>beskriver, hvordan </a:t>
            </a:r>
            <a:r>
              <a:rPr lang="da-DK" sz="1400" dirty="0" smtClean="0"/>
              <a:t>den nye værdi af </a:t>
            </a: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r>
              <a:rPr lang="da-DK" sz="1400" dirty="0" smtClean="0"/>
              <a:t> beregnes</a:t>
            </a:r>
            <a:br>
              <a:rPr lang="da-DK" sz="1400" dirty="0" smtClean="0"/>
            </a:br>
            <a:r>
              <a:rPr lang="da-DK" sz="1400" dirty="0" smtClean="0"/>
              <a:t>(ud fra den gamle værdi og værdien af </a:t>
            </a:r>
            <a:r>
              <a:rPr lang="da-DK" sz="1400" dirty="0" err="1" smtClean="0">
                <a:solidFill>
                  <a:srgbClr val="008000"/>
                </a:solidFill>
              </a:rPr>
              <a:t>elem</a:t>
            </a:r>
            <a:r>
              <a:rPr lang="da-DK" sz="1400" dirty="0" smtClean="0"/>
              <a:t>)</a:t>
            </a:r>
            <a:endParaRPr lang="da-DK" sz="1400" dirty="0"/>
          </a:p>
          <a:p>
            <a:pPr>
              <a:spcBef>
                <a:spcPts val="300"/>
              </a:spcBef>
            </a:pPr>
            <a:r>
              <a:rPr lang="da-DK" sz="1400" dirty="0"/>
              <a:t>I vores eksempel </a:t>
            </a:r>
            <a:r>
              <a:rPr lang="da-DK" sz="1400" dirty="0" smtClean="0"/>
              <a:t>adderes elementets værdi til </a:t>
            </a:r>
            <a:r>
              <a:rPr lang="da-DK" sz="1400" dirty="0" err="1" smtClean="0"/>
              <a:t>result</a:t>
            </a:r>
            <a:r>
              <a:rPr lang="da-DK" sz="1400" dirty="0" smtClean="0"/>
              <a:t>, dvs. at elementerne summeres</a:t>
            </a:r>
            <a:endParaRPr lang="da-DK" sz="14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6651919" y="1005666"/>
            <a:ext cx="2448272" cy="134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6012160" y="4642185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8224484" y="5439591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452320" y="571501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460787" y="6011346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1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4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469254" y="629921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8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8002194" y="4925612"/>
            <a:ext cx="742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result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8377806" y="5224871"/>
            <a:ext cx="0" cy="2517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488496" y="5195446"/>
            <a:ext cx="6818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elem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7836399" y="5501633"/>
            <a:ext cx="0" cy="2517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6" grpId="0"/>
      <p:bldP spid="27" grpId="0"/>
      <p:bldP spid="20" grpId="0"/>
      <p:bldP spid="23" grpId="0" animBg="1"/>
      <p:bldP spid="25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Alternativ 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5975895" cy="1512168"/>
          </a:xfrm>
        </p:spPr>
        <p:txBody>
          <a:bodyPr/>
          <a:lstStyle/>
          <a:p>
            <a:r>
              <a:rPr lang="da-DK" sz="2000" dirty="0" smtClean="0"/>
              <a:t>Det </a:t>
            </a:r>
            <a:r>
              <a:rPr lang="da-DK" sz="2000" dirty="0" smtClean="0">
                <a:solidFill>
                  <a:srgbClr val="008000"/>
                </a:solidFill>
              </a:rPr>
              <a:t>maksimale</a:t>
            </a:r>
            <a:r>
              <a:rPr lang="da-DK" sz="2000" dirty="0" smtClean="0"/>
              <a:t> antal elefanter, set i en enkelt</a:t>
            </a:r>
            <a:br>
              <a:rPr lang="da-DK" sz="2000" dirty="0" smtClean="0"/>
            </a:br>
            <a:r>
              <a:rPr lang="da-DK" sz="2000" dirty="0" smtClean="0"/>
              <a:t>sighting, kan beregnes ved at ændre den</a:t>
            </a:r>
            <a:br>
              <a:rPr lang="da-DK" sz="2000" dirty="0" smtClean="0"/>
            </a:br>
            <a:r>
              <a:rPr lang="da-DK" sz="2000" dirty="0" smtClean="0"/>
              <a:t>lambda, der gives som parameter til reduce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71600" y="2513941"/>
            <a:ext cx="7693429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Math.max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47304" y="3607590"/>
            <a:ext cx="539971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37115" y="3618164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255580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08746" y="4122110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922127" y="4153189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06513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47074" y="1052736"/>
            <a:ext cx="2489422" cy="1440160"/>
            <a:chOff x="6876256" y="1052736"/>
            <a:chExt cx="2129382" cy="144016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4" t="12911" r="-473" b="24745"/>
            <a:stretch/>
          </p:blipFill>
          <p:spPr bwMode="auto">
            <a:xfrm>
              <a:off x="6876256" y="1052736"/>
              <a:ext cx="21293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8546446" y="1667400"/>
              <a:ext cx="223085" cy="143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indent="0" algn="ctr">
                <a:buNone/>
              </a:pPr>
              <a:r>
                <a:rPr lang="da-DK" sz="1050" b="0" kern="0" dirty="0" smtClean="0">
                  <a:solidFill>
                    <a:schemeClr val="tx1"/>
                  </a:solidFill>
                </a:rPr>
                <a:t>4</a:t>
              </a:r>
              <a:endParaRPr lang="da-DK" sz="1050" b="0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187624" y="4849963"/>
            <a:ext cx="5400601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 err="1">
                <a:solidFill>
                  <a:srgbClr val="008000"/>
                </a:solidFill>
              </a:rPr>
              <a:t>result</a:t>
            </a:r>
            <a:r>
              <a:rPr lang="da-DK" sz="1400" dirty="0"/>
              <a:t> </a:t>
            </a:r>
            <a:r>
              <a:rPr lang="da-DK" sz="1400" dirty="0" smtClean="0"/>
              <a:t>initialiseres til </a:t>
            </a:r>
            <a:r>
              <a:rPr lang="da-DK" sz="1400" dirty="0" smtClean="0">
                <a:solidFill>
                  <a:srgbClr val="008000"/>
                </a:solidFill>
              </a:rPr>
              <a:t>0</a:t>
            </a:r>
            <a:r>
              <a:rPr lang="da-DK" sz="1400" dirty="0" smtClean="0"/>
              <a:t> og holder </a:t>
            </a:r>
            <a:r>
              <a:rPr lang="da-DK" sz="1400" dirty="0"/>
              <a:t>det </a:t>
            </a:r>
            <a:r>
              <a:rPr lang="da-DK" sz="1400" dirty="0" smtClean="0"/>
              <a:t>foreløbige resultat</a:t>
            </a:r>
            <a:endParaRPr lang="da-DK" sz="14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For hvert element </a:t>
            </a:r>
            <a:r>
              <a:rPr lang="da-DK" sz="1400" dirty="0" err="1">
                <a:solidFill>
                  <a:srgbClr val="FF0000"/>
                </a:solidFill>
              </a:rPr>
              <a:t>elem</a:t>
            </a:r>
            <a:r>
              <a:rPr lang="da-DK" sz="1400" dirty="0"/>
              <a:t> i </a:t>
            </a:r>
            <a:r>
              <a:rPr lang="da-DK" sz="1400" dirty="0" err="1" smtClean="0"/>
              <a:t>stream'en</a:t>
            </a:r>
            <a:r>
              <a:rPr lang="da-DK" sz="1400" dirty="0" smtClean="0"/>
              <a:t> </a:t>
            </a:r>
            <a:r>
              <a:rPr lang="da-DK" sz="1400" dirty="0"/>
              <a:t>bruges </a:t>
            </a:r>
            <a:r>
              <a:rPr lang="da-DK" sz="1400" dirty="0" err="1"/>
              <a:t>lambda'en</a:t>
            </a:r>
            <a:r>
              <a:rPr lang="da-DK" sz="1400" dirty="0"/>
              <a:t> </a:t>
            </a:r>
            <a:r>
              <a:rPr lang="da-DK" sz="1400" dirty="0" smtClean="0"/>
              <a:t>til at </a:t>
            </a:r>
            <a:r>
              <a:rPr lang="da-DK" sz="1400" dirty="0"/>
              <a:t>beregne det nye </a:t>
            </a:r>
            <a:r>
              <a:rPr lang="da-DK" sz="1400" dirty="0" smtClean="0"/>
              <a:t> foreløbige resultat, der gemmes i </a:t>
            </a: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endParaRPr lang="da-DK" sz="1400" dirty="0" smtClean="0">
              <a:solidFill>
                <a:srgbClr val="008000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I dette </a:t>
            </a:r>
            <a:r>
              <a:rPr lang="da-DK" sz="1400" dirty="0" smtClean="0"/>
              <a:t>tilfælde </a:t>
            </a:r>
            <a:r>
              <a:rPr lang="da-DK" sz="1400" dirty="0"/>
              <a:t>findes det </a:t>
            </a:r>
            <a:r>
              <a:rPr lang="da-DK" sz="1400" dirty="0">
                <a:solidFill>
                  <a:srgbClr val="008000"/>
                </a:solidFill>
              </a:rPr>
              <a:t>maksimale</a:t>
            </a:r>
            <a:r>
              <a:rPr lang="da-DK" sz="1400" dirty="0"/>
              <a:t> </a:t>
            </a:r>
            <a:r>
              <a:rPr lang="da-DK" sz="1400" dirty="0" smtClean="0"/>
              <a:t>heltal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endParaRPr lang="da-DK" sz="1400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030890" y="5018210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039357" y="531454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1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047824" y="5602410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4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802050" y="4730478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579760" y="4216499"/>
            <a:ext cx="742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result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7955372" y="4515758"/>
            <a:ext cx="0" cy="2517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066062" y="4486333"/>
            <a:ext cx="6818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elem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>
            <a:off x="7413965" y="4792520"/>
            <a:ext cx="0" cy="2517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metode (med streams og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lambda'er</a:t>
            </a:r>
            <a:r>
              <a:rPr lang="da-DK" altLang="da-DK" sz="3200" noProof="0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79833" y="1173425"/>
            <a:ext cx="8424937" cy="30315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sightings of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specified animal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animal 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Type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@return  Count of sightings of the given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.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618322" y="2726108"/>
            <a:ext cx="6705281" cy="119641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3371104" y="3933056"/>
            <a:ext cx="0" cy="564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23728" y="4509120"/>
            <a:ext cx="5040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Vores pipeline (med parameteren 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animal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indsat i stedet for konstanten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Elephant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632267" y="5323582"/>
            <a:ext cx="5832648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vil have parallel eksekvering af elementerne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stream'en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dermed åbne op 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multi-core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processering, skal man erstatte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stream()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parallelStream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()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Giver kun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tidsgevinst</a:t>
            </a:r>
            <a:r>
              <a:rPr lang="da-DK" altLang="da-DK" sz="1400" b="1" dirty="0">
                <a:solidFill>
                  <a:srgbClr val="0000FF"/>
                </a:solidFill>
              </a:rPr>
              <a:t>, hvis man har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mange elementer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707904" y="2751868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416966" y="2876666"/>
            <a:ext cx="176354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          ●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916736" y="2954980"/>
            <a:ext cx="1904509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●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ArrayList&lt;Sighting&gt;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60719" y="3309745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Stream&lt;Integer&gt;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8136396" y="3598489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int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Stream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8312" y="1033859"/>
            <a:ext cx="8568184" cy="50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Stream klassen har ca. 40 forskellige metoder, hvoraf vi i det følgende vil bruge nedenstående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count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returnerer antallet af elementer i en Stream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findFirst</a:t>
            </a:r>
            <a:r>
              <a:rPr lang="da-DK" sz="1800" kern="0" dirty="0" smtClean="0"/>
              <a:t> returnerer første element i en stream af typen Stream&lt;T&gt;</a:t>
            </a:r>
            <a:br>
              <a:rPr lang="da-DK" sz="1800" kern="0" dirty="0" smtClean="0"/>
            </a:br>
            <a:r>
              <a:rPr lang="da-DK" sz="1800" kern="0" dirty="0" smtClean="0"/>
              <a:t>som et objekt af typen </a:t>
            </a:r>
            <a:r>
              <a:rPr lang="da-DK" sz="1800" b="1" kern="0" dirty="0">
                <a:solidFill>
                  <a:srgbClr val="008000"/>
                </a:solidFill>
              </a:rPr>
              <a:t>Optional&lt;T</a:t>
            </a:r>
            <a:r>
              <a:rPr lang="da-DK" sz="1800" b="1" kern="0" dirty="0" smtClean="0">
                <a:solidFill>
                  <a:srgbClr val="008000"/>
                </a:solidFill>
              </a:rPr>
              <a:t>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Optional&lt;T&gt; er et alternativ til at bruge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null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angive,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man ikke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Buges i de funktionelle dele af </a:t>
            </a:r>
            <a:r>
              <a:rPr lang="da-DK" sz="1800" kern="0" dirty="0" smtClean="0"/>
              <a:t>Java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isPresent</a:t>
            </a:r>
            <a:r>
              <a:rPr lang="da-DK" sz="1800" kern="0" dirty="0" smtClean="0"/>
              <a:t> fortæller, om der er et T objekt eller ej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der er et T objekt, kan dette hentes via 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get</a:t>
            </a:r>
            <a:endParaRPr lang="da-DK" sz="1800" b="1" kern="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Optional objekter er</a:t>
            </a:r>
            <a:r>
              <a:rPr lang="da-DK" sz="1800" b="1" kern="0" dirty="0" smtClean="0">
                <a:solidFill>
                  <a:srgbClr val="008000"/>
                </a:solidFill>
              </a:rPr>
              <a:t> immutable</a:t>
            </a:r>
          </a:p>
          <a:p>
            <a:pPr>
              <a:spcBef>
                <a:spcPts val="1800"/>
              </a:spcBef>
            </a:pPr>
            <a:r>
              <a:rPr lang="da-DK" sz="2000" spc="-70" dirty="0" smtClean="0"/>
              <a:t>Optional </a:t>
            </a:r>
            <a:r>
              <a:rPr lang="da-DK" sz="2000" spc="-70" dirty="0"/>
              <a:t>klassen har </a:t>
            </a:r>
            <a:r>
              <a:rPr lang="da-DK" sz="2000" spc="-70" dirty="0" smtClean="0"/>
              <a:t>metoder til </a:t>
            </a:r>
            <a:r>
              <a:rPr lang="da-DK" sz="2000" spc="-70" dirty="0"/>
              <a:t>at arbejde </a:t>
            </a:r>
            <a:r>
              <a:rPr lang="da-DK" sz="2000" spc="-70" dirty="0" smtClean="0"/>
              <a:t>videre med </a:t>
            </a:r>
            <a:r>
              <a:rPr lang="da-DK" sz="2000" spc="-70" dirty="0"/>
              <a:t>Optional værdier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orElse(T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other</a:t>
            </a:r>
            <a:r>
              <a:rPr lang="da-DK" sz="1800" b="1" kern="0" dirty="0" smtClean="0">
                <a:solidFill>
                  <a:srgbClr val="008000"/>
                </a:solidFill>
              </a:rPr>
              <a:t>)</a:t>
            </a:r>
            <a:r>
              <a:rPr lang="da-DK" sz="1800" kern="0" dirty="0" smtClean="0"/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det objekt, </a:t>
            </a:r>
            <a:r>
              <a:rPr lang="da-DK" sz="1800" kern="0" dirty="0"/>
              <a:t>der er gemt i Optional </a:t>
            </a:r>
            <a:r>
              <a:rPr lang="da-DK" sz="1800" kern="0" dirty="0" smtClean="0"/>
              <a:t>objektet</a:t>
            </a:r>
            <a:br>
              <a:rPr lang="da-DK" sz="1800" kern="0" dirty="0" smtClean="0"/>
            </a:br>
            <a:r>
              <a:rPr lang="da-DK" sz="1800" kern="0" dirty="0" smtClean="0"/>
              <a:t>(</a:t>
            </a:r>
            <a:r>
              <a:rPr lang="da-DK" sz="1800" kern="0" dirty="0"/>
              <a:t>hvis der er </a:t>
            </a:r>
            <a:r>
              <a:rPr lang="da-DK" sz="1800" kern="0" dirty="0" smtClean="0"/>
              <a:t>et </a:t>
            </a:r>
            <a:r>
              <a:rPr lang="da-DK" sz="1800" kern="0" dirty="0"/>
              <a:t>sådan) og ellers </a:t>
            </a:r>
            <a:r>
              <a:rPr lang="da-DK" sz="1800" kern="0" dirty="0" smtClean="0"/>
              <a:t>værdien </a:t>
            </a:r>
            <a:r>
              <a:rPr lang="da-DK" sz="1800" kern="0" dirty="0"/>
              <a:t>af </a:t>
            </a:r>
            <a:r>
              <a:rPr lang="da-DK" sz="1800" kern="0" dirty="0" smtClean="0"/>
              <a:t>parameteren</a:t>
            </a:r>
            <a:r>
              <a:rPr lang="da-DK" sz="1800" kern="0" dirty="0"/>
              <a:t> </a:t>
            </a:r>
            <a:r>
              <a:rPr lang="da-DK" sz="1800" kern="0" dirty="0" smtClean="0"/>
              <a:t>(dvs. </a:t>
            </a:r>
            <a:r>
              <a:rPr lang="da-DK" sz="1800" kern="0" dirty="0" err="1" smtClean="0"/>
              <a:t>other</a:t>
            </a:r>
            <a:r>
              <a:rPr lang="da-DK" sz="1800" kern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69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IntStream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9296" y="1057515"/>
            <a:ext cx="8503183" cy="390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40" dirty="0" smtClean="0"/>
              <a:t>Stream klassen har en metode, der kan producere en </a:t>
            </a:r>
            <a:r>
              <a:rPr lang="da-DK" sz="2000" kern="0" spc="-40" dirty="0" err="1" smtClean="0">
                <a:solidFill>
                  <a:srgbClr val="008000"/>
                </a:solidFill>
              </a:rPr>
              <a:t>IntStream</a:t>
            </a:r>
            <a:endParaRPr lang="da-DK" sz="2000" kern="0" spc="-4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mapToInt</a:t>
            </a:r>
            <a:r>
              <a:rPr lang="da-DK" sz="1800" kern="0" dirty="0"/>
              <a:t> producerer en </a:t>
            </a:r>
            <a:r>
              <a:rPr lang="da-DK" sz="1800" kern="0" dirty="0" err="1"/>
              <a:t>IntStream</a:t>
            </a:r>
            <a:r>
              <a:rPr lang="da-DK" sz="1800" kern="0" dirty="0"/>
              <a:t> ud fra en Stream (ved hjælp af en brugerspecificeret </a:t>
            </a:r>
            <a:r>
              <a:rPr lang="da-DK" sz="1800" kern="0" dirty="0" smtClean="0"/>
              <a:t>lambda, der mapper hvert enkelt element i et heltal)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vigtigt at skelne mellem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Stream&lt;Integer&gt;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Begge er </a:t>
            </a:r>
            <a:r>
              <a:rPr lang="da-DK" sz="1800" kern="0" dirty="0" smtClean="0"/>
              <a:t>er en sekvens </a:t>
            </a:r>
            <a:r>
              <a:rPr lang="da-DK" sz="1800" kern="0" dirty="0"/>
              <a:t>af </a:t>
            </a:r>
            <a:r>
              <a:rPr lang="da-DK" sz="1800" kern="0" dirty="0" smtClean="0"/>
              <a:t>heltal, men </a:t>
            </a:r>
            <a:r>
              <a:rPr lang="da-DK" sz="1800" kern="0" dirty="0" err="1"/>
              <a:t>IntStream</a:t>
            </a:r>
            <a:r>
              <a:rPr lang="da-DK" sz="1800" kern="0" dirty="0"/>
              <a:t> har nogle </a:t>
            </a:r>
            <a:r>
              <a:rPr lang="da-DK" sz="1800" kern="0" dirty="0" smtClean="0"/>
              <a:t>metoder,</a:t>
            </a:r>
            <a:br>
              <a:rPr lang="da-DK" sz="1800" kern="0" dirty="0" smtClean="0"/>
            </a:br>
            <a:r>
              <a:rPr lang="da-DK" sz="1800" kern="0" dirty="0" smtClean="0"/>
              <a:t>som </a:t>
            </a:r>
            <a:r>
              <a:rPr lang="da-DK" sz="1800" kern="0" dirty="0"/>
              <a:t>en "almindelig" </a:t>
            </a:r>
            <a:r>
              <a:rPr lang="da-DK" sz="1800" kern="0" dirty="0" smtClean="0"/>
              <a:t>Stream </a:t>
            </a:r>
            <a:r>
              <a:rPr lang="da-DK" sz="1800" kern="0" dirty="0"/>
              <a:t>ikke </a:t>
            </a:r>
            <a:r>
              <a:rPr lang="da-DK" sz="1800" kern="0" dirty="0" smtClean="0"/>
              <a:t>har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spc="-50" dirty="0" smtClean="0">
                <a:solidFill>
                  <a:srgbClr val="008000"/>
                </a:solidFill>
              </a:rPr>
              <a:t>sum</a:t>
            </a:r>
            <a:r>
              <a:rPr lang="da-DK" sz="1800" kern="0" spc="-50" dirty="0" smtClean="0">
                <a:solidFill>
                  <a:srgbClr val="008000"/>
                </a:solidFill>
              </a:rPr>
              <a:t> </a:t>
            </a:r>
            <a:r>
              <a:rPr lang="da-DK" sz="1800" kern="0" spc="-50" dirty="0"/>
              <a:t>returnerer summen af </a:t>
            </a:r>
            <a:r>
              <a:rPr lang="da-DK" sz="1800" kern="0" spc="-50" dirty="0" smtClean="0"/>
              <a:t>elementerne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min </a:t>
            </a:r>
            <a:r>
              <a:rPr lang="da-DK" sz="1800" kern="0" dirty="0"/>
              <a:t>og</a:t>
            </a:r>
            <a:r>
              <a:rPr lang="da-DK" sz="1800" b="1" kern="0" dirty="0" smtClean="0">
                <a:solidFill>
                  <a:srgbClr val="008000"/>
                </a:solidFill>
              </a:rPr>
              <a:t> max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mindste og største element (som en </a:t>
            </a:r>
            <a:r>
              <a:rPr lang="da-DK" sz="1800" kern="0" dirty="0" err="1" smtClean="0"/>
              <a:t>OptionalInt</a:t>
            </a:r>
            <a:r>
              <a:rPr lang="da-DK" sz="1800" kern="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average</a:t>
            </a:r>
            <a:r>
              <a:rPr lang="da-DK" sz="1800" kern="0" dirty="0" smtClean="0"/>
              <a:t> returnerer gennemsnittet (som en </a:t>
            </a:r>
            <a:r>
              <a:rPr lang="da-DK" sz="1800" kern="0" dirty="0" err="1" smtClean="0"/>
              <a:t>OptinalDouble</a:t>
            </a:r>
            <a:r>
              <a:rPr lang="da-DK" sz="1800" kern="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bruge en </a:t>
            </a:r>
            <a:r>
              <a:rPr lang="da-DK" b="1" kern="0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kan vi ofte slippe for at skrive vores egen reduce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kern="0" dirty="0"/>
          </a:p>
          <a:p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2024" y="5235890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.sum();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191864" y="2994395"/>
            <a:ext cx="377262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Hvorfor findes de ikke i Stream&lt;Integer&gt;?</a:t>
            </a:r>
            <a:r>
              <a:rPr lang="da-DK" altLang="da-DK" sz="1400" b="1" spc="-20" dirty="0" smtClean="0">
                <a:solidFill>
                  <a:srgbClr val="0000FF"/>
                </a:solidFill>
              </a:rPr>
              <a:t/>
            </a:r>
            <a:br>
              <a:rPr lang="da-DK" altLang="da-DK" sz="1400" b="1" spc="-20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Hvorfor returnerer de sidste en Optional?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101171" y="5457321"/>
            <a:ext cx="254730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Analogt, kan man mappe en Stream til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DoubleStream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eller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LongStream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72249" y="5272953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34795" y="5911992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.max();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375020" y="5949055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 animBg="1"/>
      <p:bldP spid="14" grpId="0"/>
      <p:bldP spid="15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Imperative og funktionelle sprog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157" y="1052736"/>
            <a:ext cx="8329323" cy="5256584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dele af Java, som I har set indtil nu, er imperative</a:t>
            </a:r>
          </a:p>
          <a:p>
            <a:pPr lvl="1"/>
            <a:r>
              <a:rPr lang="da-DK" sz="1800" dirty="0"/>
              <a:t>En udførsel af et program forstås som en række</a:t>
            </a:r>
            <a:r>
              <a:rPr lang="da-DK" sz="1800" b="1" dirty="0">
                <a:solidFill>
                  <a:srgbClr val="008000"/>
                </a:solidFill>
              </a:rPr>
              <a:t> operationer</a:t>
            </a:r>
            <a:r>
              <a:rPr lang="da-DK" sz="1800" dirty="0"/>
              <a:t>, der ændrer</a:t>
            </a:r>
            <a:r>
              <a:rPr lang="da-DK" sz="1800" b="1" dirty="0">
                <a:solidFill>
                  <a:srgbClr val="008000"/>
                </a:solidFill>
              </a:rPr>
              <a:t> systems tilstand</a:t>
            </a:r>
            <a:r>
              <a:rPr lang="da-DK" sz="1800" dirty="0"/>
              <a:t>, f.eks. </a:t>
            </a:r>
            <a:r>
              <a:rPr lang="da-DK" sz="1800" dirty="0" smtClean="0"/>
              <a:t>via </a:t>
            </a:r>
            <a:r>
              <a:rPr lang="da-DK" sz="1800" b="1" dirty="0">
                <a:solidFill>
                  <a:srgbClr val="008000"/>
                </a:solidFill>
              </a:rPr>
              <a:t>assignments</a:t>
            </a:r>
            <a:r>
              <a:rPr lang="da-DK" sz="1800" dirty="0"/>
              <a:t> til </a:t>
            </a:r>
            <a:r>
              <a:rPr lang="da-DK" sz="1800" dirty="0" smtClean="0"/>
              <a:t>feltvariabler</a:t>
            </a:r>
            <a:endParaRPr lang="da-DK" sz="1800" dirty="0"/>
          </a:p>
          <a:p>
            <a:pPr lvl="1"/>
            <a:r>
              <a:rPr lang="da-DK" sz="1800" dirty="0" smtClean="0"/>
              <a:t>Objekt-orienterede </a:t>
            </a:r>
            <a:r>
              <a:rPr lang="da-DK" sz="1800" dirty="0"/>
              <a:t>sprog </a:t>
            </a:r>
            <a:r>
              <a:rPr lang="da-DK" sz="1800" dirty="0" smtClean="0"/>
              <a:t>(og de fleste andre programmeringssprog) </a:t>
            </a:r>
            <a:r>
              <a:rPr lang="da-DK" sz="1800" dirty="0"/>
              <a:t>er (primært) </a:t>
            </a:r>
            <a:r>
              <a:rPr lang="da-DK" sz="1800" dirty="0" smtClean="0"/>
              <a:t>imperative</a:t>
            </a:r>
          </a:p>
          <a:p>
            <a:pPr lvl="1"/>
            <a:r>
              <a:rPr lang="da-DK" sz="1800" dirty="0" smtClean="0"/>
              <a:t>Eksempler på imperative sprog: </a:t>
            </a:r>
            <a:r>
              <a:rPr lang="da-DK" sz="1800" dirty="0"/>
              <a:t>Java, C#, C og C++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Funktionelle programmeringssprog fungerer anderledes</a:t>
            </a:r>
          </a:p>
          <a:p>
            <a:pPr lvl="1"/>
            <a:r>
              <a:rPr lang="da-DK" sz="1800" dirty="0"/>
              <a:t>En udførsel af et program forstås som en </a:t>
            </a:r>
            <a:r>
              <a:rPr lang="da-DK" sz="1800" b="1" dirty="0">
                <a:solidFill>
                  <a:srgbClr val="008000"/>
                </a:solidFill>
              </a:rPr>
              <a:t>evaluering</a:t>
            </a:r>
            <a:r>
              <a:rPr lang="da-DK" sz="1800" dirty="0"/>
              <a:t> af et </a:t>
            </a:r>
            <a:r>
              <a:rPr lang="da-DK" sz="1800" b="1" dirty="0">
                <a:solidFill>
                  <a:srgbClr val="008000"/>
                </a:solidFill>
              </a:rPr>
              <a:t>matematisk udtryk</a:t>
            </a:r>
            <a:r>
              <a:rPr lang="da-DK" sz="1800" dirty="0"/>
              <a:t> (uden brug af assignments)</a:t>
            </a:r>
          </a:p>
          <a:p>
            <a:pPr lvl="1"/>
            <a:r>
              <a:rPr lang="da-DK" sz="1800" dirty="0" smtClean="0"/>
              <a:t>Programmer skrevet ved hjælp af funktionel programmering er ofte kortere, mere letlæselige </a:t>
            </a:r>
            <a:r>
              <a:rPr lang="da-DK" sz="1800" dirty="0"/>
              <a:t>og nemmere at bevise </a:t>
            </a:r>
            <a:r>
              <a:rPr lang="da-DK" sz="1800" dirty="0" smtClean="0"/>
              <a:t>korrekte</a:t>
            </a:r>
            <a:endParaRPr lang="da-DK" sz="1800" dirty="0"/>
          </a:p>
          <a:p>
            <a:pPr lvl="1"/>
            <a:r>
              <a:rPr lang="da-DK" sz="1800" dirty="0" smtClean="0"/>
              <a:t>Eksempler på funktionelle sprog: </a:t>
            </a:r>
            <a:r>
              <a:rPr lang="da-DK" sz="1800" dirty="0"/>
              <a:t>Standard ML, </a:t>
            </a:r>
            <a:r>
              <a:rPr lang="da-DK" sz="1800" dirty="0" err="1"/>
              <a:t>OCaml</a:t>
            </a:r>
            <a:r>
              <a:rPr lang="da-DK" sz="1800" dirty="0"/>
              <a:t>, F#, Lisp, </a:t>
            </a:r>
            <a:r>
              <a:rPr lang="da-DK" sz="1800" dirty="0" err="1"/>
              <a:t>Haskell</a:t>
            </a:r>
            <a:r>
              <a:rPr lang="da-DK" sz="1800" dirty="0"/>
              <a:t> og Erlang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Moderne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 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ofte både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imperative 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funktionelle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Java indeholder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r>
              <a:rPr lang="da-DK" sz="1800" dirty="0"/>
              <a:t>'er</a:t>
            </a:r>
            <a:r>
              <a:rPr lang="da-DK" sz="1800" dirty="0" smtClean="0"/>
              <a:t> </a:t>
            </a:r>
            <a:r>
              <a:rPr lang="da-DK" sz="1800" dirty="0"/>
              <a:t>(som I skal lære om i denne forelæsning)</a:t>
            </a:r>
          </a:p>
          <a:p>
            <a:pPr lvl="1"/>
            <a:r>
              <a:rPr lang="da-DK" sz="1800" dirty="0" err="1" smtClean="0"/>
              <a:t>OCaml</a:t>
            </a:r>
            <a:r>
              <a:rPr lang="da-DK" sz="1800" dirty="0" smtClean="0"/>
              <a:t> indeholder </a:t>
            </a:r>
            <a:r>
              <a:rPr lang="da-DK" sz="1800" b="1" dirty="0" smtClean="0">
                <a:solidFill>
                  <a:srgbClr val="008000"/>
                </a:solidFill>
              </a:rPr>
              <a:t>mutable </a:t>
            </a:r>
            <a:r>
              <a:rPr lang="da-DK" sz="1800" dirty="0" smtClean="0">
                <a:solidFill>
                  <a:srgbClr val="002060"/>
                </a:solidFill>
              </a:rPr>
              <a:t>data </a:t>
            </a:r>
            <a:r>
              <a:rPr lang="da-DK" sz="1800" dirty="0" smtClean="0"/>
              <a:t>(som kan ændres med assignments)</a:t>
            </a:r>
            <a:endParaRPr lang="da-DK" sz="1800" dirty="0"/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58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568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Algoritmeskabelonerne,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findOne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 +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findAll</a:t>
            </a:r>
            <a:endParaRPr lang="da-DK" altLang="da-DK" sz="32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25027"/>
            <a:ext cx="7992119" cy="79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000" dirty="0" smtClean="0"/>
              <a:t>Vores fem algoritmeskabeloner kan implementeres via streams og </a:t>
            </a:r>
            <a:r>
              <a:rPr lang="da-DK" sz="2000" dirty="0" err="1" smtClean="0"/>
              <a:t>lambda'er</a:t>
            </a:r>
            <a:endParaRPr lang="da-DK" sz="2000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96656" y="1701106"/>
            <a:ext cx="6935784" cy="187654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162965" y="3787390"/>
            <a:ext cx="16561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Lav en 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fra Arraylisten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2059129" y="2380651"/>
            <a:ext cx="801630" cy="140673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940152" y="3787390"/>
            <a:ext cx="194421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60759" y="210747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604286" y="2453838"/>
            <a:ext cx="4614528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016059" y="2740320"/>
            <a:ext cx="3550" cy="103213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571960" y="2800201"/>
            <a:ext cx="1991352" cy="5668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427984" y="3465964"/>
            <a:ext cx="0" cy="30648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04286" y="3787390"/>
            <a:ext cx="179212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det første af disse (eller null)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18893" y="4419687"/>
            <a:ext cx="6904428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TYPE&gt;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2091455" y="4224434"/>
            <a:ext cx="705689" cy="6168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82996" y="4826056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93489" y="5172419"/>
            <a:ext cx="464756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7016059" y="4265459"/>
            <a:ext cx="0" cy="84714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94197" y="5518782"/>
            <a:ext cx="417227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79392" y="6188920"/>
            <a:ext cx="229676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 og Collectors introduceres i afsnit 6.17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619926" y="4487790"/>
            <a:ext cx="1467955" cy="23447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07504" y="5222501"/>
            <a:ext cx="3384376" cy="14896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da-DK" altLang="da-DK" sz="1400" spc="-30" dirty="0"/>
              <a:t>collect er en metode i Stream klassen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/>
              <a:t>toList er en </a:t>
            </a:r>
            <a:r>
              <a:rPr lang="da-DK" altLang="da-DK" sz="1400" dirty="0" smtClean="0"/>
              <a:t>klassemetode </a:t>
            </a:r>
            <a:r>
              <a:rPr lang="da-DK" altLang="da-DK" sz="1400" dirty="0"/>
              <a:t>i Collectors </a:t>
            </a:r>
            <a:r>
              <a:rPr lang="da-DK" altLang="da-DK" sz="1400" dirty="0" smtClean="0"/>
              <a:t>klassen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Returnerer </a:t>
            </a:r>
            <a:r>
              <a:rPr lang="da-DK" altLang="da-DK" sz="1400" spc="-30" dirty="0"/>
              <a:t>de fundne elementer som</a:t>
            </a:r>
            <a:r>
              <a:rPr lang="da-DK" altLang="da-DK" sz="1400" dirty="0"/>
              <a:t> </a:t>
            </a:r>
            <a:r>
              <a:rPr lang="da-DK" altLang="da-DK" sz="1400" spc="-40" dirty="0"/>
              <a:t>en objektsamling af typen </a:t>
            </a:r>
            <a:r>
              <a:rPr lang="da-DK" altLang="da-DK" sz="1400" spc="-40" dirty="0" smtClean="0">
                <a:solidFill>
                  <a:srgbClr val="008000"/>
                </a:solidFill>
              </a:rPr>
              <a:t>List&lt;Type&gt;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List </a:t>
            </a:r>
            <a:r>
              <a:rPr lang="da-DK" altLang="da-DK" sz="1400" dirty="0"/>
              <a:t>er et </a:t>
            </a:r>
            <a:r>
              <a:rPr lang="da-DK" altLang="da-DK" sz="1400" dirty="0">
                <a:solidFill>
                  <a:srgbClr val="008000"/>
                </a:solidFill>
              </a:rPr>
              <a:t>interface</a:t>
            </a:r>
            <a:r>
              <a:rPr lang="da-DK" altLang="da-DK" sz="1400" dirty="0"/>
              <a:t> som </a:t>
            </a:r>
            <a:r>
              <a:rPr lang="da-DK" altLang="da-DK" sz="1400" dirty="0" smtClean="0"/>
              <a:t>ArrayList (og </a:t>
            </a:r>
            <a:r>
              <a:rPr lang="da-DK" altLang="da-DK" sz="1400" dirty="0"/>
              <a:t>andre </a:t>
            </a:r>
            <a:r>
              <a:rPr lang="da-DK" altLang="da-DK" sz="1400" dirty="0" smtClean="0"/>
              <a:t>lister) implementerer</a:t>
            </a:r>
            <a:endParaRPr lang="da-DK" altLang="da-DK" sz="1400" dirty="0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03089" y="2705472"/>
            <a:ext cx="1878945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orElse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metode i Optional klassen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err="1" smtClean="0">
                <a:ea typeface="ＭＳ Ｐゴシック" pitchFamily="34" charset="-128"/>
              </a:rPr>
              <a:t>findNoOf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og </a:t>
            </a:r>
            <a:r>
              <a:rPr lang="da-DK" altLang="da-DK" sz="3200" dirty="0" err="1" smtClean="0">
                <a:ea typeface="ＭＳ Ｐゴシック" pitchFamily="34" charset="-128"/>
              </a:rPr>
              <a:t>findSumOf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24325" y="1196752"/>
            <a:ext cx="6736107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.count();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27862" y="3933056"/>
            <a:ext cx="7332570" cy="19534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.sum();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2713241" y="1881284"/>
            <a:ext cx="346591" cy="11591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921776" y="3135973"/>
            <a:ext cx="20346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919885" y="160810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63411" y="1954468"/>
            <a:ext cx="467315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6785209" y="2240950"/>
            <a:ext cx="0" cy="7994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640321" y="2299855"/>
            <a:ext cx="1416053" cy="28807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478867" y="2587933"/>
            <a:ext cx="2749" cy="5531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97045" y="3156333"/>
            <a:ext cx="2193308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Tæl hvor mange der 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555864" y="3135973"/>
            <a:ext cx="183094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597317" y="3578772"/>
            <a:ext cx="102475" cy="7409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                     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342613" y="4328214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086139" y="4674577"/>
            <a:ext cx="469816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6756896" y="3613766"/>
            <a:ext cx="604" cy="10423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90759" y="5015345"/>
            <a:ext cx="5122074" cy="29269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3525513" y="5639811"/>
            <a:ext cx="0" cy="452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979712" y="6111065"/>
            <a:ext cx="2679661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Læg elementerne </a:t>
            </a:r>
            <a:r>
              <a:rPr lang="da-DK" altLang="da-DK" dirty="0" smtClean="0"/>
              <a:t>sammen</a:t>
            </a:r>
            <a:endParaRPr lang="da-DK" altLang="da-DK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3086140" y="5397890"/>
            <a:ext cx="107690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5763355" y="5301208"/>
            <a:ext cx="0" cy="78426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29688" y="6085476"/>
            <a:ext cx="304271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IntStream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værdierne af de udvalgte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25921" y="1249989"/>
            <a:ext cx="626879" cy="24861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54464" y="1608105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err="1" smtClean="0"/>
              <a:t>count</a:t>
            </a:r>
            <a:r>
              <a:rPr lang="da-DK" altLang="da-DK" sz="1400" dirty="0" smtClean="0"/>
              <a:t> metoden returnerer en long, hvorfor returtypen er long</a:t>
            </a:r>
            <a:endParaRPr lang="da-DK" altLang="da-DK" sz="1400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01443" y="4656104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smtClean="0"/>
              <a:t>sum metoden returnerer en int, hvorfor returtypen er int</a:t>
            </a:r>
            <a:endParaRPr lang="da-DK" altLang="da-DK" sz="14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142985" y="3997535"/>
            <a:ext cx="462192" cy="2207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3" grpId="0" animBg="1"/>
      <p:bldP spid="34" grpId="0" animBg="1"/>
      <p:bldP spid="35" grpId="0"/>
      <p:bldP spid="25" grpId="0" animBg="1"/>
      <p:bldP spid="32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86069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185370" y="1073383"/>
            <a:ext cx="7317695" cy="1782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1835695" y="1751807"/>
            <a:ext cx="465237" cy="12924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5982785" y="461076"/>
            <a:ext cx="19226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346328" y="1444446"/>
            <a:ext cx="1986390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984638" y="1807901"/>
            <a:ext cx="4740759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6804248" y="936297"/>
            <a:ext cx="403" cy="83312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970094" y="2136448"/>
            <a:ext cx="2353936" cy="572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3419872" y="2709016"/>
            <a:ext cx="0" cy="33522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861767" y="3044237"/>
            <a:ext cx="18002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976386" y="3005507"/>
            <a:ext cx="4979749" cy="64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bedste element (eller null)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Ordningen bestemmes ved hjælp af en klasse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BEST,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der implementerer Comparator interfacet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185370" y="4701902"/>
            <a:ext cx="7394607" cy="11778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oldestDog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dogs.stream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d.getAge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16457" y="5230201"/>
            <a:ext cx="2502415" cy="2599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898202" y="5005095"/>
            <a:ext cx="207131" cy="2145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105333" y="4851571"/>
            <a:ext cx="155379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Klassemetode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308303" y="5554917"/>
            <a:ext cx="1" cy="4663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6190358" y="5238150"/>
            <a:ext cx="1859779" cy="27561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11560" y="3738313"/>
            <a:ext cx="8396865" cy="91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da-DK" sz="2000" spc="-40" dirty="0"/>
              <a:t>Comparator </a:t>
            </a:r>
            <a:r>
              <a:rPr lang="da-DK" altLang="da-DK" sz="2000" spc="-40" dirty="0" smtClean="0"/>
              <a:t>interfacet har </a:t>
            </a:r>
            <a:r>
              <a:rPr lang="da-DK" altLang="da-DK" sz="2000" spc="-40" dirty="0"/>
              <a:t>en </a:t>
            </a:r>
            <a:r>
              <a:rPr lang="da-DK" altLang="da-DK" sz="2000" spc="-40" dirty="0" smtClean="0"/>
              <a:t>metode</a:t>
            </a:r>
            <a:r>
              <a:rPr lang="da-DK" altLang="da-DK" sz="2000" spc="-40" dirty="0" smtClean="0"/>
              <a:t>, der kan lave en sådan klasse</a:t>
            </a:r>
            <a:endParaRPr lang="da-DK" altLang="da-DK" sz="2000" spc="-40" dirty="0">
              <a:solidFill>
                <a:srgbClr val="008000"/>
              </a:solidFill>
            </a:endParaRP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Tager en lambda </a:t>
            </a:r>
            <a:r>
              <a:rPr lang="da-DK" altLang="da-DK" sz="1800" kern="0" dirty="0" smtClean="0">
                <a:ea typeface="ＭＳ Ｐゴシック" pitchFamily="34" charset="-128"/>
              </a:rPr>
              <a:t>som parameter og returnerer en </a:t>
            </a:r>
            <a:r>
              <a:rPr lang="da-DK" altLang="da-DK" sz="1800" kern="0" dirty="0">
                <a:ea typeface="ＭＳ Ｐゴシック" pitchFamily="34" charset="-128"/>
              </a:rPr>
              <a:t>Comparator </a:t>
            </a:r>
            <a:r>
              <a:rPr lang="da-DK" altLang="da-DK" sz="1800" kern="0" dirty="0" smtClean="0">
                <a:ea typeface="ＭＳ Ｐゴシック" pitchFamily="34" charset="-128"/>
              </a:rPr>
              <a:t>klasse, dvs. en klasse der implementerer Comparator interfacet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804549" y="6003866"/>
            <a:ext cx="5100935" cy="7509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Parameteren "udpeger" den feltvariabel, hvis værdier skal sammenlignes (ved hjælp af den naturlige ordning)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Hvis man vil finde den yngste hund, ændres max til min</a:t>
            </a:r>
          </a:p>
        </p:txBody>
      </p:sp>
    </p:spTree>
    <p:extLst>
      <p:ext uri="{BB962C8B-B14F-4D97-AF65-F5344CB8AC3E}">
        <p14:creationId xmlns:p14="http://schemas.microsoft.com/office/powerpoint/2010/main" val="4677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16" grpId="0" animBg="1"/>
      <p:bldP spid="17" grpId="0" animBg="1"/>
      <p:bldP spid="18" grpId="0" animBg="1"/>
      <p:bldP spid="19" grpId="0"/>
      <p:bldP spid="20" grpId="0" animBg="1"/>
      <p:bldP spid="22" grpId="0" animBg="1"/>
      <p:bldP spid="24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324030" y="5824286"/>
            <a:ext cx="3715397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køreprøven skal de to sidste opgaver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løses ved hjælp af </a:t>
            </a:r>
            <a:r>
              <a:rPr lang="da-DK" altLang="da-DK" sz="1400" b="1" spc="-60" dirty="0" smtClean="0">
                <a:solidFill>
                  <a:srgbClr val="008000"/>
                </a:solidFill>
              </a:rPr>
              <a:t>funktionel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 programmering,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dvs. Streams, lambda'er og de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funktionelle algoritmeskabeloner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304627" y="5825583"/>
            <a:ext cx="3893656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at bruge de funktionelle skabeloner skal man importere </a:t>
            </a:r>
            <a:r>
              <a:rPr lang="da-DK" altLang="da-DK" sz="1400" b="1" dirty="0">
                <a:solidFill>
                  <a:srgbClr val="0000FF"/>
                </a:solidFill>
              </a:rPr>
              <a:t>Collections, Comparator, og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Optional via </a:t>
            </a:r>
            <a:r>
              <a:rPr lang="da-DK" altLang="da-DK" sz="1400" b="1" dirty="0">
                <a:solidFill>
                  <a:srgbClr val="008000"/>
                </a:solidFill>
              </a:rPr>
              <a:t>import java.util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.*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 Collectors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via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import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java.util.stream.Collectors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Sammenligning af algoritmeskabelonerne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650749" cy="36896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funktionelle er mere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kompakte</a:t>
            </a:r>
            <a:r>
              <a:rPr lang="da-DK" altLang="da-DK" sz="2000" dirty="0" smtClean="0">
                <a:ea typeface="ＭＳ Ｐゴシック" pitchFamily="34" charset="-128"/>
              </a:rPr>
              <a:t> og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mere ens</a:t>
            </a:r>
            <a:r>
              <a:rPr lang="da-DK" altLang="da-DK" sz="2000" dirty="0" smtClean="0">
                <a:ea typeface="ＭＳ Ｐゴシック" pitchFamily="34" charset="-128"/>
              </a:rPr>
              <a:t> end de imperative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784" y="1390063"/>
            <a:ext cx="6064117" cy="13169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da-DK" sz="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altLang="da-DK" sz="7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7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4407" y="2842051"/>
            <a:ext cx="1914133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4407" y="3537516"/>
            <a:ext cx="3855366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77321" y="2939685"/>
            <a:ext cx="69152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26793" y="3530459"/>
            <a:ext cx="143983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List&lt;TYPE&gt;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34407" y="3986759"/>
            <a:ext cx="130844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.count();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76215" y="3996561"/>
            <a:ext cx="686055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34407" y="4436002"/>
            <a:ext cx="4714479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34407" y="5131468"/>
            <a:ext cx="5783844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46774" y="4566664"/>
            <a:ext cx="58296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46304" y="5254578"/>
            <a:ext cx="70816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01767" y="1734966"/>
            <a:ext cx="5565407" cy="47970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176496" y="1778968"/>
            <a:ext cx="889177" cy="1591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62283" y="1504569"/>
            <a:ext cx="199620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 to første linjer i kroppen er helt ens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95857" y="2270522"/>
            <a:ext cx="66309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40645" y="1458117"/>
            <a:ext cx="515161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612295" y="2408233"/>
            <a:ext cx="1975016" cy="45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42113" y="2116199"/>
            <a:ext cx="227018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kun de sidste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1-2 linjer og returtypen, der er forskellige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1382" y="2968972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findOne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1381" y="3504117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findAll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19943" y="4021498"/>
            <a:ext cx="11579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findNoOf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67544" y="4559112"/>
            <a:ext cx="13103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findSumOf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7146" y="5188075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findBest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 rot="21165640">
            <a:off x="7116064" y="3797618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493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60208" y="4186571"/>
            <a:ext cx="3911452" cy="157799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(phones);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7544" y="1052735"/>
            <a:ext cx="8496944" cy="112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Indtil nu har vi sorteret ved at skrive en compareTo metode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 Person klassen ser dette ud, som vist nedenfor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/>
              <a:t>Vi sorterer efter alder og hvis to personer er lige gamle alfabetisk efter navn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254734" y="4565869"/>
            <a:ext cx="3124509" cy="219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090282" y="4462287"/>
            <a:ext cx="359943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Sortering (via den naturlige ordning fastlagt af vores compareTo metode)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 flipV="1">
            <a:off x="4387973" y="4671904"/>
            <a:ext cx="6930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250615" y="4850075"/>
            <a:ext cx="3136866" cy="7098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110801" y="5084843"/>
            <a:ext cx="184241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4416805" y="5227959"/>
            <a:ext cx="69303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315935" y="2395658"/>
            <a:ext cx="223724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Fastlæggelse af ordning via 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959507" y="2538774"/>
            <a:ext cx="3758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76834" y="2244770"/>
            <a:ext cx="4896780" cy="171739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535" y="1032520"/>
            <a:ext cx="874846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50" dirty="0" smtClean="0"/>
              <a:t>Som vi har set, har Comparator interfacet en klassemetode, der gør det let at definere en ordning uden selv at skrive en compareTo metode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For </a:t>
            </a:r>
            <a:r>
              <a:rPr lang="da-DK" sz="1800" kern="0" dirty="0" smtClean="0"/>
              <a:t>Persons kan </a:t>
            </a:r>
            <a:r>
              <a:rPr lang="da-DK" sz="1800" kern="0" dirty="0"/>
              <a:t>dette </a:t>
            </a:r>
            <a:r>
              <a:rPr lang="da-DK" sz="1800" kern="0" dirty="0" smtClean="0"/>
              <a:t>anvendes, </a:t>
            </a:r>
            <a:r>
              <a:rPr lang="da-DK" sz="1800" kern="0" dirty="0"/>
              <a:t>som vist </a:t>
            </a:r>
            <a:r>
              <a:rPr lang="da-DK" sz="1800" kern="0" dirty="0" smtClean="0"/>
              <a:t>nedenfor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 smtClean="0"/>
              <a:t>Som før sorteres </a:t>
            </a:r>
            <a:r>
              <a:rPr lang="da-DK" sz="1800" kern="0" spc="-50" dirty="0"/>
              <a:t>efter </a:t>
            </a:r>
            <a:r>
              <a:rPr lang="da-DK" sz="1800" kern="0" spc="-50" dirty="0" smtClean="0"/>
              <a:t>alder, </a:t>
            </a:r>
            <a:r>
              <a:rPr lang="da-DK" sz="1800" kern="0" spc="-50" dirty="0"/>
              <a:t>og hvis to personer er lige gamle alfabetisk efter navn</a:t>
            </a:r>
          </a:p>
          <a:p>
            <a:pPr lvl="1">
              <a:spcBef>
                <a:spcPts val="400"/>
              </a:spcBef>
            </a:pPr>
            <a:endParaRPr lang="da-DK" sz="1800" kern="0" dirty="0"/>
          </a:p>
          <a:p>
            <a:pPr lvl="1">
              <a:spcBef>
                <a:spcPts val="400"/>
              </a:spcBef>
            </a:pPr>
            <a:endParaRPr lang="da-DK" sz="1800" kern="0" dirty="0" smtClean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49000" y="2492896"/>
            <a:ext cx="8136904" cy="140564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lang="en-US" altLang="da-DK" sz="1600" b="1" spc="-6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122022" y="3438508"/>
            <a:ext cx="5456550" cy="24033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251165" y="4092517"/>
            <a:ext cx="330434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7131597" y="3379506"/>
            <a:ext cx="8327" cy="737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00337" y="2850111"/>
            <a:ext cx="7677227" cy="5326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159260" y="4118279"/>
            <a:ext cx="3661212" cy="2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Sortering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via to Comparator klasser (der anvender den naturlige ordning for henholdsvis String og int)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</a:t>
            </a:r>
            <a:r>
              <a:rPr lang="da-DK" altLang="da-DK" sz="1400" b="1" dirty="0">
                <a:solidFill>
                  <a:srgbClr val="FF0000"/>
                </a:solidFill>
              </a:rPr>
              <a:t>at vi starter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mindst</a:t>
            </a:r>
            <a:r>
              <a:rPr lang="da-DK" altLang="da-DK" sz="1400" b="1" dirty="0">
                <a:solidFill>
                  <a:srgbClr val="FF0000"/>
                </a:solidFill>
              </a:rPr>
              <a:t> betydende kriterie og slutter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mest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betydende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Hvis man vil have de ældste først sætter man et </a:t>
            </a:r>
            <a:r>
              <a:rPr lang="da-DK" altLang="da-DK" sz="1400" b="1" dirty="0">
                <a:solidFill>
                  <a:srgbClr val="008000"/>
                </a:solidFill>
              </a:rPr>
              <a:t>minus</a:t>
            </a:r>
            <a:r>
              <a:rPr lang="da-DK" altLang="da-DK" sz="1400" b="1" dirty="0">
                <a:solidFill>
                  <a:srgbClr val="FF0000"/>
                </a:solidFill>
              </a:rPr>
              <a:t> på </a:t>
            </a:r>
            <a:r>
              <a:rPr lang="da-DK" altLang="da-DK" sz="1400" b="1" dirty="0" err="1">
                <a:solidFill>
                  <a:srgbClr val="FF0000"/>
                </a:solidFill>
              </a:rPr>
              <a:t>lambda'ens</a:t>
            </a:r>
            <a:r>
              <a:rPr lang="da-DK" altLang="da-DK" sz="1400" b="1" dirty="0">
                <a:solidFill>
                  <a:srgbClr val="FF0000"/>
                </a:solidFill>
              </a:rPr>
              <a:t> højre side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1981200" y="3681370"/>
            <a:ext cx="9385" cy="3824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849000" y="4441986"/>
            <a:ext cx="4058611" cy="21605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sorterer to gange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Vil den sidste sortering ikke blot ødelægge den første?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Nej, sorteringerne er stabile (stable). Det betyder, at de kun bytter om på elementer, når det er nødvendigt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Derfor vil den første sortering stadig være gældende for de elementer, der har samme ordning i den anden sortering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2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16720" y="3113272"/>
            <a:ext cx="8319776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6503778" y="3941425"/>
            <a:ext cx="12438" cy="68657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4544476" y="4628002"/>
            <a:ext cx="4320479" cy="214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Comparator interfacet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Anvendes på det Comparator objekt, som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thenComparing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også et Comparator objekt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Nu starter vi med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mest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betydende kriterie og slutter med </a:t>
            </a:r>
            <a:r>
              <a:rPr lang="da-DK" altLang="da-DK" sz="1400" b="1">
                <a:solidFill>
                  <a:srgbClr val="FF0000"/>
                </a:solidFill>
              </a:rPr>
              <a:t>det </a:t>
            </a:r>
            <a:r>
              <a:rPr lang="da-DK" altLang="da-DK" sz="1400" b="1" smtClean="0">
                <a:solidFill>
                  <a:srgbClr val="008000"/>
                </a:solidFill>
              </a:rPr>
              <a:t>mindst</a:t>
            </a:r>
            <a:r>
              <a:rPr lang="da-DK" altLang="da-DK" sz="1400" b="1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betydende (hvilket </a:t>
            </a:r>
            <a:r>
              <a:rPr lang="da-DK" altLang="da-DK" sz="1400" b="1" dirty="0">
                <a:solidFill>
                  <a:srgbClr val="FF0000"/>
                </a:solidFill>
              </a:rPr>
              <a:t>gør koden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lettere </a:t>
            </a:r>
            <a:r>
              <a:rPr lang="da-DK" altLang="da-DK" sz="1400" b="1" dirty="0">
                <a:solidFill>
                  <a:srgbClr val="FF0000"/>
                </a:solidFill>
              </a:rPr>
              <a:t>at forstå)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35027" y="3731210"/>
            <a:ext cx="1492630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06270" y="3460932"/>
            <a:ext cx="734237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6804248" y="3019075"/>
            <a:ext cx="0" cy="4623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135027" y="2538945"/>
            <a:ext cx="3325405" cy="4801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Nu er det nødvendigt at hjælpe oversætteren ved at angive p's type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152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Man kan nøjes med en enkelt sortering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Før brugte vi to forskellige Comparator klasser, hvor den ene sorterede efter navn og den anden efter alder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Nu </a:t>
            </a:r>
            <a:r>
              <a:rPr lang="da-DK" sz="1800" kern="0" dirty="0"/>
              <a:t>bruger </a:t>
            </a:r>
            <a:r>
              <a:rPr lang="da-DK" sz="1800" kern="0" dirty="0" smtClean="0"/>
              <a:t>vi </a:t>
            </a:r>
            <a:r>
              <a:rPr lang="da-DK" sz="1800" b="1" kern="0" dirty="0" smtClean="0">
                <a:solidFill>
                  <a:srgbClr val="008000"/>
                </a:solidFill>
              </a:rPr>
              <a:t>én</a:t>
            </a:r>
            <a:r>
              <a:rPr lang="da-DK" sz="1800" kern="0" dirty="0" smtClean="0"/>
              <a:t> </a:t>
            </a:r>
            <a:r>
              <a:rPr lang="da-DK" sz="1800" kern="0" dirty="0"/>
              <a:t>Comparator </a:t>
            </a:r>
            <a:r>
              <a:rPr lang="da-DK" sz="1800" kern="0" dirty="0" smtClean="0"/>
              <a:t>klasse</a:t>
            </a:r>
            <a:r>
              <a:rPr lang="da-DK" sz="1800" kern="0" dirty="0"/>
              <a:t>, der først sorterer efter navn og dernæst efter </a:t>
            </a:r>
            <a:r>
              <a:rPr lang="da-DK" sz="1800" kern="0" dirty="0" smtClean="0"/>
              <a:t>alder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31640" y="4979623"/>
            <a:ext cx="2252597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Bemærk, at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klassemetode, mens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thenComparing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almindelig metode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62776" y="4161371"/>
            <a:ext cx="6849583" cy="1567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72000" tIns="144000" rIns="90000" bIns="46800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.sorted(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spc="-6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3 og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1604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8313" y="1018564"/>
            <a:ext cx="741605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mtClean="0"/>
              <a:t>I stedet for at </a:t>
            </a:r>
            <a:r>
              <a:rPr lang="da-DK" sz="2000" kern="0" dirty="0" smtClean="0"/>
              <a:t>sortere arraylisten kan vi sortere en stream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31288" y="1480393"/>
            <a:ext cx="7744399" cy="14487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((Person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3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</a:t>
            </a:r>
            <a:r>
              <a:rPr lang="en-US" altLang="da-DK" sz="1600" b="1" spc="-3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18083" y="2213933"/>
            <a:ext cx="485805" cy="8125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056276" y="2991705"/>
            <a:ext cx="7929700" cy="72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Stream klassen (fungerer analogt til sort metoden i ArrayList klassen)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 og den Stream, der produceres ud fra den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ændres.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FF0000"/>
                </a:solidFill>
              </a:rPr>
              <a:t>Metoden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sorted</a:t>
            </a:r>
            <a:r>
              <a:rPr lang="da-DK" altLang="da-DK" sz="1400" b="1" spc="-30" dirty="0" smtClean="0">
                <a:solidFill>
                  <a:srgbClr val="FF0000"/>
                </a:solidFill>
              </a:rPr>
              <a:t> returnerer en ny Stream, der er sorteret (som angivet af Comparator objektet)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149363" y="2027438"/>
            <a:ext cx="763169" cy="2061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88111" y="3717032"/>
            <a:ext cx="849786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Derudover kan vi erstatte de tre lambda'er med metode referencer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317082" y="4813422"/>
            <a:ext cx="1599107" cy="1991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H="1">
            <a:off x="6107238" y="4567143"/>
            <a:ext cx="7812" cy="24627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170125" y="4149080"/>
            <a:ext cx="252092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p.getAge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796761" y="5061175"/>
            <a:ext cx="1684693" cy="208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H="1" flipV="1">
            <a:off x="6716838" y="5250491"/>
            <a:ext cx="146980" cy="5217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6565421" y="5789298"/>
            <a:ext cx="25023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p.getName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961757" y="5815301"/>
            <a:ext cx="3030579" cy="9064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referencer er beskrevet på side 219-220 i BlueJ bogen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 kan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</a:t>
            </a:r>
            <a:r>
              <a:rPr lang="da-DK" altLang="da-DK" sz="1400" b="1" dirty="0">
                <a:solidFill>
                  <a:srgbClr val="0000FF"/>
                </a:solidFill>
              </a:rPr>
              <a:t>bruges i findBest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algoritmeskabelonen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187384" y="5290750"/>
            <a:ext cx="2406811" cy="2310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 flipH="1" flipV="1">
            <a:off x="4772705" y="5521794"/>
            <a:ext cx="3465" cy="2848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4139952" y="5789298"/>
            <a:ext cx="25767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p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System.out.println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(p)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167281" y="6310170"/>
            <a:ext cx="45812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reversed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()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metoden i Comparator klassen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Comparator objekt med omvendt sortering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7" grpId="0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3" grpId="0" animBg="1"/>
      <p:bldP spid="54" grpId="0" animBg="1"/>
      <p:bldP spid="55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87624" y="3754785"/>
            <a:ext cx="3165165" cy="1794576"/>
            <a:chOff x="2126717" y="2303362"/>
            <a:chExt cx="3901813" cy="1668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300322" y="2303362"/>
              <a:ext cx="3550674" cy="1668537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81729" y="3155107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81729" y="3539852"/>
              <a:ext cx="2228850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00779" y="2747764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126717" y="2368644"/>
              <a:ext cx="3901813" cy="312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persons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HashSet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&lt;String&gt;</a:t>
              </a: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Set (mængde)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259228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mængde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Et element kan højst forekomme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én gang</a:t>
            </a:r>
            <a:r>
              <a:rPr lang="da-DK" altLang="da-DK" sz="1800" dirty="0" smtClean="0">
                <a:ea typeface="ＭＳ Ｐゴシック" pitchFamily="34" charset="-128"/>
              </a:rPr>
              <a:t> i mængden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Indsætter man elementet en gang til, har det ingen effekt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</a:t>
            </a:r>
            <a:r>
              <a:rPr lang="da-DK" altLang="da-DK" sz="1800" dirty="0">
                <a:ea typeface="ＭＳ Ｐゴシック" pitchFamily="34" charset="-128"/>
              </a:rPr>
              <a:t>er mange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mængder </a:t>
            </a:r>
            <a:r>
              <a:rPr lang="da-DK" altLang="da-DK" sz="1800" dirty="0">
                <a:ea typeface="ＭＳ Ｐゴシック" pitchFamily="34" charset="-128"/>
              </a:rPr>
              <a:t>– på samme </a:t>
            </a:r>
            <a:r>
              <a:rPr lang="da-DK" altLang="da-DK" sz="1800" dirty="0" smtClean="0">
                <a:ea typeface="ＭＳ Ｐゴシック" pitchFamily="34" charset="-128"/>
              </a:rPr>
              <a:t>måde, </a:t>
            </a:r>
            <a:r>
              <a:rPr lang="da-DK" altLang="da-DK" sz="1800" dirty="0">
                <a:ea typeface="ＭＳ Ｐゴシック" pitchFamily="34" charset="-128"/>
              </a:rPr>
              <a:t>som der er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lister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HashSet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&lt;E&gt;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mængde af personnavne kan modelleres via </a:t>
            </a:r>
            <a:r>
              <a:rPr lang="da-DK" altLang="da-DK" sz="2000" dirty="0" err="1" smtClean="0">
                <a:ea typeface="ＭＳ Ｐゴシック" pitchFamily="34" charset="-128"/>
              </a:rPr>
              <a:t>HashSet</a:t>
            </a:r>
            <a:r>
              <a:rPr lang="da-DK" altLang="da-DK" sz="2000" dirty="0" smtClean="0">
                <a:ea typeface="ＭＳ Ｐゴシック" pitchFamily="34" charset="-128"/>
              </a:rPr>
              <a:t>&lt;</a:t>
            </a:r>
            <a:r>
              <a:rPr lang="da-DK" altLang="da-DK" sz="2000" dirty="0" err="1" smtClean="0">
                <a:ea typeface="ＭＳ Ｐゴシック" pitchFamily="34" charset="-128"/>
              </a:rPr>
              <a:t>String</a:t>
            </a:r>
            <a:r>
              <a:rPr lang="da-DK" altLang="da-DK" sz="2000" dirty="0" smtClean="0">
                <a:ea typeface="ＭＳ Ｐゴシック" pitchFamily="34" charset="-128"/>
              </a:rPr>
              <a:t>&gt;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44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mængde af personer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3128" y="1068716"/>
            <a:ext cx="6383224" cy="39580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mængde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&lt;String&gt; persons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Indsættelse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personnavne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Indsæt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et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navn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, der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allerede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mængden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31438" y="2322530"/>
            <a:ext cx="3710859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indsætter elementer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true, hvis mængden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090786" y="4396667"/>
            <a:ext cx="2873702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returnerer false, hvis mængden ikke ændres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ændres ikke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091671" y="3230048"/>
            <a:ext cx="2440769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fortæller, hvor mange elementer, der er i mængden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5245967"/>
            <a:ext cx="8183424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equals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(for element typen E), der bruges til at afgøre, om elementet allerede forekommer i mængden</a:t>
            </a:r>
          </a:p>
          <a:p>
            <a:pPr lvl="1" eaLnBrk="1" hangingPunct="1"/>
            <a:r>
              <a:rPr lang="da-DK" altLang="da-DK" sz="1800" spc="-30" dirty="0">
                <a:ea typeface="ＭＳ Ｐゴシック" pitchFamily="34" charset="-128"/>
              </a:rPr>
              <a:t>Object klassen (som alle klasser er underklasser af) har en equals metode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Dette sikrer at alle klasser har en equals metode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05778" y="3223565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9810" y="4569958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Lambda calculus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79231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Funktionelle programmeringssprog bygger på lambda calculus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Formalisme til beskrivelse af beregninger (introduceret i 1930)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835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1293" y="2180553"/>
            <a:ext cx="4199103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n) {</a:t>
            </a:r>
          </a:p>
          <a:p>
            <a:pPr>
              <a:lnSpc>
                <a:spcPct val="9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n+1;</a:t>
            </a:r>
          </a:p>
          <a:p>
            <a:pPr>
              <a:lnSpc>
                <a:spcPct val="6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1302" y="3660889"/>
            <a:ext cx="3322666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fun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99992" y="3660889"/>
            <a:ext cx="1656176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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 int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40327" y="4807163"/>
            <a:ext cx="2242554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fn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=&gt;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600" y="5858108"/>
            <a:ext cx="1224136" cy="46166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  <a:sym typeface="Symbol"/>
              </a:rPr>
              <a:t>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n.n+1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1785497"/>
            <a:ext cx="3644483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37758" y="2339272"/>
            <a:ext cx="172819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433621" y="4816397"/>
            <a:ext cx="2902017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nonym funktion (uden navn)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Kan bruges som parameter til en anden funktion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3260075"/>
            <a:ext cx="468052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Standard ML (funktionelt sprog)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322324" y="3072814"/>
            <a:ext cx="1956377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Man behøver ikke at angive typerne</a:t>
            </a:r>
          </a:p>
          <a:p>
            <a:pPr marL="180975" indent="-180975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Dem deducerer oversætteren selv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5445224"/>
            <a:ext cx="2966077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Lambda calculus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525023" y="5857552"/>
            <a:ext cx="317400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Datalogistuderende  vil lære meget mere om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  <a:sym typeface="Symbol"/>
              </a:rPr>
              <a:t>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-calculus i senere kurser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364088" y="2204952"/>
            <a:ext cx="226642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Funktion (metode) der lægger 1 til parameteren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520298" y="4163084"/>
            <a:ext cx="2110212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Tæt på den notation vi kender fra matematik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32186" y="4224639"/>
            <a:ext cx="4422631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  for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alle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 animBg="1"/>
      <p:bldP spid="13" grpId="0"/>
      <p:bldP spid="14" grpId="0" animBg="1"/>
      <p:bldP spid="15" grpId="0"/>
      <p:bldP spid="16" grpId="0" animBg="1"/>
      <p:bldP spid="18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7900646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Eksempel: Indlæsning af kommandoer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07704" y="1501971"/>
            <a:ext cx="6903010" cy="39641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&lt;String&gt;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getInput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altLang="da-DK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"&gt;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reader.nextLine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                 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trim().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toLowerCase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[]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inputLine.split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2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&gt; words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 :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(word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words;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23527" y="1830332"/>
            <a:ext cx="14859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Prompt bruger for input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26536" y="1979656"/>
            <a:ext cx="328156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98863" y="2353108"/>
            <a:ext cx="2423973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7227264" y="2180181"/>
            <a:ext cx="199623" cy="1901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763688" y="2137728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40962" y="1956929"/>
            <a:ext cx="304233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brugerens næste linje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653226" y="2690235"/>
            <a:ext cx="2897216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26536" y="2702388"/>
            <a:ext cx="294213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Fjern blanke fra enderne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konverter til små bogstaver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5168668" y="2827176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084266" y="3229638"/>
            <a:ext cx="297815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89590" y="3225944"/>
            <a:ext cx="1227866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89590" y="3591691"/>
            <a:ext cx="562763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09077" y="2327830"/>
            <a:ext cx="1842047" cy="120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[ ] fortæller, at vi har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array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(Kap. 7)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Ligner arraylister, </a:t>
            </a:r>
            <a:r>
              <a:rPr lang="da-DK" altLang="da-DK" sz="1400" b="1" spc="-50" dirty="0">
                <a:solidFill>
                  <a:srgbClr val="0000FF"/>
                </a:solidFill>
              </a:rPr>
              <a:t>men har et fast (på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forhånd kendt) antal elementer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25024" y="3591691"/>
            <a:ext cx="1682679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Lokal variabel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initaliseres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til at være den tomme mængde)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77123" y="3937179"/>
            <a:ext cx="4386048" cy="72882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 flipV="1">
            <a:off x="4529849" y="4695784"/>
            <a:ext cx="269014" cy="10787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418636" y="5647341"/>
            <a:ext cx="4257819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løkke, </a:t>
            </a:r>
            <a:r>
              <a:rPr lang="da-DK" altLang="da-DK" sz="1400" b="1" dirty="0">
                <a:solidFill>
                  <a:srgbClr val="0000FF"/>
                </a:solidFill>
              </a:rPr>
              <a:t>hvor arrayets elementer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for et kopieres </a:t>
            </a:r>
            <a:r>
              <a:rPr lang="da-DK" altLang="da-DK" sz="1400" b="1" dirty="0">
                <a:solidFill>
                  <a:srgbClr val="0000FF"/>
                </a:solidFill>
              </a:rPr>
              <a:t>over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mængden – uden gentagelser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1717505" y="3355350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698577" y="3728632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183775" y="4791104"/>
            <a:ext cx="190144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16741" y="4665055"/>
            <a:ext cx="15694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 den konstruerede mængde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1703652" y="4969754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099045" y="1599813"/>
            <a:ext cx="116044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886935" y="1599813"/>
            <a:ext cx="215612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3830988" y="1339267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6594" y="1031785"/>
            <a:ext cx="466578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mængde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af tekststrenge bestående af de ord, der forekommer i en input linje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5813472" y="1361394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580112" y="1080702"/>
            <a:ext cx="150132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Metodens navn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11560" y="5607205"/>
            <a:ext cx="2952328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   Peter besøgte   Hans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Peter   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899592" y="6430269"/>
            <a:ext cx="3798243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[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"hans"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]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4843331" y="6435867"/>
            <a:ext cx="392777" cy="300221"/>
          </a:xfrm>
          <a:prstGeom prst="rightArrow">
            <a:avLst/>
          </a:prstGeom>
          <a:solidFill>
            <a:srgbClr val="99CC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7024426" y="3492811"/>
            <a:ext cx="0" cy="13149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332646" y="4258746"/>
            <a:ext cx="3266070" cy="106849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Metode i </a:t>
            </a:r>
            <a:r>
              <a:rPr lang="da-DK" altLang="da-DK" sz="1400" b="1" dirty="0" err="1">
                <a:solidFill>
                  <a:srgbClr val="0000FF"/>
                </a:solidFill>
              </a:rPr>
              <a:t>String</a:t>
            </a:r>
            <a:r>
              <a:rPr lang="da-DK" altLang="da-DK" sz="1400" b="1" dirty="0">
                <a:solidFill>
                  <a:srgbClr val="0000FF"/>
                </a:solidFill>
              </a:rPr>
              <a:t> klassen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Opdeler tekststrengen </a:t>
            </a:r>
            <a:r>
              <a:rPr lang="da-DK" altLang="da-DK" sz="1400" b="1" dirty="0">
                <a:solidFill>
                  <a:srgbClr val="0000FF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steder,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hvor </a:t>
            </a:r>
            <a:r>
              <a:rPr lang="da-DK" altLang="da-DK" sz="1400" b="1" spc="-70" dirty="0">
                <a:solidFill>
                  <a:srgbClr val="0000FF"/>
                </a:solidFill>
              </a:rPr>
              <a:t>der er blanke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tegn (parameteren)</a:t>
            </a:r>
            <a:endParaRPr lang="da-DK" altLang="da-DK" sz="1400" b="1" spc="-70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Returnerer "stumperne" i et String array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393176" y="6428311"/>
            <a:ext cx="2851232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{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"hans"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}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755576" y="6025129"/>
            <a:ext cx="2571824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besøgte   hans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2" grpId="0" animBg="1"/>
      <p:bldP spid="33" grpId="0" animBg="1"/>
      <p:bldP spid="35" grpId="0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9" grpId="0" animBg="1"/>
      <p:bldP spid="50" grpId="0" animBg="1"/>
      <p:bldP spid="3" grpId="0" animBg="1"/>
      <p:bldP spid="30" grpId="0" animBg="1"/>
      <p:bldP spid="20" grpId="0" animBg="1"/>
      <p:bldP spid="54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588224" y="2420888"/>
            <a:ext cx="1872208" cy="1112822"/>
            <a:chOff x="6444208" y="241622"/>
            <a:chExt cx="1872208" cy="1112822"/>
          </a:xfrm>
        </p:grpSpPr>
        <p:sp>
          <p:nvSpPr>
            <p:cNvPr id="3" name="Oval 2"/>
            <p:cNvSpPr/>
            <p:nvPr/>
          </p:nvSpPr>
          <p:spPr bwMode="auto">
            <a:xfrm>
              <a:off x="6444208" y="241622"/>
              <a:ext cx="720080" cy="432048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K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7596336" y="241770"/>
              <a:ext cx="720080" cy="431900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V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4" name="Arc 3"/>
            <p:cNvSpPr/>
            <p:nvPr/>
          </p:nvSpPr>
          <p:spPr bwMode="auto">
            <a:xfrm rot="19119600">
              <a:off x="6800090" y="278866"/>
              <a:ext cx="1161852" cy="1075578"/>
            </a:xfrm>
            <a:prstGeom prst="arc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33593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Map (afbildning / funktion)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96175" cy="5400823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funktion (afbildning) fra en mængde til en anden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er mange forskellige implementationer af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– på samme måde, som der er forskellige implementationer af lister og mængder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HashMap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&lt;K,</a:t>
            </a:r>
            <a:r>
              <a:rPr lang="da-DK" altLang="da-DK" sz="800" b="1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klasse med 2 type parametre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Første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keys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(nøgler)</a:t>
            </a:r>
            <a:r>
              <a:rPr lang="da-DK" altLang="da-DK" sz="1800" dirty="0" smtClean="0">
                <a:ea typeface="ＭＳ Ｐゴシック" pitchFamily="34" charset="-128"/>
              </a:rPr>
              <a:t> – den type der afbildes fra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Anden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>
                <a:ea typeface="ＭＳ Ｐゴシック" pitchFamily="34" charset="-128"/>
              </a:rPr>
              <a:t> 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values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(værdier)</a:t>
            </a:r>
            <a:r>
              <a:rPr lang="da-DK" altLang="da-DK" sz="1800" dirty="0" smtClean="0">
                <a:ea typeface="ＭＳ Ｐゴシック" pitchFamily="34" charset="-128"/>
              </a:rPr>
              <a:t> – den </a:t>
            </a:r>
            <a:r>
              <a:rPr lang="da-DK" altLang="da-DK" sz="1800" dirty="0">
                <a:ea typeface="ＭＳ Ｐゴシック" pitchFamily="34" charset="-128"/>
              </a:rPr>
              <a:t>type der afbildes </a:t>
            </a:r>
            <a:r>
              <a:rPr lang="da-DK" altLang="da-DK" sz="1800" dirty="0" smtClean="0">
                <a:ea typeface="ＭＳ Ｐゴシック" pitchFamily="34" charset="-128"/>
              </a:rPr>
              <a:t>til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Map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objekt indeholder par på formen (</a:t>
            </a:r>
            <a:r>
              <a:rPr lang="da-DK" altLang="da-DK" b="1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k,v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),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hvor k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typen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 og v af typen V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Hvis man kende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r nøglen </a:t>
            </a:r>
            <a:r>
              <a:rPr lang="da-DK" altLang="da-DK" sz="1800" b="1" dirty="0" smtClean="0">
                <a:solidFill>
                  <a:srgbClr val="00206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, kan man slå værdien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op (ved hjælp af</a:t>
            </a:r>
            <a:b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Map objektet)</a:t>
            </a:r>
          </a:p>
          <a:p>
            <a:pPr lvl="1" eaLnBrk="1" hangingPunct="1"/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En værdi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kan være knyttet til flere nøgler (afbildningen behøver ikke være injektiv)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Omvendt har en nøgle højst én tilknyttet værdi (ellers ville det være en relation og ikke en afbildning)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56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24167" cy="100811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telefonliste er et typisk eksempel på brug af Map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 er personer, mens V er deres telefonnumre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Begge repræsenteres som tekststrenge (</a:t>
            </a:r>
            <a:r>
              <a:rPr lang="da-DK" altLang="da-DK" sz="1800" dirty="0" err="1" smtClean="0">
                <a:ea typeface="ＭＳ Ｐゴシック" pitchFamily="34" charset="-128"/>
              </a:rPr>
              <a:t>String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1247366" y="2204864"/>
            <a:ext cx="4331568" cy="1656184"/>
            <a:chOff x="1752600" y="2308989"/>
            <a:chExt cx="5339680" cy="166291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95737" y="3155107"/>
              <a:ext cx="241252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08260" y="3155107"/>
              <a:ext cx="2045176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"4525 2512"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95737" y="3539852"/>
              <a:ext cx="2412524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08260" y="3539852"/>
              <a:ext cx="2045176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hemmeligt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14786" y="2747764"/>
              <a:ext cx="239347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27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HashMap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&lt;String, String&gt;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08260" y="2747764"/>
              <a:ext cx="2064225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"2674 5681"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67544" y="4022659"/>
            <a:ext cx="792088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Alternativt kan man bruge HashMap&lt;String, Integer&gt;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Nu er værdierne heltal (og hemmeligt nummer angives som 0)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15616" y="4875940"/>
            <a:ext cx="4331568" cy="1656184"/>
            <a:chOff x="1752600" y="2308989"/>
            <a:chExt cx="5339680" cy="1662911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195737" y="3155107"/>
              <a:ext cx="257493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770673" y="3155107"/>
              <a:ext cx="1882763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45252512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5737" y="3539852"/>
              <a:ext cx="2574937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70673" y="3539852"/>
              <a:ext cx="1882763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0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214786" y="2747764"/>
              <a:ext cx="255588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3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HashMap&lt;String, Integer&gt;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770673" y="2747764"/>
              <a:ext cx="1901812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26745681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4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27583" y="1077904"/>
            <a:ext cx="7272808" cy="35979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String&gt; contacts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Operettelse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kontakter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2674 5681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7412 3716"</a:t>
            </a:r>
            <a:r>
              <a:rPr lang="en-AU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hemmeligt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>
                <a:solidFill>
                  <a:srgbClr val="008000"/>
                </a:solidFill>
                <a:latin typeface="Courier New" pitchFamily="49" charset="0"/>
              </a:rPr>
              <a:t>4525 2512"</a:t>
            </a:r>
            <a:r>
              <a:rPr lang="en-AU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Opslag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 number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contacts.get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(number);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746861" y="4630593"/>
            <a:ext cx="1566726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"4525 2512"</a:t>
            </a:r>
            <a:endParaRPr lang="da-DK" altLang="da-DK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987021" y="2401777"/>
            <a:ext cx="2049475" cy="12126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p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ut metoden indsætter et nyt par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0000FF"/>
                </a:solidFill>
              </a:rPr>
              <a:t>Hvis nøglen allerede </a:t>
            </a:r>
            <a:r>
              <a:rPr lang="da-DK" altLang="da-DK" sz="1400" b="1" dirty="0">
                <a:solidFill>
                  <a:srgbClr val="0000FF"/>
                </a:solidFill>
              </a:rPr>
              <a:t>er i brug glemmes det gamle par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870776" y="4377169"/>
            <a:ext cx="3001376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laver opslag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den værdi, der er knyttet til den anvendte nøgle (null hvis nøglen ikke er i brug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0351" y="5095523"/>
            <a:ext cx="8748464" cy="167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Andre metoder i HashMap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size</a:t>
            </a:r>
            <a:r>
              <a:rPr lang="da-DK" altLang="da-DK" sz="1800" kern="0" dirty="0" smtClean="0">
                <a:ea typeface="ＭＳ Ｐゴシック" pitchFamily="34" charset="-128"/>
              </a:rPr>
              <a:t> metoden fortæller, hvor mange par, der er i afbildningen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keySet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metoden returnerer 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mængde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indeholdende alle de </a:t>
            </a:r>
            <a:r>
              <a:rPr lang="da-DK" altLang="da-DK" sz="1800" kern="0" dirty="0" smtClean="0">
                <a:ea typeface="ＭＳ Ｐゴシック" pitchFamily="34" charset="-128"/>
              </a:rPr>
              <a:t>nøgler (</a:t>
            </a:r>
            <a:r>
              <a:rPr lang="da-DK" altLang="da-DK" sz="1800" kern="0" dirty="0" err="1" smtClean="0">
                <a:ea typeface="ＭＳ Ｐゴシック" pitchFamily="34" charset="-128"/>
              </a:rPr>
              <a:t>keys</a:t>
            </a:r>
            <a:r>
              <a:rPr lang="da-DK" altLang="da-DK" sz="1800" kern="0" dirty="0" smtClean="0">
                <a:ea typeface="ＭＳ Ｐゴシック" pitchFamily="34" charset="-128"/>
              </a:rPr>
              <a:t>), </a:t>
            </a:r>
            <a:r>
              <a:rPr lang="da-DK" altLang="da-DK" sz="1800" kern="0" dirty="0">
                <a:ea typeface="ＭＳ Ｐゴシック" pitchFamily="34" charset="-128"/>
              </a:rPr>
              <a:t>der er i </a:t>
            </a:r>
            <a:r>
              <a:rPr lang="da-DK" altLang="da-DK" sz="1800" kern="0" dirty="0" smtClean="0">
                <a:ea typeface="ＭＳ Ｐゴシック" pitchFamily="34" charset="-128"/>
              </a:rPr>
              <a:t>brug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alt er der ca. 20 metoder (kan ses i Java API'en)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81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Collections (objektsamlinger)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32859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Forskellige måder at gruppere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ArrayList, LinkedList, …                          </a:t>
            </a:r>
            <a:r>
              <a:rPr lang="da-DK" altLang="da-DK" sz="1400" dirty="0" smtClean="0">
                <a:ea typeface="ＭＳ Ｐゴシック" pitchFamily="34" charset="-128"/>
              </a:rPr>
              <a:t>  </a:t>
            </a:r>
            <a:r>
              <a:rPr lang="da-DK" altLang="da-DK" sz="1800" dirty="0" smtClean="0">
                <a:ea typeface="ＭＳ Ｐゴシック" pitchFamily="34" charset="-128"/>
              </a:rPr>
              <a:t>  (lister / sekvenser)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err="1">
                <a:ea typeface="ＭＳ Ｐゴシック" pitchFamily="34" charset="-128"/>
              </a:rPr>
              <a:t>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LinkedHashSet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TreeSet</a:t>
            </a:r>
            <a:r>
              <a:rPr lang="da-DK" altLang="da-DK" sz="1800" dirty="0" smtClean="0">
                <a:ea typeface="ＭＳ Ｐゴシック" pitchFamily="34" charset="-128"/>
              </a:rPr>
              <a:t>, …       (</a:t>
            </a:r>
            <a:r>
              <a:rPr lang="da-DK" altLang="da-DK" sz="1800" dirty="0">
                <a:ea typeface="ＭＳ Ｐゴシック" pitchFamily="34" charset="-128"/>
              </a:rPr>
              <a:t>mængder)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HashMap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>
                <a:ea typeface="ＭＳ Ｐゴシック" pitchFamily="34" charset="-128"/>
              </a:rPr>
              <a:t>LinkedHashMap</a:t>
            </a:r>
            <a:r>
              <a:rPr lang="da-DK" altLang="da-DK" sz="1800" dirty="0">
                <a:ea typeface="ＭＳ Ｐゴシック" pitchFamily="34" charset="-128"/>
              </a:rPr>
              <a:t> , </a:t>
            </a:r>
            <a:r>
              <a:rPr lang="da-DK" altLang="da-DK" sz="1800" dirty="0" err="1" smtClean="0">
                <a:ea typeface="ＭＳ Ｐゴシック" pitchFamily="34" charset="-128"/>
              </a:rPr>
              <a:t>TreeMap</a:t>
            </a:r>
            <a:r>
              <a:rPr lang="da-DK" altLang="da-DK" sz="1800" dirty="0" smtClean="0">
                <a:ea typeface="ＭＳ Ｐゴシック" pitchFamily="34" charset="-128"/>
              </a:rPr>
              <a:t>, … (afbildninger / funktioner)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Sidste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angiver, om det er en liste, mængde (set) eller afbildning (map)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Første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 implementationsmetoden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Der er ca. 30 forskellige slags collections (objektsamlinger)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er parametriserede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Parametrene skal være objekt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 de primitive typer bruges de tilsvarende wrapper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bruger de samme metodenavne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</a:t>
            </a:r>
            <a:r>
              <a:rPr lang="da-DK" altLang="da-DK" sz="1800" b="1" dirty="0" smtClean="0">
                <a:ea typeface="ＭＳ Ｐゴシック" pitchFamily="34" charset="-128"/>
              </a:rPr>
              <a:t>size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smtClean="0">
                <a:ea typeface="ＭＳ Ｐゴシック" pitchFamily="34" charset="-128"/>
              </a:rPr>
              <a:t>clear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err="1" smtClean="0">
                <a:ea typeface="ＭＳ Ｐゴシック" pitchFamily="34" charset="-128"/>
              </a:rPr>
              <a:t>isEmpty</a:t>
            </a:r>
            <a:r>
              <a:rPr lang="da-DK" altLang="da-DK" sz="1800" dirty="0" smtClean="0">
                <a:ea typeface="ＭＳ Ｐゴシック" pitchFamily="34" charset="-128"/>
              </a:rPr>
              <a:t>,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b="1" dirty="0" err="1" smtClean="0">
                <a:ea typeface="ＭＳ Ｐゴシック" pitchFamily="34" charset="-128"/>
              </a:rPr>
              <a:t>get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ea typeface="ＭＳ Ｐゴシック" pitchFamily="34" charset="-128"/>
              </a:rPr>
              <a:t> remove</a:t>
            </a:r>
            <a:endParaRPr lang="da-DK" altLang="da-DK" sz="1800" b="1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Bemærk dog, at man i lister og mængder indsætter via </a:t>
            </a:r>
            <a:r>
              <a:rPr lang="da-DK" altLang="da-DK" sz="1800" b="1" dirty="0" err="1" smtClean="0">
                <a:ea typeface="ＭＳ Ｐゴシック" pitchFamily="34" charset="-128"/>
              </a:rPr>
              <a:t>add</a:t>
            </a:r>
            <a:r>
              <a:rPr lang="da-DK" altLang="da-DK" sz="1800" dirty="0" smtClean="0">
                <a:ea typeface="ＭＳ Ｐゴシック" pitchFamily="34" charset="-128"/>
              </a:rPr>
              <a:t> metoden, mens man i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indsætter via </a:t>
            </a:r>
            <a:r>
              <a:rPr lang="da-DK" altLang="da-DK" sz="1800" b="1" dirty="0" smtClean="0">
                <a:ea typeface="ＭＳ Ｐゴシック" pitchFamily="34" charset="-128"/>
              </a:rPr>
              <a:t>put</a:t>
            </a:r>
            <a:r>
              <a:rPr lang="da-DK" altLang="da-DK" sz="1800" dirty="0" smtClean="0">
                <a:ea typeface="ＭＳ Ｐゴシック" pitchFamily="34" charset="-128"/>
              </a:rPr>
              <a:t> metoden</a:t>
            </a:r>
            <a:endParaRPr lang="da-DK" altLang="da-DK" sz="1800" dirty="0"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1800"/>
              </a:spcBef>
            </a:pPr>
            <a:endParaRPr lang="da-DK" altLang="da-DK" sz="1400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081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Polymorfe variabler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640959" cy="3384376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vi skriver et program, behøver vi ikke fra start at fastlægge, hvilken type objektsamling vi vil anvende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for at erklære en variabel til at referere til en arrayliste</a:t>
            </a:r>
          </a:p>
          <a:p>
            <a:pPr lvl="1" eaLnBrk="1" hangingPunct="1">
              <a:spcBef>
                <a:spcPts val="4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marL="717550" lvl="1" indent="0" eaLnBrk="1" hangingPunct="1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pitchFamily="34" charset="-128"/>
              </a:rPr>
              <a:t>kan man med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stor fordel</a:t>
            </a:r>
            <a:r>
              <a:rPr lang="da-DK" altLang="da-DK" sz="1800" dirty="0" smtClean="0">
                <a:ea typeface="ＭＳ Ｐゴシック" pitchFamily="34" charset="-128"/>
              </a:rPr>
              <a:t> nøjes med at angive at den refererer til en liste</a:t>
            </a:r>
          </a:p>
          <a:p>
            <a:pPr lvl="1" eaLnBrk="1" hangingPunct="1">
              <a:spcBef>
                <a:spcPts val="12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kan så senere let </a:t>
            </a:r>
            <a:r>
              <a:rPr lang="da-DK" altLang="da-DK" b="1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udskifte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en </a:t>
            </a: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liste implementation 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med en anden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eneste sted man skal ændre i koden er der, hvor listen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oprettes. Her angiver man, hvilken liste implementation, man vil bruge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34347" y="2097062"/>
            <a:ext cx="3816424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98732" y="2880097"/>
            <a:ext cx="31814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List&lt;Person&gt;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07186" y="4437112"/>
            <a:ext cx="4144933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90458" y="4869160"/>
            <a:ext cx="4161662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LinkedList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63153" y="5768760"/>
            <a:ext cx="29386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66857" y="6228020"/>
            <a:ext cx="404558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Map&lt;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Person,Person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farthers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5378121"/>
            <a:ext cx="8568952" cy="44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Tilsvarende kan vi </a:t>
            </a:r>
            <a:r>
              <a:rPr lang="da-DK" altLang="da-DK" b="1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 </a:t>
            </a: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polymorfe variabler for mængder og afbildninger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940152" y="5950512"/>
            <a:ext cx="2664296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List, Set og Map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interfaces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(som vi skal kigge nærmere på i Kap. 12)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986357" y="4504733"/>
            <a:ext cx="2793575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Variablen persons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polymorf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fordi den kan pege på værdier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forskellig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Dokumentation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621" y="1012708"/>
            <a:ext cx="8352927" cy="4032829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I fremover konstruerer en klasse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2000" dirty="0" smtClean="0">
                <a:ea typeface="ＭＳ Ｐゴシック" pitchFamily="34" charset="-128"/>
              </a:rPr>
              <a:t> den dokumenteres lige så godt som klasserne i Javas API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Ellers får I genaflevering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Gælder dog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køreprøvesættene</a:t>
            </a:r>
          </a:p>
          <a:p>
            <a:pPr eaLnBrk="1" hangingPunct="1">
              <a:spcBef>
                <a:spcPts val="9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 klassen 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kommentar der beskriver klassens overordnede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formål og virkemåde (se eksempler i Javas API)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Et versionsnummer (som bør indeholde datoen)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Forfatterens navn(e)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9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hver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konstruktør/metode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En kommentar der </a:t>
            </a:r>
            <a:r>
              <a:rPr lang="da-DK" altLang="da-DK" sz="1800" dirty="0" smtClean="0">
                <a:ea typeface="ＭＳ Ｐゴシック" pitchFamily="34" charset="-128"/>
              </a:rPr>
              <a:t>beskriver virkemåden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Beskrivelse af </a:t>
            </a:r>
            <a:r>
              <a:rPr lang="da-DK" altLang="da-DK" sz="1800" dirty="0" smtClean="0">
                <a:ea typeface="ＭＳ Ｐゴシック" pitchFamily="34" charset="-128"/>
              </a:rPr>
              <a:t>de enkelte parametre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Beskrivelse af den returnerede værdi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6583001" y="2739471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68157" y="3675575"/>
            <a:ext cx="2232248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Kurt Jensen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563888" y="3675575"/>
            <a:ext cx="2304256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@version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2019-12-24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237499" y="5728962"/>
            <a:ext cx="3579110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of all sightings.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45813" y="5354858"/>
            <a:ext cx="3562176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of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508105" y="5442000"/>
            <a:ext cx="2448272" cy="9215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Første sætning bruges i "Summary"-delen</a:t>
            </a:r>
          </a:p>
          <a:p>
            <a:pPr marL="176213" indent="-17621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Hele kommentaren bruges i "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Details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"-delen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6444208" y="5078265"/>
            <a:ext cx="0" cy="363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89660" y="4395655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229186" y="6086440"/>
            <a:ext cx="3587578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Skift fra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Source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til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Documentation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view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BlueJ editoren) for at kontrollere, at jeres dokumentation ser fornuftig ud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Funktionel 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Forskellen på imperative og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Lambda'er (kodestumper, der kan bruges som parametre i et metodekald)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Streams (sekvenser / strømme af data)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De fem algoritmeskabeloner implementeret ved hjælp af streams og lambda'er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Sortering ved hjælp af </a:t>
            </a:r>
            <a:r>
              <a:rPr lang="da-DK" altLang="da-DK" sz="1800" dirty="0" smtClean="0">
                <a:ea typeface="ＭＳ Ｐゴシック" pitchFamily="34" charset="-128"/>
              </a:rPr>
              <a:t>lambda'er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da-DK" altLang="da-DK" sz="2000" kern="0" spc="-80" dirty="0" smtClean="0">
                <a:ea typeface="ＭＳ Ｐゴシック" pitchFamily="34" charset="-128"/>
              </a:rPr>
              <a:t>Forskellige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objektsamlinger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(Kapitel 6)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 (kendt fra ArrayList)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Sæt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Maps (afbildning / funktion)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Polymorfe variabler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Dokumentation af jeres egne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klasser</a:t>
            </a:r>
          </a:p>
          <a:p>
            <a:pPr eaLnBrk="1" hangingPunct="1">
              <a:spcBef>
                <a:spcPts val="12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292080" y="2953783"/>
            <a:ext cx="3289094" cy="25914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Køreprøven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1-10 skal løses ved hjælp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imperativ programmering.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Man </a:t>
            </a:r>
            <a:r>
              <a:rPr lang="da-DK" altLang="da-DK" sz="1400" b="1" dirty="0">
                <a:solidFill>
                  <a:srgbClr val="0000FF"/>
                </a:solidFill>
              </a:rPr>
              <a:t>må altså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bruge streams og lambda'er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11-12 skal løses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funktionel programmering,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dvs. streams, lambda'er og de funktionelle algoritmeskabeloner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Testserveren bruges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under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køæreprøven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4620734" y="5691456"/>
            <a:ext cx="3960440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SKAL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tjekke køreprøveopgaverne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testserveren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før I afleverer dem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ved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I, </a:t>
            </a:r>
            <a:r>
              <a:rPr lang="da-DK" altLang="da-DK" sz="1400" b="1" dirty="0">
                <a:solidFill>
                  <a:srgbClr val="0000FF"/>
                </a:solidFill>
              </a:rPr>
              <a:t>at de virker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Instruktorerne kigger på koden i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testserveren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Resten af kapitel 6 i BlueJ 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11256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Kapitel 6 er forholdsvis langt, men det indeholder mange ting, som I allerede er stødt på her i kurset og derfor vil have let ved at læse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Læsning og skrivning af Java </a:t>
            </a:r>
            <a:r>
              <a:rPr lang="da-DK" altLang="da-DK" sz="1800" dirty="0" smtClean="0">
                <a:ea typeface="ＭＳ Ｐゴシック" pitchFamily="34" charset="-128"/>
              </a:rPr>
              <a:t>dokumentation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klassen </a:t>
            </a:r>
            <a:r>
              <a:rPr lang="da-DK" altLang="da-DK" sz="1800" dirty="0" err="1">
                <a:ea typeface="ＭＳ Ｐゴシック" pitchFamily="34" charset="-128"/>
              </a:rPr>
              <a:t>Random</a:t>
            </a:r>
            <a:r>
              <a:rPr lang="da-DK" altLang="da-DK" sz="1800" dirty="0">
                <a:ea typeface="ＭＳ Ｐゴシック" pitchFamily="34" charset="-128"/>
              </a:rPr>
              <a:t> til at generere </a:t>
            </a:r>
            <a:r>
              <a:rPr lang="da-DK" altLang="da-DK" sz="1800" dirty="0" smtClean="0">
                <a:ea typeface="ＭＳ Ｐゴシック" pitchFamily="34" charset="-128"/>
              </a:rPr>
              <a:t>tilfældige </a:t>
            </a:r>
            <a:r>
              <a:rPr lang="da-DK" altLang="da-DK" sz="1800" dirty="0">
                <a:ea typeface="ＭＳ Ｐゴシック" pitchFamily="34" charset="-128"/>
              </a:rPr>
              <a:t>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Import af klasser og pakker fra Javas klassebibliotek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Automatisk konvertering af værdier mellem primitive typer og de tilhørende wrapper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 af nøgleordene public og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Klassevariabler og klassemetoder (static)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Konstanter (final)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Læs kapitlet grundigt – uden at springe afsnit over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nyttig repetition og tilføjer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mange nye detaljer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742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</a:rPr>
              <a:t>Status</a:t>
            </a:r>
            <a:endParaRPr lang="da-DK" altLang="da-DK" sz="32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070118"/>
            <a:ext cx="8424167" cy="5383218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Forelæsninger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Dagens forelæsning er den sidste før </a:t>
            </a:r>
            <a:r>
              <a:rPr lang="da-DK" altLang="da-DK" sz="1800" dirty="0"/>
              <a:t>køreprøve og efterårsferie</a:t>
            </a:r>
            <a:endParaRPr lang="da-DK" altLang="da-DK" sz="1800" dirty="0" smtClean="0"/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I har nu haft 10 forelæsninger og mangler kun 7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når frem til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køreprøven,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afleveret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6 programmeringsopgaver (Raflebæger, Skildpadde og Billedredigering)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7 køreprøvesæt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5 quizzer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4 studieteknikopgaver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mangler så kun 7 programmeringsopgaver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 er noget større end dem, som I hidtil har haft, men de enkelte dele er ikke meget sværere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Al erfaring viser, at hvis I kan klare opgaverne frem til køreprøven,</a:t>
            </a:r>
            <a:br>
              <a:rPr lang="da-DK" altLang="da-DK" sz="1800" dirty="0" smtClean="0"/>
            </a:br>
            <a:r>
              <a:rPr lang="da-DK" altLang="da-DK" sz="1800" dirty="0" smtClean="0"/>
              <a:t>kan I også klare de sidste syv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Der er stort set ingen, der falder fra i kursets sidste halvdel</a:t>
            </a:r>
            <a:endParaRPr lang="da-DK" altLang="da-DK" sz="1800" dirty="0"/>
          </a:p>
          <a:p>
            <a:pPr marL="457200" lvl="1" indent="0" eaLnBrk="1" hangingPunct="1">
              <a:spcBef>
                <a:spcPts val="300"/>
              </a:spcBef>
              <a:buNone/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8574" y="6392334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814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Funktionelle aspekter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496175" cy="504056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 er (primært) et imperativt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Men de nyere versioner af Java (fra og med version 8 i 2014) indeholder også aspekter fra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gør sproget mere kompliceret (fordi der er flere ting at lære)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Til gengæld kan man (som I snart skal se) udtrykke visse ting simplere, mere elegant og mere læseligt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funktionelle dele af Java vinder hurtigt indpas og er dermed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"must"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alle kompetente Java programmører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 er bl.a. yderst velegnede til gennemsøgning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 sortering af 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skal vi om lidt se, at vi ved hjælp af funktionel programmering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kan omskrive vores fem algoritmeskabeloner, så de bliver mere kompakte og letlæselige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sortere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uden selv at skulle skrive en compareTo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compare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metode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7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Forberedelse til køreprøven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382" y="1052736"/>
            <a:ext cx="8299082" cy="5544616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Husk at se videoerne om </a:t>
            </a:r>
            <a:r>
              <a:rPr lang="da-DK" altLang="da-DK" sz="2000" dirty="0" smtClean="0">
                <a:ea typeface="ＭＳ Ｐゴシック" pitchFamily="34" charset="-128"/>
              </a:rPr>
              <a:t>køreprøvesættene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Hvis du ikke allerede har set videoerne om Phone, </a:t>
            </a:r>
            <a:r>
              <a:rPr lang="da-DK" altLang="da-DK" sz="1700" dirty="0" err="1"/>
              <a:t>Pirate</a:t>
            </a:r>
            <a:r>
              <a:rPr lang="da-DK" altLang="da-DK" sz="1700" dirty="0"/>
              <a:t>, Car og Turtle, er det </a:t>
            </a:r>
            <a:r>
              <a:rPr lang="da-DK" altLang="da-DK" sz="1700" b="1" dirty="0">
                <a:solidFill>
                  <a:srgbClr val="008000"/>
                </a:solidFill>
              </a:rPr>
              <a:t>på høje tid</a:t>
            </a:r>
            <a:r>
              <a:rPr lang="da-DK" altLang="da-DK" sz="1700" dirty="0"/>
              <a:t>, at du ser dem nu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Se også</a:t>
            </a:r>
            <a:r>
              <a:rPr lang="en-US" altLang="da-DK" sz="1700" dirty="0"/>
              <a:t> Penguin </a:t>
            </a:r>
            <a:r>
              <a:rPr lang="da-DK" altLang="da-DK" sz="1700" dirty="0"/>
              <a:t>(der løses ved hjælp af funktionel programmering)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Det er ikke nok at se videoerne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Efter hvert sæt, bør I </a:t>
            </a:r>
            <a:r>
              <a:rPr lang="da-DK" sz="1700" b="1" dirty="0">
                <a:solidFill>
                  <a:srgbClr val="008000"/>
                </a:solidFill>
              </a:rPr>
              <a:t>selv</a:t>
            </a:r>
            <a:r>
              <a:rPr lang="da-DK" sz="1700" dirty="0"/>
              <a:t> prøve at løse opgaverne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Hvis det kniber, ses videoerne igen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Bliv ved, indtil I kan løse sættet hurtigt og sikkert (tag tid)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Løs tidligere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Kan findes på Brightspace siden ”Køreprøvesæt fra tidligere år” under ”Øvelser (inklusiv afleveringsopgaver)”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spc="-70" dirty="0"/>
              <a:t>Det </a:t>
            </a:r>
            <a:r>
              <a:rPr lang="da-DK" altLang="da-DK" sz="1700" spc="-70" dirty="0" smtClean="0"/>
              <a:t>er </a:t>
            </a:r>
            <a:r>
              <a:rPr lang="da-DK" altLang="da-DK" sz="1700" spc="-70" dirty="0"/>
              <a:t>helt normalt, at det på nuværende tidspunkt tager </a:t>
            </a:r>
            <a:r>
              <a:rPr lang="da-DK" altLang="da-DK" sz="1700" spc="-70" dirty="0" smtClean="0"/>
              <a:t>1 </a:t>
            </a:r>
            <a:r>
              <a:rPr lang="da-DK" altLang="da-DK" sz="1700" spc="-70" dirty="0"/>
              <a:t>time at løse et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Til køreprøven kan de fleste studerende klare det på 30 minutter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Test din besvarelse ved hjælp af testserveren (</a:t>
            </a:r>
            <a:r>
              <a:rPr lang="da-DK" sz="1700" dirty="0"/>
              <a:t>gælder også de sæt, der er på videoerne, og de sæt, som I skal aflevere i uge 5 og 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prøve-køreprøven ved den første øvelsesgang i uge 7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endParaRPr lang="da-DK" altLang="da-DK" b="1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381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Træning i mundtlig præsentation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898" y="1066381"/>
            <a:ext cx="8579296" cy="5348064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kurset sidste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halvdel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der intensiv træning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i, hvordan man går til mundtlig eksamen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I skal hver især lave 2 præsentationer af et eksamensspørgsmål (studerende på Hold 1 slipper dog med 1 præsentation)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Det er den eneste gang under jeres studier, at I får systematisk oplæring i og feedback omkring, hvordan man laver en god mundtlig præsentation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 smtClean="0">
                <a:ea typeface="ＭＳ Ｐゴシック" pitchFamily="34" charset="-128"/>
              </a:rPr>
              <a:t>Kan få stort </a:t>
            </a:r>
            <a:r>
              <a:rPr lang="da-DK" altLang="da-DK" sz="1800" spc="-20" dirty="0">
                <a:ea typeface="ＭＳ Ｐゴシック" pitchFamily="34" charset="-128"/>
              </a:rPr>
              <a:t>betydning for jeres fremtidige </a:t>
            </a:r>
            <a:r>
              <a:rPr lang="da-DK" altLang="da-DK" sz="1800" spc="-20" dirty="0" smtClean="0">
                <a:ea typeface="ＭＳ Ｐゴシック" pitchFamily="34" charset="-128"/>
              </a:rPr>
              <a:t>eksaminer </a:t>
            </a:r>
            <a:r>
              <a:rPr lang="da-DK" altLang="da-DK" sz="1800" spc="-20" dirty="0">
                <a:ea typeface="ＭＳ Ｐゴシック" pitchFamily="34" charset="-128"/>
              </a:rPr>
              <a:t>og jeres fremtidige job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Held og lykke med køreprøven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Hvis I forbereder jer </a:t>
            </a:r>
            <a:r>
              <a:rPr lang="da-DK" altLang="da-DK" sz="1800" spc="-20" dirty="0" smtClean="0">
                <a:ea typeface="ＭＳ Ｐゴシック" pitchFamily="34" charset="-128"/>
              </a:rPr>
              <a:t>godt, </a:t>
            </a:r>
            <a:r>
              <a:rPr lang="da-DK" altLang="da-DK" sz="1800" spc="-20" dirty="0">
                <a:ea typeface="ＭＳ Ｐゴシック" pitchFamily="34" charset="-128"/>
              </a:rPr>
              <a:t>har I intet at </a:t>
            </a:r>
            <a:r>
              <a:rPr lang="da-DK" altLang="da-DK" sz="1800" spc="-20" dirty="0" smtClean="0">
                <a:ea typeface="ＭＳ Ｐゴシック" pitchFamily="34" charset="-128"/>
              </a:rPr>
              <a:t>frygte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Sidste år var der </a:t>
            </a:r>
            <a:r>
              <a:rPr lang="da-DK" sz="1800" spc="-20" dirty="0" smtClean="0">
                <a:ea typeface="ＭＳ Ｐゴシック" pitchFamily="34" charset="-128"/>
              </a:rPr>
              <a:t>75</a:t>
            </a:r>
            <a:r>
              <a:rPr lang="da-DK" sz="1800" spc="-20" dirty="0">
                <a:ea typeface="ＭＳ Ｐゴシック" pitchFamily="34" charset="-128"/>
              </a:rPr>
              <a:t> % som afleverede fuld besvarelse og </a:t>
            </a:r>
            <a:r>
              <a:rPr lang="da-DK" sz="1800" spc="-20" dirty="0" smtClean="0">
                <a:ea typeface="ＭＳ Ｐゴシック" pitchFamily="34" charset="-128"/>
              </a:rPr>
              <a:t>90</a:t>
            </a:r>
            <a:r>
              <a:rPr lang="da-DK" sz="1800" spc="-20" dirty="0">
                <a:ea typeface="ＭＳ Ｐゴシック" pitchFamily="34" charset="-128"/>
              </a:rPr>
              <a:t> % </a:t>
            </a:r>
            <a:r>
              <a:rPr lang="da-DK" sz="1800" spc="-20" dirty="0" smtClean="0">
                <a:ea typeface="ＭＳ Ｐゴシック" pitchFamily="34" charset="-128"/>
              </a:rPr>
              <a:t>fik</a:t>
            </a:r>
            <a:br>
              <a:rPr lang="da-DK" sz="1800" spc="-20" dirty="0" smtClean="0">
                <a:ea typeface="ＭＳ Ｐゴシック" pitchFamily="34" charset="-128"/>
              </a:rPr>
            </a:br>
            <a:r>
              <a:rPr lang="da-DK" sz="1800" spc="-20" dirty="0" smtClean="0">
                <a:ea typeface="ＭＳ Ｐゴシック" pitchFamily="34" charset="-128"/>
              </a:rPr>
              <a:t>mindst </a:t>
            </a:r>
            <a:r>
              <a:rPr lang="da-DK" sz="1800" spc="-20" dirty="0">
                <a:ea typeface="ＭＳ Ｐゴシック" pitchFamily="34" charset="-128"/>
              </a:rPr>
              <a:t>4 tjekpunkter </a:t>
            </a:r>
            <a:r>
              <a:rPr lang="da-DK" sz="1800" spc="-20" dirty="0" smtClean="0">
                <a:ea typeface="ＭＳ Ｐゴシック" pitchFamily="34" charset="-128"/>
              </a:rPr>
              <a:t>godkendt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 smtClean="0">
                <a:ea typeface="ＭＳ Ｐゴシック" pitchFamily="34" charset="-128"/>
              </a:rPr>
              <a:t>Rekorden for fuld besvarelse er imponerende 11 minutter og 13 sekunder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>
                <a:ea typeface="ＭＳ Ｐゴシック" pitchFamily="34" charset="-128"/>
              </a:rPr>
              <a:t>D</a:t>
            </a:r>
            <a:r>
              <a:rPr lang="da-DK" sz="1800" spc="-20" dirty="0" smtClean="0">
                <a:ea typeface="ＭＳ Ｐゴシック" pitchFamily="34" charset="-128"/>
              </a:rPr>
              <a:t>e tre hidtil hurtigste tider indehaves af Hans Christian, Magnus og Mikkel, som nu alle </a:t>
            </a:r>
            <a:r>
              <a:rPr lang="da-DK" sz="1800" spc="-20" smtClean="0">
                <a:ea typeface="ＭＳ Ｐゴシック" pitchFamily="34" charset="-128"/>
              </a:rPr>
              <a:t>er instruktorer på kurset</a:t>
            </a:r>
            <a:endParaRPr lang="da-DK" sz="1800" spc="-20" dirty="0">
              <a:ea typeface="ＭＳ Ｐゴシック" pitchFamily="34" charset="-128"/>
            </a:endParaRPr>
          </a:p>
          <a:p>
            <a:pPr marL="457200" lvl="1" indent="0" eaLnBrk="1" hangingPunct="1">
              <a:spcBef>
                <a:spcPts val="600"/>
              </a:spcBef>
              <a:buNone/>
            </a:pPr>
            <a:endParaRPr lang="da-DK" altLang="da-DK" sz="1800" spc="-2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4159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Observationer af dyr (eksempel)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5431" y="1052736"/>
            <a:ext cx="7952788" cy="5726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Sighting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Which animal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Who saw it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How many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Where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When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Sighting(String animal,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20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animal;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err="1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spotter;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toString()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animal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count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count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area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area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spotter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spotter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period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period;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265" y="1414138"/>
            <a:ext cx="4417699" cy="15230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51646" y="3053593"/>
            <a:ext cx="7498027" cy="14555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51645" y="4607868"/>
            <a:ext cx="5664571" cy="17281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39752" y="6251647"/>
            <a:ext cx="547260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8000"/>
                </a:solidFill>
              </a:rPr>
              <a:t>"Elephant</a:t>
            </a:r>
            <a:r>
              <a:rPr lang="en-US" altLang="da-DK" sz="1600" b="1" dirty="0">
                <a:solidFill>
                  <a:srgbClr val="008000"/>
                </a:solidFill>
              </a:rPr>
              <a:t>, count = 24, area = 2, spotter = 3, period = </a:t>
            </a:r>
            <a:r>
              <a:rPr lang="en-US" altLang="da-DK" sz="1600" b="1" dirty="0" smtClean="0">
                <a:solidFill>
                  <a:srgbClr val="008000"/>
                </a:solidFill>
              </a:rPr>
              <a:t>2"</a:t>
            </a:r>
            <a:endParaRPr lang="en-US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200" y="4725144"/>
            <a:ext cx="2616741" cy="137268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BlueJ bogen kalder metoden for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getDetails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Som vi skal se om et øjeblik, er det bedre at kalde den toString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AnimalMonitor</a:t>
            </a:r>
            <a:r>
              <a:rPr lang="da-DK" altLang="da-DK" sz="3200" noProof="0" dirty="0" smtClean="0">
                <a:ea typeface="ＭＳ Ｐゴシック" pitchFamily="34" charset="-128"/>
              </a:rPr>
              <a:t> klassen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1068407"/>
            <a:ext cx="8192934" cy="571108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&lt;Sighting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&gt; 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    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Add sightings from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addSightings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(String filename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reader 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addAll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reader.getSightings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(filename)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</a:t>
            </a:r>
            <a:r>
              <a:rPr lang="en-US" altLang="da-DK" sz="1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1349" y="3222099"/>
            <a:ext cx="7747528" cy="161775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3676" y="2322062"/>
            <a:ext cx="6014298" cy="80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9785" y="4953917"/>
            <a:ext cx="7761383" cy="138222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267744" y="6186790"/>
            <a:ext cx="533899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0000FF"/>
                </a:solidFill>
              </a:rPr>
              <a:t>Elephant, count = 24, area = 2, spotter = 3, period = 2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43676" y="1868971"/>
            <a:ext cx="6036958" cy="35699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96547" y="4170348"/>
            <a:ext cx="4182675" cy="29055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787884" y="4460905"/>
            <a:ext cx="0" cy="21603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404947" y="4598220"/>
            <a:ext cx="348282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Returnerer en ArrayList&lt;Sighting&gt;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4978410" y="5687760"/>
            <a:ext cx="80947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652120" y="5352643"/>
            <a:ext cx="2637552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kalder automatisk toString på 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395878" y="5544797"/>
            <a:ext cx="218851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84091" y="595199"/>
            <a:ext cx="363640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addAll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i ArrayList klassen tager en Collection (af Sighting objekter) som parameter og tilføjer dem bagerst i arraylisten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86227" y="4167656"/>
            <a:ext cx="888246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081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7"/>
            <a:ext cx="8352928" cy="136815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lambda er en "kodestump"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Kan bruges i et metodekald (som argument for en parameter)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Den kaldte metode kan så udføre </a:t>
            </a:r>
            <a:r>
              <a:rPr lang="da-DK" altLang="da-DK" sz="1800" dirty="0" err="1" smtClean="0">
                <a:ea typeface="ＭＳ Ｐゴシック" pitchFamily="34" charset="-128"/>
              </a:rPr>
              <a:t>lambda'en</a:t>
            </a:r>
            <a:r>
              <a:rPr lang="da-DK" altLang="da-DK" sz="1800" dirty="0" smtClean="0">
                <a:ea typeface="ＭＳ Ｐゴシック" pitchFamily="34" charset="-128"/>
              </a:rPr>
              <a:t> ("kodestumpen")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Skellet mellem kode og data forsvinder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1" y="2897649"/>
            <a:ext cx="4988932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4660853"/>
            <a:ext cx="7704856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 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1" y="2502597"/>
            <a:ext cx="324036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Imperativ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1600" y="4293096"/>
            <a:ext cx="3816424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Funktionel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069727" y="2900531"/>
            <a:ext cx="2179216" cy="8802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00FF"/>
                </a:solidFill>
              </a:rPr>
              <a:t>For-each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løkke</a:t>
            </a:r>
            <a:endParaRPr lang="en-US" altLang="da-DK" sz="16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kroppen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</a:t>
            </a:r>
            <a:endParaRPr lang="en-US" altLang="da-DK" sz="1600" b="1" dirty="0" smtClean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978201" y="5594385"/>
            <a:ext cx="4178744" cy="11285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forEach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8000"/>
                </a:solidFill>
              </a:rPr>
              <a:t>metode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i ArrayList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klassen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(og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andre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collections)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Tager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lambda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som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parameter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lambda'en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elementerne</a:t>
            </a:r>
            <a:endParaRPr lang="en-US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31129" y="5027095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6804248" y="5307287"/>
            <a:ext cx="0" cy="3662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372200" y="5667489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0883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 syntaks</a:t>
            </a:r>
            <a:r>
              <a:rPr lang="da-DK" altLang="da-DK" sz="3200" dirty="0" smtClean="0">
                <a:ea typeface="ＭＳ Ｐゴシック" pitchFamily="34" charset="-128"/>
              </a:rPr>
              <a:t> for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2952328" cy="123110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code;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5903887" cy="504279"/>
          </a:xfrm>
        </p:spPr>
        <p:txBody>
          <a:bodyPr/>
          <a:lstStyle/>
          <a:p>
            <a:r>
              <a:rPr lang="da-DK" sz="2000" dirty="0" smtClean="0"/>
              <a:t>Den generelle syntax er som følger</a:t>
            </a:r>
            <a:endParaRPr lang="da-DK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7922" y="2907005"/>
            <a:ext cx="8299176" cy="161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Simplifikationer</a:t>
            </a:r>
          </a:p>
          <a:p>
            <a:pPr lvl="1"/>
            <a:r>
              <a:rPr lang="da-DK" sz="1800" kern="0" dirty="0" smtClean="0"/>
              <a:t>Vi kan (som regel) udelade typerne på parametrene, idet oversætteren selv kan deducere dem</a:t>
            </a:r>
          </a:p>
          <a:p>
            <a:pPr lvl="1"/>
            <a:r>
              <a:rPr lang="da-DK" sz="1800" kern="0" dirty="0"/>
              <a:t>Hvis der kun er én parameter (uden typeangivelse) kan vi udelade ( )</a:t>
            </a:r>
          </a:p>
          <a:p>
            <a:pPr lvl="1"/>
            <a:r>
              <a:rPr lang="da-DK" sz="1800" kern="0" dirty="0" smtClean="0"/>
              <a:t>Hvis </a:t>
            </a:r>
            <a:r>
              <a:rPr lang="da-DK" sz="1800" kern="0" dirty="0"/>
              <a:t>kroppen kun har én sætning kan vi udelade { } og </a:t>
            </a:r>
            <a:r>
              <a:rPr lang="da-DK" sz="1800" kern="0" dirty="0" smtClean="0"/>
              <a:t>semikolonnet</a:t>
            </a:r>
            <a:endParaRPr lang="da-DK" sz="1800" kern="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635896" y="4652095"/>
            <a:ext cx="2630397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87624" y="5949931"/>
            <a:ext cx="7287509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560" y="5504738"/>
            <a:ext cx="273630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Eksemplet fra før</a:t>
            </a:r>
            <a:endParaRPr lang="da-DK" kern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31640" y="4656273"/>
            <a:ext cx="1659524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p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54929" y="6013750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5868144" y="6293942"/>
            <a:ext cx="2952" cy="255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36096" y="6527144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528232" y="5064149"/>
            <a:ext cx="137149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Én parameter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207700" y="5066919"/>
            <a:ext cx="173245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Flere parametre</a:t>
            </a:r>
          </a:p>
        </p:txBody>
      </p:sp>
    </p:spTree>
    <p:extLst>
      <p:ext uri="{BB962C8B-B14F-4D97-AF65-F5344CB8AC3E}">
        <p14:creationId xmlns:p14="http://schemas.microsoft.com/office/powerpoint/2010/main" val="3974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9" grpId="0"/>
      <p:bldP spid="10" grpId="0" animBg="1"/>
      <p:bldP spid="11" grpId="0" animBg="1"/>
      <p:bldP spid="15" grpId="0" animBg="1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Streams i Java (interfacet Stream&lt;T&gt;)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8603679" cy="5472831"/>
          </a:xfrm>
        </p:spPr>
        <p:txBody>
          <a:bodyPr/>
          <a:lstStyle/>
          <a:p>
            <a:r>
              <a:rPr lang="da-DK" sz="2000" dirty="0" smtClean="0"/>
              <a:t>En stream er </a:t>
            </a:r>
            <a:r>
              <a:rPr lang="da-DK" sz="2000" dirty="0" smtClean="0">
                <a:solidFill>
                  <a:srgbClr val="008000"/>
                </a:solidFill>
              </a:rPr>
              <a:t>sekvens</a:t>
            </a:r>
            <a:r>
              <a:rPr lang="da-DK" sz="2000" dirty="0" smtClean="0"/>
              <a:t> af data, f.eks.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Elementerne i en Collection (f.eks. en arrayliste)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Data der "strømmer" ind via et netværk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Tekstlinjer fra en tekstfil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Tegn (char værdier) fra en tekststreng (String)</a:t>
            </a:r>
          </a:p>
          <a:p>
            <a:pPr lvl="0">
              <a:spcBef>
                <a:spcPts val="1200"/>
              </a:spcBef>
            </a:pPr>
            <a:r>
              <a:rPr lang="da-DK" sz="2000" dirty="0" smtClean="0"/>
              <a:t>Karakteristika for streams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 tilgås ikke via et </a:t>
            </a:r>
            <a:r>
              <a:rPr lang="da-DK" sz="1800" dirty="0" err="1" smtClean="0"/>
              <a:t>index</a:t>
            </a:r>
            <a:r>
              <a:rPr lang="da-DK" sz="1800" dirty="0" smtClean="0"/>
              <a:t> (men i den rækkefølge, de kommer)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er </a:t>
            </a:r>
            <a:r>
              <a:rPr lang="da-DK" sz="1800" b="1" dirty="0" smtClean="0">
                <a:solidFill>
                  <a:srgbClr val="008000"/>
                </a:solidFill>
              </a:rPr>
              <a:t>immutable</a:t>
            </a:r>
            <a:r>
              <a:rPr lang="da-DK" sz="1800" dirty="0" smtClean="0"/>
              <a:t> (rækkefølgen og elementer kan ikke ændres),</a:t>
            </a:r>
            <a:br>
              <a:rPr lang="da-DK" sz="1800" dirty="0" smtClean="0"/>
            </a:br>
            <a:r>
              <a:rPr lang="da-DK" sz="1800" dirty="0" smtClean="0"/>
              <a:t>men man kan lave en ny stream</a:t>
            </a:r>
            <a:r>
              <a:rPr lang="da-DK" sz="1800" dirty="0"/>
              <a:t> </a:t>
            </a:r>
            <a:r>
              <a:rPr lang="da-DK" sz="1800" dirty="0" smtClean="0"/>
              <a:t>ud fra den gamle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kan være potentielt uendelige</a:t>
            </a:r>
          </a:p>
          <a:p>
            <a:pPr>
              <a:spcBef>
                <a:spcPts val="1200"/>
              </a:spcBef>
            </a:pPr>
            <a:r>
              <a:rPr lang="da-DK" sz="2000" spc="-70" dirty="0"/>
              <a:t>Elementer i en stream kan behandles </a:t>
            </a:r>
            <a:r>
              <a:rPr lang="da-DK" sz="2000" spc="-70" dirty="0">
                <a:solidFill>
                  <a:srgbClr val="008000"/>
                </a:solidFill>
              </a:rPr>
              <a:t>parallelt</a:t>
            </a:r>
            <a:r>
              <a:rPr lang="da-DK" sz="2000" spc="-70" dirty="0"/>
              <a:t> på en </a:t>
            </a:r>
            <a:r>
              <a:rPr lang="da-DK" sz="2000" spc="-70" dirty="0" err="1" smtClean="0">
                <a:solidFill>
                  <a:srgbClr val="008000"/>
                </a:solidFill>
              </a:rPr>
              <a:t>multi-core</a:t>
            </a:r>
            <a:r>
              <a:rPr lang="da-DK" sz="2000" spc="-70" dirty="0" smtClean="0">
                <a:solidFill>
                  <a:srgbClr val="008000"/>
                </a:solidFill>
              </a:rPr>
              <a:t> </a:t>
            </a:r>
            <a:r>
              <a:rPr lang="da-DK" sz="2000" spc="-70" dirty="0">
                <a:solidFill>
                  <a:srgbClr val="008000"/>
                </a:solidFill>
              </a:rPr>
              <a:t>maskine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Potentiel stor </a:t>
            </a:r>
            <a:r>
              <a:rPr lang="da-DK" sz="1800" b="1" dirty="0" smtClean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</a:t>
            </a:r>
            <a:r>
              <a:rPr lang="da-DK" sz="1800" dirty="0" smtClean="0"/>
              <a:t>ekstra programmeringsindsats</a:t>
            </a:r>
            <a:endParaRPr lang="da-DK" sz="1800" dirty="0"/>
          </a:p>
          <a:p>
            <a:pPr>
              <a:spcBef>
                <a:spcPts val="1200"/>
              </a:spcBef>
            </a:pPr>
            <a:r>
              <a:rPr lang="da-DK" sz="2000" dirty="0" smtClean="0"/>
              <a:t>En arrayliste er </a:t>
            </a:r>
            <a:r>
              <a:rPr lang="da-DK" sz="2000" dirty="0" smtClean="0">
                <a:solidFill>
                  <a:srgbClr val="008000"/>
                </a:solidFill>
              </a:rPr>
              <a:t>ikke</a:t>
            </a:r>
            <a:r>
              <a:rPr lang="da-DK" sz="2000" dirty="0" smtClean="0"/>
              <a:t> en stream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Men ArrayList klassen </a:t>
            </a:r>
            <a:r>
              <a:rPr lang="da-DK" sz="1800" dirty="0" smtClean="0"/>
              <a:t>har </a:t>
            </a:r>
            <a:r>
              <a:rPr lang="da-DK" sz="1800" dirty="0"/>
              <a:t>en metode, som skaber en stream ud fra arraylistens elementer (analogt for andre collections)</a:t>
            </a:r>
          </a:p>
          <a:p>
            <a:pPr lvl="1"/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4753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8638</TotalTime>
  <Words>5747</Words>
  <Application>Microsoft Office PowerPoint</Application>
  <PresentationFormat>On-screen Show (4:3)</PresentationFormat>
  <Paragraphs>824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MS PGothic</vt:lpstr>
      <vt:lpstr>MS PGothic</vt:lpstr>
      <vt:lpstr>Arial</vt:lpstr>
      <vt:lpstr>Courier New</vt:lpstr>
      <vt:lpstr>Monotype Sorts</vt:lpstr>
      <vt:lpstr>Symbol</vt:lpstr>
      <vt:lpstr>Times New Roman</vt:lpstr>
      <vt:lpstr>Trebuchet MS</vt:lpstr>
      <vt:lpstr>Wingdings</vt:lpstr>
      <vt:lpstr>Standarddesign</vt:lpstr>
      <vt:lpstr>● Forelæsning Uge 5 – Torsdag</vt:lpstr>
      <vt:lpstr>● Imperative og funktionelle sprog</vt:lpstr>
      <vt:lpstr>Lambda calculus</vt:lpstr>
      <vt:lpstr>Funktionelle aspekter i Java</vt:lpstr>
      <vt:lpstr>● Observationer af dyr (eksempel)</vt:lpstr>
      <vt:lpstr>AnimalMonitor klassen</vt:lpstr>
      <vt:lpstr>● Lambda'er i Java</vt:lpstr>
      <vt:lpstr>Java syntaks for Lambda'er</vt:lpstr>
      <vt:lpstr>● Streams i Java (interfacet Stream&lt;T&gt;)</vt:lpstr>
      <vt:lpstr>Streams har tre vigtige metoder (funktioner)</vt:lpstr>
      <vt:lpstr>Pipelines (sammensætning af funktioner)</vt:lpstr>
      <vt:lpstr>Opbygning af pipelines</vt:lpstr>
      <vt:lpstr>Filter funktionen</vt:lpstr>
      <vt:lpstr>Map funktionen</vt:lpstr>
      <vt:lpstr>Reduce funktionen</vt:lpstr>
      <vt:lpstr>Alternativ reduce funktionen</vt:lpstr>
      <vt:lpstr>Færdig metode (med streams og lambda'er)</vt:lpstr>
      <vt:lpstr>Andre Stream metoder</vt:lpstr>
      <vt:lpstr>IntStream</vt:lpstr>
      <vt:lpstr>● Algoritmeskabelonerne, findOne + findAll</vt:lpstr>
      <vt:lpstr>findNoOf og findSumOf</vt:lpstr>
      <vt:lpstr>findBest</vt:lpstr>
      <vt:lpstr>Sammenligning af algoritmeskabelonerne</vt:lpstr>
      <vt:lpstr>● Sortering</vt:lpstr>
      <vt:lpstr>Funktionel sortering version 1</vt:lpstr>
      <vt:lpstr>Funktionel sortering version 2</vt:lpstr>
      <vt:lpstr>Funktionel sortering version 3 og 4</vt:lpstr>
      <vt:lpstr>● Set (mængde)</vt:lpstr>
      <vt:lpstr>Implementation af mængde af personer</vt:lpstr>
      <vt:lpstr>Eksempel: Indlæsning af kommandoer</vt:lpstr>
      <vt:lpstr>● Map (afbildning / funktion)</vt:lpstr>
      <vt:lpstr>Telefonliste</vt:lpstr>
      <vt:lpstr>Implementation af telefonliste</vt:lpstr>
      <vt:lpstr>● Collections (objektsamlinger)</vt:lpstr>
      <vt:lpstr>Polymorfe variabler</vt:lpstr>
      <vt:lpstr>● Dokumentation</vt:lpstr>
      <vt:lpstr>● Opsummering</vt:lpstr>
      <vt:lpstr>Resten af kapitel 6 i BlueJ bogen</vt:lpstr>
      <vt:lpstr>Status</vt:lpstr>
      <vt:lpstr>Forberedelse til køreprøven</vt:lpstr>
      <vt:lpstr>Træning i mundtlig præsentation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767</cp:revision>
  <cp:lastPrinted>2019-03-15T06:41:46Z</cp:lastPrinted>
  <dcterms:created xsi:type="dcterms:W3CDTF">2009-09-02T10:07:09Z</dcterms:created>
  <dcterms:modified xsi:type="dcterms:W3CDTF">2022-03-08T10:01:55Z</dcterms:modified>
</cp:coreProperties>
</file>