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heme/themeOverride1.xml" ContentType="application/vnd.openxmlformats-officedocument.themeOverr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handoutMasterIdLst>
    <p:handoutMasterId r:id="rId39"/>
  </p:handoutMasterIdLst>
  <p:sldIdLst>
    <p:sldId id="343" r:id="rId2"/>
    <p:sldId id="652" r:id="rId3"/>
    <p:sldId id="651" r:id="rId4"/>
    <p:sldId id="653" r:id="rId5"/>
    <p:sldId id="656" r:id="rId6"/>
    <p:sldId id="654" r:id="rId7"/>
    <p:sldId id="655" r:id="rId8"/>
    <p:sldId id="687" r:id="rId9"/>
    <p:sldId id="688" r:id="rId10"/>
    <p:sldId id="658" r:id="rId11"/>
    <p:sldId id="659" r:id="rId12"/>
    <p:sldId id="660" r:id="rId13"/>
    <p:sldId id="661" r:id="rId14"/>
    <p:sldId id="662" r:id="rId15"/>
    <p:sldId id="663" r:id="rId16"/>
    <p:sldId id="669" r:id="rId17"/>
    <p:sldId id="670" r:id="rId18"/>
    <p:sldId id="664" r:id="rId19"/>
    <p:sldId id="668" r:id="rId20"/>
    <p:sldId id="689" r:id="rId21"/>
    <p:sldId id="627" r:id="rId22"/>
    <p:sldId id="666" r:id="rId23"/>
    <p:sldId id="667" r:id="rId24"/>
    <p:sldId id="690" r:id="rId25"/>
    <p:sldId id="665" r:id="rId26"/>
    <p:sldId id="672" r:id="rId27"/>
    <p:sldId id="673" r:id="rId28"/>
    <p:sldId id="674" r:id="rId29"/>
    <p:sldId id="675" r:id="rId30"/>
    <p:sldId id="685" r:id="rId31"/>
    <p:sldId id="677" r:id="rId32"/>
    <p:sldId id="682" r:id="rId33"/>
    <p:sldId id="681" r:id="rId34"/>
    <p:sldId id="683" r:id="rId35"/>
    <p:sldId id="671" r:id="rId36"/>
    <p:sldId id="438" r:id="rId37"/>
  </p:sldIdLst>
  <p:sldSz cx="9144000" cy="6858000" type="screen4x3"/>
  <p:notesSz cx="6761163" cy="9942513"/>
  <p:defaultTex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FFCC"/>
    <a:srgbClr val="CCFFCC"/>
    <a:srgbClr val="A50021"/>
    <a:srgbClr val="6699FF"/>
    <a:srgbClr val="CCECFF"/>
    <a:srgbClr val="99CCFF"/>
    <a:srgbClr val="96969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55" autoAdjust="0"/>
    <p:restoredTop sz="94703" autoAdjust="0"/>
  </p:normalViewPr>
  <p:slideViewPr>
    <p:cSldViewPr>
      <p:cViewPr varScale="1">
        <p:scale>
          <a:sx n="102" d="100"/>
          <a:sy n="102" d="100"/>
        </p:scale>
        <p:origin x="126" y="8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8" d="100"/>
          <a:sy n="88" d="100"/>
        </p:scale>
        <p:origin x="-2220" y="-102"/>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defTabSz="954542">
              <a:defRPr sz="1300">
                <a:solidFill>
                  <a:schemeClr val="tx1"/>
                </a:solidFill>
                <a:latin typeface="Times New Roman" charset="0"/>
                <a:ea typeface="+mn-ea"/>
                <a:cs typeface="+mn-cs"/>
              </a:defRPr>
            </a:lvl1pPr>
          </a:lstStyle>
          <a:p>
            <a:pPr>
              <a:defRPr/>
            </a:pPr>
            <a:endParaRPr lang="da-DK"/>
          </a:p>
        </p:txBody>
      </p:sp>
      <p:sp>
        <p:nvSpPr>
          <p:cNvPr id="61443" name="Rectangle 3"/>
          <p:cNvSpPr>
            <a:spLocks noGrp="1" noChangeArrowheads="1"/>
          </p:cNvSpPr>
          <p:nvPr>
            <p:ph type="dt" sz="quarter" idx="1"/>
          </p:nvPr>
        </p:nvSpPr>
        <p:spPr bwMode="auto">
          <a:xfrm>
            <a:off x="3829613"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algn="r" defTabSz="954542">
              <a:defRPr sz="1300">
                <a:solidFill>
                  <a:schemeClr val="tx1"/>
                </a:solidFill>
                <a:latin typeface="Times New Roman" charset="0"/>
                <a:ea typeface="+mn-ea"/>
                <a:cs typeface="+mn-cs"/>
              </a:defRPr>
            </a:lvl1pPr>
          </a:lstStyle>
          <a:p>
            <a:pPr>
              <a:defRPr/>
            </a:pPr>
            <a:endParaRPr lang="da-DK"/>
          </a:p>
        </p:txBody>
      </p:sp>
      <p:sp>
        <p:nvSpPr>
          <p:cNvPr id="61444" name="Rectangle 4"/>
          <p:cNvSpPr>
            <a:spLocks noGrp="1" noChangeArrowheads="1"/>
          </p:cNvSpPr>
          <p:nvPr>
            <p:ph type="ftr" sz="quarter" idx="2"/>
          </p:nvPr>
        </p:nvSpPr>
        <p:spPr bwMode="auto">
          <a:xfrm>
            <a:off x="0" y="9444385"/>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defTabSz="954542">
              <a:defRPr sz="1300">
                <a:solidFill>
                  <a:schemeClr val="tx1"/>
                </a:solidFill>
                <a:latin typeface="Times New Roman" charset="0"/>
                <a:ea typeface="+mn-ea"/>
                <a:cs typeface="+mn-cs"/>
              </a:defRPr>
            </a:lvl1pPr>
          </a:lstStyle>
          <a:p>
            <a:pPr>
              <a:defRPr/>
            </a:pPr>
            <a:endParaRPr lang="da-DK"/>
          </a:p>
        </p:txBody>
      </p:sp>
      <p:sp>
        <p:nvSpPr>
          <p:cNvPr id="61445" name="Rectangle 5"/>
          <p:cNvSpPr>
            <a:spLocks noGrp="1" noChangeArrowheads="1"/>
          </p:cNvSpPr>
          <p:nvPr>
            <p:ph type="sldNum" sz="quarter" idx="3"/>
          </p:nvPr>
        </p:nvSpPr>
        <p:spPr bwMode="auto">
          <a:xfrm>
            <a:off x="3829613" y="9444385"/>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algn="r" defTabSz="954542">
              <a:defRPr sz="1300">
                <a:solidFill>
                  <a:schemeClr val="tx1"/>
                </a:solidFill>
                <a:latin typeface="Times New Roman" pitchFamily="18" charset="0"/>
              </a:defRPr>
            </a:lvl1pPr>
          </a:lstStyle>
          <a:p>
            <a:fld id="{3897A82C-780D-4210-8377-8FEE4ACB15B5}" type="slidenum">
              <a:rPr lang="da-DK" altLang="da-DK"/>
              <a:pPr/>
              <a:t>‹#›</a:t>
            </a:fld>
            <a:endParaRPr lang="da-DK" altLang="da-DK"/>
          </a:p>
        </p:txBody>
      </p:sp>
    </p:spTree>
    <p:extLst>
      <p:ext uri="{BB962C8B-B14F-4D97-AF65-F5344CB8AC3E}">
        <p14:creationId xmlns:p14="http://schemas.microsoft.com/office/powerpoint/2010/main" val="278709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defTabSz="954542">
              <a:defRPr sz="1300" b="1">
                <a:solidFill>
                  <a:srgbClr val="CC0000"/>
                </a:solidFill>
                <a:latin typeface="Times New Roman" charset="0"/>
                <a:ea typeface="+mn-ea"/>
                <a:cs typeface="+mn-cs"/>
              </a:defRPr>
            </a:lvl1pPr>
          </a:lstStyle>
          <a:p>
            <a:pPr>
              <a:defRPr/>
            </a:pPr>
            <a:endParaRPr lang="da-DK"/>
          </a:p>
        </p:txBody>
      </p:sp>
      <p:sp>
        <p:nvSpPr>
          <p:cNvPr id="5123" name="Rectangle 3"/>
          <p:cNvSpPr>
            <a:spLocks noGrp="1" noChangeArrowheads="1"/>
          </p:cNvSpPr>
          <p:nvPr>
            <p:ph type="dt" idx="1"/>
          </p:nvPr>
        </p:nvSpPr>
        <p:spPr bwMode="auto">
          <a:xfrm>
            <a:off x="3831125"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algn="r" defTabSz="954542">
              <a:defRPr sz="1300" b="1">
                <a:solidFill>
                  <a:srgbClr val="CC0000"/>
                </a:solidFill>
                <a:latin typeface="Times New Roman" charset="0"/>
                <a:ea typeface="+mn-ea"/>
                <a:cs typeface="+mn-cs"/>
              </a:defRPr>
            </a:lvl1pPr>
          </a:lstStyle>
          <a:p>
            <a:pPr>
              <a:defRPr/>
            </a:pPr>
            <a:endParaRPr lang="da-DK"/>
          </a:p>
        </p:txBody>
      </p:sp>
      <p:sp>
        <p:nvSpPr>
          <p:cNvPr id="14340"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01085" y="4722192"/>
            <a:ext cx="4958993" cy="4473900"/>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p>
            <a:pPr lvl="0"/>
            <a:r>
              <a:rPr lang="da-DK" noProof="0"/>
              <a:t>Klik for at redigere teksttypografierne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5126" name="Rectangle 6"/>
          <p:cNvSpPr>
            <a:spLocks noGrp="1" noChangeArrowheads="1"/>
          </p:cNvSpPr>
          <p:nvPr>
            <p:ph type="ftr" sz="quarter" idx="4"/>
          </p:nvPr>
        </p:nvSpPr>
        <p:spPr bwMode="auto">
          <a:xfrm>
            <a:off x="0" y="9445928"/>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defTabSz="954542">
              <a:defRPr sz="1300" b="1">
                <a:solidFill>
                  <a:srgbClr val="CC0000"/>
                </a:solidFill>
                <a:latin typeface="Times New Roman" charset="0"/>
                <a:ea typeface="+mn-ea"/>
                <a:cs typeface="+mn-cs"/>
              </a:defRPr>
            </a:lvl1pPr>
          </a:lstStyle>
          <a:p>
            <a:pPr>
              <a:defRPr/>
            </a:pPr>
            <a:endParaRPr lang="da-DK"/>
          </a:p>
        </p:txBody>
      </p:sp>
      <p:sp>
        <p:nvSpPr>
          <p:cNvPr id="5127" name="Rectangle 7"/>
          <p:cNvSpPr>
            <a:spLocks noGrp="1" noChangeArrowheads="1"/>
          </p:cNvSpPr>
          <p:nvPr>
            <p:ph type="sldNum" sz="quarter" idx="5"/>
          </p:nvPr>
        </p:nvSpPr>
        <p:spPr bwMode="auto">
          <a:xfrm>
            <a:off x="3831125" y="9445928"/>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algn="r" defTabSz="954542">
              <a:defRPr sz="1300" b="1">
                <a:solidFill>
                  <a:srgbClr val="CC0000"/>
                </a:solidFill>
                <a:latin typeface="Times New Roman" pitchFamily="18" charset="0"/>
              </a:defRPr>
            </a:lvl1pPr>
          </a:lstStyle>
          <a:p>
            <a:fld id="{4B17CE37-4641-4131-A94A-505FEC827471}" type="slidenum">
              <a:rPr lang="da-DK" altLang="da-DK"/>
              <a:pPr/>
              <a:t>‹#›</a:t>
            </a:fld>
            <a:endParaRPr lang="da-DK" altLang="da-DK"/>
          </a:p>
        </p:txBody>
      </p:sp>
    </p:spTree>
    <p:extLst>
      <p:ext uri="{BB962C8B-B14F-4D97-AF65-F5344CB8AC3E}">
        <p14:creationId xmlns:p14="http://schemas.microsoft.com/office/powerpoint/2010/main" val="40694889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4B17CE37-4641-4131-A94A-505FEC827471}" type="slidenum">
              <a:rPr lang="da-DK" altLang="da-DK" smtClean="0"/>
              <a:pPr/>
              <a:t>1</a:t>
            </a:fld>
            <a:endParaRPr lang="da-DK" altLang="da-DK"/>
          </a:p>
        </p:txBody>
      </p:sp>
    </p:spTree>
    <p:extLst>
      <p:ext uri="{BB962C8B-B14F-4D97-AF65-F5344CB8AC3E}">
        <p14:creationId xmlns:p14="http://schemas.microsoft.com/office/powerpoint/2010/main" val="3893302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20</a:t>
            </a:fld>
            <a:endParaRPr lang="da-DK" altLang="da-DK"/>
          </a:p>
        </p:txBody>
      </p:sp>
    </p:spTree>
    <p:extLst>
      <p:ext uri="{BB962C8B-B14F-4D97-AF65-F5344CB8AC3E}">
        <p14:creationId xmlns:p14="http://schemas.microsoft.com/office/powerpoint/2010/main" val="3777645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24</a:t>
            </a:fld>
            <a:endParaRPr lang="da-DK" altLang="da-DK"/>
          </a:p>
        </p:txBody>
      </p:sp>
    </p:spTree>
    <p:extLst>
      <p:ext uri="{BB962C8B-B14F-4D97-AF65-F5344CB8AC3E}">
        <p14:creationId xmlns:p14="http://schemas.microsoft.com/office/powerpoint/2010/main" val="2802648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30</a:t>
            </a:fld>
            <a:endParaRPr lang="da-DK" altLang="da-DK"/>
          </a:p>
        </p:txBody>
      </p:sp>
    </p:spTree>
    <p:extLst>
      <p:ext uri="{BB962C8B-B14F-4D97-AF65-F5344CB8AC3E}">
        <p14:creationId xmlns:p14="http://schemas.microsoft.com/office/powerpoint/2010/main" val="2342619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32</a:t>
            </a:fld>
            <a:endParaRPr lang="da-DK" altLang="da-DK"/>
          </a:p>
        </p:txBody>
      </p:sp>
    </p:spTree>
    <p:extLst>
      <p:ext uri="{BB962C8B-B14F-4D97-AF65-F5344CB8AC3E}">
        <p14:creationId xmlns:p14="http://schemas.microsoft.com/office/powerpoint/2010/main" val="325800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33</a:t>
            </a:fld>
            <a:endParaRPr lang="da-DK" altLang="da-DK"/>
          </a:p>
        </p:txBody>
      </p:sp>
    </p:spTree>
    <p:extLst>
      <p:ext uri="{BB962C8B-B14F-4D97-AF65-F5344CB8AC3E}">
        <p14:creationId xmlns:p14="http://schemas.microsoft.com/office/powerpoint/2010/main" val="29109758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473" eaLnBrk="0" hangingPunct="0">
              <a:defRPr sz="1900">
                <a:solidFill>
                  <a:srgbClr val="A50021"/>
                </a:solidFill>
                <a:latin typeface="Arial" pitchFamily="34" charset="0"/>
                <a:ea typeface="ＭＳ Ｐゴシック" pitchFamily="34" charset="-128"/>
              </a:defRPr>
            </a:lvl1pPr>
            <a:lvl2pPr marL="715856" indent="-275329" defTabSz="954473" eaLnBrk="0" hangingPunct="0">
              <a:defRPr sz="1900">
                <a:solidFill>
                  <a:srgbClr val="A50021"/>
                </a:solidFill>
                <a:latin typeface="Arial" pitchFamily="34" charset="0"/>
                <a:ea typeface="ＭＳ Ｐゴシック" pitchFamily="34" charset="-128"/>
              </a:defRPr>
            </a:lvl2pPr>
            <a:lvl3pPr marL="1101316" indent="-220264" defTabSz="954473" eaLnBrk="0" hangingPunct="0">
              <a:defRPr sz="1900">
                <a:solidFill>
                  <a:srgbClr val="A50021"/>
                </a:solidFill>
                <a:latin typeface="Arial" pitchFamily="34" charset="0"/>
                <a:ea typeface="ＭＳ Ｐゴシック" pitchFamily="34" charset="-128"/>
              </a:defRPr>
            </a:lvl3pPr>
            <a:lvl4pPr marL="1541842" indent="-220264" defTabSz="954473" eaLnBrk="0" hangingPunct="0">
              <a:defRPr sz="1900">
                <a:solidFill>
                  <a:srgbClr val="A50021"/>
                </a:solidFill>
                <a:latin typeface="Arial" pitchFamily="34" charset="0"/>
                <a:ea typeface="ＭＳ Ｐゴシック" pitchFamily="34" charset="-128"/>
              </a:defRPr>
            </a:lvl4pPr>
            <a:lvl5pPr marL="1982368" indent="-220264" defTabSz="954473" eaLnBrk="0" hangingPunct="0">
              <a:defRPr sz="1900">
                <a:solidFill>
                  <a:srgbClr val="A50021"/>
                </a:solidFill>
                <a:latin typeface="Arial" pitchFamily="34" charset="0"/>
                <a:ea typeface="ＭＳ Ｐゴシック" pitchFamily="34" charset="-128"/>
              </a:defRPr>
            </a:lvl5pPr>
            <a:lvl6pPr marL="2422894"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419"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3945"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472"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fld id="{D0D15BEC-A969-4B4E-A419-C8485F5E417F}" type="slidenum">
              <a:rPr lang="da-DK" altLang="da-DK" sz="1300">
                <a:solidFill>
                  <a:srgbClr val="CC0000"/>
                </a:solidFill>
                <a:latin typeface="Times New Roman" pitchFamily="18" charset="0"/>
              </a:rPr>
              <a:pPr eaLnBrk="1" hangingPunct="1"/>
              <a:t>34</a:t>
            </a:fld>
            <a:endParaRPr lang="da-DK" altLang="da-DK" sz="1300">
              <a:solidFill>
                <a:srgbClr val="CC0000"/>
              </a:solidFill>
              <a:latin typeface="Times New Roman" pitchFamily="18" charset="0"/>
            </a:endParaRPr>
          </a:p>
        </p:txBody>
      </p:sp>
      <p:sp>
        <p:nvSpPr>
          <p:cNvPr id="19458" name="Rectangle 2"/>
          <p:cNvSpPr>
            <a:spLocks noGrp="1" noRot="1" noChangeAspect="1" noChangeArrowheads="1" noTextEdit="1"/>
          </p:cNvSpPr>
          <p:nvPr>
            <p:ph type="sldImg"/>
          </p:nvPr>
        </p:nvSpPr>
        <p:spPr>
          <a:xfrm>
            <a:off x="1260475" y="720725"/>
            <a:ext cx="4795838" cy="3598863"/>
          </a:xfrm>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9950015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542" eaLnBrk="0" hangingPunct="0">
              <a:spcBef>
                <a:spcPct val="30000"/>
              </a:spcBef>
              <a:defRPr sz="1200">
                <a:solidFill>
                  <a:schemeClr val="tx1"/>
                </a:solidFill>
                <a:latin typeface="Times New Roman" pitchFamily="18" charset="0"/>
                <a:ea typeface="ＭＳ Ｐゴシック" pitchFamily="34" charset="-128"/>
              </a:defRPr>
            </a:lvl1pPr>
            <a:lvl2pPr marL="715907" indent="-275349" defTabSz="954542" eaLnBrk="0" hangingPunct="0">
              <a:spcBef>
                <a:spcPct val="30000"/>
              </a:spcBef>
              <a:defRPr sz="1200">
                <a:solidFill>
                  <a:schemeClr val="tx1"/>
                </a:solidFill>
                <a:latin typeface="Times New Roman" pitchFamily="18" charset="0"/>
                <a:ea typeface="ＭＳ Ｐゴシック" pitchFamily="34" charset="-128"/>
              </a:defRPr>
            </a:lvl2pPr>
            <a:lvl3pPr marL="1101395" indent="-220279" defTabSz="954542" eaLnBrk="0" hangingPunct="0">
              <a:spcBef>
                <a:spcPct val="30000"/>
              </a:spcBef>
              <a:defRPr sz="1200">
                <a:solidFill>
                  <a:schemeClr val="tx1"/>
                </a:solidFill>
                <a:latin typeface="Times New Roman" pitchFamily="18" charset="0"/>
                <a:ea typeface="ＭＳ Ｐゴシック" pitchFamily="34" charset="-128"/>
              </a:defRPr>
            </a:lvl3pPr>
            <a:lvl4pPr marL="1541953" indent="-220279" defTabSz="954542" eaLnBrk="0" hangingPunct="0">
              <a:spcBef>
                <a:spcPct val="30000"/>
              </a:spcBef>
              <a:defRPr sz="1200">
                <a:solidFill>
                  <a:schemeClr val="tx1"/>
                </a:solidFill>
                <a:latin typeface="Times New Roman" pitchFamily="18" charset="0"/>
                <a:ea typeface="ＭＳ Ｐゴシック" pitchFamily="34" charset="-128"/>
              </a:defRPr>
            </a:lvl4pPr>
            <a:lvl5pPr marL="1982511" indent="-220279" defTabSz="954542" eaLnBrk="0" hangingPunct="0">
              <a:spcBef>
                <a:spcPct val="30000"/>
              </a:spcBef>
              <a:defRPr sz="1200">
                <a:solidFill>
                  <a:schemeClr val="tx1"/>
                </a:solidFill>
                <a:latin typeface="Times New Roman" pitchFamily="18" charset="0"/>
                <a:ea typeface="ＭＳ Ｐゴシック" pitchFamily="34" charset="-128"/>
              </a:defRPr>
            </a:lvl5pPr>
            <a:lvl6pPr marL="2423069"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863626"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304184"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744742"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36</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896938" y="746125"/>
            <a:ext cx="4967287" cy="3727450"/>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17415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8</a:t>
            </a:fld>
            <a:endParaRPr lang="da-DK" altLang="da-DK"/>
          </a:p>
        </p:txBody>
      </p:sp>
    </p:spTree>
    <p:extLst>
      <p:ext uri="{BB962C8B-B14F-4D97-AF65-F5344CB8AC3E}">
        <p14:creationId xmlns:p14="http://schemas.microsoft.com/office/powerpoint/2010/main" val="378096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9</a:t>
            </a:fld>
            <a:endParaRPr lang="da-DK" altLang="da-DK"/>
          </a:p>
        </p:txBody>
      </p:sp>
    </p:spTree>
    <p:extLst>
      <p:ext uri="{BB962C8B-B14F-4D97-AF65-F5344CB8AC3E}">
        <p14:creationId xmlns:p14="http://schemas.microsoft.com/office/powerpoint/2010/main" val="3412286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6" name="Rectangle 6"/>
          <p:cNvSpPr>
            <a:spLocks noGrp="1" noChangeArrowheads="1"/>
          </p:cNvSpPr>
          <p:nvPr>
            <p:ph type="sldNum" sz="quarter" idx="12"/>
          </p:nvPr>
        </p:nvSpPr>
        <p:spPr>
          <a:xfrm>
            <a:off x="8388424" y="6400800"/>
            <a:ext cx="784143" cy="457200"/>
          </a:xfrm>
          <a:prstGeom prst="rect">
            <a:avLst/>
          </a:prstGeo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280283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388424" y="6400800"/>
            <a:ext cx="784143" cy="457200"/>
          </a:xfr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38132165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260350"/>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a-DK" altLang="da-DK" smtClean="0"/>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altLang="da-DK" smtClean="0"/>
              <a:t>Click to edit Master text styles</a:t>
            </a:r>
          </a:p>
          <a:p>
            <a:pPr lvl="1"/>
            <a:r>
              <a:rPr lang="da-DK" altLang="da-DK" smtClean="0"/>
              <a:t>Second level</a:t>
            </a:r>
          </a:p>
          <a:p>
            <a:pPr lvl="2"/>
            <a:r>
              <a:rPr lang="da-DK" altLang="da-DK" smtClean="0"/>
              <a:t>Third level</a:t>
            </a:r>
          </a:p>
          <a:p>
            <a:pPr lvl="3"/>
            <a:r>
              <a:rPr lang="da-DK" altLang="da-DK" smtClean="0"/>
              <a:t>Fourth level</a:t>
            </a:r>
          </a:p>
          <a:p>
            <a:pPr lvl="4"/>
            <a:r>
              <a:rPr lang="da-DK" altLang="da-DK" smtClean="0"/>
              <a:t>Fifth level</a:t>
            </a:r>
          </a:p>
        </p:txBody>
      </p:sp>
      <p:sp>
        <p:nvSpPr>
          <p:cNvPr id="1031" name="Line 9"/>
          <p:cNvSpPr>
            <a:spLocks noChangeShapeType="1"/>
          </p:cNvSpPr>
          <p:nvPr/>
        </p:nvSpPr>
        <p:spPr bwMode="auto">
          <a:xfrm flipV="1">
            <a:off x="468313" y="981075"/>
            <a:ext cx="8207375" cy="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da-DK"/>
          </a:p>
        </p:txBody>
      </p:sp>
      <p:sp>
        <p:nvSpPr>
          <p:cNvPr id="8" name="Rectangle 6"/>
          <p:cNvSpPr>
            <a:spLocks noGrp="1" noChangeArrowheads="1"/>
          </p:cNvSpPr>
          <p:nvPr>
            <p:ph type="sldNum" sz="quarter" idx="4"/>
          </p:nvPr>
        </p:nvSpPr>
        <p:spPr>
          <a:xfrm>
            <a:off x="8388424" y="6400800"/>
            <a:ext cx="784143" cy="457200"/>
          </a:xfrm>
          <a:prstGeom prst="rect">
            <a:avLst/>
          </a:prstGeom>
          <a:ln/>
        </p:spPr>
        <p:txBody>
          <a:bodyPr/>
          <a:lstStyle>
            <a:lvl1pPr algn="ctr">
              <a:defRPr sz="1800" b="1">
                <a:solidFill>
                  <a:srgbClr val="002060"/>
                </a:solidFill>
              </a:defRPr>
            </a:lvl1pPr>
          </a:lstStyle>
          <a:p>
            <a:fld id="{AFFA0464-6430-46B6-9821-63ECB517BF02}" type="slidenum">
              <a:rPr lang="da-DK" altLang="da-DK" smtClean="0"/>
              <a:pPr/>
              <a:t>‹#›</a:t>
            </a:fld>
            <a:endParaRPr lang="da-DK" altLang="da-DK" dirty="0"/>
          </a:p>
        </p:txBody>
      </p:sp>
    </p:spTree>
  </p:cSld>
  <p:clrMap bg1="lt1" tx1="dk1" bg2="lt2" tx2="dk2" accent1="accent1" accent2="accent2" accent3="accent3" accent4="accent4" accent5="accent5" accent6="accent6" hlink="hlink" folHlink="folHlink"/>
  <p:sldLayoutIdLst>
    <p:sldLayoutId id="2147483650" r:id="rId1"/>
    <p:sldLayoutId id="2147483654"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6156176" y="4293096"/>
            <a:ext cx="2915816" cy="2415486"/>
            <a:chOff x="4996207" y="3521723"/>
            <a:chExt cx="3774104" cy="2829026"/>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25757"/>
            <a:stretch/>
          </p:blipFill>
          <p:spPr>
            <a:xfrm>
              <a:off x="4996208" y="3521720"/>
              <a:ext cx="3774105" cy="2829024"/>
            </a:xfrm>
            <a:prstGeom prst="rect">
              <a:avLst/>
            </a:prstGeom>
            <a:solidFill>
              <a:schemeClr val="bg1"/>
            </a:solidFill>
          </p:spPr>
        </p:pic>
        <p:sp>
          <p:nvSpPr>
            <p:cNvPr id="8" name="Rectangle 7"/>
            <p:cNvSpPr/>
            <p:nvPr/>
          </p:nvSpPr>
          <p:spPr bwMode="auto">
            <a:xfrm>
              <a:off x="8028383" y="3645024"/>
              <a:ext cx="741929" cy="648072"/>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grpSp>
      <p:sp>
        <p:nvSpPr>
          <p:cNvPr id="30721"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Forelæsning Uge </a:t>
            </a:r>
            <a:r>
              <a:rPr lang="da-DK" altLang="da-DK" sz="3200" dirty="0" smtClean="0">
                <a:ea typeface="ＭＳ Ｐゴシック" pitchFamily="34" charset="-128"/>
              </a:rPr>
              <a:t>14</a:t>
            </a:r>
            <a:endParaRPr lang="da-DK" altLang="da-DK" sz="3200" noProof="0" dirty="0" smtClean="0">
              <a:ea typeface="ＭＳ Ｐゴシック" pitchFamily="34" charset="-128"/>
            </a:endParaRPr>
          </a:p>
        </p:txBody>
      </p:sp>
      <p:sp>
        <p:nvSpPr>
          <p:cNvPr id="30722" name="Rectangle 3"/>
          <p:cNvSpPr>
            <a:spLocks noGrp="1" noChangeArrowheads="1"/>
          </p:cNvSpPr>
          <p:nvPr>
            <p:ph type="body" idx="1"/>
          </p:nvPr>
        </p:nvSpPr>
        <p:spPr>
          <a:xfrm>
            <a:off x="468313" y="1052736"/>
            <a:ext cx="8479822" cy="5733257"/>
          </a:xfrm>
        </p:spPr>
        <p:txBody>
          <a:bodyPr/>
          <a:lstStyle/>
          <a:p>
            <a:pPr>
              <a:spcBef>
                <a:spcPts val="1200"/>
              </a:spcBef>
            </a:pPr>
            <a:r>
              <a:rPr lang="da-DK" altLang="da-DK" sz="1800" dirty="0" smtClean="0">
                <a:ea typeface="ＭＳ Ｐゴシック" pitchFamily="34" charset="-128"/>
              </a:rPr>
              <a:t>Defensiv programmering</a:t>
            </a:r>
          </a:p>
          <a:p>
            <a:pPr lvl="1">
              <a:spcBef>
                <a:spcPts val="300"/>
              </a:spcBef>
            </a:pPr>
            <a:r>
              <a:rPr lang="da-DK" altLang="da-DK" sz="1600" kern="1200" dirty="0" smtClean="0">
                <a:ea typeface="ＭＳ Ｐゴシック" pitchFamily="34" charset="-128"/>
                <a:cs typeface="+mn-cs"/>
              </a:rPr>
              <a:t>Metoder og konstruktører bør </a:t>
            </a:r>
            <a:r>
              <a:rPr lang="da-DK" altLang="da-DK" sz="1600" kern="1200" dirty="0">
                <a:ea typeface="ＭＳ Ｐゴシック" pitchFamily="34" charset="-128"/>
                <a:cs typeface="+mn-cs"/>
              </a:rPr>
              <a:t>tjekke </a:t>
            </a:r>
            <a:r>
              <a:rPr lang="da-DK" altLang="da-DK" sz="1600" kern="1200" dirty="0" smtClean="0">
                <a:ea typeface="ＭＳ Ｐゴシック" pitchFamily="34" charset="-128"/>
                <a:cs typeface="+mn-cs"/>
              </a:rPr>
              <a:t>de parameterværdier</a:t>
            </a:r>
            <a:r>
              <a:rPr lang="da-DK" altLang="da-DK" sz="1600" kern="1200" dirty="0">
                <a:ea typeface="ＭＳ Ｐゴシック" pitchFamily="34" charset="-128"/>
                <a:cs typeface="+mn-cs"/>
              </a:rPr>
              <a:t>, som de </a:t>
            </a:r>
            <a:r>
              <a:rPr lang="da-DK" altLang="da-DK" sz="1600" kern="1200" dirty="0" smtClean="0">
                <a:ea typeface="ＭＳ Ｐゴシック" pitchFamily="34" charset="-128"/>
                <a:cs typeface="+mn-cs"/>
              </a:rPr>
              <a:t>kaldes med</a:t>
            </a:r>
          </a:p>
          <a:p>
            <a:pPr lvl="1">
              <a:spcBef>
                <a:spcPts val="300"/>
              </a:spcBef>
            </a:pPr>
            <a:r>
              <a:rPr lang="da-DK" altLang="da-DK" sz="1600" kern="1200" dirty="0" smtClean="0">
                <a:ea typeface="ＭＳ Ｐゴシック" pitchFamily="34" charset="-128"/>
                <a:cs typeface="+mn-cs"/>
              </a:rPr>
              <a:t>Derved kan man ofte undgå ulovlige handlinger, </a:t>
            </a:r>
            <a:r>
              <a:rPr lang="da-DK" altLang="da-DK" sz="1600" dirty="0">
                <a:ea typeface="ＭＳ Ｐゴシック" pitchFamily="34" charset="-128"/>
              </a:rPr>
              <a:t>såsom at dividere med </a:t>
            </a:r>
            <a:r>
              <a:rPr lang="da-DK" altLang="da-DK" sz="1600" dirty="0" smtClean="0">
                <a:ea typeface="ＭＳ Ｐゴシック" pitchFamily="34" charset="-128"/>
              </a:rPr>
              <a:t>nul eller </a:t>
            </a:r>
            <a:r>
              <a:rPr lang="da-DK" altLang="da-DK" sz="1600" dirty="0">
                <a:ea typeface="ＭＳ Ｐゴシック" pitchFamily="34" charset="-128"/>
              </a:rPr>
              <a:t>tilgå et </a:t>
            </a:r>
            <a:r>
              <a:rPr lang="da-DK" altLang="da-DK" sz="1600" dirty="0" smtClean="0">
                <a:ea typeface="ＭＳ Ｐゴシック" pitchFamily="34" charset="-128"/>
              </a:rPr>
              <a:t>element, </a:t>
            </a:r>
            <a:r>
              <a:rPr lang="da-DK" altLang="da-DK" sz="1600" dirty="0">
                <a:ea typeface="ＭＳ Ｐゴシック" pitchFamily="34" charset="-128"/>
              </a:rPr>
              <a:t>som ikke </a:t>
            </a:r>
            <a:r>
              <a:rPr lang="da-DK" altLang="da-DK" sz="1600" dirty="0" smtClean="0">
                <a:ea typeface="ＭＳ Ｐゴシック" pitchFamily="34" charset="-128"/>
              </a:rPr>
              <a:t>eksisterer</a:t>
            </a:r>
            <a:endParaRPr lang="da-DK" altLang="da-DK" sz="1600" spc="-50" dirty="0" smtClean="0">
              <a:ea typeface="ＭＳ Ｐゴシック" pitchFamily="34" charset="-128"/>
            </a:endParaRP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Exceptions</a:t>
            </a:r>
          </a:p>
          <a:p>
            <a:pPr lvl="1">
              <a:spcBef>
                <a:spcPts val="300"/>
              </a:spcBef>
            </a:pPr>
            <a:r>
              <a:rPr lang="da-DK" altLang="da-DK" sz="1600" kern="1200" dirty="0">
                <a:ea typeface="ＭＳ Ｐゴシック" pitchFamily="34" charset="-128"/>
                <a:cs typeface="+mn-cs"/>
              </a:rPr>
              <a:t>Sprogkonstruktion til rapportering af </a:t>
            </a:r>
            <a:r>
              <a:rPr lang="da-DK" altLang="da-DK" sz="1600" kern="1200" dirty="0" smtClean="0">
                <a:ea typeface="ＭＳ Ｐゴシック" pitchFamily="34" charset="-128"/>
                <a:cs typeface="+mn-cs"/>
              </a:rPr>
              <a:t>fejl</a:t>
            </a:r>
          </a:p>
          <a:p>
            <a:pPr lvl="1">
              <a:spcBef>
                <a:spcPts val="300"/>
              </a:spcBef>
            </a:pPr>
            <a:r>
              <a:rPr lang="da-DK" altLang="da-DK" sz="1600" kern="1200" dirty="0" smtClean="0">
                <a:ea typeface="ＭＳ Ｐゴシック" pitchFamily="34" charset="-128"/>
                <a:cs typeface="+mn-cs"/>
              </a:rPr>
              <a:t>En kaldt metode kan kaste en exception, som så efterfølgende gribes (håndteres) på det sted, hvor metoden blev kaldt</a:t>
            </a: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Assertions</a:t>
            </a:r>
          </a:p>
          <a:p>
            <a:pPr lvl="1">
              <a:spcBef>
                <a:spcPts val="300"/>
              </a:spcBef>
            </a:pPr>
            <a:r>
              <a:rPr lang="da-DK" altLang="da-DK" sz="1600" kern="1200" dirty="0">
                <a:ea typeface="ＭＳ Ｐゴシック" pitchFamily="34" charset="-128"/>
                <a:cs typeface="+mn-cs"/>
              </a:rPr>
              <a:t>Sprogkonstruktion til </a:t>
            </a:r>
            <a:r>
              <a:rPr lang="da-DK" altLang="da-DK" sz="1600" kern="1200" dirty="0" smtClean="0">
                <a:ea typeface="ＭＳ Ｐゴシック" pitchFamily="34" charset="-128"/>
                <a:cs typeface="+mn-cs"/>
              </a:rPr>
              <a:t>beskrivelse </a:t>
            </a:r>
            <a:r>
              <a:rPr lang="da-DK" altLang="da-DK" sz="1600" kern="1200" dirty="0">
                <a:ea typeface="ＭＳ Ｐゴシック" pitchFamily="34" charset="-128"/>
                <a:cs typeface="+mn-cs"/>
              </a:rPr>
              <a:t>af </a:t>
            </a:r>
            <a:r>
              <a:rPr lang="da-DK" altLang="da-DK" sz="1600" kern="1200" dirty="0" smtClean="0">
                <a:ea typeface="ＭＳ Ｐゴシック" pitchFamily="34" charset="-128"/>
                <a:cs typeface="+mn-cs"/>
              </a:rPr>
              <a:t>betingelser, som man forventer </a:t>
            </a:r>
            <a:r>
              <a:rPr lang="da-DK" altLang="da-DK" sz="1600" kern="1200" dirty="0">
                <a:ea typeface="ＭＳ Ｐゴシック" pitchFamily="34" charset="-128"/>
                <a:cs typeface="+mn-cs"/>
              </a:rPr>
              <a:t>vil være opfyldt på bestemte steder i </a:t>
            </a:r>
            <a:r>
              <a:rPr lang="da-DK" altLang="da-DK" sz="1600" kern="1200" dirty="0" smtClean="0">
                <a:ea typeface="ＭＳ Ｐゴシック" pitchFamily="34" charset="-128"/>
                <a:cs typeface="+mn-cs"/>
              </a:rPr>
              <a:t>programmet</a:t>
            </a: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Fil-baseret input/output</a:t>
            </a:r>
          </a:p>
          <a:p>
            <a:pPr lvl="1">
              <a:spcBef>
                <a:spcPts val="300"/>
              </a:spcBef>
            </a:pPr>
            <a:r>
              <a:rPr lang="da-DK" altLang="da-DK" sz="1600" kern="1200" dirty="0">
                <a:ea typeface="ＭＳ Ｐゴシック" pitchFamily="34" charset="-128"/>
                <a:cs typeface="+mn-cs"/>
              </a:rPr>
              <a:t>Hvordan </a:t>
            </a:r>
            <a:r>
              <a:rPr lang="da-DK" altLang="da-DK" sz="1600" kern="1200" dirty="0" smtClean="0">
                <a:ea typeface="ＭＳ Ｐゴシック" pitchFamily="34" charset="-128"/>
                <a:cs typeface="+mn-cs"/>
              </a:rPr>
              <a:t>læser </a:t>
            </a:r>
            <a:r>
              <a:rPr lang="da-DK" altLang="da-DK" sz="1600" kern="1200" dirty="0">
                <a:ea typeface="ＭＳ Ｐゴシック" pitchFamily="34" charset="-128"/>
                <a:cs typeface="+mn-cs"/>
              </a:rPr>
              <a:t>og skriver man </a:t>
            </a:r>
            <a:r>
              <a:rPr lang="da-DK" altLang="da-DK" sz="1600" kern="1200" dirty="0" smtClean="0">
                <a:ea typeface="ＭＳ Ｐゴシック" pitchFamily="34" charset="-128"/>
                <a:cs typeface="+mn-cs"/>
              </a:rPr>
              <a:t>en fil?</a:t>
            </a:r>
            <a:endParaRPr lang="da-DK" altLang="da-DK" sz="1600" kern="1200" dirty="0">
              <a:ea typeface="ＭＳ Ｐゴシック" pitchFamily="34" charset="-128"/>
              <a:cs typeface="+mn-cs"/>
            </a:endParaRPr>
          </a:p>
          <a:p>
            <a:pPr lvl="1">
              <a:spcBef>
                <a:spcPts val="300"/>
              </a:spcBef>
            </a:pPr>
            <a:r>
              <a:rPr lang="da-DK" altLang="da-DK" sz="1600" kern="1200" dirty="0">
                <a:ea typeface="ＭＳ Ｐゴシック" pitchFamily="34" charset="-128"/>
                <a:cs typeface="+mn-cs"/>
              </a:rPr>
              <a:t>Område, hvor der let kan ske fejl (forkert filnavn</a:t>
            </a:r>
            <a:r>
              <a:rPr lang="da-DK" altLang="da-DK" sz="1600" kern="1200" dirty="0" smtClean="0">
                <a:ea typeface="ＭＳ Ｐゴシック" pitchFamily="34" charset="-128"/>
                <a:cs typeface="+mn-cs"/>
              </a:rPr>
              <a:t>,</a:t>
            </a:r>
            <a:br>
              <a:rPr lang="da-DK" altLang="da-DK" sz="1600" kern="1200" dirty="0" smtClean="0">
                <a:ea typeface="ＭＳ Ｐゴシック" pitchFamily="34" charset="-128"/>
                <a:cs typeface="+mn-cs"/>
              </a:rPr>
            </a:br>
            <a:r>
              <a:rPr lang="da-DK" altLang="da-DK" sz="1600" kern="1200" dirty="0" smtClean="0">
                <a:ea typeface="ＭＳ Ｐゴシック" pitchFamily="34" charset="-128"/>
                <a:cs typeface="+mn-cs"/>
              </a:rPr>
              <a:t>disk </a:t>
            </a:r>
            <a:r>
              <a:rPr lang="da-DK" altLang="da-DK" sz="1600" kern="1200" dirty="0" err="1" smtClean="0">
                <a:ea typeface="ＭＳ Ｐゴシック" pitchFamily="34" charset="-128"/>
                <a:cs typeface="+mn-cs"/>
              </a:rPr>
              <a:t>full</a:t>
            </a:r>
            <a:r>
              <a:rPr lang="da-DK" altLang="da-DK" sz="1600" kern="1200" dirty="0" smtClean="0">
                <a:ea typeface="ＭＳ Ｐゴシック" pitchFamily="34" charset="-128"/>
                <a:cs typeface="+mn-cs"/>
              </a:rPr>
              <a:t>, </a:t>
            </a:r>
            <a:r>
              <a:rPr lang="da-DK" altLang="da-DK" sz="1600" kern="1200" dirty="0" err="1" smtClean="0">
                <a:ea typeface="ＭＳ Ｐゴシック" pitchFamily="34" charset="-128"/>
                <a:cs typeface="+mn-cs"/>
              </a:rPr>
              <a:t>no</a:t>
            </a:r>
            <a:r>
              <a:rPr lang="da-DK" altLang="da-DK" sz="1600" kern="1200" dirty="0" smtClean="0">
                <a:ea typeface="ＭＳ Ｐゴシック" pitchFamily="34" charset="-128"/>
                <a:cs typeface="+mn-cs"/>
              </a:rPr>
              <a:t> </a:t>
            </a:r>
            <a:r>
              <a:rPr lang="da-DK" altLang="da-DK" sz="1600" kern="1200" dirty="0">
                <a:ea typeface="ＭＳ Ｐゴシック" pitchFamily="34" charset="-128"/>
                <a:cs typeface="+mn-cs"/>
              </a:rPr>
              <a:t>permission , netværksfejl, osv.)</a:t>
            </a:r>
          </a:p>
          <a:p>
            <a:pPr lvl="1">
              <a:spcBef>
                <a:spcPts val="300"/>
              </a:spcBef>
            </a:pPr>
            <a:r>
              <a:rPr lang="da-DK" altLang="da-DK" sz="1600" kern="1200" dirty="0" smtClean="0">
                <a:ea typeface="ＭＳ Ｐゴシック" pitchFamily="34" charset="-128"/>
                <a:cs typeface="+mn-cs"/>
              </a:rPr>
              <a:t>Sådanne fejl håndteres elegant ved hjælp af exceptions</a:t>
            </a:r>
          </a:p>
          <a:p>
            <a:pPr marL="342900" lvl="1" indent="-342900">
              <a:spcBef>
                <a:spcPts val="900"/>
              </a:spcBef>
              <a:buFontTx/>
              <a:buChar char="•"/>
            </a:pPr>
            <a:r>
              <a:rPr lang="da-DK" altLang="da-DK" sz="1800" b="1" spc="-70" dirty="0">
                <a:solidFill>
                  <a:srgbClr val="A50021"/>
                </a:solidFill>
                <a:ea typeface="ＭＳ Ｐゴシック" pitchFamily="34" charset="-128"/>
                <a:cs typeface="ＭＳ Ｐゴシック" pitchFamily="-106" charset="-128"/>
              </a:rPr>
              <a:t>Afleveringsopgave: Computerspil </a:t>
            </a:r>
            <a:r>
              <a:rPr lang="da-DK" altLang="da-DK" sz="1800" b="1" spc="-70" dirty="0" smtClean="0">
                <a:solidFill>
                  <a:srgbClr val="A50021"/>
                </a:solidFill>
                <a:ea typeface="ＭＳ Ｐゴシック" pitchFamily="34" charset="-128"/>
                <a:cs typeface="ＭＳ Ｐゴシック" pitchFamily="-106" charset="-128"/>
              </a:rPr>
              <a:t>4</a:t>
            </a:r>
            <a:endParaRPr lang="da-DK" altLang="da-DK" sz="1800" b="1" spc="-70" dirty="0">
              <a:solidFill>
                <a:srgbClr val="A50021"/>
              </a:solidFill>
              <a:ea typeface="ＭＳ Ｐゴシック" pitchFamily="34" charset="-128"/>
              <a:cs typeface="ＭＳ Ｐゴシック" pitchFamily="-106" charset="-128"/>
            </a:endParaRPr>
          </a:p>
          <a:p>
            <a:pPr lvl="1">
              <a:spcBef>
                <a:spcPts val="300"/>
              </a:spcBef>
            </a:pPr>
            <a:r>
              <a:rPr lang="da-DK" altLang="da-DK" sz="1600" kern="1200" dirty="0">
                <a:ea typeface="ＭＳ Ｐゴシック" pitchFamily="34" charset="-128"/>
                <a:cs typeface="+mn-cs"/>
              </a:rPr>
              <a:t>Modifikation af </a:t>
            </a:r>
            <a:r>
              <a:rPr lang="da-DK" altLang="da-DK" sz="1600" kern="1200" dirty="0" smtClean="0">
                <a:ea typeface="ＭＳ Ｐゴシック" pitchFamily="34" charset="-128"/>
                <a:cs typeface="+mn-cs"/>
              </a:rPr>
              <a:t>den</a:t>
            </a:r>
            <a:br>
              <a:rPr lang="da-DK" altLang="da-DK" sz="1600" kern="1200" dirty="0" smtClean="0">
                <a:ea typeface="ＭＳ Ｐゴシック" pitchFamily="34" charset="-128"/>
                <a:cs typeface="+mn-cs"/>
              </a:rPr>
            </a:br>
            <a:r>
              <a:rPr lang="da-DK" altLang="da-DK" sz="1600" kern="1200" dirty="0" smtClean="0">
                <a:ea typeface="ＭＳ Ｐゴシック" pitchFamily="34" charset="-128"/>
                <a:cs typeface="+mn-cs"/>
              </a:rPr>
              <a:t>grafiske</a:t>
            </a:r>
            <a:r>
              <a:rPr lang="da-DK" altLang="da-DK" sz="1600" kern="1200" dirty="0">
                <a:ea typeface="ＭＳ Ｐゴシック" pitchFamily="34" charset="-128"/>
                <a:cs typeface="+mn-cs"/>
              </a:rPr>
              <a:t> </a:t>
            </a:r>
            <a:r>
              <a:rPr lang="da-DK" altLang="da-DK" sz="1600" kern="1200" dirty="0" smtClean="0">
                <a:ea typeface="ＭＳ Ｐゴシック" pitchFamily="34" charset="-128"/>
                <a:cs typeface="+mn-cs"/>
              </a:rPr>
              <a:t>brugergrænseflade</a:t>
            </a:r>
            <a:endParaRPr lang="da-DK" altLang="da-DK" sz="1600" kern="1200" dirty="0">
              <a:ea typeface="ＭＳ Ｐゴシック" pitchFamily="34" charset="-128"/>
              <a:cs typeface="+mn-cs"/>
            </a:endParaRPr>
          </a:p>
          <a:p>
            <a:pPr lvl="1">
              <a:spcBef>
                <a:spcPts val="100"/>
              </a:spcBef>
            </a:pPr>
            <a:endParaRPr lang="da-DK" altLang="da-DK" sz="1600" kern="1200" spc="-50" dirty="0">
              <a:ea typeface="ＭＳ Ｐゴシック" pitchFamily="34" charset="-128"/>
              <a:cs typeface="+mn-cs"/>
            </a:endParaRPr>
          </a:p>
          <a:p>
            <a:pPr>
              <a:spcBef>
                <a:spcPts val="1200"/>
              </a:spcBef>
            </a:pPr>
            <a:endParaRPr lang="da-DK" altLang="da-DK" sz="1800" dirty="0">
              <a:ea typeface="ＭＳ Ｐゴシック" pitchFamily="34" charset="-128"/>
            </a:endParaRPr>
          </a:p>
        </p:txBody>
      </p:sp>
      <p:sp>
        <p:nvSpPr>
          <p:cNvPr id="9" name="Text Box 21"/>
          <p:cNvSpPr txBox="1">
            <a:spLocks noChangeArrowheads="1"/>
          </p:cNvSpPr>
          <p:nvPr/>
        </p:nvSpPr>
        <p:spPr bwMode="auto">
          <a:xfrm>
            <a:off x="4932040" y="476672"/>
            <a:ext cx="4016094" cy="869469"/>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ct val="50000"/>
              </a:spcBef>
              <a:buFontTx/>
              <a:buNone/>
              <a:defRPr sz="1400" b="1">
                <a:solidFill>
                  <a:srgbClr val="0000FF"/>
                </a:solidFill>
              </a:defRPr>
            </a:lvl1pPr>
          </a:lstStyle>
          <a:p>
            <a:r>
              <a:rPr lang="da-DK" altLang="da-DK" sz="1200" dirty="0" smtClean="0"/>
              <a:t>Tillykke</a:t>
            </a:r>
          </a:p>
          <a:p>
            <a:pPr marL="182563" indent="-182563">
              <a:spcBef>
                <a:spcPts val="100"/>
              </a:spcBef>
              <a:buFont typeface="Arial" panose="020B0604020202020204" pitchFamily="34" charset="0"/>
              <a:buChar char="•"/>
            </a:pPr>
            <a:r>
              <a:rPr lang="da-DK" altLang="da-DK" sz="1200" dirty="0" smtClean="0"/>
              <a:t>I mangler nu kun at aflevere Computerspil 4 og 5 (som de fleste synes er lettere end de foregående)</a:t>
            </a:r>
          </a:p>
          <a:p>
            <a:pPr marL="182563" indent="-182563">
              <a:spcBef>
                <a:spcPts val="200"/>
              </a:spcBef>
              <a:buFont typeface="Arial" panose="020B0604020202020204" pitchFamily="34" charset="0"/>
              <a:buChar char="•"/>
            </a:pPr>
            <a:r>
              <a:rPr lang="da-DK" altLang="da-DK" sz="1200" dirty="0" smtClean="0"/>
              <a:t>Husk også de to mundtlige præsentationer</a:t>
            </a:r>
            <a:endParaRPr lang="da-DK" altLang="da-DK" sz="1200" dirty="0"/>
          </a:p>
        </p:txBody>
      </p:sp>
    </p:spTree>
    <p:extLst>
      <p:ext uri="{BB962C8B-B14F-4D97-AF65-F5344CB8AC3E}">
        <p14:creationId xmlns:p14="http://schemas.microsoft.com/office/powerpoint/2010/main" val="888698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Unchecked versus checked 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10</a:t>
            </a:fld>
            <a:endParaRPr lang="da-DK" altLang="da-DK" dirty="0"/>
          </a:p>
        </p:txBody>
      </p:sp>
      <p:sp>
        <p:nvSpPr>
          <p:cNvPr id="4" name="Rectangle 3"/>
          <p:cNvSpPr txBox="1">
            <a:spLocks noChangeArrowheads="1"/>
          </p:cNvSpPr>
          <p:nvPr/>
        </p:nvSpPr>
        <p:spPr bwMode="auto">
          <a:xfrm>
            <a:off x="481079" y="1061050"/>
            <a:ext cx="8513291" cy="570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008000"/>
                </a:solidFill>
                <a:ea typeface="ＭＳ Ｐゴシック" pitchFamily="34" charset="-128"/>
                <a:cs typeface="ＭＳ Ｐゴシック" pitchFamily="-106" charset="-128"/>
              </a:rPr>
              <a:t>Unchecked</a:t>
            </a:r>
            <a:r>
              <a:rPr lang="da-DK" altLang="da-DK" b="1" dirty="0">
                <a:solidFill>
                  <a:srgbClr val="A50021"/>
                </a:solidFill>
                <a:ea typeface="ＭＳ Ｐゴシック" pitchFamily="34" charset="-128"/>
                <a:cs typeface="ＭＳ Ｐゴシック" pitchFamily="-106" charset="-128"/>
              </a:rPr>
              <a:t> exceptions bruges i situationer, hvor fejlen bør føre </a:t>
            </a:r>
            <a:r>
              <a:rPr lang="da-DK" altLang="da-DK" b="1" dirty="0" smtClean="0">
                <a:solidFill>
                  <a:srgbClr val="A50021"/>
                </a:solidFill>
                <a:ea typeface="ＭＳ Ｐゴシック" pitchFamily="34" charset="-128"/>
                <a:cs typeface="ＭＳ Ｐゴシック" pitchFamily="-106" charset="-128"/>
              </a:rPr>
              <a:t>til, </a:t>
            </a:r>
            <a:r>
              <a:rPr lang="da-DK" altLang="da-DK" b="1" dirty="0">
                <a:solidFill>
                  <a:srgbClr val="A50021"/>
                </a:solidFill>
                <a:ea typeface="ＭＳ Ｐゴシック" pitchFamily="34" charset="-128"/>
                <a:cs typeface="ＭＳ Ｐゴシック" pitchFamily="-106" charset="-128"/>
              </a:rPr>
              <a:t>at programmet </a:t>
            </a:r>
            <a:r>
              <a:rPr lang="da-DK" altLang="da-DK" b="1" dirty="0" smtClean="0">
                <a:solidFill>
                  <a:srgbClr val="A50021"/>
                </a:solidFill>
                <a:ea typeface="ＭＳ Ｐゴシック" pitchFamily="34" charset="-128"/>
                <a:cs typeface="ＭＳ Ｐゴシック" pitchFamily="-106" charset="-128"/>
              </a:rPr>
              <a:t>stopper</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Typisk fordi programmøren har lavet en logisk fejl, såsom at dividere med nul, kalde en metode på en variabel, der har værdien null, eller tilgå et element som ikke eksisterer (i en arrayliste eller et array)</a:t>
            </a:r>
          </a:p>
          <a:p>
            <a:pPr lvl="1">
              <a:spcBef>
                <a:spcPts val="600"/>
              </a:spcBef>
            </a:pPr>
            <a:r>
              <a:rPr lang="da-DK" altLang="da-DK" sz="1800" dirty="0" smtClean="0">
                <a:ea typeface="ＭＳ Ｐゴシック" pitchFamily="34" charset="-128"/>
              </a:rPr>
              <a:t>Sådanne fejl kan undgås – </a:t>
            </a:r>
            <a:r>
              <a:rPr lang="da-DK" altLang="da-DK" sz="1800" spc="-50" dirty="0" smtClean="0">
                <a:ea typeface="ＭＳ Ｐゴシック" pitchFamily="34" charset="-128"/>
              </a:rPr>
              <a:t>hvis programmøren er kompetent og omhyggelig</a:t>
            </a:r>
          </a:p>
          <a:p>
            <a:pPr marL="342900" lvl="1" indent="-342900">
              <a:spcBef>
                <a:spcPts val="1200"/>
              </a:spcBef>
              <a:buChar char="•"/>
            </a:pPr>
            <a:r>
              <a:rPr lang="da-DK" altLang="da-DK" b="1" dirty="0" smtClean="0">
                <a:solidFill>
                  <a:srgbClr val="008000"/>
                </a:solidFill>
                <a:ea typeface="ＭＳ Ｐゴシック" pitchFamily="34" charset="-128"/>
                <a:cs typeface="ＭＳ Ｐゴシック" pitchFamily="-106" charset="-128"/>
              </a:rPr>
              <a:t>Checked</a:t>
            </a:r>
            <a:r>
              <a:rPr lang="da-DK" altLang="da-DK" b="1" dirty="0" smtClean="0">
                <a:solidFill>
                  <a:srgbClr val="A50021"/>
                </a:solidFill>
                <a:ea typeface="ＭＳ Ｐゴシック" pitchFamily="34" charset="-128"/>
                <a:cs typeface="ＭＳ Ｐゴシック" pitchFamily="-106" charset="-128"/>
              </a:rPr>
              <a:t> </a:t>
            </a:r>
            <a:r>
              <a:rPr lang="da-DK" altLang="da-DK" b="1" dirty="0">
                <a:solidFill>
                  <a:srgbClr val="A50021"/>
                </a:solidFill>
                <a:ea typeface="ＭＳ Ｐゴシック" pitchFamily="34" charset="-128"/>
                <a:cs typeface="ＭＳ Ｐゴシック" pitchFamily="-106" charset="-128"/>
              </a:rPr>
              <a:t>exceptions bruges i </a:t>
            </a:r>
            <a:r>
              <a:rPr lang="da-DK" altLang="da-DK" b="1" dirty="0">
                <a:solidFill>
                  <a:srgbClr val="A50021"/>
                </a:solidFill>
                <a:ea typeface="ＭＳ Ｐゴシック" pitchFamily="34" charset="-128"/>
                <a:cs typeface="ＭＳ Ｐゴシック" pitchFamily="-106" charset="-128"/>
              </a:rPr>
              <a:t>situationer, hvor</a:t>
            </a:r>
          </a:p>
          <a:p>
            <a:pPr lvl="1">
              <a:spcBef>
                <a:spcPts val="600"/>
              </a:spcBef>
            </a:pPr>
            <a:r>
              <a:rPr lang="da-DK" altLang="da-DK" sz="1800" dirty="0">
                <a:ea typeface="ＭＳ Ｐゴシック" pitchFamily="34" charset="-128"/>
              </a:rPr>
              <a:t>fejlen </a:t>
            </a:r>
            <a:r>
              <a:rPr lang="da-DK" altLang="da-DK" sz="1800" b="1" dirty="0">
                <a:solidFill>
                  <a:srgbClr val="008000"/>
                </a:solidFill>
                <a:ea typeface="ＭＳ Ｐゴシック" pitchFamily="34" charset="-128"/>
              </a:rPr>
              <a:t>ikke</a:t>
            </a:r>
            <a:r>
              <a:rPr lang="da-DK" altLang="da-DK" sz="1800" dirty="0">
                <a:ea typeface="ＭＳ Ｐゴシック" pitchFamily="34" charset="-128"/>
              </a:rPr>
              <a:t> skyldes dårligt </a:t>
            </a:r>
            <a:r>
              <a:rPr lang="da-DK" altLang="da-DK" sz="1800" dirty="0" smtClean="0">
                <a:ea typeface="ＭＳ Ｐゴシック" pitchFamily="34" charset="-128"/>
              </a:rPr>
              <a:t>programmørarbejde, og</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det giver mening, at </a:t>
            </a:r>
            <a:r>
              <a:rPr lang="da-DK" altLang="da-DK" sz="1800" dirty="0" smtClean="0">
                <a:ea typeface="ＭＳ Ｐゴシック" pitchFamily="34" charset="-128"/>
              </a:rPr>
              <a:t>den kaldende metode forsøger </a:t>
            </a:r>
            <a:r>
              <a:rPr lang="da-DK" altLang="da-DK" sz="1800" dirty="0">
                <a:ea typeface="ＭＳ Ｐゴシック" pitchFamily="34" charset="-128"/>
              </a:rPr>
              <a:t>at reparere fejlen</a:t>
            </a:r>
          </a:p>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Checked exceptions bruges bl.a. i forbindelse med</a:t>
            </a:r>
            <a:r>
              <a:rPr lang="da-DK" altLang="da-DK" b="1" dirty="0">
                <a:solidFill>
                  <a:srgbClr val="C00000"/>
                </a:solidFill>
                <a:ea typeface="ＭＳ Ｐゴシック" pitchFamily="34" charset="-128"/>
                <a:cs typeface="ＭＳ Ｐゴシック" pitchFamily="-106" charset="-128"/>
              </a:rPr>
              <a:t> </a:t>
            </a:r>
            <a:r>
              <a:rPr lang="da-DK" altLang="da-DK" b="1" dirty="0">
                <a:solidFill>
                  <a:srgbClr val="008000"/>
                </a:solidFill>
                <a:ea typeface="ＭＳ Ｐゴシック" pitchFamily="34" charset="-128"/>
                <a:cs typeface="ＭＳ Ｐゴシック" pitchFamily="-106" charset="-128"/>
              </a:rPr>
              <a:t>input/output</a:t>
            </a:r>
          </a:p>
          <a:p>
            <a:pPr lvl="1">
              <a:spcBef>
                <a:spcPts val="600"/>
              </a:spcBef>
            </a:pPr>
            <a:r>
              <a:rPr lang="da-DK" altLang="da-DK" sz="1800" dirty="0" smtClean="0">
                <a:ea typeface="ＭＳ Ｐゴシック" pitchFamily="34" charset="-128"/>
              </a:rPr>
              <a:t>Hvis </a:t>
            </a:r>
            <a:r>
              <a:rPr lang="da-DK" altLang="da-DK" sz="1800" dirty="0">
                <a:ea typeface="ＭＳ Ｐゴシック" pitchFamily="34" charset="-128"/>
              </a:rPr>
              <a:t>brugeren har angivet et </a:t>
            </a:r>
            <a:r>
              <a:rPr lang="da-DK" altLang="da-DK" sz="1800" dirty="0" smtClean="0">
                <a:ea typeface="ＭＳ Ｐゴシック" pitchFamily="34" charset="-128"/>
              </a:rPr>
              <a:t>filnavn, som ikke eksisterer, kan </a:t>
            </a:r>
            <a:r>
              <a:rPr lang="da-DK" altLang="da-DK" sz="1800" dirty="0">
                <a:ea typeface="ＭＳ Ｐゴシック" pitchFamily="34" charset="-128"/>
              </a:rPr>
              <a:t>man </a:t>
            </a:r>
            <a:r>
              <a:rPr lang="da-DK" altLang="da-DK" sz="1800" dirty="0" smtClean="0">
                <a:ea typeface="ＭＳ Ｐゴシック" pitchFamily="34" charset="-128"/>
              </a:rPr>
              <a:t>lade</a:t>
            </a:r>
            <a:br>
              <a:rPr lang="da-DK" altLang="da-DK" sz="1800" dirty="0" smtClean="0">
                <a:ea typeface="ＭＳ Ｐゴシック" pitchFamily="34" charset="-128"/>
              </a:rPr>
            </a:br>
            <a:r>
              <a:rPr lang="da-DK" altLang="da-DK" sz="1800" dirty="0" smtClean="0">
                <a:ea typeface="ＭＳ Ｐゴシック" pitchFamily="34" charset="-128"/>
              </a:rPr>
              <a:t>brugeren vælge/indtaste </a:t>
            </a:r>
            <a:r>
              <a:rPr lang="da-DK" altLang="da-DK" sz="1800" dirty="0">
                <a:ea typeface="ＭＳ Ｐゴシック" pitchFamily="34" charset="-128"/>
              </a:rPr>
              <a:t>et </a:t>
            </a:r>
            <a:r>
              <a:rPr lang="da-DK" altLang="da-DK" sz="1800" dirty="0" smtClean="0">
                <a:ea typeface="ＭＳ Ｐゴシック" pitchFamily="34" charset="-128"/>
              </a:rPr>
              <a:t>nyt</a:t>
            </a:r>
          </a:p>
          <a:p>
            <a:pPr lvl="1">
              <a:spcBef>
                <a:spcPts val="600"/>
              </a:spcBef>
            </a:pPr>
            <a:r>
              <a:rPr lang="da-DK" altLang="da-DK" sz="1800" spc="-50" dirty="0" smtClean="0">
                <a:ea typeface="ＭＳ Ｐゴシック" pitchFamily="34" charset="-128"/>
              </a:rPr>
              <a:t>Hvis systemet ikke kan skrive en fil, fordi </a:t>
            </a:r>
            <a:r>
              <a:rPr lang="da-DK" altLang="da-DK" sz="1800" spc="-50" dirty="0">
                <a:ea typeface="ＭＳ Ｐゴシック" pitchFamily="34" charset="-128"/>
              </a:rPr>
              <a:t>brugeren </a:t>
            </a:r>
            <a:r>
              <a:rPr lang="da-DK" altLang="da-DK" sz="1800" spc="-50" dirty="0" smtClean="0">
                <a:ea typeface="ＭＳ Ｐゴシック" pitchFamily="34" charset="-128"/>
              </a:rPr>
              <a:t>har manglende </a:t>
            </a:r>
            <a:r>
              <a:rPr lang="da-DK" altLang="da-DK" sz="1800" spc="-50" dirty="0">
                <a:ea typeface="ＭＳ Ｐゴシック" pitchFamily="34" charset="-128"/>
              </a:rPr>
              <a:t>permissions </a:t>
            </a:r>
            <a:r>
              <a:rPr lang="da-DK" altLang="da-DK" sz="1800" spc="-50" dirty="0" smtClean="0">
                <a:ea typeface="ＭＳ Ｐゴシック" pitchFamily="34" charset="-128"/>
              </a:rPr>
              <a:t>eller disken er fuld, kan man lade brugeren angive et nyt sted at placere filen</a:t>
            </a:r>
          </a:p>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Programmøren kan</a:t>
            </a:r>
            <a:r>
              <a:rPr lang="da-DK" altLang="da-DK" b="1" dirty="0" smtClean="0">
                <a:solidFill>
                  <a:srgbClr val="C00000"/>
                </a:solidFill>
                <a:ea typeface="ＭＳ Ｐゴシック" pitchFamily="34" charset="-128"/>
                <a:cs typeface="ＭＳ Ｐゴシック" pitchFamily="-106" charset="-128"/>
              </a:rPr>
              <a:t> </a:t>
            </a:r>
            <a:r>
              <a:rPr lang="da-DK" altLang="da-DK" b="1" dirty="0" smtClean="0">
                <a:solidFill>
                  <a:srgbClr val="008000"/>
                </a:solidFill>
                <a:ea typeface="ＭＳ Ｐゴシック" pitchFamily="34" charset="-128"/>
                <a:cs typeface="ＭＳ Ｐゴシック" pitchFamily="-106" charset="-128"/>
              </a:rPr>
              <a:t>ikke</a:t>
            </a:r>
            <a:r>
              <a:rPr lang="da-DK" altLang="da-DK" b="1" dirty="0" smtClean="0">
                <a:solidFill>
                  <a:srgbClr val="C00000"/>
                </a:solidFill>
                <a:ea typeface="ＭＳ Ｐゴシック" pitchFamily="34" charset="-128"/>
                <a:cs typeface="ＭＳ Ｐゴシック" pitchFamily="-106" charset="-128"/>
              </a:rPr>
              <a:t> </a:t>
            </a:r>
            <a:r>
              <a:rPr lang="da-DK" altLang="da-DK" b="1" dirty="0">
                <a:solidFill>
                  <a:srgbClr val="A50021"/>
                </a:solidFill>
                <a:ea typeface="ＭＳ Ｐゴシック" pitchFamily="34" charset="-128"/>
                <a:cs typeface="ＭＳ Ｐゴシック" pitchFamily="-106" charset="-128"/>
              </a:rPr>
              <a:t>undgå, at den slags fejl opstår</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Men hun kan forudse dem og specificere, hvordan de skal håndteres</a:t>
            </a:r>
            <a:endParaRPr lang="da-DK" altLang="da-DK" sz="1800" dirty="0">
              <a:ea typeface="ＭＳ Ｐゴシック" pitchFamily="34" charset="-128"/>
            </a:endParaRPr>
          </a:p>
        </p:txBody>
      </p:sp>
    </p:spTree>
    <p:extLst>
      <p:ext uri="{BB962C8B-B14F-4D97-AF65-F5344CB8AC3E}">
        <p14:creationId xmlns:p14="http://schemas.microsoft.com/office/powerpoint/2010/main" val="343878195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Når en exception kastes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11</a:t>
            </a:fld>
            <a:endParaRPr lang="da-DK" altLang="da-DK" dirty="0"/>
          </a:p>
        </p:txBody>
      </p:sp>
      <p:sp>
        <p:nvSpPr>
          <p:cNvPr id="4" name="Rectangle 3"/>
          <p:cNvSpPr txBox="1">
            <a:spLocks noChangeArrowheads="1"/>
          </p:cNvSpPr>
          <p:nvPr/>
        </p:nvSpPr>
        <p:spPr bwMode="auto">
          <a:xfrm>
            <a:off x="489393" y="1052736"/>
            <a:ext cx="8403088" cy="75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Metoden (der kaster en exception) stopper øjeblikkeligt</a:t>
            </a:r>
          </a:p>
          <a:p>
            <a:pPr lvl="1">
              <a:spcBef>
                <a:spcPts val="400"/>
              </a:spcBef>
              <a:buFontTx/>
              <a:buChar char="–"/>
            </a:pPr>
            <a:r>
              <a:rPr lang="da-DK" altLang="da-DK" sz="1800" spc="-30" dirty="0">
                <a:ea typeface="ＭＳ Ｐゴシック" pitchFamily="34" charset="-128"/>
              </a:rPr>
              <a:t>Efter </a:t>
            </a:r>
            <a:r>
              <a:rPr lang="da-DK" altLang="da-DK" sz="1800" spc="-30" dirty="0" smtClean="0">
                <a:ea typeface="ＭＳ Ｐゴシック" pitchFamily="34" charset="-128"/>
              </a:rPr>
              <a:t>en throw </a:t>
            </a:r>
            <a:r>
              <a:rPr lang="da-DK" altLang="da-DK" sz="1800" spc="-30" dirty="0">
                <a:ea typeface="ＭＳ Ｐゴシック" pitchFamily="34" charset="-128"/>
              </a:rPr>
              <a:t>sætningen udfører metoden ikke flere sætninger (statements)</a:t>
            </a:r>
          </a:p>
          <a:p>
            <a:pPr marL="342900" lvl="1" indent="-342900">
              <a:spcBef>
                <a:spcPts val="1200"/>
              </a:spcBef>
              <a:buChar char="•"/>
            </a:pPr>
            <a:endParaRPr lang="da-DK" altLang="da-DK" b="1" dirty="0" smtClean="0">
              <a:solidFill>
                <a:srgbClr val="A50021"/>
              </a:solidFill>
              <a:ea typeface="ＭＳ Ｐゴシック" pitchFamily="34" charset="-128"/>
              <a:cs typeface="ＭＳ Ｐゴシック" pitchFamily="-106" charset="-128"/>
            </a:endParaRPr>
          </a:p>
        </p:txBody>
      </p:sp>
      <p:sp>
        <p:nvSpPr>
          <p:cNvPr id="9" name="Text Box 4"/>
          <p:cNvSpPr txBox="1">
            <a:spLocks noChangeArrowheads="1"/>
          </p:cNvSpPr>
          <p:nvPr/>
        </p:nvSpPr>
        <p:spPr bwMode="auto">
          <a:xfrm>
            <a:off x="959934" y="1906558"/>
            <a:ext cx="5472608" cy="3153813"/>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rgbClr val="FF0000"/>
                </a:solidFill>
                <a:latin typeface="Courier New" pitchFamily="49" charset="0"/>
              </a:rPr>
              <a:t>boolean</a:t>
            </a:r>
            <a:r>
              <a:rPr lang="en-US" altLang="da-DK" sz="1600" b="1" dirty="0" smtClean="0">
                <a:solidFill>
                  <a:srgbClr val="FF0000"/>
                </a:solidFill>
                <a:latin typeface="Courier New" pitchFamily="49" charset="0"/>
              </a:rPr>
              <a:t> </a:t>
            </a:r>
            <a:r>
              <a:rPr lang="en-US" altLang="da-DK" sz="1600" b="1" dirty="0" err="1" smtClean="0">
                <a:solidFill>
                  <a:schemeClr val="tx1"/>
                </a:solidFill>
                <a:latin typeface="Courier New" pitchFamily="49" charset="0"/>
              </a:rPr>
              <a:t>removeDetails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spc="-100" dirty="0" smtClean="0">
                <a:solidFill>
                  <a:srgbClr val="7030A0"/>
                </a:solidFill>
                <a:latin typeface="Courier New" pitchFamily="49" charset="0"/>
              </a:rPr>
              <a:t>throw </a:t>
            </a:r>
            <a:r>
              <a:rPr lang="en-US" altLang="da-DK" sz="1600" b="1" spc="-100" dirty="0">
                <a:solidFill>
                  <a:srgbClr val="7030A0"/>
                </a:solidFill>
                <a:latin typeface="Courier New" pitchFamily="49" charset="0"/>
              </a:rPr>
              <a:t>new</a:t>
            </a:r>
            <a:r>
              <a:rPr lang="en-US" altLang="da-DK" sz="1600" b="1" spc="-100" dirty="0">
                <a:solidFill>
                  <a:schemeClr val="tx1"/>
                </a:solidFill>
                <a:latin typeface="Courier New" pitchFamily="49" charset="0"/>
              </a:rPr>
              <a:t> </a:t>
            </a:r>
            <a:r>
              <a:rPr lang="en-US" altLang="da-DK" sz="1600" b="1" spc="-100" dirty="0" err="1">
                <a:solidFill>
                  <a:schemeClr val="tx1"/>
                </a:solidFill>
                <a:latin typeface="Courier New" pitchFamily="49" charset="0"/>
              </a:rPr>
              <a:t>IllegalArgumentException</a:t>
            </a:r>
            <a:r>
              <a:rPr lang="en-US" altLang="da-DK" sz="1600" b="1" spc="-100" dirty="0" smtClean="0">
                <a:solidFill>
                  <a:schemeClr val="tx1"/>
                </a:solidFill>
                <a:latin typeface="Courier New" pitchFamily="49" charset="0"/>
              </a:rPr>
              <a:t>(</a:t>
            </a:r>
          </a:p>
          <a:p>
            <a:pPr eaLnBrk="1" hangingPunct="1"/>
            <a:r>
              <a:rPr lang="en-US" altLang="da-DK" sz="1600" b="1" spc="-100" dirty="0">
                <a:solidFill>
                  <a:schemeClr val="tx1"/>
                </a:solidFill>
                <a:latin typeface="Courier New" pitchFamily="49" charset="0"/>
              </a:rPr>
              <a:t> </a:t>
            </a:r>
            <a:r>
              <a:rPr lang="en-US" altLang="da-DK" sz="1600" b="1" spc="-100" dirty="0" smtClean="0">
                <a:solidFill>
                  <a:schemeClr val="tx1"/>
                </a:solidFill>
                <a:latin typeface="Courier New" pitchFamily="49" charset="0"/>
              </a:rPr>
              <a:t>                </a:t>
            </a:r>
            <a:r>
              <a:rPr lang="en-US" altLang="da-DK" sz="1600" b="1" spc="-100" dirty="0" smtClean="0">
                <a:solidFill>
                  <a:srgbClr val="008000"/>
                </a:solidFill>
                <a:latin typeface="Courier New" pitchFamily="49" charset="0"/>
              </a:rPr>
              <a:t>"</a:t>
            </a:r>
            <a:r>
              <a:rPr lang="en-US" altLang="da-DK" sz="1600" b="1" spc="-100" dirty="0">
                <a:solidFill>
                  <a:srgbClr val="008000"/>
                </a:solidFill>
                <a:latin typeface="Courier New" pitchFamily="49" charset="0"/>
              </a:rPr>
              <a:t>Null </a:t>
            </a:r>
            <a:r>
              <a:rPr lang="en-US" altLang="da-DK" sz="1600" b="1" spc="-100" dirty="0" smtClean="0">
                <a:solidFill>
                  <a:srgbClr val="008000"/>
                </a:solidFill>
                <a:latin typeface="Courier New" pitchFamily="49" charset="0"/>
              </a:rPr>
              <a:t>key in removeDetails"</a:t>
            </a:r>
            <a:r>
              <a:rPr lang="en-US" altLang="da-DK" sz="1600" b="1" spc="-100" dirty="0" smtClean="0">
                <a:solidFill>
                  <a:schemeClr val="tx1"/>
                </a:solidFill>
                <a:latin typeface="Courier New" pitchFamily="49" charset="0"/>
              </a:rPr>
              <a:t>);</a:t>
            </a:r>
            <a:endParaRPr lang="en-US" altLang="da-DK" sz="1600" b="1" spc="-100"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true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else {</a:t>
            </a: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return</a:t>
            </a:r>
            <a:r>
              <a:rPr lang="en-US" altLang="da-DK" sz="1600" b="1" dirty="0">
                <a:solidFill>
                  <a:srgbClr val="6699FF"/>
                </a:solidFill>
                <a:latin typeface="Courier New" pitchFamily="49" charset="0"/>
              </a:rPr>
              <a:t> </a:t>
            </a:r>
            <a:r>
              <a:rPr lang="en-US" altLang="da-DK" sz="1600" b="1" dirty="0" smtClean="0">
                <a:solidFill>
                  <a:srgbClr val="0070C0"/>
                </a:solidFill>
                <a:latin typeface="Courier New" pitchFamily="49" charset="0"/>
              </a:rPr>
              <a:t>false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7" name="Rectangle 3"/>
          <p:cNvSpPr txBox="1">
            <a:spLocks noChangeArrowheads="1"/>
          </p:cNvSpPr>
          <p:nvPr/>
        </p:nvSpPr>
        <p:spPr bwMode="auto">
          <a:xfrm>
            <a:off x="489393" y="5225649"/>
            <a:ext cx="8259071" cy="1371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900"/>
              </a:spcBef>
              <a:buChar char="•"/>
            </a:pPr>
            <a:r>
              <a:rPr lang="da-DK" altLang="da-DK" b="1" dirty="0" smtClean="0">
                <a:solidFill>
                  <a:srgbClr val="A50021"/>
                </a:solidFill>
                <a:ea typeface="ＭＳ Ｐゴシック" pitchFamily="34" charset="-128"/>
                <a:cs typeface="ＭＳ Ｐゴシック" pitchFamily="-106" charset="-128"/>
              </a:rPr>
              <a:t>Hvis der kastes en exception returnere metoden ikke et </a:t>
            </a:r>
            <a:r>
              <a:rPr lang="da-DK" altLang="da-DK" b="1" dirty="0">
                <a:solidFill>
                  <a:srgbClr val="A50021"/>
                </a:solidFill>
                <a:ea typeface="ＭＳ Ｐゴシック" pitchFamily="34" charset="-128"/>
                <a:cs typeface="ＭＳ Ｐゴシック" pitchFamily="-106" charset="-128"/>
              </a:rPr>
              <a:t>resultat</a:t>
            </a:r>
          </a:p>
          <a:p>
            <a:pPr lvl="1">
              <a:spcBef>
                <a:spcPts val="400"/>
              </a:spcBef>
            </a:pPr>
            <a:r>
              <a:rPr lang="da-DK" altLang="da-DK" sz="1800" dirty="0" smtClean="0">
                <a:ea typeface="ＭＳ Ｐゴシック" pitchFamily="34" charset="-128"/>
              </a:rPr>
              <a:t>Det protesterer oversætteren ikke over</a:t>
            </a:r>
          </a:p>
          <a:p>
            <a:pPr lvl="1">
              <a:spcBef>
                <a:spcPts val="400"/>
              </a:spcBef>
            </a:pPr>
            <a:r>
              <a:rPr lang="da-DK" altLang="da-DK" sz="1800" dirty="0" smtClean="0">
                <a:ea typeface="ＭＳ Ｐゴシック" pitchFamily="34" charset="-128"/>
              </a:rPr>
              <a:t>Den vil derimod protestere, hvis der lige efter throw sætningen indsættes en return sætning, idet denne aldrig vil kunne blive udført</a:t>
            </a:r>
          </a:p>
          <a:p>
            <a:pPr lvl="1">
              <a:spcBef>
                <a:spcPts val="600"/>
              </a:spcBef>
            </a:pPr>
            <a:endParaRPr lang="da-DK" altLang="da-DK" sz="1800" dirty="0">
              <a:ea typeface="ＭＳ Ｐゴシック" pitchFamily="34" charset="-128"/>
            </a:endParaRPr>
          </a:p>
        </p:txBody>
      </p:sp>
      <p:sp>
        <p:nvSpPr>
          <p:cNvPr id="8" name="Rectangle 28"/>
          <p:cNvSpPr>
            <a:spLocks noChangeArrowheads="1"/>
          </p:cNvSpPr>
          <p:nvPr/>
        </p:nvSpPr>
        <p:spPr bwMode="auto">
          <a:xfrm>
            <a:off x="1478764" y="2538609"/>
            <a:ext cx="4707170" cy="49214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Text Box 21"/>
          <p:cNvSpPr txBox="1">
            <a:spLocks noChangeArrowheads="1"/>
          </p:cNvSpPr>
          <p:nvPr/>
        </p:nvSpPr>
        <p:spPr bwMode="auto">
          <a:xfrm>
            <a:off x="4771384" y="4732182"/>
            <a:ext cx="1673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Eksemplet fra før</a:t>
            </a:r>
            <a:endParaRPr lang="da-DK" altLang="da-DK" sz="1400" b="1" dirty="0">
              <a:solidFill>
                <a:srgbClr val="008000"/>
              </a:solidFill>
            </a:endParaRPr>
          </a:p>
        </p:txBody>
      </p:sp>
      <p:sp>
        <p:nvSpPr>
          <p:cNvPr id="11" name="Text Box 21"/>
          <p:cNvSpPr txBox="1">
            <a:spLocks noChangeArrowheads="1"/>
          </p:cNvSpPr>
          <p:nvPr/>
        </p:nvSpPr>
        <p:spPr bwMode="auto">
          <a:xfrm>
            <a:off x="6557498" y="2630262"/>
            <a:ext cx="2522708" cy="1603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1200"/>
              </a:spcBef>
            </a:pPr>
            <a:r>
              <a:rPr lang="da-DK" altLang="da-DK" sz="1400" b="1" dirty="0" smtClean="0">
                <a:solidFill>
                  <a:srgbClr val="FF0000"/>
                </a:solidFill>
              </a:rPr>
              <a:t>Hvis throw sætningen udføres </a:t>
            </a:r>
            <a:r>
              <a:rPr lang="da-DK" altLang="da-DK" sz="1400" b="1" dirty="0" smtClean="0">
                <a:solidFill>
                  <a:srgbClr val="008000"/>
                </a:solidFill>
              </a:rPr>
              <a:t>stopper</a:t>
            </a:r>
            <a:r>
              <a:rPr lang="da-DK" altLang="da-DK" sz="1400" b="1" dirty="0" smtClean="0">
                <a:solidFill>
                  <a:srgbClr val="FF0000"/>
                </a:solidFill>
              </a:rPr>
              <a:t> udførelsen af </a:t>
            </a:r>
            <a:r>
              <a:rPr lang="da-DK" altLang="da-DK" sz="1400" b="1" dirty="0" err="1" smtClean="0">
                <a:solidFill>
                  <a:srgbClr val="FF0000"/>
                </a:solidFill>
              </a:rPr>
              <a:t>removeDetails</a:t>
            </a:r>
            <a:r>
              <a:rPr lang="da-DK" altLang="da-DK" sz="1400" b="1" dirty="0" smtClean="0">
                <a:solidFill>
                  <a:srgbClr val="FF0000"/>
                </a:solidFill>
              </a:rPr>
              <a:t> metoden</a:t>
            </a:r>
          </a:p>
          <a:p>
            <a:pPr eaLnBrk="1" hangingPunct="1">
              <a:lnSpc>
                <a:spcPct val="90000"/>
              </a:lnSpc>
              <a:spcBef>
                <a:spcPts val="1200"/>
              </a:spcBef>
            </a:pPr>
            <a:r>
              <a:rPr lang="da-DK" altLang="da-DK" sz="1400" b="1" dirty="0" smtClean="0">
                <a:solidFill>
                  <a:srgbClr val="FF0000"/>
                </a:solidFill>
              </a:rPr>
              <a:t>Kontrollen overføres til </a:t>
            </a:r>
            <a:r>
              <a:rPr lang="da-DK" altLang="da-DK" sz="1400" b="1" dirty="0" smtClean="0">
                <a:solidFill>
                  <a:srgbClr val="008000"/>
                </a:solidFill>
              </a:rPr>
              <a:t>kaldsstedet</a:t>
            </a:r>
            <a:r>
              <a:rPr lang="da-DK" altLang="da-DK" sz="1400" b="1" dirty="0" smtClean="0">
                <a:solidFill>
                  <a:srgbClr val="FF0000"/>
                </a:solidFill>
              </a:rPr>
              <a:t>, som kan gribe den kastede exception og forsøge at ”reparere” fejlen</a:t>
            </a:r>
          </a:p>
        </p:txBody>
      </p:sp>
      <p:sp>
        <p:nvSpPr>
          <p:cNvPr id="12" name="Line 22"/>
          <p:cNvSpPr>
            <a:spLocks noChangeShapeType="1"/>
          </p:cNvSpPr>
          <p:nvPr/>
        </p:nvSpPr>
        <p:spPr bwMode="auto">
          <a:xfrm flipH="1">
            <a:off x="6185933" y="2767040"/>
            <a:ext cx="364066"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255151660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Kontrol af parameterværdier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12</a:t>
            </a:fld>
            <a:endParaRPr lang="da-DK" altLang="da-DK" dirty="0"/>
          </a:p>
        </p:txBody>
      </p:sp>
      <p:sp>
        <p:nvSpPr>
          <p:cNvPr id="4" name="Rectangle 3"/>
          <p:cNvSpPr txBox="1">
            <a:spLocks noChangeArrowheads="1"/>
          </p:cNvSpPr>
          <p:nvPr/>
        </p:nvSpPr>
        <p:spPr bwMode="auto">
          <a:xfrm>
            <a:off x="611560" y="980728"/>
            <a:ext cx="8259071" cy="192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Unchecked exceptions bruges ofte til at standse programmet, hvis der anvendes en ulovlig parameterværdi</a:t>
            </a:r>
          </a:p>
          <a:p>
            <a:pPr lvl="1">
              <a:spcBef>
                <a:spcPts val="400"/>
              </a:spcBef>
            </a:pPr>
            <a:r>
              <a:rPr lang="da-DK" altLang="da-DK" sz="1800" dirty="0">
                <a:ea typeface="ＭＳ Ｐゴシック" pitchFamily="34" charset="-128"/>
              </a:rPr>
              <a:t>Der gøres intet forsøg på at gribe </a:t>
            </a:r>
            <a:r>
              <a:rPr lang="da-DK" altLang="da-DK" sz="1800" dirty="0" smtClean="0">
                <a:ea typeface="ＭＳ Ｐゴシック" pitchFamily="34" charset="-128"/>
              </a:rPr>
              <a:t>den kastede exception, hvilket betyder at programmet standser</a:t>
            </a:r>
            <a:endParaRPr lang="da-DK" altLang="da-DK" sz="1800" dirty="0">
              <a:ea typeface="ＭＳ Ｐゴシック" pitchFamily="34" charset="-128"/>
            </a:endParaRPr>
          </a:p>
          <a:p>
            <a:pPr lvl="1">
              <a:spcBef>
                <a:spcPts val="400"/>
              </a:spcBef>
            </a:pPr>
            <a:r>
              <a:rPr lang="da-DK" altLang="da-DK" sz="1800" dirty="0">
                <a:ea typeface="ＭＳ Ｐゴシック" pitchFamily="34" charset="-128"/>
              </a:rPr>
              <a:t>I stedet rettes den logiske fejl i </a:t>
            </a:r>
            <a:r>
              <a:rPr lang="da-DK" altLang="da-DK" sz="1800" dirty="0" smtClean="0">
                <a:ea typeface="ＭＳ Ｐゴシック" pitchFamily="34" charset="-128"/>
              </a:rPr>
              <a:t>programmet</a:t>
            </a:r>
            <a:r>
              <a:rPr lang="da-DK" altLang="da-DK" sz="1800" dirty="0">
                <a:ea typeface="ＭＳ Ｐゴシック" pitchFamily="34" charset="-128"/>
              </a:rPr>
              <a:t>, </a:t>
            </a:r>
            <a:r>
              <a:rPr lang="da-DK" altLang="da-DK" sz="1800" dirty="0" smtClean="0">
                <a:ea typeface="ＭＳ Ｐゴシック" pitchFamily="34" charset="-128"/>
              </a:rPr>
              <a:t>således </a:t>
            </a:r>
            <a:r>
              <a:rPr lang="da-DK" altLang="da-DK" sz="1800" dirty="0">
                <a:ea typeface="ＭＳ Ｐゴシック" pitchFamily="34" charset="-128"/>
              </a:rPr>
              <a:t>at der </a:t>
            </a:r>
            <a:r>
              <a:rPr lang="da-DK" altLang="da-DK" sz="1800" dirty="0" smtClean="0">
                <a:ea typeface="ＭＳ Ｐゴシック" pitchFamily="34" charset="-128"/>
              </a:rPr>
              <a:t>ikke fremover kastes en exception i denne situation</a:t>
            </a:r>
            <a:endParaRPr lang="da-DK" altLang="da-DK" sz="1800" dirty="0">
              <a:ea typeface="ＭＳ Ｐゴシック" pitchFamily="34" charset="-128"/>
            </a:endParaRPr>
          </a:p>
        </p:txBody>
      </p:sp>
      <p:sp>
        <p:nvSpPr>
          <p:cNvPr id="9" name="Text Box 4"/>
          <p:cNvSpPr txBox="1">
            <a:spLocks noChangeArrowheads="1"/>
          </p:cNvSpPr>
          <p:nvPr/>
        </p:nvSpPr>
        <p:spPr bwMode="auto">
          <a:xfrm>
            <a:off x="2740113" y="2904933"/>
            <a:ext cx="5896893" cy="273831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err="1">
                <a:solidFill>
                  <a:schemeClr val="tx1"/>
                </a:solidFill>
                <a:latin typeface="Courier New" pitchFamily="49" charset="0"/>
              </a:rPr>
              <a:t>getDetails</a:t>
            </a:r>
            <a:r>
              <a:rPr lang="en-US" altLang="da-DK" sz="1600" b="1" dirty="0">
                <a:solidFill>
                  <a:schemeClr val="tx1"/>
                </a:solidFill>
                <a:latin typeface="Courier New" pitchFamily="49" charset="0"/>
              </a:rPr>
              <a:t>(String 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throw</a:t>
            </a:r>
            <a:r>
              <a:rPr lang="en-US" altLang="da-DK" sz="1600" b="1" dirty="0" smtClean="0">
                <a:solidFill>
                  <a:schemeClr val="tx1"/>
                </a:solidFill>
                <a:latin typeface="Courier New" pitchFamily="49" charset="0"/>
              </a:rPr>
              <a:t>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IllegalArgumentException</a:t>
            </a:r>
            <a:r>
              <a:rPr lang="en-US" altLang="da-DK" sz="1600" b="1" dirty="0" smtClean="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008000"/>
                </a:solidFill>
                <a:latin typeface="Courier New" pitchFamily="49" charset="0"/>
              </a:rPr>
              <a:t>"Null </a:t>
            </a:r>
            <a:r>
              <a:rPr lang="en-US" altLang="da-DK" sz="1600" b="1" dirty="0">
                <a:solidFill>
                  <a:srgbClr val="008000"/>
                </a:solidFill>
                <a:latin typeface="Courier New" pitchFamily="49" charset="0"/>
              </a:rPr>
              <a:t>key in </a:t>
            </a:r>
            <a:r>
              <a:rPr lang="en-US" altLang="da-DK" sz="1600" b="1" dirty="0" err="1">
                <a:solidFill>
                  <a:srgbClr val="008000"/>
                </a:solidFill>
                <a:latin typeface="Courier New" pitchFamily="49" charset="0"/>
              </a:rPr>
              <a:t>getDetails</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a:t>
            </a:r>
          </a:p>
          <a:p>
            <a:pPr eaLnBrk="1" hangingPunct="1">
              <a:lnSpc>
                <a:spcPct val="60000"/>
              </a:lnSpc>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key.trim</a:t>
            </a:r>
            <a:r>
              <a:rPr lang="en-US" altLang="da-DK" sz="1600" b="1" dirty="0">
                <a:solidFill>
                  <a:schemeClr val="tx1"/>
                </a:solidFill>
                <a:latin typeface="Courier New" pitchFamily="49" charset="0"/>
              </a:rPr>
              <a:t>().length() == 0) {</a:t>
            </a:r>
          </a:p>
          <a:p>
            <a:pPr eaLnBrk="1" hangingPunct="1"/>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throw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IllegalArgumentException</a:t>
            </a:r>
            <a:r>
              <a:rPr lang="en-US" altLang="da-DK" sz="1600" b="1" dirty="0">
                <a:solidFill>
                  <a:schemeClr val="tx1"/>
                </a:solidFill>
                <a:latin typeface="Courier New" pitchFamily="49" charset="0"/>
              </a:rPr>
              <a:t>(</a:t>
            </a:r>
            <a:endParaRPr lang="en-US" altLang="da-DK" sz="1600" b="1" dirty="0">
              <a:solidFill>
                <a:srgbClr val="008000"/>
              </a:solidFill>
              <a:latin typeface="Courier New" pitchFamily="49" charset="0"/>
            </a:endParaRPr>
          </a:p>
          <a:p>
            <a:pPr eaLnBrk="1" hangingPunct="1"/>
            <a:r>
              <a:rPr lang="en-US" altLang="da-DK" sz="1600" b="1" dirty="0">
                <a:solidFill>
                  <a:srgbClr val="008000"/>
                </a:solidFill>
                <a:latin typeface="Courier New" pitchFamily="49" charset="0"/>
              </a:rPr>
              <a:t>                </a:t>
            </a:r>
            <a:r>
              <a:rPr lang="en-US" altLang="da-DK" sz="1600" b="1" dirty="0" smtClean="0">
                <a:solidFill>
                  <a:srgbClr val="008000"/>
                </a:solidFill>
                <a:latin typeface="Courier New" pitchFamily="49" charset="0"/>
              </a:rPr>
              <a:t> </a:t>
            </a:r>
            <a:r>
              <a:rPr lang="en-US" altLang="da-DK" sz="1600" b="1" spc="-50" dirty="0" smtClean="0">
                <a:solidFill>
                  <a:srgbClr val="008000"/>
                </a:solidFill>
                <a:latin typeface="Courier New" pitchFamily="49" charset="0"/>
              </a:rPr>
              <a:t>"</a:t>
            </a:r>
            <a:r>
              <a:rPr lang="en-US" altLang="da-DK" sz="1600" b="1" spc="-50" dirty="0">
                <a:solidFill>
                  <a:srgbClr val="008000"/>
                </a:solidFill>
                <a:latin typeface="Courier New" pitchFamily="49" charset="0"/>
              </a:rPr>
              <a:t>Empty key </a:t>
            </a:r>
            <a:r>
              <a:rPr lang="en-US" altLang="da-DK" sz="1600" b="1" spc="-50" dirty="0" smtClean="0">
                <a:solidFill>
                  <a:srgbClr val="008000"/>
                </a:solidFill>
                <a:latin typeface="Courier New" pitchFamily="49" charset="0"/>
              </a:rPr>
              <a:t>in </a:t>
            </a:r>
            <a:r>
              <a:rPr lang="en-US" altLang="da-DK" sz="1600" b="1" spc="-50" dirty="0" err="1">
                <a:solidFill>
                  <a:srgbClr val="008000"/>
                </a:solidFill>
                <a:latin typeface="Courier New" pitchFamily="49" charset="0"/>
              </a:rPr>
              <a:t>getDetails</a:t>
            </a:r>
            <a:r>
              <a:rPr lang="en-US" altLang="da-DK" sz="1600" b="1" spc="-50" dirty="0">
                <a:solidFill>
                  <a:srgbClr val="008000"/>
                </a:solidFill>
                <a:latin typeface="Courier New" pitchFamily="49" charset="0"/>
              </a:rPr>
              <a:t>"</a:t>
            </a:r>
            <a:r>
              <a:rPr lang="en-US" altLang="da-DK" sz="1600" b="1" spc="-50" dirty="0">
                <a:solidFill>
                  <a:schemeClr val="tx1"/>
                </a:solidFill>
                <a:latin typeface="Courier New" pitchFamily="49" charset="0"/>
              </a:rPr>
              <a:t>);</a:t>
            </a:r>
          </a:p>
          <a:p>
            <a:pPr eaLnBrk="1" hangingPunct="1">
              <a:lnSpc>
                <a:spcPct val="60000"/>
              </a:lnSpc>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book.get</a:t>
            </a:r>
            <a:r>
              <a:rPr lang="en-US" altLang="da-DK" sz="1600" b="1" dirty="0" smtClean="0">
                <a:solidFill>
                  <a:schemeClr val="tx1"/>
                </a:solidFill>
                <a:latin typeface="Courier New" pitchFamily="49" charset="0"/>
              </a:rPr>
              <a:t>(key);</a:t>
            </a:r>
          </a:p>
          <a:p>
            <a:pPr eaLnBrk="1" hangingPunct="1">
              <a:lnSpc>
                <a:spcPct val="60000"/>
              </a:lnSpc>
            </a:pPr>
            <a:r>
              <a:rPr lang="en-US" altLang="da-DK" sz="1600" b="1" dirty="0" smtClean="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3019761" y="3274429"/>
            <a:ext cx="5173982" cy="91096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7" name="Text Box 21"/>
          <p:cNvSpPr txBox="1">
            <a:spLocks noChangeArrowheads="1"/>
          </p:cNvSpPr>
          <p:nvPr/>
        </p:nvSpPr>
        <p:spPr bwMode="auto">
          <a:xfrm>
            <a:off x="835607" y="3212276"/>
            <a:ext cx="1512167"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parameteren er </a:t>
            </a:r>
            <a:r>
              <a:rPr lang="da-DK" altLang="da-DK" sz="1400" b="1" dirty="0" err="1" smtClean="0">
                <a:solidFill>
                  <a:srgbClr val="FF0000"/>
                </a:solidFill>
              </a:rPr>
              <a:t>null</a:t>
            </a:r>
            <a:endParaRPr lang="da-DK" altLang="da-DK" sz="1400" b="1" dirty="0">
              <a:solidFill>
                <a:srgbClr val="FF0000"/>
              </a:solidFill>
            </a:endParaRPr>
          </a:p>
        </p:txBody>
      </p:sp>
      <p:sp>
        <p:nvSpPr>
          <p:cNvPr id="8" name="Line 22"/>
          <p:cNvSpPr>
            <a:spLocks noChangeShapeType="1"/>
          </p:cNvSpPr>
          <p:nvPr/>
        </p:nvSpPr>
        <p:spPr bwMode="auto">
          <a:xfrm flipV="1">
            <a:off x="2363333" y="3410278"/>
            <a:ext cx="6564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 name="Rectangle 28"/>
          <p:cNvSpPr>
            <a:spLocks noChangeArrowheads="1"/>
          </p:cNvSpPr>
          <p:nvPr/>
        </p:nvSpPr>
        <p:spPr bwMode="auto">
          <a:xfrm>
            <a:off x="3011741" y="4236956"/>
            <a:ext cx="5200980" cy="89195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Text Box 21"/>
          <p:cNvSpPr txBox="1">
            <a:spLocks noChangeArrowheads="1"/>
          </p:cNvSpPr>
          <p:nvPr/>
        </p:nvSpPr>
        <p:spPr bwMode="auto">
          <a:xfrm>
            <a:off x="827586" y="4043578"/>
            <a:ext cx="1800198"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parameteren er den tomme eller en blank tekststreng</a:t>
            </a:r>
            <a:endParaRPr lang="da-DK" altLang="da-DK" sz="1400" b="1" dirty="0">
              <a:solidFill>
                <a:srgbClr val="FF0000"/>
              </a:solidFill>
            </a:endParaRPr>
          </a:p>
        </p:txBody>
      </p:sp>
      <p:sp>
        <p:nvSpPr>
          <p:cNvPr id="12" name="Line 22"/>
          <p:cNvSpPr>
            <a:spLocks noChangeShapeType="1"/>
          </p:cNvSpPr>
          <p:nvPr/>
        </p:nvSpPr>
        <p:spPr bwMode="auto">
          <a:xfrm flipV="1">
            <a:off x="2355312" y="4372805"/>
            <a:ext cx="6564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3011740" y="5191169"/>
            <a:ext cx="2680702" cy="2205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Text Box 21"/>
          <p:cNvSpPr txBox="1">
            <a:spLocks noChangeArrowheads="1"/>
          </p:cNvSpPr>
          <p:nvPr/>
        </p:nvSpPr>
        <p:spPr bwMode="auto">
          <a:xfrm>
            <a:off x="827584" y="5150683"/>
            <a:ext cx="237678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Hvis alt er ok,</a:t>
            </a:r>
            <a:br>
              <a:rPr lang="da-DK" altLang="da-DK" sz="1400" b="1" dirty="0" smtClean="0">
                <a:solidFill>
                  <a:srgbClr val="FF0000"/>
                </a:solidFill>
              </a:rPr>
            </a:br>
            <a:r>
              <a:rPr lang="da-DK" altLang="da-DK" sz="1400" b="1" dirty="0" smtClean="0">
                <a:solidFill>
                  <a:srgbClr val="FF0000"/>
                </a:solidFill>
              </a:rPr>
              <a:t>bruges nøglen til</a:t>
            </a:r>
            <a:br>
              <a:rPr lang="da-DK" altLang="da-DK" sz="1400" b="1" dirty="0" smtClean="0">
                <a:solidFill>
                  <a:srgbClr val="FF0000"/>
                </a:solidFill>
              </a:rPr>
            </a:br>
            <a:r>
              <a:rPr lang="da-DK" altLang="da-DK" sz="1400" b="1" spc="-40" dirty="0" smtClean="0">
                <a:solidFill>
                  <a:srgbClr val="FF0000"/>
                </a:solidFill>
              </a:rPr>
              <a:t>at hente den ønskede </a:t>
            </a:r>
            <a:r>
              <a:rPr lang="da-DK" altLang="da-DK" sz="1400" b="1" dirty="0" smtClean="0">
                <a:solidFill>
                  <a:srgbClr val="FF0000"/>
                </a:solidFill>
              </a:rPr>
              <a:t>kontaktinformation</a:t>
            </a:r>
            <a:endParaRPr lang="da-DK" altLang="da-DK" sz="1400" b="1" dirty="0">
              <a:solidFill>
                <a:srgbClr val="FF0000"/>
              </a:solidFill>
            </a:endParaRPr>
          </a:p>
        </p:txBody>
      </p:sp>
      <p:sp>
        <p:nvSpPr>
          <p:cNvPr id="15" name="Line 22"/>
          <p:cNvSpPr>
            <a:spLocks noChangeShapeType="1"/>
          </p:cNvSpPr>
          <p:nvPr/>
        </p:nvSpPr>
        <p:spPr bwMode="auto">
          <a:xfrm flipV="1">
            <a:off x="2183027" y="5290441"/>
            <a:ext cx="828713" cy="3813"/>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 name="Text Box 21"/>
          <p:cNvSpPr txBox="1">
            <a:spLocks noChangeArrowheads="1"/>
          </p:cNvSpPr>
          <p:nvPr/>
        </p:nvSpPr>
        <p:spPr bwMode="auto">
          <a:xfrm>
            <a:off x="2740113" y="5735965"/>
            <a:ext cx="5574143" cy="1005403"/>
          </a:xfrm>
          <a:prstGeom prst="rect">
            <a:avLst/>
          </a:prstGeom>
          <a:solidFill>
            <a:srgbClr val="CCECFF"/>
          </a:solidFill>
          <a:ln w="28575">
            <a:solidFill>
              <a:srgbClr val="0000FF"/>
            </a:solidFill>
          </a:ln>
          <a:extLst/>
        </p:spPr>
        <p:txBody>
          <a:bodyPr wrap="square">
            <a:spAutoFit/>
          </a:bodyPr>
          <a:lstStyle>
            <a:defPPr>
              <a:defRPr lang="da-DK"/>
            </a:defPPr>
            <a:lvl1pPr marL="177800" indent="-177800" eaLnBrk="1" hangingPunct="1">
              <a:spcBef>
                <a:spcPct val="50000"/>
              </a:spcBef>
              <a:buFont typeface="Arial" panose="020B0604020202020204" pitchFamily="34" charset="0"/>
              <a:buChar char="•"/>
              <a:defRPr sz="1400" b="1">
                <a:solidFill>
                  <a:srgbClr val="0000FF"/>
                </a:solidFill>
              </a:defRPr>
            </a:lvl1pPr>
          </a:lstStyle>
          <a:p>
            <a:r>
              <a:rPr lang="da-DK" altLang="da-DK" dirty="0"/>
              <a:t>Parameteren til </a:t>
            </a:r>
            <a:r>
              <a:rPr lang="da-DK" altLang="da-DK" dirty="0" err="1"/>
              <a:t>IllegalArgumentException</a:t>
            </a:r>
            <a:r>
              <a:rPr lang="da-DK" altLang="da-DK" dirty="0"/>
              <a:t>  er en tekststreng, der kopieres til den røde fejlmeddelelse i terminalvinduet</a:t>
            </a:r>
          </a:p>
          <a:p>
            <a:pPr>
              <a:spcBef>
                <a:spcPts val="400"/>
              </a:spcBef>
            </a:pPr>
            <a:r>
              <a:rPr lang="da-DK" altLang="da-DK" dirty="0"/>
              <a:t>Den kan også aflæses på kaldsstedet (når man griber den kastede exception)</a:t>
            </a:r>
          </a:p>
        </p:txBody>
      </p:sp>
    </p:spTree>
    <p:extLst>
      <p:ext uri="{BB962C8B-B14F-4D97-AF65-F5344CB8AC3E}">
        <p14:creationId xmlns:p14="http://schemas.microsoft.com/office/powerpoint/2010/main" val="17318281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7" grpId="0"/>
      <p:bldP spid="8" grpId="0" animBg="1"/>
      <p:bldP spid="10" grpId="0" animBg="1"/>
      <p:bldP spid="11" grpId="0"/>
      <p:bldP spid="12" grpId="0" animBg="1"/>
      <p:bldP spid="13" grpId="0" animBg="1"/>
      <p:bldP spid="14" grpId="0"/>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Check af parameterværdier i konstruktør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13</a:t>
            </a:fld>
            <a:endParaRPr lang="da-DK" altLang="da-DK" dirty="0"/>
          </a:p>
        </p:txBody>
      </p:sp>
      <p:sp>
        <p:nvSpPr>
          <p:cNvPr id="4" name="Rectangle 3"/>
          <p:cNvSpPr txBox="1">
            <a:spLocks noChangeArrowheads="1"/>
          </p:cNvSpPr>
          <p:nvPr/>
        </p:nvSpPr>
        <p:spPr bwMode="auto">
          <a:xfrm>
            <a:off x="611560" y="1052736"/>
            <a:ext cx="8259071"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Konstruktører kan også modtage illegale parameterværdier</a:t>
            </a:r>
          </a:p>
          <a:p>
            <a:pPr lvl="1">
              <a:spcBef>
                <a:spcPts val="600"/>
              </a:spcBef>
            </a:pPr>
            <a:r>
              <a:rPr lang="da-DK" altLang="da-DK" sz="1800" dirty="0" smtClean="0">
                <a:ea typeface="ＭＳ Ｐゴシック" pitchFamily="34" charset="-128"/>
              </a:rPr>
              <a:t>Her kan exceptions forhindre, at der skabes "sære" objekter</a:t>
            </a:r>
            <a:endParaRPr lang="da-DK" altLang="da-DK" sz="1800" dirty="0">
              <a:ea typeface="ＭＳ Ｐゴシック" pitchFamily="34" charset="-128"/>
            </a:endParaRPr>
          </a:p>
        </p:txBody>
      </p:sp>
      <p:sp>
        <p:nvSpPr>
          <p:cNvPr id="9" name="Text Box 4"/>
          <p:cNvSpPr txBox="1">
            <a:spLocks noChangeArrowheads="1"/>
          </p:cNvSpPr>
          <p:nvPr/>
        </p:nvSpPr>
        <p:spPr bwMode="auto">
          <a:xfrm>
            <a:off x="2132619" y="1982210"/>
            <a:ext cx="6863600" cy="3083024"/>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spc="-100" dirty="0" smtClean="0">
                <a:solidFill>
                  <a:srgbClr val="7030A0"/>
                </a:solidFill>
                <a:latin typeface="Courier New" pitchFamily="49" charset="0"/>
              </a:rPr>
              <a:t>public</a:t>
            </a:r>
            <a:r>
              <a:rPr lang="en-US" altLang="da-DK" sz="1600" b="1" spc="-150" dirty="0" smtClean="0">
                <a:solidFill>
                  <a:schemeClr val="tx1"/>
                </a:solidFill>
                <a:latin typeface="Courier New" pitchFamily="49" charset="0"/>
              </a:rPr>
              <a:t> </a:t>
            </a:r>
            <a:r>
              <a:rPr lang="en-US" altLang="da-DK" sz="1600" b="1" spc="-150" dirty="0" err="1">
                <a:solidFill>
                  <a:schemeClr val="tx1"/>
                </a:solidFill>
                <a:latin typeface="Courier New" pitchFamily="49" charset="0"/>
              </a:rPr>
              <a:t>ContactDetails</a:t>
            </a:r>
            <a:r>
              <a:rPr lang="en-US" altLang="da-DK" sz="1600" b="1" spc="-150" dirty="0">
                <a:solidFill>
                  <a:schemeClr val="tx1"/>
                </a:solidFill>
                <a:latin typeface="Courier New" pitchFamily="49" charset="0"/>
              </a:rPr>
              <a:t>(String name,</a:t>
            </a:r>
            <a:r>
              <a:rPr lang="en-US" altLang="da-DK" sz="800" b="1" spc="-150" dirty="0">
                <a:solidFill>
                  <a:schemeClr val="tx1"/>
                </a:solidFill>
                <a:latin typeface="Courier New" pitchFamily="49" charset="0"/>
              </a:rPr>
              <a:t> </a:t>
            </a:r>
            <a:r>
              <a:rPr lang="en-US" altLang="da-DK" sz="1600" b="1" spc="-150" dirty="0">
                <a:solidFill>
                  <a:schemeClr val="tx1"/>
                </a:solidFill>
                <a:latin typeface="Courier New" pitchFamily="49" charset="0"/>
              </a:rPr>
              <a:t>String phone,</a:t>
            </a:r>
            <a:r>
              <a:rPr lang="en-US" altLang="da-DK" sz="800" b="1" spc="-150" dirty="0">
                <a:solidFill>
                  <a:schemeClr val="tx1"/>
                </a:solidFill>
                <a:latin typeface="Courier New" pitchFamily="49" charset="0"/>
              </a:rPr>
              <a:t> </a:t>
            </a:r>
            <a:r>
              <a:rPr lang="en-US" altLang="da-DK" sz="1600" b="1" spc="-150" dirty="0">
                <a:solidFill>
                  <a:schemeClr val="tx1"/>
                </a:solidFill>
                <a:latin typeface="Courier New" pitchFamily="49" charset="0"/>
              </a:rPr>
              <a:t>String address</a:t>
            </a:r>
            <a:r>
              <a:rPr lang="en-US" altLang="da-DK" sz="1600" b="1" spc="-150" dirty="0" smtClean="0">
                <a:solidFill>
                  <a:schemeClr val="tx1"/>
                </a:solidFill>
                <a:latin typeface="Courier New" pitchFamily="49" charset="0"/>
              </a:rPr>
              <a:t>)</a:t>
            </a:r>
            <a:r>
              <a:rPr lang="en-US" altLang="da-DK" sz="800" b="1" spc="-150" dirty="0" smtClean="0">
                <a:solidFill>
                  <a:schemeClr val="tx1"/>
                </a:solidFill>
                <a:latin typeface="Courier New" pitchFamily="49" charset="0"/>
              </a:rPr>
              <a:t> </a:t>
            </a:r>
            <a:r>
              <a:rPr lang="en-US" altLang="da-DK" sz="1600" b="1" spc="-150" dirty="0" smtClean="0">
                <a:solidFill>
                  <a:schemeClr val="tx1"/>
                </a:solidFill>
                <a:latin typeface="Courier New" pitchFamily="49" charset="0"/>
              </a:rPr>
              <a:t>{</a:t>
            </a:r>
            <a:endParaRPr lang="en-US" altLang="da-DK" sz="1600" b="1" spc="-150"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(phone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phone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(address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address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this</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name.trim</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.phone</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phone.trim</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.address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address.trim</a:t>
            </a:r>
            <a:r>
              <a:rPr lang="en-US" altLang="da-DK" sz="1600" b="1" dirty="0">
                <a:solidFill>
                  <a:schemeClr val="tx1"/>
                </a:solidFill>
                <a:latin typeface="Courier New" pitchFamily="49" charset="0"/>
              </a:rPr>
              <a:t>();</a:t>
            </a: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.name.isEmpty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&amp;&amp;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.phone.isEmpty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throw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IllegalStateException</a:t>
            </a:r>
            <a:r>
              <a:rPr lang="en-US" altLang="da-DK" sz="1600" b="1" dirty="0">
                <a:solidFill>
                  <a:schemeClr val="tx1"/>
                </a:solidFill>
                <a:latin typeface="Courier New" pitchFamily="49" charset="0"/>
              </a:rPr>
              <a:t>(</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a:solidFill>
                  <a:srgbClr val="008000"/>
                </a:solidFill>
                <a:latin typeface="Courier New" pitchFamily="49" charset="0"/>
              </a:rPr>
              <a:t>Either </a:t>
            </a:r>
            <a:r>
              <a:rPr lang="en-US" altLang="da-DK" sz="1600" b="1" dirty="0" smtClean="0">
                <a:solidFill>
                  <a:srgbClr val="008000"/>
                </a:solidFill>
                <a:latin typeface="Courier New" pitchFamily="49" charset="0"/>
              </a:rPr>
              <a:t>name </a:t>
            </a:r>
            <a:r>
              <a:rPr lang="en-US" altLang="da-DK" sz="1600" b="1" dirty="0">
                <a:solidFill>
                  <a:srgbClr val="008000"/>
                </a:solidFill>
                <a:latin typeface="Courier New" pitchFamily="49" charset="0"/>
              </a:rPr>
              <a:t>or phone must </a:t>
            </a:r>
            <a:r>
              <a:rPr lang="en-US" altLang="da-DK" sz="1600" b="1" dirty="0" smtClean="0">
                <a:solidFill>
                  <a:srgbClr val="008000"/>
                </a:solidFill>
                <a:latin typeface="Courier New" pitchFamily="49" charset="0"/>
              </a:rPr>
              <a:t>be non-empty"</a:t>
            </a:r>
            <a:r>
              <a:rPr lang="en-US" altLang="da-DK" sz="1600" b="1" dirty="0" smtClean="0">
                <a:solidFill>
                  <a:schemeClr val="tx1"/>
                </a:solidFill>
                <a:latin typeface="Courier New" pitchFamily="49" charset="0"/>
              </a:rPr>
              <a:t>);</a:t>
            </a:r>
          </a:p>
          <a:p>
            <a:pPr eaLnBrk="1" hangingPunct="1">
              <a:lnSpc>
                <a:spcPct val="60000"/>
              </a:lnSpc>
            </a:pPr>
            <a:r>
              <a:rPr lang="en-US" altLang="da-DK" sz="1600" b="1" dirty="0" smtClean="0">
                <a:solidFill>
                  <a:schemeClr val="tx1"/>
                </a:solidFill>
                <a:latin typeface="Courier New" pitchFamily="49" charset="0"/>
              </a:rPr>
              <a:t>  }</a:t>
            </a:r>
          </a:p>
          <a:p>
            <a:pPr eaLnBrk="1" hangingPunct="1">
              <a:lnSpc>
                <a:spcPct val="60000"/>
              </a:lnSpc>
            </a:pPr>
            <a:r>
              <a:rPr lang="en-US" altLang="da-DK" sz="1600" b="1" dirty="0" smtClean="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16" name="Rectangle 28"/>
          <p:cNvSpPr>
            <a:spLocks noChangeArrowheads="1"/>
          </p:cNvSpPr>
          <p:nvPr/>
        </p:nvSpPr>
        <p:spPr bwMode="auto">
          <a:xfrm>
            <a:off x="2411248" y="2350317"/>
            <a:ext cx="4534835" cy="74522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Text Box 21"/>
          <p:cNvSpPr txBox="1">
            <a:spLocks noChangeArrowheads="1"/>
          </p:cNvSpPr>
          <p:nvPr/>
        </p:nvSpPr>
        <p:spPr bwMode="auto">
          <a:xfrm>
            <a:off x="139783" y="2072508"/>
            <a:ext cx="202409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en eller flere parameter- værdier er null.</a:t>
            </a:r>
          </a:p>
          <a:p>
            <a:pPr eaLnBrk="1" hangingPunct="1">
              <a:lnSpc>
                <a:spcPct val="90000"/>
              </a:lnSpc>
              <a:spcBef>
                <a:spcPct val="50000"/>
              </a:spcBef>
              <a:buFontTx/>
              <a:buNone/>
            </a:pPr>
            <a:r>
              <a:rPr lang="da-DK" altLang="da-DK" sz="1400" b="1" dirty="0" smtClean="0">
                <a:solidFill>
                  <a:srgbClr val="FF0000"/>
                </a:solidFill>
              </a:rPr>
              <a:t>I så fald sættes de til den tomme streng</a:t>
            </a:r>
            <a:endParaRPr lang="da-DK" altLang="da-DK" sz="1400" b="1" dirty="0">
              <a:solidFill>
                <a:srgbClr val="FF0000"/>
              </a:solidFill>
            </a:endParaRPr>
          </a:p>
        </p:txBody>
      </p:sp>
      <p:sp>
        <p:nvSpPr>
          <p:cNvPr id="18" name="Line 22"/>
          <p:cNvSpPr>
            <a:spLocks noChangeShapeType="1"/>
          </p:cNvSpPr>
          <p:nvPr/>
        </p:nvSpPr>
        <p:spPr bwMode="auto">
          <a:xfrm>
            <a:off x="1960120" y="2605743"/>
            <a:ext cx="4511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0" name="Rectangle 28"/>
          <p:cNvSpPr>
            <a:spLocks noChangeArrowheads="1"/>
          </p:cNvSpPr>
          <p:nvPr/>
        </p:nvSpPr>
        <p:spPr bwMode="auto">
          <a:xfrm>
            <a:off x="2441158" y="3171630"/>
            <a:ext cx="3740999" cy="73789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1" name="Text Box 21"/>
          <p:cNvSpPr txBox="1">
            <a:spLocks noChangeArrowheads="1"/>
          </p:cNvSpPr>
          <p:nvPr/>
        </p:nvSpPr>
        <p:spPr bwMode="auto">
          <a:xfrm>
            <a:off x="158638" y="3518302"/>
            <a:ext cx="147218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Feltvariablerne initialiseres</a:t>
            </a:r>
            <a:endParaRPr lang="da-DK" altLang="da-DK" sz="1400" b="1" dirty="0">
              <a:solidFill>
                <a:srgbClr val="FF0000"/>
              </a:solidFill>
            </a:endParaRPr>
          </a:p>
        </p:txBody>
      </p:sp>
      <p:sp>
        <p:nvSpPr>
          <p:cNvPr id="22" name="Line 22"/>
          <p:cNvSpPr>
            <a:spLocks noChangeShapeType="1"/>
          </p:cNvSpPr>
          <p:nvPr/>
        </p:nvSpPr>
        <p:spPr bwMode="auto">
          <a:xfrm flipV="1">
            <a:off x="1630822" y="3660753"/>
            <a:ext cx="776780" cy="213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3" name="Rectangle 28"/>
          <p:cNvSpPr>
            <a:spLocks noChangeArrowheads="1"/>
          </p:cNvSpPr>
          <p:nvPr/>
        </p:nvSpPr>
        <p:spPr bwMode="auto">
          <a:xfrm>
            <a:off x="2421772" y="3963620"/>
            <a:ext cx="6001791" cy="93165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Text Box 21"/>
          <p:cNvSpPr txBox="1">
            <a:spLocks noChangeArrowheads="1"/>
          </p:cNvSpPr>
          <p:nvPr/>
        </p:nvSpPr>
        <p:spPr bwMode="auto">
          <a:xfrm>
            <a:off x="134513" y="4293096"/>
            <a:ext cx="1876218"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Hvis både name</a:t>
            </a:r>
            <a:br>
              <a:rPr lang="da-DK" altLang="da-DK" sz="1400" b="1" dirty="0" smtClean="0">
                <a:solidFill>
                  <a:srgbClr val="FF0000"/>
                </a:solidFill>
              </a:rPr>
            </a:br>
            <a:r>
              <a:rPr lang="da-DK" altLang="da-DK" sz="1400" b="1" dirty="0" smtClean="0">
                <a:solidFill>
                  <a:srgbClr val="FF0000"/>
                </a:solidFill>
              </a:rPr>
              <a:t>og </a:t>
            </a:r>
            <a:r>
              <a:rPr lang="da-DK" altLang="da-DK" sz="1400" b="1" dirty="0" err="1" smtClean="0">
                <a:solidFill>
                  <a:srgbClr val="FF0000"/>
                </a:solidFill>
              </a:rPr>
              <a:t>phone</a:t>
            </a:r>
            <a:r>
              <a:rPr lang="da-DK" altLang="da-DK" sz="1400" b="1" dirty="0" smtClean="0">
                <a:solidFill>
                  <a:srgbClr val="FF0000"/>
                </a:solidFill>
              </a:rPr>
              <a:t> er den</a:t>
            </a:r>
            <a:br>
              <a:rPr lang="da-DK" altLang="da-DK" sz="1400" b="1" dirty="0" smtClean="0">
                <a:solidFill>
                  <a:srgbClr val="FF0000"/>
                </a:solidFill>
              </a:rPr>
            </a:br>
            <a:r>
              <a:rPr lang="da-DK" altLang="da-DK" sz="1400" b="1" dirty="0" smtClean="0">
                <a:solidFill>
                  <a:srgbClr val="FF0000"/>
                </a:solidFill>
              </a:rPr>
              <a:t>tomme tekststreng,</a:t>
            </a:r>
            <a:br>
              <a:rPr lang="da-DK" altLang="da-DK" sz="1400" b="1" dirty="0" smtClean="0">
                <a:solidFill>
                  <a:srgbClr val="FF0000"/>
                </a:solidFill>
              </a:rPr>
            </a:br>
            <a:r>
              <a:rPr lang="da-DK" altLang="da-DK" sz="1400" b="1" dirty="0" smtClean="0">
                <a:solidFill>
                  <a:srgbClr val="FF0000"/>
                </a:solidFill>
              </a:rPr>
              <a:t>kastes en exception</a:t>
            </a:r>
            <a:endParaRPr lang="da-DK" altLang="da-DK" sz="1400" b="1" dirty="0">
              <a:solidFill>
                <a:srgbClr val="FF0000"/>
              </a:solidFill>
            </a:endParaRPr>
          </a:p>
        </p:txBody>
      </p:sp>
      <p:sp>
        <p:nvSpPr>
          <p:cNvPr id="25" name="Line 22"/>
          <p:cNvSpPr>
            <a:spLocks noChangeShapeType="1"/>
          </p:cNvSpPr>
          <p:nvPr/>
        </p:nvSpPr>
        <p:spPr bwMode="auto">
          <a:xfrm flipV="1">
            <a:off x="1691680" y="4558140"/>
            <a:ext cx="704926" cy="23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Text Box 21"/>
          <p:cNvSpPr txBox="1">
            <a:spLocks noChangeArrowheads="1"/>
          </p:cNvSpPr>
          <p:nvPr/>
        </p:nvSpPr>
        <p:spPr bwMode="auto">
          <a:xfrm>
            <a:off x="107504" y="5141862"/>
            <a:ext cx="525658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giver ikke mening at oprette objektet, idet man ikke har nogen fornuftig nøgle, hvormed det kan tilgås (i </a:t>
            </a:r>
            <a:r>
              <a:rPr lang="da-DK" altLang="da-DK" sz="1400" b="1" dirty="0" err="1" smtClean="0">
                <a:solidFill>
                  <a:srgbClr val="FF0000"/>
                </a:solidFill>
              </a:rPr>
              <a:t>Map'en</a:t>
            </a:r>
            <a:r>
              <a:rPr lang="da-DK" altLang="da-DK" sz="1400" b="1" dirty="0" smtClean="0">
                <a:solidFill>
                  <a:srgbClr val="FF0000"/>
                </a:solidFill>
              </a:rPr>
              <a:t>)</a:t>
            </a:r>
            <a:endParaRPr lang="da-DK" altLang="da-DK" sz="1400" b="1" dirty="0">
              <a:solidFill>
                <a:srgbClr val="FF0000"/>
              </a:solidFill>
            </a:endParaRPr>
          </a:p>
        </p:txBody>
      </p:sp>
    </p:spTree>
    <p:extLst>
      <p:ext uri="{BB962C8B-B14F-4D97-AF65-F5344CB8AC3E}">
        <p14:creationId xmlns:p14="http://schemas.microsoft.com/office/powerpoint/2010/main" val="122025751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a:ea typeface="ＭＳ Ｐゴシック" pitchFamily="34" charset="-128"/>
              </a:rPr>
              <a:t>Checked</a:t>
            </a:r>
            <a:r>
              <a:rPr lang="da-DK" altLang="da-DK" sz="3200" dirty="0" smtClean="0">
                <a:ea typeface="ＭＳ Ｐゴシック" pitchFamily="34" charset="-128"/>
              </a:rPr>
              <a:t> 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14</a:t>
            </a:fld>
            <a:endParaRPr lang="da-DK" altLang="da-DK" dirty="0"/>
          </a:p>
        </p:txBody>
      </p:sp>
      <p:sp>
        <p:nvSpPr>
          <p:cNvPr id="4" name="Rectangle 3"/>
          <p:cNvSpPr txBox="1">
            <a:spLocks noChangeArrowheads="1"/>
          </p:cNvSpPr>
          <p:nvPr/>
        </p:nvSpPr>
        <p:spPr bwMode="auto">
          <a:xfrm>
            <a:off x="611560" y="980728"/>
            <a:ext cx="8532440" cy="1014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En metode, der kan kaste en </a:t>
            </a:r>
            <a:r>
              <a:rPr lang="da-DK" altLang="da-DK" b="1" dirty="0" smtClean="0">
                <a:solidFill>
                  <a:srgbClr val="008000"/>
                </a:solidFill>
                <a:ea typeface="ＭＳ Ｐゴシック" pitchFamily="34" charset="-128"/>
                <a:cs typeface="ＭＳ Ｐゴシック" pitchFamily="-106" charset="-128"/>
              </a:rPr>
              <a:t>checked exception</a:t>
            </a:r>
            <a:r>
              <a:rPr lang="da-DK" altLang="da-DK" b="1" dirty="0" smtClean="0">
                <a:solidFill>
                  <a:srgbClr val="A50021"/>
                </a:solidFill>
                <a:ea typeface="ＭＳ Ｐゴシック" pitchFamily="34" charset="-128"/>
                <a:cs typeface="ＭＳ Ｐゴシック" pitchFamily="-106" charset="-128"/>
              </a:rPr>
              <a:t>, skal angive dette i sit hoved ved hjælp af det reserverede ord </a:t>
            </a:r>
            <a:r>
              <a:rPr lang="da-DK" altLang="da-DK" b="1" dirty="0" smtClean="0">
                <a:solidFill>
                  <a:srgbClr val="008000"/>
                </a:solidFill>
                <a:ea typeface="ＭＳ Ｐゴシック" pitchFamily="34" charset="-128"/>
                <a:cs typeface="ＭＳ Ｐゴシック" pitchFamily="-106" charset="-128"/>
              </a:rPr>
              <a:t>throws</a:t>
            </a:r>
          </a:p>
          <a:p>
            <a:pPr lvl="1">
              <a:spcBef>
                <a:spcPts val="300"/>
              </a:spcBef>
              <a:buFontTx/>
              <a:buChar char="–"/>
            </a:pPr>
            <a:r>
              <a:rPr lang="da-DK" altLang="da-DK" sz="1800" spc="-40" dirty="0" smtClean="0">
                <a:ea typeface="ＭＳ Ｐゴシック" pitchFamily="34" charset="-128"/>
              </a:rPr>
              <a:t>Tilladt at anvende </a:t>
            </a:r>
            <a:r>
              <a:rPr lang="da-DK" altLang="da-DK" sz="1800" spc="-40" dirty="0">
                <a:ea typeface="ＭＳ Ｐゴシック" pitchFamily="34" charset="-128"/>
              </a:rPr>
              <a:t>throws for unchecked </a:t>
            </a:r>
            <a:r>
              <a:rPr lang="da-DK" altLang="da-DK" sz="1800" spc="-40" dirty="0" smtClean="0">
                <a:ea typeface="ＭＳ Ｐゴシック" pitchFamily="34" charset="-128"/>
              </a:rPr>
              <a:t>exceptions, </a:t>
            </a:r>
            <a:r>
              <a:rPr lang="da-DK" altLang="da-DK" sz="1800" spc="-40" dirty="0">
                <a:ea typeface="ＭＳ Ｐゴシック" pitchFamily="34" charset="-128"/>
              </a:rPr>
              <a:t>men dette anbefales ikke</a:t>
            </a:r>
          </a:p>
        </p:txBody>
      </p:sp>
      <p:sp>
        <p:nvSpPr>
          <p:cNvPr id="19" name="Text Box 4"/>
          <p:cNvSpPr txBox="1">
            <a:spLocks noChangeArrowheads="1"/>
          </p:cNvSpPr>
          <p:nvPr/>
        </p:nvSpPr>
        <p:spPr bwMode="auto">
          <a:xfrm>
            <a:off x="1069434" y="2016130"/>
            <a:ext cx="7584685" cy="586957"/>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smtClean="0">
                <a:solidFill>
                  <a:srgbClr val="7030A0"/>
                </a:solidFill>
                <a:latin typeface="Courier New" pitchFamily="49" charset="0"/>
              </a:rPr>
              <a:t>public</a:t>
            </a:r>
            <a:r>
              <a:rPr lang="en-US" altLang="da-DK" sz="1600" b="1" dirty="0" smtClean="0">
                <a:solidFill>
                  <a:schemeClr val="tx1"/>
                </a:solidFill>
                <a:latin typeface="Courier New" pitchFamily="49" charset="0"/>
              </a:rPr>
              <a:t> </a:t>
            </a:r>
            <a:r>
              <a:rPr lang="en-US" altLang="da-DK" sz="1600" b="1" dirty="0" smtClean="0">
                <a:solidFill>
                  <a:srgbClr val="FF0000"/>
                </a:solidFill>
                <a:latin typeface="Courier New" pitchFamily="49" charset="0"/>
              </a:rPr>
              <a:t>void</a:t>
            </a:r>
            <a:r>
              <a:rPr lang="en-US" altLang="da-DK" sz="1600" b="1" dirty="0" smtClean="0">
                <a:solidFill>
                  <a:schemeClr val="tx1"/>
                </a:solidFill>
                <a:latin typeface="Courier New" pitchFamily="49" charset="0"/>
              </a:rPr>
              <a:t> </a:t>
            </a:r>
            <a:r>
              <a:rPr lang="en-US" altLang="da-DK" sz="1600" b="1" dirty="0" err="1">
                <a:solidFill>
                  <a:schemeClr val="tx1"/>
                </a:solidFill>
                <a:latin typeface="Courier New" pitchFamily="49" charset="0"/>
              </a:rPr>
              <a:t>saveToFile</a:t>
            </a:r>
            <a:r>
              <a:rPr lang="en-US" altLang="da-DK" sz="1600" b="1" dirty="0">
                <a:solidFill>
                  <a:schemeClr val="tx1"/>
                </a:solidFill>
                <a:latin typeface="Courier New" pitchFamily="49" charset="0"/>
              </a:rPr>
              <a:t>(String </a:t>
            </a:r>
            <a:r>
              <a:rPr lang="en-US" altLang="da-DK" sz="1600" b="1" dirty="0" smtClean="0">
                <a:solidFill>
                  <a:schemeClr val="tx1"/>
                </a:solidFill>
                <a:latin typeface="Courier New" pitchFamily="49" charset="0"/>
              </a:rPr>
              <a:t>filename) </a:t>
            </a:r>
            <a:r>
              <a:rPr lang="en-US" altLang="da-DK" sz="1600" b="1" dirty="0" smtClean="0">
                <a:solidFill>
                  <a:srgbClr val="7030A0"/>
                </a:solidFill>
                <a:latin typeface="Courier New" pitchFamily="49" charset="0"/>
              </a:rPr>
              <a:t>throws</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a:t>
            </a:r>
          </a:p>
          <a:p>
            <a:pPr eaLnBrk="1" hangingPunct="1">
              <a:lnSpc>
                <a:spcPct val="60000"/>
              </a:lnSpc>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lnSpc>
                <a:spcPct val="40000"/>
              </a:lnSpc>
            </a:pP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p:txBody>
      </p:sp>
      <p:sp>
        <p:nvSpPr>
          <p:cNvPr id="28" name="Rectangle 3"/>
          <p:cNvSpPr txBox="1">
            <a:spLocks noChangeArrowheads="1"/>
          </p:cNvSpPr>
          <p:nvPr/>
        </p:nvSpPr>
        <p:spPr bwMode="auto">
          <a:xfrm>
            <a:off x="611560" y="2780928"/>
            <a:ext cx="8424936" cy="70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spc="-50" dirty="0" smtClean="0">
                <a:solidFill>
                  <a:srgbClr val="A50021"/>
                </a:solidFill>
                <a:ea typeface="ＭＳ Ｐゴシック" pitchFamily="34" charset="-128"/>
                <a:cs typeface="ＭＳ Ｐゴシック" pitchFamily="-106" charset="-128"/>
              </a:rPr>
              <a:t>Når man kalder en metode, </a:t>
            </a:r>
            <a:r>
              <a:rPr lang="da-DK" altLang="da-DK" b="1" spc="-50" dirty="0">
                <a:solidFill>
                  <a:srgbClr val="A50021"/>
                </a:solidFill>
                <a:ea typeface="ＭＳ Ｐゴシック" pitchFamily="34" charset="-128"/>
                <a:cs typeface="ＭＳ Ｐゴシック" pitchFamily="-106" charset="-128"/>
              </a:rPr>
              <a:t>der kan kaste en </a:t>
            </a:r>
            <a:r>
              <a:rPr lang="da-DK" altLang="da-DK" b="1" spc="-50" dirty="0">
                <a:solidFill>
                  <a:srgbClr val="008000"/>
                </a:solidFill>
                <a:ea typeface="ＭＳ Ｐゴシック" pitchFamily="34" charset="-128"/>
                <a:cs typeface="ＭＳ Ｐゴシック" pitchFamily="-106" charset="-128"/>
              </a:rPr>
              <a:t>checked </a:t>
            </a:r>
            <a:r>
              <a:rPr lang="da-DK" altLang="da-DK" b="1" spc="-50" dirty="0" smtClean="0">
                <a:solidFill>
                  <a:srgbClr val="008000"/>
                </a:solidFill>
                <a:ea typeface="ＭＳ Ｐゴシック" pitchFamily="34" charset="-128"/>
                <a:cs typeface="ＭＳ Ｐゴシック" pitchFamily="-106" charset="-128"/>
              </a:rPr>
              <a:t>exception</a:t>
            </a:r>
            <a:r>
              <a:rPr lang="da-DK" altLang="da-DK" b="1" spc="-50" dirty="0" smtClean="0">
                <a:solidFill>
                  <a:srgbClr val="A50021"/>
                </a:solidFill>
                <a:ea typeface="ＭＳ Ｐゴシック" pitchFamily="34" charset="-128"/>
                <a:cs typeface="ＭＳ Ｐゴシック" pitchFamily="-106" charset="-128"/>
              </a:rPr>
              <a:t>, skal man være parat til at </a:t>
            </a:r>
            <a:r>
              <a:rPr lang="da-DK" altLang="da-DK" b="1" spc="-50" dirty="0" smtClean="0">
                <a:solidFill>
                  <a:srgbClr val="008000"/>
                </a:solidFill>
                <a:ea typeface="ＭＳ Ｐゴシック" pitchFamily="34" charset="-128"/>
                <a:cs typeface="ＭＳ Ｐゴシック" pitchFamily="-106" charset="-128"/>
              </a:rPr>
              <a:t>gribe</a:t>
            </a:r>
            <a:r>
              <a:rPr lang="da-DK" altLang="da-DK" b="1" spc="-50" dirty="0" smtClean="0">
                <a:solidFill>
                  <a:srgbClr val="A50021"/>
                </a:solidFill>
                <a:ea typeface="ＭＳ Ｐゴシック" pitchFamily="34" charset="-128"/>
                <a:cs typeface="ＭＳ Ｐゴシック" pitchFamily="-106" charset="-128"/>
              </a:rPr>
              <a:t> denne</a:t>
            </a:r>
            <a:r>
              <a:rPr lang="da-DK" altLang="da-DK" b="1" spc="-50" dirty="0">
                <a:solidFill>
                  <a:srgbClr val="A50021"/>
                </a:solidFill>
                <a:ea typeface="ＭＳ Ｐゴシック" pitchFamily="34" charset="-128"/>
                <a:cs typeface="ＭＳ Ｐゴシック" pitchFamily="-106" charset="-128"/>
              </a:rPr>
              <a:t> ved hjælp af en </a:t>
            </a:r>
            <a:r>
              <a:rPr lang="da-DK" altLang="da-DK" b="1" spc="-50" dirty="0">
                <a:solidFill>
                  <a:srgbClr val="008000"/>
                </a:solidFill>
                <a:ea typeface="ＭＳ Ｐゴシック" pitchFamily="34" charset="-128"/>
                <a:cs typeface="ＭＳ Ｐゴシック" pitchFamily="-106" charset="-128"/>
              </a:rPr>
              <a:t>try-catch</a:t>
            </a:r>
            <a:r>
              <a:rPr lang="da-DK" altLang="da-DK" b="1" spc="-50" dirty="0">
                <a:solidFill>
                  <a:srgbClr val="A50021"/>
                </a:solidFill>
                <a:ea typeface="ＭＳ Ｐゴシック" pitchFamily="34" charset="-128"/>
                <a:cs typeface="ＭＳ Ｐゴシック" pitchFamily="-106" charset="-128"/>
              </a:rPr>
              <a:t> sætning</a:t>
            </a:r>
          </a:p>
        </p:txBody>
      </p:sp>
      <p:sp>
        <p:nvSpPr>
          <p:cNvPr id="29" name="Text Box 4"/>
          <p:cNvSpPr txBox="1">
            <a:spLocks noChangeArrowheads="1"/>
          </p:cNvSpPr>
          <p:nvPr/>
        </p:nvSpPr>
        <p:spPr bwMode="auto">
          <a:xfrm>
            <a:off x="2435751" y="3573016"/>
            <a:ext cx="6600745" cy="2141228"/>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try</a:t>
            </a:r>
            <a:r>
              <a:rPr lang="en-US" altLang="da-DK" sz="1600" b="1" dirty="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filename = ... </a:t>
            </a:r>
            <a:r>
              <a:rPr lang="en-US" altLang="da-DK" sz="1600" b="1" dirty="0" smtClean="0">
                <a:solidFill>
                  <a:srgbClr val="0000FF"/>
                </a:solidFill>
                <a:latin typeface="Courier New" pitchFamily="49" charset="0"/>
              </a:rPr>
              <a:t>// Request filename from user</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addressbook.saveToFile</a:t>
            </a:r>
            <a:r>
              <a:rPr lang="en-US" altLang="da-DK" sz="1600" b="1" dirty="0" smtClean="0">
                <a:solidFill>
                  <a:schemeClr val="tx1"/>
                </a:solidFill>
                <a:latin typeface="Courier New" pitchFamily="49" charset="0"/>
              </a:rPr>
              <a:t>(filename</a:t>
            </a:r>
            <a:r>
              <a:rPr lang="en-US" altLang="da-DK" sz="1600" b="1" dirty="0">
                <a:solidFill>
                  <a:schemeClr val="tx1"/>
                </a:solidFill>
                <a:latin typeface="Courier New" pitchFamily="49" charset="0"/>
              </a:rPr>
              <a:t>);</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true</a:t>
            </a:r>
            <a:r>
              <a:rPr lang="en-US" altLang="da-DK" sz="1600" b="1" dirty="0">
                <a:solidFill>
                  <a:schemeClr val="tx1"/>
                </a:solidFill>
                <a:latin typeface="Courier New" pitchFamily="49" charset="0"/>
              </a:rPr>
              <a:t>;</a:t>
            </a:r>
          </a:p>
          <a:p>
            <a:pPr eaLnBrk="1" hangingPunct="1">
              <a:lnSpc>
                <a:spcPct val="50000"/>
              </a:lnSpc>
            </a:pPr>
            <a:r>
              <a:rPr lang="en-US" altLang="da-DK" sz="1600" b="1" dirty="0">
                <a:solidFill>
                  <a:schemeClr val="tx1"/>
                </a:solidFill>
                <a:latin typeface="Courier New" pitchFamily="49" charset="0"/>
              </a:rPr>
              <a:t>}</a:t>
            </a:r>
          </a:p>
          <a:p>
            <a:pPr eaLnBrk="1" hangingPunct="1"/>
            <a:r>
              <a:rPr lang="en-US" altLang="da-DK" sz="1600" b="1" dirty="0">
                <a:solidFill>
                  <a:srgbClr val="7030A0"/>
                </a:solidFill>
                <a:latin typeface="Courier New" pitchFamily="49" charset="0"/>
              </a:rPr>
              <a:t>catch</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e</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600"/>
              </a:spcBef>
            </a:pP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System.out.println</a:t>
            </a:r>
            <a:r>
              <a:rPr lang="en-US" altLang="da-DK" sz="1600" b="1" dirty="0">
                <a:solidFill>
                  <a:schemeClr val="tx1"/>
                </a:solidFill>
                <a:latin typeface="Courier New" pitchFamily="49" charset="0"/>
              </a:rPr>
              <a:t>(</a:t>
            </a:r>
            <a:r>
              <a:rPr lang="en-US" altLang="da-DK" sz="1600" b="1" dirty="0">
                <a:solidFill>
                  <a:srgbClr val="008000"/>
                </a:solidFill>
                <a:latin typeface="Courier New" pitchFamily="49" charset="0"/>
              </a:rPr>
              <a:t>"Unable</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to</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save</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to</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 + filename);</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false</a:t>
            </a:r>
            <a:r>
              <a:rPr lang="en-US" altLang="da-DK" sz="1600" b="1" dirty="0" smtClean="0">
                <a:solidFill>
                  <a:schemeClr val="tx1"/>
                </a:solidFill>
                <a:latin typeface="Courier New" pitchFamily="49" charset="0"/>
              </a:rPr>
              <a:t>;</a:t>
            </a:r>
          </a:p>
          <a:p>
            <a:pPr eaLnBrk="1" hangingPunct="1">
              <a:lnSpc>
                <a:spcPct val="50000"/>
              </a:lnSpc>
            </a:pPr>
            <a:r>
              <a:rPr lang="en-US" altLang="da-DK" sz="1600" b="1" dirty="0">
                <a:solidFill>
                  <a:schemeClr val="tx1"/>
                </a:solidFill>
                <a:latin typeface="Courier New" pitchFamily="49" charset="0"/>
              </a:rPr>
              <a:t>}</a:t>
            </a:r>
          </a:p>
        </p:txBody>
      </p:sp>
      <p:sp>
        <p:nvSpPr>
          <p:cNvPr id="30" name="Rectangle 28"/>
          <p:cNvSpPr>
            <a:spLocks noChangeArrowheads="1"/>
          </p:cNvSpPr>
          <p:nvPr/>
        </p:nvSpPr>
        <p:spPr bwMode="auto">
          <a:xfrm>
            <a:off x="4224558" y="4118147"/>
            <a:ext cx="2664670" cy="22851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1" name="Text Box 21"/>
          <p:cNvSpPr txBox="1">
            <a:spLocks noChangeArrowheads="1"/>
          </p:cNvSpPr>
          <p:nvPr/>
        </p:nvSpPr>
        <p:spPr bwMode="auto">
          <a:xfrm>
            <a:off x="7223455" y="4070352"/>
            <a:ext cx="190610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spc="-60" dirty="0" smtClean="0">
                <a:solidFill>
                  <a:srgbClr val="008000"/>
                </a:solidFill>
              </a:rPr>
              <a:t>Metodekald, der kan </a:t>
            </a:r>
            <a:r>
              <a:rPr lang="da-DK" altLang="da-DK" sz="1400" b="1" dirty="0" smtClean="0">
                <a:solidFill>
                  <a:srgbClr val="008000"/>
                </a:solidFill>
              </a:rPr>
              <a:t>kaste exception</a:t>
            </a:r>
            <a:endParaRPr lang="da-DK" altLang="da-DK" sz="1400" b="1" dirty="0">
              <a:solidFill>
                <a:srgbClr val="008000"/>
              </a:solidFill>
            </a:endParaRPr>
          </a:p>
        </p:txBody>
      </p:sp>
      <p:sp>
        <p:nvSpPr>
          <p:cNvPr id="32" name="Line 22"/>
          <p:cNvSpPr>
            <a:spLocks noChangeShapeType="1"/>
          </p:cNvSpPr>
          <p:nvPr/>
        </p:nvSpPr>
        <p:spPr bwMode="auto">
          <a:xfrm flipH="1" flipV="1">
            <a:off x="6889228" y="4224199"/>
            <a:ext cx="358692"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3" name="Rectangle 28"/>
          <p:cNvSpPr>
            <a:spLocks noChangeArrowheads="1"/>
          </p:cNvSpPr>
          <p:nvPr/>
        </p:nvSpPr>
        <p:spPr bwMode="auto">
          <a:xfrm>
            <a:off x="3302161" y="4727747"/>
            <a:ext cx="1641700" cy="237862"/>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4" name="Line 22"/>
          <p:cNvSpPr>
            <a:spLocks noChangeShapeType="1"/>
          </p:cNvSpPr>
          <p:nvPr/>
        </p:nvSpPr>
        <p:spPr bwMode="auto">
          <a:xfrm flipH="1" flipV="1">
            <a:off x="5345476" y="4837467"/>
            <a:ext cx="372528"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5" name="Text Box 21"/>
          <p:cNvSpPr txBox="1">
            <a:spLocks noChangeArrowheads="1"/>
          </p:cNvSpPr>
          <p:nvPr/>
        </p:nvSpPr>
        <p:spPr bwMode="auto">
          <a:xfrm>
            <a:off x="5709842" y="4601661"/>
            <a:ext cx="2795823"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Den exception som kan kastes, og som skal gribes</a:t>
            </a:r>
            <a:endParaRPr lang="da-DK" altLang="da-DK" sz="1400" b="1" dirty="0">
              <a:solidFill>
                <a:srgbClr val="008000"/>
              </a:solidFill>
            </a:endParaRPr>
          </a:p>
        </p:txBody>
      </p:sp>
      <p:sp>
        <p:nvSpPr>
          <p:cNvPr id="36" name="Rectangle 28"/>
          <p:cNvSpPr>
            <a:spLocks noChangeArrowheads="1"/>
          </p:cNvSpPr>
          <p:nvPr/>
        </p:nvSpPr>
        <p:spPr bwMode="auto">
          <a:xfrm>
            <a:off x="2719845" y="5035595"/>
            <a:ext cx="6190207" cy="47235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Text Box 21"/>
          <p:cNvSpPr txBox="1">
            <a:spLocks noChangeArrowheads="1"/>
          </p:cNvSpPr>
          <p:nvPr/>
        </p:nvSpPr>
        <p:spPr bwMode="auto">
          <a:xfrm>
            <a:off x="131121" y="4509120"/>
            <a:ext cx="2329263"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008000"/>
                </a:solidFill>
              </a:rPr>
              <a:t>c</a:t>
            </a:r>
            <a:r>
              <a:rPr lang="da-DK" altLang="da-DK" sz="1400" b="1" dirty="0" smtClean="0">
                <a:solidFill>
                  <a:srgbClr val="008000"/>
                </a:solidFill>
              </a:rPr>
              <a:t>atch blokken</a:t>
            </a:r>
            <a:r>
              <a:rPr lang="da-DK" altLang="da-DK" sz="1400" b="1" dirty="0" smtClean="0">
                <a:solidFill>
                  <a:srgbClr val="FF0000"/>
                </a:solidFill>
              </a:rPr>
              <a:t> indeholder de sætninger, der skal udføres for at reparere situationen, dvs. </a:t>
            </a:r>
            <a:r>
              <a:rPr lang="da-DK" altLang="da-DK" sz="1400" b="1" dirty="0" smtClean="0">
                <a:solidFill>
                  <a:srgbClr val="008000"/>
                </a:solidFill>
              </a:rPr>
              <a:t>gribe</a:t>
            </a:r>
            <a:r>
              <a:rPr lang="da-DK" altLang="da-DK" sz="1400" b="1" dirty="0" smtClean="0">
                <a:solidFill>
                  <a:srgbClr val="FF0000"/>
                </a:solidFill>
              </a:rPr>
              <a:t> den kastede exception</a:t>
            </a:r>
            <a:endParaRPr lang="da-DK" altLang="da-DK" sz="1400" b="1" dirty="0">
              <a:solidFill>
                <a:srgbClr val="FF0000"/>
              </a:solidFill>
            </a:endParaRPr>
          </a:p>
        </p:txBody>
      </p:sp>
      <p:sp>
        <p:nvSpPr>
          <p:cNvPr id="39" name="Line 22"/>
          <p:cNvSpPr>
            <a:spLocks noChangeShapeType="1"/>
          </p:cNvSpPr>
          <p:nvPr/>
        </p:nvSpPr>
        <p:spPr bwMode="auto">
          <a:xfrm flipV="1">
            <a:off x="2195735" y="5229199"/>
            <a:ext cx="524109"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0" name="Text Box 21"/>
          <p:cNvSpPr txBox="1">
            <a:spLocks noChangeArrowheads="1"/>
          </p:cNvSpPr>
          <p:nvPr/>
        </p:nvSpPr>
        <p:spPr bwMode="auto">
          <a:xfrm>
            <a:off x="974038" y="5944981"/>
            <a:ext cx="7359239" cy="53604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a:spcBef>
                <a:spcPts val="100"/>
              </a:spcBef>
              <a:buFont typeface="Arial" panose="020B0604020202020204" pitchFamily="34" charset="0"/>
              <a:buChar char="•"/>
            </a:pPr>
            <a:r>
              <a:rPr lang="da-DK" altLang="da-DK" sz="1400" b="1" dirty="0">
                <a:solidFill>
                  <a:srgbClr val="0000FF"/>
                </a:solidFill>
              </a:rPr>
              <a:t>Hvis der kastes en exception, overføres kontrollen fra </a:t>
            </a:r>
            <a:r>
              <a:rPr lang="da-DK" altLang="da-DK" sz="1400" b="1" dirty="0" smtClean="0">
                <a:solidFill>
                  <a:srgbClr val="0000FF"/>
                </a:solidFill>
              </a:rPr>
              <a:t>try blokken </a:t>
            </a:r>
            <a:r>
              <a:rPr lang="da-DK" altLang="da-DK" sz="1400" b="1" dirty="0">
                <a:solidFill>
                  <a:srgbClr val="0000FF"/>
                </a:solidFill>
              </a:rPr>
              <a:t>til </a:t>
            </a:r>
            <a:r>
              <a:rPr lang="da-DK" altLang="da-DK" sz="1400" b="1" dirty="0" smtClean="0">
                <a:solidFill>
                  <a:srgbClr val="0000FF"/>
                </a:solidFill>
              </a:rPr>
              <a:t>catch blokken</a:t>
            </a:r>
            <a:endParaRPr lang="da-DK" altLang="da-DK" sz="1400" b="1" dirty="0">
              <a:solidFill>
                <a:srgbClr val="0000FF"/>
              </a:solidFill>
            </a:endParaRPr>
          </a:p>
          <a:p>
            <a:pPr marL="176213" indent="-176213" eaLnBrk="1" hangingPunct="1">
              <a:spcBef>
                <a:spcPts val="100"/>
              </a:spcBef>
              <a:buFont typeface="Arial" panose="020B0604020202020204" pitchFamily="34" charset="0"/>
              <a:buChar char="•"/>
            </a:pPr>
            <a:r>
              <a:rPr lang="da-DK" altLang="da-DK" sz="1400" b="1" dirty="0" smtClean="0">
                <a:solidFill>
                  <a:srgbClr val="0000FF"/>
                </a:solidFill>
              </a:rPr>
              <a:t>Catch blokken udføres kun, hvis der kastes en exception i try blokken</a:t>
            </a:r>
            <a:endParaRPr lang="da-DK" altLang="da-DK" sz="1400" b="1" dirty="0">
              <a:solidFill>
                <a:srgbClr val="0000FF"/>
              </a:solidFill>
            </a:endParaRPr>
          </a:p>
        </p:txBody>
      </p:sp>
      <p:sp>
        <p:nvSpPr>
          <p:cNvPr id="18" name="Rectangle 28"/>
          <p:cNvSpPr>
            <a:spLocks noChangeArrowheads="1"/>
          </p:cNvSpPr>
          <p:nvPr/>
        </p:nvSpPr>
        <p:spPr bwMode="auto">
          <a:xfrm>
            <a:off x="6026444" y="2072629"/>
            <a:ext cx="2306833" cy="2307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Text Box 21"/>
          <p:cNvSpPr txBox="1">
            <a:spLocks noChangeArrowheads="1"/>
          </p:cNvSpPr>
          <p:nvPr/>
        </p:nvSpPr>
        <p:spPr bwMode="auto">
          <a:xfrm>
            <a:off x="107504" y="3594770"/>
            <a:ext cx="232926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smtClean="0">
                <a:solidFill>
                  <a:srgbClr val="008000"/>
                </a:solidFill>
              </a:rPr>
              <a:t>try blokken</a:t>
            </a:r>
            <a:r>
              <a:rPr lang="da-DK" altLang="da-DK" sz="1400" b="1" dirty="0" smtClean="0">
                <a:solidFill>
                  <a:srgbClr val="FF0000"/>
                </a:solidFill>
              </a:rPr>
              <a:t> indeholder de sætninger, der kan føre til, at der </a:t>
            </a:r>
            <a:r>
              <a:rPr lang="da-DK" altLang="da-DK" sz="1400" b="1" dirty="0" smtClean="0">
                <a:solidFill>
                  <a:srgbClr val="008000"/>
                </a:solidFill>
              </a:rPr>
              <a:t>kastes</a:t>
            </a:r>
            <a:r>
              <a:rPr lang="da-DK" altLang="da-DK" sz="1400" b="1" dirty="0" smtClean="0">
                <a:solidFill>
                  <a:srgbClr val="FF0000"/>
                </a:solidFill>
              </a:rPr>
              <a:t> en exception</a:t>
            </a:r>
            <a:endParaRPr lang="da-DK" altLang="da-DK" sz="1400" b="1" dirty="0">
              <a:solidFill>
                <a:srgbClr val="FF0000"/>
              </a:solidFill>
            </a:endParaRPr>
          </a:p>
        </p:txBody>
      </p:sp>
      <p:sp>
        <p:nvSpPr>
          <p:cNvPr id="21" name="Line 22"/>
          <p:cNvSpPr>
            <a:spLocks noChangeShapeType="1"/>
          </p:cNvSpPr>
          <p:nvPr/>
        </p:nvSpPr>
        <p:spPr bwMode="auto">
          <a:xfrm>
            <a:off x="2259997" y="4129317"/>
            <a:ext cx="468314"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Rectangle 28"/>
          <p:cNvSpPr>
            <a:spLocks noChangeArrowheads="1"/>
          </p:cNvSpPr>
          <p:nvPr/>
        </p:nvSpPr>
        <p:spPr bwMode="auto">
          <a:xfrm>
            <a:off x="2732716" y="3859487"/>
            <a:ext cx="6181288" cy="72524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33912605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P spid="30" grpId="0" animBg="1"/>
      <p:bldP spid="31" grpId="0"/>
      <p:bldP spid="32" grpId="0" animBg="1"/>
      <p:bldP spid="33" grpId="0" animBg="1"/>
      <p:bldP spid="34" grpId="0" animBg="1"/>
      <p:bldP spid="35" grpId="0"/>
      <p:bldP spid="36" grpId="0" animBg="1"/>
      <p:bldP spid="38" grpId="0"/>
      <p:bldP spid="39" grpId="0" animBg="1"/>
      <p:bldP spid="40" grpId="0" animBg="1"/>
      <p:bldP spid="20" grpId="0"/>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Try-</a:t>
            </a:r>
            <a:r>
              <a:rPr lang="da-DK" altLang="da-DK" sz="3200" dirty="0" err="1" smtClean="0">
                <a:ea typeface="ＭＳ Ｐゴシック" pitchFamily="34" charset="-128"/>
              </a:rPr>
              <a:t>catch</a:t>
            </a:r>
            <a:r>
              <a:rPr lang="da-DK" altLang="da-DK" sz="3200" dirty="0" smtClean="0">
                <a:ea typeface="ＭＳ Ｐゴシック" pitchFamily="34" charset="-128"/>
              </a:rPr>
              <a:t> sætning</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1000418"/>
            <a:ext cx="8352928" cy="1924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Der kan være </a:t>
            </a:r>
            <a:r>
              <a:rPr lang="da-DK" altLang="da-DK" b="1" dirty="0" smtClean="0">
                <a:solidFill>
                  <a:srgbClr val="008000"/>
                </a:solidFill>
                <a:ea typeface="ＭＳ Ｐゴシック" pitchFamily="34" charset="-128"/>
                <a:cs typeface="ＭＳ Ｐゴシック" pitchFamily="-106" charset="-128"/>
              </a:rPr>
              <a:t>flere</a:t>
            </a:r>
            <a:r>
              <a:rPr lang="da-DK" altLang="da-DK" b="1" dirty="0" smtClean="0">
                <a:solidFill>
                  <a:srgbClr val="A50021"/>
                </a:solidFill>
                <a:ea typeface="ＭＳ Ｐゴシック" pitchFamily="34" charset="-128"/>
                <a:cs typeface="ＭＳ Ｐゴシック" pitchFamily="-106" charset="-128"/>
              </a:rPr>
              <a:t> catch blokke </a:t>
            </a:r>
          </a:p>
          <a:p>
            <a:pPr lvl="1">
              <a:spcBef>
                <a:spcPts val="300"/>
              </a:spcBef>
              <a:buFontTx/>
              <a:buChar char="–"/>
            </a:pPr>
            <a:r>
              <a:rPr lang="da-DK" altLang="da-DK" sz="1800" dirty="0" smtClean="0">
                <a:ea typeface="ＭＳ Ｐゴシック" pitchFamily="34" charset="-128"/>
              </a:rPr>
              <a:t>I så fald søges catch blokkene igennem forfra (som i en switch sætning)</a:t>
            </a:r>
          </a:p>
          <a:p>
            <a:pPr lvl="1">
              <a:spcBef>
                <a:spcPts val="300"/>
              </a:spcBef>
              <a:buFontTx/>
              <a:buChar char="–"/>
            </a:pPr>
            <a:r>
              <a:rPr lang="da-DK" altLang="da-DK" sz="1800" dirty="0" smtClean="0">
                <a:ea typeface="ＭＳ Ｐゴシック" pitchFamily="34" charset="-128"/>
              </a:rPr>
              <a:t>Den første catch blok, hvor exception typen matcher, udføres</a:t>
            </a:r>
          </a:p>
          <a:p>
            <a:pPr lvl="1">
              <a:spcBef>
                <a:spcPts val="300"/>
              </a:spcBef>
            </a:pPr>
            <a:r>
              <a:rPr lang="da-DK" altLang="da-DK" sz="1800" dirty="0">
                <a:ea typeface="ＭＳ Ｐゴシック" pitchFamily="34" charset="-128"/>
              </a:rPr>
              <a:t>Rækkefølgen af catch blokkene er </a:t>
            </a:r>
            <a:r>
              <a:rPr lang="da-DK" altLang="da-DK" sz="1800" dirty="0" smtClean="0">
                <a:ea typeface="ＭＳ Ｐゴシック" pitchFamily="34" charset="-128"/>
              </a:rPr>
              <a:t>vigtig</a:t>
            </a:r>
          </a:p>
          <a:p>
            <a:pPr lvl="1">
              <a:spcBef>
                <a:spcPts val="300"/>
              </a:spcBef>
            </a:pPr>
            <a:r>
              <a:rPr lang="da-DK" altLang="da-DK" sz="1800" dirty="0">
                <a:ea typeface="ＭＳ Ｐゴシック" pitchFamily="34" charset="-128"/>
              </a:rPr>
              <a:t>Hvis catch blokken med </a:t>
            </a:r>
            <a:r>
              <a:rPr lang="da-DK" altLang="da-DK" sz="1800" dirty="0" err="1">
                <a:ea typeface="ＭＳ Ｐゴシック" pitchFamily="34" charset="-128"/>
              </a:rPr>
              <a:t>IOException</a:t>
            </a:r>
            <a:r>
              <a:rPr lang="da-DK" altLang="da-DK" sz="1800" dirty="0">
                <a:ea typeface="ＭＳ Ｐゴシック" pitchFamily="34" charset="-128"/>
              </a:rPr>
              <a:t> flyttes op foran de to andre, vil disse aldrig kunne </a:t>
            </a:r>
            <a:r>
              <a:rPr lang="da-DK" altLang="da-DK" sz="1800" dirty="0" smtClean="0">
                <a:ea typeface="ＭＳ Ｐゴシック" pitchFamily="34" charset="-128"/>
              </a:rPr>
              <a:t>udføres (hvilket oversætteren vil påpege)</a:t>
            </a:r>
          </a:p>
        </p:txBody>
      </p:sp>
      <p:sp>
        <p:nvSpPr>
          <p:cNvPr id="18" name="Text Box 4"/>
          <p:cNvSpPr txBox="1">
            <a:spLocks noChangeArrowheads="1"/>
          </p:cNvSpPr>
          <p:nvPr/>
        </p:nvSpPr>
        <p:spPr bwMode="auto">
          <a:xfrm>
            <a:off x="5148064" y="2912712"/>
            <a:ext cx="3904908" cy="2981458"/>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spc="-100" dirty="0">
                <a:solidFill>
                  <a:srgbClr val="7030A0"/>
                </a:solidFill>
                <a:latin typeface="Courier New" pitchFamily="49" charset="0"/>
              </a:rPr>
              <a:t>try</a:t>
            </a: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object-</a:t>
            </a:r>
            <a:r>
              <a:rPr lang="en-US" altLang="da-DK" sz="1400" b="1" spc="-100" dirty="0" err="1" smtClean="0">
                <a:solidFill>
                  <a:schemeClr val="tx1"/>
                </a:solidFill>
                <a:latin typeface="Courier New" pitchFamily="49" charset="0"/>
              </a:rPr>
              <a:t>reference.method</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EOFException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end of file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FileNotFoundException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file not found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err="1" smtClean="0">
                <a:solidFill>
                  <a:schemeClr val="tx1"/>
                </a:solidFill>
                <a:latin typeface="Courier New" pitchFamily="49" charset="0"/>
              </a:rPr>
              <a:t>IOException</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other </a:t>
            </a:r>
            <a:r>
              <a:rPr lang="en-US" altLang="da-DK" sz="1400" b="1" spc="-100" dirty="0" err="1" smtClean="0">
                <a:solidFill>
                  <a:srgbClr val="0000FF"/>
                </a:solidFill>
                <a:latin typeface="Courier New" pitchFamily="49" charset="0"/>
              </a:rPr>
              <a:t>IOExceptions</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smtClean="0">
                <a:solidFill>
                  <a:schemeClr val="tx1"/>
                </a:solidFill>
                <a:latin typeface="Courier New" pitchFamily="49" charset="0"/>
              </a:rPr>
              <a:t>}</a:t>
            </a:r>
          </a:p>
        </p:txBody>
      </p:sp>
      <p:sp>
        <p:nvSpPr>
          <p:cNvPr id="20" name="Rectangle 3"/>
          <p:cNvSpPr txBox="1">
            <a:spLocks noChangeArrowheads="1"/>
          </p:cNvSpPr>
          <p:nvPr/>
        </p:nvSpPr>
        <p:spPr bwMode="auto">
          <a:xfrm>
            <a:off x="467544" y="3008204"/>
            <a:ext cx="4672694" cy="373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Via variablen </a:t>
            </a:r>
            <a:r>
              <a:rPr lang="da-DK" altLang="da-DK" b="1" dirty="0" smtClean="0">
                <a:solidFill>
                  <a:srgbClr val="A50021"/>
                </a:solidFill>
                <a:ea typeface="ＭＳ Ｐゴシック" pitchFamily="34" charset="-128"/>
                <a:cs typeface="ＭＳ Ｐゴシック" pitchFamily="-106" charset="-128"/>
              </a:rPr>
              <a:t>e kan </a:t>
            </a:r>
            <a:r>
              <a:rPr lang="da-DK" altLang="da-DK" b="1" dirty="0">
                <a:solidFill>
                  <a:srgbClr val="A50021"/>
                </a:solidFill>
                <a:ea typeface="ＭＳ Ｐゴシック" pitchFamily="34" charset="-128"/>
                <a:cs typeface="ＭＳ Ｐゴシック" pitchFamily="-106" charset="-128"/>
              </a:rPr>
              <a:t>man </a:t>
            </a:r>
            <a:r>
              <a:rPr lang="da-DK" altLang="da-DK" b="1" dirty="0" smtClean="0">
                <a:solidFill>
                  <a:srgbClr val="A50021"/>
                </a:solidFill>
                <a:ea typeface="ＭＳ Ｐゴシック" pitchFamily="34" charset="-128"/>
                <a:cs typeface="ＭＳ Ｐゴシック" pitchFamily="-106" charset="-128"/>
              </a:rPr>
              <a:t>få information om, hvad der </a:t>
            </a:r>
            <a:r>
              <a:rPr lang="da-DK" altLang="da-DK" b="1" dirty="0">
                <a:solidFill>
                  <a:srgbClr val="A50021"/>
                </a:solidFill>
                <a:ea typeface="ＭＳ Ｐゴシック" pitchFamily="34" charset="-128"/>
                <a:cs typeface="ＭＳ Ｐゴシック" pitchFamily="-106" charset="-128"/>
              </a:rPr>
              <a:t>gik galt</a:t>
            </a:r>
          </a:p>
          <a:p>
            <a:pPr lvl="1">
              <a:spcBef>
                <a:spcPts val="300"/>
              </a:spcBef>
            </a:pPr>
            <a:r>
              <a:rPr lang="da-DK" altLang="da-DK" sz="1800" dirty="0" smtClean="0">
                <a:ea typeface="ＭＳ Ｐゴシック" pitchFamily="34" charset="-128"/>
              </a:rPr>
              <a:t>Giver adgang til "</a:t>
            </a:r>
            <a:r>
              <a:rPr lang="da-DK" altLang="da-DK" sz="1800" dirty="0" err="1" smtClean="0">
                <a:ea typeface="ＭＳ Ｐゴシック" pitchFamily="34" charset="-128"/>
              </a:rPr>
              <a:t>detailed</a:t>
            </a:r>
            <a:r>
              <a:rPr lang="da-DK" altLang="da-DK" sz="1800" dirty="0" smtClean="0">
                <a:ea typeface="ＭＳ Ｐゴシック" pitchFamily="34" charset="-128"/>
              </a:rPr>
              <a:t> </a:t>
            </a:r>
            <a:r>
              <a:rPr lang="da-DK" altLang="da-DK" sz="1800" dirty="0" err="1" smtClean="0">
                <a:ea typeface="ＭＳ Ｐゴシック" pitchFamily="34" charset="-128"/>
              </a:rPr>
              <a:t>message</a:t>
            </a:r>
            <a:r>
              <a:rPr lang="da-DK" altLang="da-DK" sz="1800" dirty="0" smtClean="0">
                <a:ea typeface="ＭＳ Ｐゴシック" pitchFamily="34" charset="-128"/>
              </a:rPr>
              <a:t>", "</a:t>
            </a:r>
            <a:r>
              <a:rPr lang="da-DK" altLang="da-DK" sz="1800" dirty="0" err="1" smtClean="0">
                <a:ea typeface="ＭＳ Ｐゴシック" pitchFamily="34" charset="-128"/>
              </a:rPr>
              <a:t>stack</a:t>
            </a:r>
            <a:r>
              <a:rPr lang="da-DK" altLang="da-DK" sz="1800" dirty="0" smtClean="0">
                <a:ea typeface="ＭＳ Ｐゴシック" pitchFamily="34" charset="-128"/>
              </a:rPr>
              <a:t> trace", osv.</a:t>
            </a:r>
            <a:endParaRPr lang="da-DK" altLang="da-DK" sz="1800" dirty="0">
              <a:ea typeface="ＭＳ Ｐゴシック" pitchFamily="34" charset="-128"/>
            </a:endParaRPr>
          </a:p>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Der kan også være </a:t>
            </a:r>
            <a:r>
              <a:rPr lang="da-DK" altLang="da-DK" b="1" dirty="0">
                <a:solidFill>
                  <a:srgbClr val="A50021"/>
                </a:solidFill>
                <a:ea typeface="ＭＳ Ｐゴシック" pitchFamily="34" charset="-128"/>
                <a:cs typeface="ＭＳ Ｐゴシック" pitchFamily="-106" charset="-128"/>
              </a:rPr>
              <a:t>en </a:t>
            </a:r>
            <a:r>
              <a:rPr lang="da-DK" altLang="da-DK" b="1" dirty="0" err="1" smtClean="0">
                <a:solidFill>
                  <a:srgbClr val="008000"/>
                </a:solidFill>
                <a:ea typeface="ＭＳ Ｐゴシック" pitchFamily="34" charset="-128"/>
                <a:cs typeface="ＭＳ Ｐゴシック" pitchFamily="-106" charset="-128"/>
              </a:rPr>
              <a:t>finally</a:t>
            </a:r>
            <a:r>
              <a:rPr lang="da-DK" altLang="da-DK" b="1" dirty="0" smtClean="0">
                <a:solidFill>
                  <a:srgbClr val="A50021"/>
                </a:solidFill>
                <a:ea typeface="ＭＳ Ｐゴシック" pitchFamily="34" charset="-128"/>
                <a:cs typeface="ＭＳ Ｐゴシック" pitchFamily="-106" charset="-128"/>
              </a:rPr>
              <a:t> </a:t>
            </a:r>
            <a:r>
              <a:rPr lang="da-DK" altLang="da-DK" b="1" dirty="0">
                <a:solidFill>
                  <a:srgbClr val="A50021"/>
                </a:solidFill>
                <a:ea typeface="ＭＳ Ｐゴシック" pitchFamily="34" charset="-128"/>
                <a:cs typeface="ＭＳ Ｐゴシック" pitchFamily="-106" charset="-128"/>
              </a:rPr>
              <a:t>blok</a:t>
            </a:r>
          </a:p>
          <a:p>
            <a:pPr lvl="1">
              <a:spcBef>
                <a:spcPts val="600"/>
              </a:spcBef>
            </a:pPr>
            <a:r>
              <a:rPr lang="da-DK" altLang="da-DK" sz="1800" spc="-50" dirty="0" smtClean="0">
                <a:ea typeface="ＭＳ Ｐゴシック" pitchFamily="34" charset="-128"/>
              </a:rPr>
              <a:t>Denne er placeret efter catch blokkene</a:t>
            </a:r>
          </a:p>
          <a:p>
            <a:pPr lvl="1">
              <a:spcBef>
                <a:spcPts val="600"/>
              </a:spcBef>
            </a:pPr>
            <a:r>
              <a:rPr lang="da-DK" altLang="da-DK" sz="1800" dirty="0" smtClean="0">
                <a:ea typeface="ＭＳ Ｐゴシック" pitchFamily="34" charset="-128"/>
              </a:rPr>
              <a:t>Indeholder ting, der altid skal udføres, uanset om, der kastes en exception eller ej</a:t>
            </a:r>
          </a:p>
          <a:p>
            <a:pPr lvl="1">
              <a:spcBef>
                <a:spcPts val="600"/>
              </a:spcBef>
            </a:pPr>
            <a:r>
              <a:rPr lang="da-DK" altLang="da-DK" sz="1800" dirty="0" smtClean="0">
                <a:ea typeface="ＭＳ Ｐゴシック" pitchFamily="34" charset="-128"/>
              </a:rPr>
              <a:t>F.eks. lukning af fil, der er åbnet i</a:t>
            </a:r>
            <a:br>
              <a:rPr lang="da-DK" altLang="da-DK" sz="1800" dirty="0" smtClean="0">
                <a:ea typeface="ＭＳ Ｐゴシック" pitchFamily="34" charset="-128"/>
              </a:rPr>
            </a:br>
            <a:r>
              <a:rPr lang="da-DK" altLang="da-DK" sz="1800" dirty="0" err="1" smtClean="0">
                <a:ea typeface="ＭＳ Ｐゴシック" pitchFamily="34" charset="-128"/>
              </a:rPr>
              <a:t>try</a:t>
            </a:r>
            <a:r>
              <a:rPr lang="da-DK" altLang="da-DK" sz="1800" dirty="0" smtClean="0">
                <a:ea typeface="ＭＳ Ｐゴシック" pitchFamily="34" charset="-128"/>
              </a:rPr>
              <a:t> blokken</a:t>
            </a:r>
          </a:p>
          <a:p>
            <a:pPr lvl="1">
              <a:spcBef>
                <a:spcPts val="300"/>
              </a:spcBef>
              <a:buFontTx/>
              <a:buChar char="–"/>
            </a:pPr>
            <a:endParaRPr lang="da-DK" altLang="da-DK" sz="1800" dirty="0">
              <a:ea typeface="ＭＳ Ｐゴシック" pitchFamily="34" charset="-128"/>
            </a:endParaRPr>
          </a:p>
        </p:txBody>
      </p:sp>
      <p:sp>
        <p:nvSpPr>
          <p:cNvPr id="12" name="Text Box 4"/>
          <p:cNvSpPr txBox="1">
            <a:spLocks noChangeArrowheads="1"/>
          </p:cNvSpPr>
          <p:nvPr/>
        </p:nvSpPr>
        <p:spPr bwMode="auto">
          <a:xfrm>
            <a:off x="5144151" y="2912712"/>
            <a:ext cx="3912734" cy="3886321"/>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spc="-100" dirty="0">
                <a:solidFill>
                  <a:srgbClr val="7030A0"/>
                </a:solidFill>
                <a:latin typeface="Courier New" pitchFamily="49" charset="0"/>
              </a:rPr>
              <a:t>try</a:t>
            </a: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object-</a:t>
            </a:r>
            <a:r>
              <a:rPr lang="en-US" altLang="da-DK" sz="1400" b="1" spc="-100" dirty="0" err="1" smtClean="0">
                <a:solidFill>
                  <a:schemeClr val="tx1"/>
                </a:solidFill>
                <a:latin typeface="Courier New" pitchFamily="49" charset="0"/>
              </a:rPr>
              <a:t>reference.method</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EOFException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end of file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FileNotFoundException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file not found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a:solidFill>
                  <a:srgbClr val="7030A0"/>
                </a:solidFill>
                <a:latin typeface="Courier New" pitchFamily="49" charset="0"/>
              </a:rPr>
              <a:t>catch</a:t>
            </a:r>
            <a:r>
              <a:rPr lang="en-US" altLang="da-DK" sz="800" b="1" spc="-100" dirty="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err="1" smtClean="0">
                <a:solidFill>
                  <a:schemeClr val="tx1"/>
                </a:solidFill>
                <a:latin typeface="Courier New" pitchFamily="49" charset="0"/>
              </a:rPr>
              <a:t>IOException</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other </a:t>
            </a:r>
            <a:r>
              <a:rPr lang="en-US" altLang="da-DK" sz="1400" b="1" spc="-100" dirty="0" err="1" smtClean="0">
                <a:solidFill>
                  <a:srgbClr val="0000FF"/>
                </a:solidFill>
                <a:latin typeface="Courier New" pitchFamily="49" charset="0"/>
              </a:rPr>
              <a:t>IOExceptions</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finally</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Any actions common to whether or</a:t>
            </a:r>
          </a:p>
          <a:p>
            <a:pPr eaLnBrk="1" hangingPunct="1">
              <a:lnSpc>
                <a:spcPct val="90000"/>
              </a:lnSpc>
            </a:pPr>
            <a:r>
              <a:rPr lang="en-US" altLang="da-DK" sz="1400" b="1" spc="-100" dirty="0">
                <a:solidFill>
                  <a:srgbClr val="0000FF"/>
                </a:solidFill>
                <a:latin typeface="Courier New" pitchFamily="49" charset="0"/>
              </a:rPr>
              <a:t> </a:t>
            </a:r>
            <a:r>
              <a:rPr lang="en-US" altLang="da-DK" sz="1400" b="1" spc="-100" dirty="0" smtClean="0">
                <a:solidFill>
                  <a:srgbClr val="0000FF"/>
                </a:solidFill>
                <a:latin typeface="Courier New" pitchFamily="49" charset="0"/>
              </a:rPr>
              <a:t> // not an exception is raised</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p:txBody>
      </p:sp>
      <p:sp>
        <p:nvSpPr>
          <p:cNvPr id="8" name="Rectangle 28"/>
          <p:cNvSpPr>
            <a:spLocks noChangeArrowheads="1"/>
          </p:cNvSpPr>
          <p:nvPr/>
        </p:nvSpPr>
        <p:spPr bwMode="auto">
          <a:xfrm>
            <a:off x="5201137" y="3785783"/>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Rectangle 28"/>
          <p:cNvSpPr>
            <a:spLocks noChangeArrowheads="1"/>
          </p:cNvSpPr>
          <p:nvPr/>
        </p:nvSpPr>
        <p:spPr bwMode="auto">
          <a:xfrm>
            <a:off x="5216804" y="5134595"/>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5223926" y="4449507"/>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28"/>
          <p:cNvSpPr>
            <a:spLocks noChangeArrowheads="1"/>
          </p:cNvSpPr>
          <p:nvPr/>
        </p:nvSpPr>
        <p:spPr bwMode="auto">
          <a:xfrm>
            <a:off x="5206834" y="5816835"/>
            <a:ext cx="749585" cy="19940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15</a:t>
            </a:fld>
            <a:endParaRPr lang="da-DK" altLang="da-DK" dirty="0"/>
          </a:p>
        </p:txBody>
      </p:sp>
    </p:spTree>
    <p:extLst>
      <p:ext uri="{BB962C8B-B14F-4D97-AF65-F5344CB8AC3E}">
        <p14:creationId xmlns:p14="http://schemas.microsoft.com/office/powerpoint/2010/main" val="25318845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smtClean="0">
                <a:ea typeface="ＭＳ Ｐゴシック" pitchFamily="34" charset="-128"/>
              </a:rPr>
              <a:t>Eksempel på dårlig kode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16</a:t>
            </a:fld>
            <a:endParaRPr lang="da-DK" altLang="da-DK" dirty="0"/>
          </a:p>
        </p:txBody>
      </p:sp>
      <p:sp>
        <p:nvSpPr>
          <p:cNvPr id="9" name="Rectangle 3"/>
          <p:cNvSpPr txBox="1">
            <a:spLocks noChangeArrowheads="1"/>
          </p:cNvSpPr>
          <p:nvPr/>
        </p:nvSpPr>
        <p:spPr bwMode="auto">
          <a:xfrm>
            <a:off x="484632" y="1052736"/>
            <a:ext cx="8191824"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Checked exceptions er kun </a:t>
            </a:r>
            <a:r>
              <a:rPr lang="da-DK" altLang="da-DK" b="1" dirty="0" smtClean="0">
                <a:solidFill>
                  <a:srgbClr val="A50021"/>
                </a:solidFill>
                <a:ea typeface="ＭＳ Ｐゴシック" pitchFamily="34" charset="-128"/>
                <a:cs typeface="ＭＳ Ｐゴシック" pitchFamily="-106" charset="-128"/>
              </a:rPr>
              <a:t>nyttige, </a:t>
            </a:r>
            <a:r>
              <a:rPr lang="da-DK" altLang="da-DK" b="1" dirty="0">
                <a:solidFill>
                  <a:srgbClr val="A50021"/>
                </a:solidFill>
                <a:ea typeface="ＭＳ Ｐゴシック" pitchFamily="34" charset="-128"/>
                <a:cs typeface="ＭＳ Ｐゴシック" pitchFamily="-106" charset="-128"/>
              </a:rPr>
              <a:t>hvis programmøren (på kaldsstedet) forsøger at reparere situationen</a:t>
            </a:r>
          </a:p>
          <a:p>
            <a:pPr lvl="1">
              <a:spcBef>
                <a:spcPts val="600"/>
              </a:spcBef>
            </a:pPr>
            <a:r>
              <a:rPr lang="da-DK" altLang="da-DK" sz="1800" dirty="0">
                <a:ea typeface="ＭＳ Ｐゴシック" pitchFamily="34" charset="-128"/>
              </a:rPr>
              <a:t>Nedenstående try sætning er </a:t>
            </a:r>
            <a:r>
              <a:rPr lang="da-DK" altLang="da-DK" sz="1800" b="1" dirty="0">
                <a:solidFill>
                  <a:srgbClr val="008000"/>
                </a:solidFill>
                <a:ea typeface="ＭＳ Ｐゴシック" pitchFamily="34" charset="-128"/>
              </a:rPr>
              <a:t>ikke</a:t>
            </a:r>
            <a:r>
              <a:rPr lang="da-DK" altLang="da-DK" sz="1800" dirty="0">
                <a:solidFill>
                  <a:srgbClr val="008000"/>
                </a:solidFill>
                <a:ea typeface="ＭＳ Ｐゴシック" pitchFamily="34" charset="-128"/>
              </a:rPr>
              <a:t> </a:t>
            </a:r>
            <a:r>
              <a:rPr lang="da-DK" altLang="da-DK" sz="1800" dirty="0">
                <a:ea typeface="ＭＳ Ｐゴシック" pitchFamily="34" charset="-128"/>
              </a:rPr>
              <a:t>nyttig</a:t>
            </a:r>
          </a:p>
        </p:txBody>
      </p:sp>
      <p:sp>
        <p:nvSpPr>
          <p:cNvPr id="29" name="Text Box 4"/>
          <p:cNvSpPr txBox="1">
            <a:spLocks noChangeArrowheads="1"/>
          </p:cNvSpPr>
          <p:nvPr/>
        </p:nvSpPr>
        <p:spPr bwMode="auto">
          <a:xfrm>
            <a:off x="3550852" y="2651323"/>
            <a:ext cx="4803997" cy="2037117"/>
          </a:xfrm>
          <a:prstGeom prst="rect">
            <a:avLst/>
          </a:prstGeom>
          <a:solidFill>
            <a:srgbClr val="FFFFCC"/>
          </a:solidFill>
          <a:ln w="28575">
            <a:solidFill>
              <a:srgbClr val="0000FF"/>
            </a:solidFill>
            <a:miter lim="800000"/>
            <a:headEnd/>
            <a:tailEnd/>
          </a:ln>
          <a:extLst/>
        </p:spPr>
        <p:txBody>
          <a:bodyPr wrap="square" lIns="90000" tIns="46800" rIns="90000" bIns="900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0"/>
              </a:spcBef>
            </a:pP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details = </a:t>
            </a:r>
            <a:r>
              <a:rPr lang="en-US" altLang="da-DK" sz="1600" b="1" dirty="0" smtClean="0">
                <a:solidFill>
                  <a:srgbClr val="0070C0"/>
                </a:solidFill>
                <a:latin typeface="Courier New" pitchFamily="49" charset="0"/>
              </a:rPr>
              <a:t>null</a:t>
            </a:r>
            <a:r>
              <a:rPr lang="en-US" altLang="da-DK" sz="1600" b="1" dirty="0" smtClean="0">
                <a:solidFill>
                  <a:schemeClr val="tx1"/>
                </a:solidFill>
                <a:latin typeface="Courier New" pitchFamily="49" charset="0"/>
              </a:rPr>
              <a:t>;</a:t>
            </a:r>
          </a:p>
          <a:p>
            <a:pPr eaLnBrk="1" hangingPunct="1">
              <a:spcBef>
                <a:spcPts val="0"/>
              </a:spcBef>
            </a:pPr>
            <a:r>
              <a:rPr lang="en-US" altLang="da-DK" sz="1600" b="1" dirty="0" smtClean="0">
                <a:solidFill>
                  <a:srgbClr val="7030A0"/>
                </a:solidFill>
                <a:latin typeface="Courier New" pitchFamily="49" charset="0"/>
              </a:rPr>
              <a:t>try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details = </a:t>
            </a:r>
            <a:r>
              <a:rPr lang="en-US" altLang="da-DK" sz="1600" b="1" dirty="0" err="1" smtClean="0">
                <a:solidFill>
                  <a:schemeClr val="tx1"/>
                </a:solidFill>
                <a:latin typeface="Courier New" pitchFamily="49" charset="0"/>
              </a:rPr>
              <a:t>book.search</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spcBef>
                <a:spcPts val="0"/>
              </a:spcBef>
            </a:pPr>
            <a:r>
              <a:rPr lang="en-US" altLang="da-DK" sz="1600" b="1" dirty="0">
                <a:solidFill>
                  <a:schemeClr val="tx1"/>
                </a:solidFill>
                <a:latin typeface="Courier New" pitchFamily="49" charset="0"/>
              </a:rPr>
              <a:t>}</a:t>
            </a:r>
          </a:p>
          <a:p>
            <a:pPr eaLnBrk="1" hangingPunct="1">
              <a:spcBef>
                <a:spcPts val="0"/>
              </a:spcBef>
            </a:pPr>
            <a:r>
              <a:rPr lang="en-US" altLang="da-DK" sz="1600" b="1" dirty="0" smtClean="0">
                <a:solidFill>
                  <a:srgbClr val="7030A0"/>
                </a:solidFill>
                <a:latin typeface="Courier New" pitchFamily="49" charset="0"/>
              </a:rPr>
              <a:t>catch</a:t>
            </a:r>
            <a:r>
              <a:rPr lang="en-US" altLang="da-DK" sz="1600" b="1" dirty="0" smtClean="0">
                <a:solidFill>
                  <a:schemeClr val="tx1"/>
                </a:solidFill>
                <a:latin typeface="Courier New" pitchFamily="49" charset="0"/>
              </a:rPr>
              <a:t>(Exception e</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System.out.println</a:t>
            </a:r>
            <a:r>
              <a:rPr lang="en-US" altLang="da-DK" sz="1600" b="1" dirty="0" smtClean="0">
                <a:solidFill>
                  <a:schemeClr val="tx1"/>
                </a:solidFill>
                <a:latin typeface="Courier New" pitchFamily="49" charset="0"/>
              </a:rPr>
              <a:t>(</a:t>
            </a:r>
            <a:r>
              <a:rPr lang="en-US" altLang="da-DK" sz="1600" b="1" dirty="0" smtClean="0">
                <a:solidFill>
                  <a:srgbClr val="008000"/>
                </a:solidFill>
                <a:latin typeface="Courier New" pitchFamily="49" charset="0"/>
              </a:rPr>
              <a:t>"Error</a:t>
            </a:r>
            <a:r>
              <a:rPr lang="en-US" altLang="da-DK" sz="800" b="1" dirty="0" smtClean="0">
                <a:solidFill>
                  <a:srgbClr val="008000"/>
                </a:solidFill>
                <a:latin typeface="Courier New" pitchFamily="49" charset="0"/>
              </a:rPr>
              <a:t> </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 + </a:t>
            </a:r>
            <a:r>
              <a:rPr lang="en-US" altLang="da-DK" sz="1600" b="1" dirty="0" smtClean="0">
                <a:solidFill>
                  <a:schemeClr val="tx1"/>
                </a:solidFill>
                <a:latin typeface="Courier New" pitchFamily="49" charset="0"/>
              </a:rPr>
              <a:t>e);</a:t>
            </a:r>
          </a:p>
          <a:p>
            <a:pPr eaLnBrk="1" hangingPunct="1">
              <a:lnSpc>
                <a:spcPct val="70000"/>
              </a:lnSpc>
              <a:spcBef>
                <a:spcPts val="0"/>
              </a:spcBef>
            </a:pPr>
            <a:r>
              <a:rPr lang="en-US" altLang="da-DK" sz="1600" b="1" dirty="0" smtClean="0">
                <a:solidFill>
                  <a:schemeClr val="tx1"/>
                </a:solidFill>
                <a:latin typeface="Courier New" pitchFamily="49" charset="0"/>
              </a:rPr>
              <a:t>}</a:t>
            </a:r>
          </a:p>
          <a:p>
            <a:pPr eaLnBrk="1" hangingPunct="1">
              <a:spcBef>
                <a:spcPts val="600"/>
              </a:spcBef>
            </a:pPr>
            <a:r>
              <a:rPr lang="en-US" altLang="da-DK" sz="4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String phone = </a:t>
            </a:r>
            <a:r>
              <a:rPr lang="en-US" altLang="da-DK" sz="1600" b="1" dirty="0" err="1" smtClean="0">
                <a:solidFill>
                  <a:schemeClr val="tx1"/>
                </a:solidFill>
                <a:latin typeface="Courier New" pitchFamily="49" charset="0"/>
              </a:rPr>
              <a:t>details.getPhone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p:txBody>
      </p:sp>
      <p:sp>
        <p:nvSpPr>
          <p:cNvPr id="31" name="Rectangle 28"/>
          <p:cNvSpPr>
            <a:spLocks noChangeArrowheads="1"/>
          </p:cNvSpPr>
          <p:nvPr/>
        </p:nvSpPr>
        <p:spPr bwMode="auto">
          <a:xfrm>
            <a:off x="3776773" y="3195099"/>
            <a:ext cx="3597009" cy="2377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2" name="Line 22"/>
          <p:cNvSpPr>
            <a:spLocks noChangeShapeType="1"/>
          </p:cNvSpPr>
          <p:nvPr/>
        </p:nvSpPr>
        <p:spPr bwMode="auto">
          <a:xfrm>
            <a:off x="3077800" y="3304879"/>
            <a:ext cx="698973"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33" name="Text Box 21"/>
          <p:cNvSpPr txBox="1">
            <a:spLocks noChangeArrowheads="1"/>
          </p:cNvSpPr>
          <p:nvPr/>
        </p:nvSpPr>
        <p:spPr bwMode="auto">
          <a:xfrm>
            <a:off x="641408" y="2922234"/>
            <a:ext cx="2420279"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FF0000"/>
                </a:solidFill>
              </a:rPr>
              <a:t>Metodekaldet </a:t>
            </a:r>
            <a:r>
              <a:rPr lang="da-DK" altLang="da-DK" sz="1400" b="1" dirty="0" err="1" smtClean="0">
                <a:solidFill>
                  <a:srgbClr val="FF0000"/>
                </a:solidFill>
              </a:rPr>
              <a:t>book.search</a:t>
            </a:r>
            <a:r>
              <a:rPr lang="da-DK" altLang="da-DK" sz="1400" b="1" dirty="0" smtClean="0">
                <a:solidFill>
                  <a:srgbClr val="FF0000"/>
                </a:solidFill>
              </a:rPr>
              <a:t/>
            </a:r>
            <a:br>
              <a:rPr lang="da-DK" altLang="da-DK" sz="1400" b="1" dirty="0" smtClean="0">
                <a:solidFill>
                  <a:srgbClr val="FF0000"/>
                </a:solidFill>
              </a:rPr>
            </a:br>
            <a:r>
              <a:rPr lang="da-DK" altLang="da-DK" sz="1400" b="1" dirty="0" smtClean="0">
                <a:solidFill>
                  <a:srgbClr val="FF0000"/>
                </a:solidFill>
              </a:rPr>
              <a:t>kaster </a:t>
            </a:r>
            <a:r>
              <a:rPr lang="da-DK" altLang="da-DK" sz="1400" b="1" dirty="0">
                <a:solidFill>
                  <a:srgbClr val="FF0000"/>
                </a:solidFill>
              </a:rPr>
              <a:t>en </a:t>
            </a:r>
            <a:r>
              <a:rPr lang="da-DK" altLang="da-DK" sz="1400" b="1" dirty="0" smtClean="0">
                <a:solidFill>
                  <a:srgbClr val="FF0000"/>
                </a:solidFill>
              </a:rPr>
              <a:t>exception, hvis det er umuligt at returnere en fornuftig værdi</a:t>
            </a:r>
            <a:endParaRPr lang="da-DK" altLang="da-DK" sz="1400" b="1" dirty="0">
              <a:solidFill>
                <a:srgbClr val="FF0000"/>
              </a:solidFill>
            </a:endParaRPr>
          </a:p>
        </p:txBody>
      </p:sp>
      <p:sp>
        <p:nvSpPr>
          <p:cNvPr id="35" name="Rectangle 28"/>
          <p:cNvSpPr>
            <a:spLocks noChangeArrowheads="1"/>
          </p:cNvSpPr>
          <p:nvPr/>
        </p:nvSpPr>
        <p:spPr bwMode="auto">
          <a:xfrm>
            <a:off x="3819445" y="3841977"/>
            <a:ext cx="4046088" cy="25533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flipV="1">
            <a:off x="2974737" y="3969343"/>
            <a:ext cx="813180" cy="17099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634320" y="3989067"/>
            <a:ext cx="2304975"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FF0000"/>
                </a:solidFill>
              </a:rPr>
              <a:t>Når dette </a:t>
            </a:r>
            <a:r>
              <a:rPr lang="da-DK" altLang="da-DK" sz="1400" b="1" dirty="0" smtClean="0">
                <a:solidFill>
                  <a:srgbClr val="FF0000"/>
                </a:solidFill>
              </a:rPr>
              <a:t>sker, </a:t>
            </a:r>
            <a:r>
              <a:rPr lang="da-DK" altLang="da-DK" sz="1400" b="1" dirty="0">
                <a:solidFill>
                  <a:srgbClr val="FF0000"/>
                </a:solidFill>
              </a:rPr>
              <a:t>udskriver den kaldende metode en fejlmeddelelse</a:t>
            </a:r>
          </a:p>
        </p:txBody>
      </p:sp>
      <p:sp>
        <p:nvSpPr>
          <p:cNvPr id="17" name="Rectangle 3"/>
          <p:cNvSpPr txBox="1">
            <a:spLocks noChangeArrowheads="1"/>
          </p:cNvSpPr>
          <p:nvPr/>
        </p:nvSpPr>
        <p:spPr bwMode="auto">
          <a:xfrm>
            <a:off x="526414" y="4797152"/>
            <a:ext cx="8191824"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Herefter fortsætter </a:t>
            </a:r>
            <a:r>
              <a:rPr lang="da-DK" altLang="da-DK" b="1" dirty="0" smtClean="0">
                <a:solidFill>
                  <a:srgbClr val="A50021"/>
                </a:solidFill>
                <a:ea typeface="ＭＳ Ｐゴシック" pitchFamily="34" charset="-128"/>
                <a:cs typeface="ＭＳ Ｐゴシック" pitchFamily="-106" charset="-128"/>
              </a:rPr>
              <a:t>man ufortrødent</a:t>
            </a:r>
          </a:p>
          <a:p>
            <a:pPr lvl="1">
              <a:spcBef>
                <a:spcPts val="600"/>
              </a:spcBef>
            </a:pPr>
            <a:r>
              <a:rPr lang="da-DK" altLang="da-DK" sz="1800" dirty="0" smtClean="0">
                <a:ea typeface="ＭＳ Ｐゴシック" pitchFamily="34" charset="-128"/>
              </a:rPr>
              <a:t>Men </a:t>
            </a:r>
            <a:r>
              <a:rPr lang="da-DK" altLang="da-DK" sz="1800" dirty="0" err="1" smtClean="0">
                <a:ea typeface="ＭＳ Ｐゴシック" pitchFamily="34" charset="-128"/>
              </a:rPr>
              <a:t>details</a:t>
            </a:r>
            <a:r>
              <a:rPr lang="da-DK" altLang="da-DK" sz="1800" dirty="0" smtClean="0">
                <a:ea typeface="ＭＳ Ｐゴシック" pitchFamily="34" charset="-128"/>
              </a:rPr>
              <a:t> </a:t>
            </a:r>
            <a:r>
              <a:rPr lang="da-DK" altLang="da-DK" sz="1800" dirty="0">
                <a:ea typeface="ＭＳ Ｐゴシック" pitchFamily="34" charset="-128"/>
              </a:rPr>
              <a:t>er stadig </a:t>
            </a:r>
            <a:r>
              <a:rPr lang="da-DK" altLang="da-DK" sz="1800" b="1" dirty="0">
                <a:solidFill>
                  <a:srgbClr val="008000"/>
                </a:solidFill>
                <a:ea typeface="ＭＳ Ｐゴシック" pitchFamily="34" charset="-128"/>
              </a:rPr>
              <a:t>null</a:t>
            </a:r>
          </a:p>
          <a:p>
            <a:pPr lvl="1">
              <a:spcBef>
                <a:spcPts val="600"/>
              </a:spcBef>
            </a:pPr>
            <a:r>
              <a:rPr lang="da-DK" altLang="da-DK" sz="1800" dirty="0" smtClean="0">
                <a:ea typeface="ＭＳ Ｐゴシック" pitchFamily="34" charset="-128"/>
              </a:rPr>
              <a:t>Kaldet af </a:t>
            </a:r>
            <a:r>
              <a:rPr lang="da-DK" altLang="da-DK" sz="1800" b="1" dirty="0" err="1" smtClean="0">
                <a:solidFill>
                  <a:srgbClr val="008000"/>
                </a:solidFill>
                <a:ea typeface="ＭＳ Ｐゴシック" pitchFamily="34" charset="-128"/>
              </a:rPr>
              <a:t>getPhone</a:t>
            </a:r>
            <a:r>
              <a:rPr lang="da-DK" altLang="da-DK" sz="1800" dirty="0" smtClean="0">
                <a:ea typeface="ＭＳ Ｐゴシック" pitchFamily="34" charset="-128"/>
              </a:rPr>
              <a:t> </a:t>
            </a:r>
            <a:r>
              <a:rPr lang="da-DK" altLang="da-DK" sz="1800" dirty="0">
                <a:ea typeface="ＭＳ Ｐゴシック" pitchFamily="34" charset="-128"/>
              </a:rPr>
              <a:t>giver derfor ikke </a:t>
            </a:r>
            <a:r>
              <a:rPr lang="da-DK" altLang="da-DK" sz="1800" dirty="0" smtClean="0">
                <a:ea typeface="ＭＳ Ｐゴシック" pitchFamily="34" charset="-128"/>
              </a:rPr>
              <a:t>mening, </a:t>
            </a:r>
            <a:r>
              <a:rPr lang="da-DK" altLang="da-DK" sz="1800" dirty="0">
                <a:ea typeface="ＭＳ Ｐゴシック" pitchFamily="34" charset="-128"/>
              </a:rPr>
              <a:t>og vil </a:t>
            </a:r>
            <a:r>
              <a:rPr lang="da-DK" altLang="da-DK" sz="1800" dirty="0" smtClean="0">
                <a:ea typeface="ＭＳ Ｐゴシック" pitchFamily="34" charset="-128"/>
              </a:rPr>
              <a:t>kaste </a:t>
            </a:r>
            <a:r>
              <a:rPr lang="da-DK" altLang="da-DK" sz="1800" dirty="0">
                <a:ea typeface="ＭＳ Ｐゴシック" pitchFamily="34" charset="-128"/>
              </a:rPr>
              <a:t>en NullPointerException</a:t>
            </a:r>
          </a:p>
        </p:txBody>
      </p:sp>
      <p:sp>
        <p:nvSpPr>
          <p:cNvPr id="13" name="Rectangle 28"/>
          <p:cNvSpPr>
            <a:spLocks noChangeArrowheads="1"/>
          </p:cNvSpPr>
          <p:nvPr/>
        </p:nvSpPr>
        <p:spPr bwMode="auto">
          <a:xfrm>
            <a:off x="3621376" y="2716964"/>
            <a:ext cx="3764708" cy="2377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2974738" y="2542610"/>
            <a:ext cx="670636" cy="293225"/>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15" name="Text Box 21"/>
          <p:cNvSpPr txBox="1">
            <a:spLocks noChangeArrowheads="1"/>
          </p:cNvSpPr>
          <p:nvPr/>
        </p:nvSpPr>
        <p:spPr bwMode="auto">
          <a:xfrm>
            <a:off x="657521" y="2267370"/>
            <a:ext cx="261833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smtClean="0">
                <a:solidFill>
                  <a:srgbClr val="FF0000"/>
                </a:solidFill>
              </a:rPr>
              <a:t>Erklæring af lokal variabel, der initialiseres til null</a:t>
            </a:r>
            <a:endParaRPr lang="da-DK" altLang="da-DK" sz="1400" b="1" dirty="0">
              <a:solidFill>
                <a:srgbClr val="FF0000"/>
              </a:solidFill>
            </a:endParaRPr>
          </a:p>
        </p:txBody>
      </p:sp>
    </p:spTree>
    <p:extLst>
      <p:ext uri="{BB962C8B-B14F-4D97-AF65-F5344CB8AC3E}">
        <p14:creationId xmlns:p14="http://schemas.microsoft.com/office/powerpoint/2010/main" val="139096331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smtClean="0">
                <a:ea typeface="ＭＳ Ｐゴシック" pitchFamily="34" charset="-128"/>
              </a:rPr>
              <a:t>Eksempel på nyttig try sætning</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56741" y="6429101"/>
            <a:ext cx="611560" cy="457200"/>
          </a:xfrm>
          <a:prstGeom prst="rect">
            <a:avLst/>
          </a:prstGeom>
        </p:spPr>
        <p:txBody>
          <a:bodyPr/>
          <a:lstStyle/>
          <a:p>
            <a:pPr>
              <a:defRPr/>
            </a:pPr>
            <a:fld id="{2CA5836E-6711-417F-AF48-31ACC3CF4030}" type="slidenum">
              <a:rPr lang="da-DK" altLang="da-DK" smtClean="0"/>
              <a:pPr>
                <a:defRPr/>
              </a:pPr>
              <a:t>17</a:t>
            </a:fld>
            <a:endParaRPr lang="da-DK" altLang="da-DK" dirty="0"/>
          </a:p>
        </p:txBody>
      </p:sp>
      <p:sp>
        <p:nvSpPr>
          <p:cNvPr id="29" name="Text Box 4"/>
          <p:cNvSpPr txBox="1">
            <a:spLocks noChangeArrowheads="1"/>
          </p:cNvSpPr>
          <p:nvPr/>
        </p:nvSpPr>
        <p:spPr bwMode="auto">
          <a:xfrm>
            <a:off x="2248256" y="1124744"/>
            <a:ext cx="6788240" cy="4923637"/>
          </a:xfrm>
          <a:prstGeom prst="rect">
            <a:avLst/>
          </a:prstGeom>
          <a:solidFill>
            <a:srgbClr val="FFFFCC"/>
          </a:solidFill>
          <a:ln w="28575">
            <a:solidFill>
              <a:srgbClr val="0000FF"/>
            </a:solidFill>
            <a:miter lim="800000"/>
            <a:headEnd/>
            <a:tailEnd/>
          </a:ln>
          <a:extLst/>
        </p:spPr>
        <p:txBody>
          <a:bodyPr wrap="square" lIns="216000" tIns="72000" rIns="90000" bIns="720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0"/>
              </a:spcBef>
            </a:pPr>
            <a:r>
              <a:rPr lang="en-US" altLang="da-DK" sz="1600" b="1" dirty="0">
                <a:solidFill>
                  <a:schemeClr val="tx1"/>
                </a:solidFill>
                <a:latin typeface="Courier New" pitchFamily="49" charset="0"/>
              </a:rPr>
              <a:t>filename = ... </a:t>
            </a:r>
            <a:r>
              <a:rPr lang="en-US" altLang="da-DK" sz="1600" b="1" dirty="0">
                <a:solidFill>
                  <a:srgbClr val="0000FF"/>
                </a:solidFill>
                <a:latin typeface="Courier New" pitchFamily="49" charset="0"/>
              </a:rPr>
              <a:t>// Request filename from </a:t>
            </a:r>
            <a:r>
              <a:rPr lang="en-US" altLang="da-DK" sz="1600" b="1" dirty="0" smtClean="0">
                <a:solidFill>
                  <a:srgbClr val="0000FF"/>
                </a:solidFill>
                <a:latin typeface="Courier New" pitchFamily="49" charset="0"/>
              </a:rPr>
              <a:t>user</a:t>
            </a:r>
          </a:p>
          <a:p>
            <a:pPr eaLnBrk="1" hangingPunct="1">
              <a:spcBef>
                <a:spcPts val="600"/>
              </a:spcBef>
            </a:pPr>
            <a:r>
              <a:rPr lang="en-US" altLang="da-DK" sz="1600" b="1" dirty="0" smtClean="0">
                <a:solidFill>
                  <a:srgbClr val="0000FF"/>
                </a:solidFill>
                <a:latin typeface="Courier New" pitchFamily="49" charset="0"/>
              </a:rPr>
              <a:t>// </a:t>
            </a:r>
            <a:r>
              <a:rPr lang="en-US" altLang="da-DK" sz="1600" b="1" dirty="0">
                <a:solidFill>
                  <a:srgbClr val="0000FF"/>
                </a:solidFill>
                <a:latin typeface="Courier New" pitchFamily="49" charset="0"/>
              </a:rPr>
              <a:t>Try to save the address </a:t>
            </a:r>
            <a:r>
              <a:rPr lang="en-US" altLang="da-DK" sz="1600" b="1" dirty="0" smtClean="0">
                <a:solidFill>
                  <a:srgbClr val="0000FF"/>
                </a:solidFill>
                <a:latin typeface="Courier New" pitchFamily="49" charset="0"/>
              </a:rPr>
              <a:t>book</a:t>
            </a:r>
            <a:endParaRPr lang="en-US" altLang="da-DK" sz="1600" b="1" dirty="0">
              <a:solidFill>
                <a:srgbClr val="0000FF"/>
              </a:solidFill>
              <a:latin typeface="Courier New" pitchFamily="49" charset="0"/>
            </a:endParaRPr>
          </a:p>
          <a:p>
            <a:pPr eaLnBrk="1" hangingPunct="1">
              <a:spcBef>
                <a:spcPts val="300"/>
              </a:spcBef>
            </a:pPr>
            <a:r>
              <a:rPr lang="en-US" altLang="da-DK" sz="1600" b="1" dirty="0" err="1">
                <a:solidFill>
                  <a:srgbClr val="FF0000"/>
                </a:solidFill>
                <a:latin typeface="Courier New" pitchFamily="49" charset="0"/>
              </a:rPr>
              <a:t>boolean</a:t>
            </a:r>
            <a:r>
              <a:rPr lang="en-US" altLang="da-DK" sz="1600" b="1" dirty="0">
                <a:solidFill>
                  <a:srgbClr val="FF0000"/>
                </a:solidFill>
                <a:latin typeface="Courier New" pitchFamily="49" charset="0"/>
              </a:rPr>
              <a:t> </a:t>
            </a:r>
            <a:r>
              <a:rPr lang="en-US" altLang="da-DK" sz="1600" b="1" dirty="0">
                <a:solidFill>
                  <a:schemeClr val="tx1"/>
                </a:solidFill>
                <a:latin typeface="Courier New" pitchFamily="49" charset="0"/>
              </a:rPr>
              <a:t>successful = </a:t>
            </a:r>
            <a:r>
              <a:rPr lang="en-US" altLang="da-DK" sz="1600" b="1" dirty="0">
                <a:solidFill>
                  <a:srgbClr val="0070C0"/>
                </a:solidFill>
                <a:latin typeface="Courier New" pitchFamily="49" charset="0"/>
              </a:rPr>
              <a:t>false</a:t>
            </a:r>
            <a:r>
              <a:rPr lang="en-US" altLang="da-DK" sz="1600" b="1" dirty="0">
                <a:solidFill>
                  <a:schemeClr val="tx1"/>
                </a:solidFill>
                <a:latin typeface="Courier New" pitchFamily="49" charset="0"/>
              </a:rPr>
              <a:t>;</a:t>
            </a:r>
          </a:p>
          <a:p>
            <a:pPr eaLnBrk="1" hangingPunct="1">
              <a:spcBef>
                <a:spcPts val="0"/>
              </a:spcBef>
            </a:pPr>
            <a:r>
              <a:rPr lang="en-US" altLang="da-DK" sz="1600" b="1" dirty="0" err="1">
                <a:solidFill>
                  <a:srgbClr val="FF0000"/>
                </a:solidFill>
                <a:latin typeface="Courier New" pitchFamily="49" charset="0"/>
              </a:rPr>
              <a:t>int</a:t>
            </a:r>
            <a:r>
              <a:rPr lang="en-US" altLang="da-DK" sz="1600" b="1" dirty="0">
                <a:solidFill>
                  <a:srgbClr val="FF0000"/>
                </a:solidFill>
                <a:latin typeface="Courier New" pitchFamily="49" charset="0"/>
              </a:rPr>
              <a:t> </a:t>
            </a:r>
            <a:r>
              <a:rPr lang="en-US" altLang="da-DK" sz="1600" b="1" dirty="0">
                <a:solidFill>
                  <a:schemeClr val="tx1"/>
                </a:solidFill>
                <a:latin typeface="Courier New" pitchFamily="49" charset="0"/>
              </a:rPr>
              <a:t>attempts = 0;</a:t>
            </a:r>
          </a:p>
          <a:p>
            <a:pPr eaLnBrk="1" hangingPunct="1">
              <a:spcBef>
                <a:spcPts val="600"/>
              </a:spcBef>
            </a:pPr>
            <a:r>
              <a:rPr lang="en-US" altLang="da-DK" sz="1600" b="1" dirty="0">
                <a:solidFill>
                  <a:srgbClr val="7030A0"/>
                </a:solidFill>
                <a:latin typeface="Courier New" pitchFamily="49" charset="0"/>
              </a:rPr>
              <a:t>do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smtClean="0">
                <a:solidFill>
                  <a:srgbClr val="7030A0"/>
                </a:solidFill>
                <a:latin typeface="Courier New" pitchFamily="49" charset="0"/>
              </a:rPr>
              <a:t>try </a:t>
            </a:r>
            <a:r>
              <a:rPr lang="en-US" altLang="da-DK" sz="1600" b="1">
                <a:solidFill>
                  <a:srgbClr val="7030A0"/>
                </a:solidFill>
                <a:latin typeface="Courier New" pitchFamily="49" charset="0"/>
              </a:rPr>
              <a:t>{</a:t>
            </a:r>
            <a:endParaRPr lang="en-US" altLang="da-DK" sz="1600" b="1" dirty="0" smtClean="0">
              <a:solidFill>
                <a:srgbClr val="0000FF"/>
              </a:solidFill>
              <a:latin typeface="Courier New" pitchFamily="49" charset="0"/>
            </a:endParaRPr>
          </a:p>
          <a:p>
            <a:pPr eaLnBrk="1" hangingPunct="1">
              <a:spcBef>
                <a:spcPts val="0"/>
              </a:spcBef>
            </a:pPr>
            <a:r>
              <a:rPr lang="en-US" altLang="da-DK" sz="1600" b="1" dirty="0">
                <a:solidFill>
                  <a:srgbClr val="0000FF"/>
                </a:solidFill>
                <a:latin typeface="Courier New" pitchFamily="49" charset="0"/>
              </a:rPr>
              <a:t> </a:t>
            </a:r>
            <a:r>
              <a:rPr lang="en-US" altLang="da-DK" sz="1600" b="1" dirty="0" smtClean="0">
                <a:solidFill>
                  <a:srgbClr val="0000FF"/>
                </a:solidFill>
                <a:latin typeface="Courier New" pitchFamily="49" charset="0"/>
              </a:rPr>
              <a:t>   </a:t>
            </a:r>
            <a:r>
              <a:rPr lang="en-US" altLang="da-DK" sz="1600" b="1" dirty="0" err="1" smtClean="0">
                <a:solidFill>
                  <a:schemeClr val="tx1"/>
                </a:solidFill>
                <a:latin typeface="Courier New" pitchFamily="49" charset="0"/>
              </a:rPr>
              <a:t>contacts.saveToFile</a:t>
            </a:r>
            <a:r>
              <a:rPr lang="en-US" altLang="da-DK" sz="1600" b="1" dirty="0" smtClean="0">
                <a:solidFill>
                  <a:schemeClr val="tx1"/>
                </a:solidFill>
                <a:latin typeface="Courier New" pitchFamily="49" charset="0"/>
              </a:rPr>
              <a:t>(filename</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true</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catch</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e) {</a:t>
            </a:r>
          </a:p>
          <a:p>
            <a:pPr eaLnBrk="1" hangingPunct="1">
              <a:spcBef>
                <a:spcPts val="0"/>
              </a:spcBef>
            </a:pPr>
            <a:r>
              <a:rPr lang="en-US" altLang="da-DK" sz="1600" b="1" dirty="0">
                <a:solidFill>
                  <a:schemeClr val="tx1"/>
                </a:solidFill>
                <a:latin typeface="Courier New" pitchFamily="49" charset="0"/>
              </a:rPr>
              <a:t>    </a:t>
            </a:r>
            <a:r>
              <a:rPr lang="en-US" altLang="da-DK" sz="1600" b="1" spc="-50" dirty="0" err="1" smtClean="0">
                <a:solidFill>
                  <a:schemeClr val="tx1"/>
                </a:solidFill>
                <a:latin typeface="Courier New" pitchFamily="49" charset="0"/>
              </a:rPr>
              <a:t>System.out.println</a:t>
            </a:r>
            <a:r>
              <a:rPr lang="en-US" altLang="da-DK" sz="1600" b="1" spc="-50" dirty="0">
                <a:solidFill>
                  <a:schemeClr val="tx1"/>
                </a:solidFill>
                <a:latin typeface="Courier New" pitchFamily="49" charset="0"/>
              </a:rPr>
              <a:t>(</a:t>
            </a:r>
            <a:r>
              <a:rPr lang="en-US" altLang="da-DK" sz="1600" b="1" spc="-50" dirty="0">
                <a:solidFill>
                  <a:srgbClr val="008000"/>
                </a:solidFill>
                <a:latin typeface="Courier New" pitchFamily="49" charset="0"/>
              </a:rPr>
              <a:t>"Unable to save to "</a:t>
            </a:r>
            <a:r>
              <a:rPr lang="en-US" altLang="da-DK" sz="800" b="1" spc="-50" dirty="0">
                <a:solidFill>
                  <a:schemeClr val="tx1"/>
                </a:solidFill>
                <a:latin typeface="Courier New" pitchFamily="49" charset="0"/>
              </a:rPr>
              <a:t> </a:t>
            </a:r>
            <a:r>
              <a:rPr lang="en-US" altLang="da-DK" sz="1600" b="1" spc="-50" dirty="0">
                <a:solidFill>
                  <a:schemeClr val="tx1"/>
                </a:solidFill>
                <a:latin typeface="Courier New" pitchFamily="49" charset="0"/>
              </a:rPr>
              <a:t>+</a:t>
            </a:r>
            <a:r>
              <a:rPr lang="en-US" altLang="da-DK" sz="800" b="1" spc="-50" dirty="0">
                <a:solidFill>
                  <a:schemeClr val="tx1"/>
                </a:solidFill>
                <a:latin typeface="Courier New" pitchFamily="49" charset="0"/>
              </a:rPr>
              <a:t> </a:t>
            </a:r>
            <a:r>
              <a:rPr lang="en-US" altLang="da-DK" sz="1600" b="1" spc="-50" dirty="0">
                <a:solidFill>
                  <a:schemeClr val="tx1"/>
                </a:solidFill>
                <a:latin typeface="Courier New" pitchFamily="49" charset="0"/>
              </a:rPr>
              <a:t>filename);</a:t>
            </a:r>
          </a:p>
          <a:p>
            <a:pPr eaLnBrk="1" hangingPunct="1">
              <a:spcBef>
                <a:spcPts val="0"/>
              </a:spcBef>
            </a:pPr>
            <a:r>
              <a:rPr lang="en-US" altLang="da-DK" sz="1600" b="1" dirty="0" smtClean="0">
                <a:solidFill>
                  <a:schemeClr val="tx1"/>
                </a:solidFill>
                <a:latin typeface="Courier New" pitchFamily="49" charset="0"/>
              </a:rPr>
              <a:t>    attempts++;</a:t>
            </a:r>
          </a:p>
          <a:p>
            <a:pPr eaLnBrk="1" hangingPunct="1">
              <a:spcBef>
                <a:spcPts val="0"/>
              </a:spcBef>
            </a:pPr>
            <a:r>
              <a:rPr lang="en-US" altLang="da-DK" sz="1600" b="1" dirty="0" smtClean="0">
                <a:solidFill>
                  <a:schemeClr val="tx1"/>
                </a:solidFill>
                <a:latin typeface="Courier New" pitchFamily="49" charset="0"/>
              </a:rPr>
              <a:t>    filename = ... // </a:t>
            </a:r>
            <a:r>
              <a:rPr lang="en-US" altLang="da-DK" sz="1600" b="1" dirty="0">
                <a:solidFill>
                  <a:srgbClr val="0000FF"/>
                </a:solidFill>
                <a:latin typeface="Courier New" pitchFamily="49" charset="0"/>
              </a:rPr>
              <a:t>Request </a:t>
            </a:r>
            <a:r>
              <a:rPr lang="en-US" altLang="da-DK" sz="1600" b="1" dirty="0" smtClean="0">
                <a:solidFill>
                  <a:srgbClr val="0000FF"/>
                </a:solidFill>
                <a:latin typeface="Courier New" pitchFamily="49" charset="0"/>
              </a:rPr>
              <a:t>alternative filename</a:t>
            </a:r>
            <a:endParaRPr lang="en-US" altLang="da-DK" sz="1600" b="1" dirty="0" smtClean="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while</a:t>
            </a:r>
            <a:r>
              <a:rPr lang="en-US" altLang="da-DK" sz="1600" b="1" dirty="0">
                <a:solidFill>
                  <a:schemeClr val="tx1"/>
                </a:solidFill>
                <a:latin typeface="Courier New" pitchFamily="49" charset="0"/>
              </a:rPr>
              <a:t>(!successful &amp;&amp; attempts &lt; </a:t>
            </a:r>
            <a:r>
              <a:rPr lang="en-US" altLang="da-DK" sz="1600" b="1" dirty="0" smtClean="0">
                <a:solidFill>
                  <a:schemeClr val="tx1"/>
                </a:solidFill>
                <a:latin typeface="Courier New" pitchFamily="49" charset="0"/>
              </a:rPr>
              <a:t>MAX);</a:t>
            </a:r>
            <a:endParaRPr lang="en-US" altLang="da-DK" sz="1600" b="1" dirty="0">
              <a:solidFill>
                <a:schemeClr val="tx1"/>
              </a:solidFill>
              <a:latin typeface="Courier New" pitchFamily="49" charset="0"/>
            </a:endParaRPr>
          </a:p>
          <a:p>
            <a:pPr eaLnBrk="1" hangingPunct="1">
              <a:spcBef>
                <a:spcPts val="1200"/>
              </a:spcBef>
            </a:pP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(!successful) </a:t>
            </a:r>
            <a:r>
              <a:rPr lang="en-US" altLang="da-DK" sz="1600" b="1" dirty="0" smtClean="0">
                <a:solidFill>
                  <a:schemeClr val="tx1"/>
                </a:solidFill>
                <a:latin typeface="Courier New" pitchFamily="49" charset="0"/>
              </a:rPr>
              <a:t>{</a:t>
            </a:r>
            <a:endParaRPr lang="en-US" altLang="da-DK" sz="1600" b="1" dirty="0" smtClean="0">
              <a:solidFill>
                <a:srgbClr val="0000FF"/>
              </a:solidFill>
              <a:latin typeface="Courier New" pitchFamily="49" charset="0"/>
            </a:endParaRPr>
          </a:p>
          <a:p>
            <a:pPr eaLnBrk="1" hangingPunct="1">
              <a:spcBef>
                <a:spcPts val="0"/>
              </a:spcBef>
            </a:pPr>
            <a:r>
              <a:rPr lang="en-US" altLang="da-DK" sz="1600" b="1" dirty="0">
                <a:solidFill>
                  <a:srgbClr val="0000FF"/>
                </a:solidFill>
                <a:latin typeface="Courier New" pitchFamily="49" charset="0"/>
              </a:rPr>
              <a:t> </a:t>
            </a:r>
            <a:r>
              <a:rPr lang="en-US" altLang="da-DK" sz="1600" b="1" dirty="0" smtClean="0">
                <a:solidFill>
                  <a:srgbClr val="0000FF"/>
                </a:solidFill>
                <a:latin typeface="Courier New" pitchFamily="49" charset="0"/>
              </a:rPr>
              <a:t> </a:t>
            </a:r>
            <a:r>
              <a:rPr lang="en-US" altLang="da-DK" sz="1600" b="1" spc="-50" dirty="0" err="1" smtClean="0">
                <a:solidFill>
                  <a:schemeClr val="tx1"/>
                </a:solidFill>
                <a:latin typeface="Courier New" pitchFamily="49" charset="0"/>
              </a:rPr>
              <a:t>System.out.println</a:t>
            </a:r>
            <a:r>
              <a:rPr lang="en-US" altLang="da-DK" sz="1600" b="1" spc="-50" dirty="0">
                <a:solidFill>
                  <a:schemeClr val="tx1"/>
                </a:solidFill>
                <a:latin typeface="Courier New" pitchFamily="49" charset="0"/>
              </a:rPr>
              <a:t>(</a:t>
            </a:r>
            <a:r>
              <a:rPr lang="en-US" altLang="da-DK" sz="1600" b="1" spc="-50" dirty="0">
                <a:solidFill>
                  <a:srgbClr val="008000"/>
                </a:solidFill>
                <a:latin typeface="Courier New" pitchFamily="49" charset="0"/>
              </a:rPr>
              <a:t>"Unable to save </a:t>
            </a:r>
            <a:r>
              <a:rPr lang="en-US" altLang="da-DK" sz="1600" b="1" spc="-50" dirty="0" smtClean="0">
                <a:solidFill>
                  <a:srgbClr val="008000"/>
                </a:solidFill>
                <a:latin typeface="Courier New" pitchFamily="49" charset="0"/>
              </a:rPr>
              <a:t>file"</a:t>
            </a:r>
            <a:r>
              <a:rPr lang="en-US" altLang="da-DK" sz="1600" b="1" spc="-50"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p>
        </p:txBody>
      </p:sp>
      <p:sp>
        <p:nvSpPr>
          <p:cNvPr id="16" name="Rectangle 28"/>
          <p:cNvSpPr>
            <a:spLocks noChangeArrowheads="1"/>
          </p:cNvSpPr>
          <p:nvPr/>
        </p:nvSpPr>
        <p:spPr bwMode="auto">
          <a:xfrm>
            <a:off x="2403669" y="1794051"/>
            <a:ext cx="3424384" cy="4663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819873" y="2023533"/>
            <a:ext cx="608736" cy="369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237035" y="1509664"/>
            <a:ext cx="184725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Erklæring af to lokale variabler</a:t>
            </a:r>
            <a:br>
              <a:rPr lang="da-DK" altLang="da-DK" sz="1400" b="1" dirty="0" smtClean="0">
                <a:solidFill>
                  <a:srgbClr val="FF0000"/>
                </a:solidFill>
              </a:rPr>
            </a:br>
            <a:r>
              <a:rPr lang="da-DK" altLang="da-DK" sz="1400" b="1" dirty="0" smtClean="0">
                <a:solidFill>
                  <a:srgbClr val="FF0000"/>
                </a:solidFill>
              </a:rPr>
              <a:t>til kontrol af den </a:t>
            </a:r>
            <a:r>
              <a:rPr lang="da-DK" altLang="da-DK" sz="1400" b="1" spc="-40" dirty="0" smtClean="0">
                <a:solidFill>
                  <a:srgbClr val="FF0000"/>
                </a:solidFill>
              </a:rPr>
              <a:t>efterfølgende</a:t>
            </a:r>
            <a:r>
              <a:rPr lang="da-DK" altLang="da-DK" sz="1400" b="1" spc="-40" dirty="0">
                <a:solidFill>
                  <a:srgbClr val="FF0000"/>
                </a:solidFill>
              </a:rPr>
              <a:t> </a:t>
            </a:r>
            <a:r>
              <a:rPr lang="da-DK" altLang="da-DK" sz="1400" b="1" spc="-40" dirty="0" smtClean="0">
                <a:solidFill>
                  <a:srgbClr val="FF0000"/>
                </a:solidFill>
              </a:rPr>
              <a:t>løkke</a:t>
            </a:r>
            <a:endParaRPr lang="da-DK" altLang="da-DK" sz="1400" b="1" spc="-40" dirty="0">
              <a:solidFill>
                <a:srgbClr val="FF0000"/>
              </a:solidFill>
            </a:endParaRPr>
          </a:p>
        </p:txBody>
      </p:sp>
      <p:sp>
        <p:nvSpPr>
          <p:cNvPr id="19" name="Rectangle 28"/>
          <p:cNvSpPr>
            <a:spLocks noChangeArrowheads="1"/>
          </p:cNvSpPr>
          <p:nvPr/>
        </p:nvSpPr>
        <p:spPr bwMode="auto">
          <a:xfrm>
            <a:off x="2418909" y="2348787"/>
            <a:ext cx="6492480" cy="2776665"/>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V="1">
            <a:off x="1716618" y="2620083"/>
            <a:ext cx="711989"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dirty="0"/>
          </a:p>
        </p:txBody>
      </p:sp>
      <p:sp>
        <p:nvSpPr>
          <p:cNvPr id="21" name="Text Box 21"/>
          <p:cNvSpPr txBox="1">
            <a:spLocks noChangeArrowheads="1"/>
          </p:cNvSpPr>
          <p:nvPr/>
        </p:nvSpPr>
        <p:spPr bwMode="auto">
          <a:xfrm>
            <a:off x="266087" y="2430818"/>
            <a:ext cx="16627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do-</a:t>
            </a:r>
            <a:r>
              <a:rPr lang="da-DK" altLang="da-DK" sz="1400" b="1" dirty="0" err="1" smtClean="0">
                <a:solidFill>
                  <a:srgbClr val="FF0000"/>
                </a:solidFill>
              </a:rPr>
              <a:t>while</a:t>
            </a:r>
            <a:r>
              <a:rPr lang="da-DK" altLang="da-DK" sz="1400" b="1" dirty="0" smtClean="0">
                <a:solidFill>
                  <a:srgbClr val="FF0000"/>
                </a:solidFill>
              </a:rPr>
              <a:t> løkke</a:t>
            </a:r>
            <a:endParaRPr lang="da-DK" altLang="da-DK" sz="1400" b="1" dirty="0">
              <a:solidFill>
                <a:srgbClr val="FF0000"/>
              </a:solidFill>
            </a:endParaRPr>
          </a:p>
        </p:txBody>
      </p:sp>
      <p:sp>
        <p:nvSpPr>
          <p:cNvPr id="23" name="Rectangle 28"/>
          <p:cNvSpPr>
            <a:spLocks noChangeArrowheads="1"/>
          </p:cNvSpPr>
          <p:nvPr/>
        </p:nvSpPr>
        <p:spPr bwMode="auto">
          <a:xfrm>
            <a:off x="2635805" y="4780286"/>
            <a:ext cx="4670928"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Line 22"/>
          <p:cNvSpPr>
            <a:spLocks noChangeShapeType="1"/>
          </p:cNvSpPr>
          <p:nvPr/>
        </p:nvSpPr>
        <p:spPr bwMode="auto">
          <a:xfrm flipV="1">
            <a:off x="1937254" y="4941168"/>
            <a:ext cx="483349"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Text Box 21"/>
          <p:cNvSpPr txBox="1">
            <a:spLocks noChangeArrowheads="1"/>
          </p:cNvSpPr>
          <p:nvPr/>
        </p:nvSpPr>
        <p:spPr bwMode="auto">
          <a:xfrm>
            <a:off x="230012" y="4801910"/>
            <a:ext cx="1997807"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60" dirty="0" smtClean="0">
                <a:solidFill>
                  <a:srgbClr val="008000"/>
                </a:solidFill>
              </a:rPr>
              <a:t>Kroppen af do-while </a:t>
            </a:r>
            <a:r>
              <a:rPr lang="da-DK" altLang="da-DK" sz="1400" b="1" dirty="0" smtClean="0">
                <a:solidFill>
                  <a:srgbClr val="008000"/>
                </a:solidFill>
              </a:rPr>
              <a:t>løkken gentages, indtil det lykkes at gemme, eller man har forsøgt MAX gange</a:t>
            </a:r>
            <a:endParaRPr lang="da-DK" altLang="da-DK" sz="1400" b="1" dirty="0">
              <a:solidFill>
                <a:srgbClr val="008000"/>
              </a:solidFill>
            </a:endParaRPr>
          </a:p>
        </p:txBody>
      </p:sp>
      <p:sp>
        <p:nvSpPr>
          <p:cNvPr id="26" name="Rectangle 28"/>
          <p:cNvSpPr>
            <a:spLocks noChangeArrowheads="1"/>
          </p:cNvSpPr>
          <p:nvPr/>
        </p:nvSpPr>
        <p:spPr bwMode="auto">
          <a:xfrm>
            <a:off x="2915447" y="4280579"/>
            <a:ext cx="5741623"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7" name="Line 22"/>
          <p:cNvSpPr>
            <a:spLocks noChangeShapeType="1"/>
          </p:cNvSpPr>
          <p:nvPr/>
        </p:nvSpPr>
        <p:spPr bwMode="auto">
          <a:xfrm flipV="1">
            <a:off x="1619305" y="4403555"/>
            <a:ext cx="1277352"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8" name="Text Box 21"/>
          <p:cNvSpPr txBox="1">
            <a:spLocks noChangeArrowheads="1"/>
          </p:cNvSpPr>
          <p:nvPr/>
        </p:nvSpPr>
        <p:spPr bwMode="auto">
          <a:xfrm>
            <a:off x="266087" y="4108471"/>
            <a:ext cx="1997807"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Man beder brugeren specificere et alternativt filnavn</a:t>
            </a:r>
            <a:endParaRPr lang="da-DK" altLang="da-DK" sz="1400" b="1" dirty="0">
              <a:solidFill>
                <a:srgbClr val="008000"/>
              </a:solidFill>
            </a:endParaRPr>
          </a:p>
        </p:txBody>
      </p:sp>
      <p:sp>
        <p:nvSpPr>
          <p:cNvPr id="30" name="Rectangle 28"/>
          <p:cNvSpPr>
            <a:spLocks noChangeArrowheads="1"/>
          </p:cNvSpPr>
          <p:nvPr/>
        </p:nvSpPr>
        <p:spPr bwMode="auto">
          <a:xfrm>
            <a:off x="2425760" y="5194058"/>
            <a:ext cx="5194240" cy="741075"/>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4" name="Line 22"/>
          <p:cNvSpPr>
            <a:spLocks noChangeShapeType="1"/>
          </p:cNvSpPr>
          <p:nvPr/>
        </p:nvSpPr>
        <p:spPr bwMode="auto">
          <a:xfrm flipV="1">
            <a:off x="2954441" y="5940731"/>
            <a:ext cx="0" cy="28803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2" name="Text Box 21"/>
          <p:cNvSpPr txBox="1">
            <a:spLocks noChangeArrowheads="1"/>
          </p:cNvSpPr>
          <p:nvPr/>
        </p:nvSpPr>
        <p:spPr bwMode="auto">
          <a:xfrm>
            <a:off x="2551823" y="6228763"/>
            <a:ext cx="41306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Rapportér, hvis man blev nødt til at give op</a:t>
            </a:r>
            <a:endParaRPr lang="da-DK" altLang="da-DK" sz="1400" b="1" dirty="0">
              <a:solidFill>
                <a:srgbClr val="FF0000"/>
              </a:solidFill>
            </a:endParaRPr>
          </a:p>
        </p:txBody>
      </p:sp>
      <p:sp>
        <p:nvSpPr>
          <p:cNvPr id="22" name="Rectangle 28"/>
          <p:cNvSpPr>
            <a:spLocks noChangeArrowheads="1"/>
          </p:cNvSpPr>
          <p:nvPr/>
        </p:nvSpPr>
        <p:spPr bwMode="auto">
          <a:xfrm>
            <a:off x="2865274" y="2843562"/>
            <a:ext cx="3817169" cy="218303"/>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1" name="Line 22"/>
          <p:cNvSpPr>
            <a:spLocks noChangeShapeType="1"/>
          </p:cNvSpPr>
          <p:nvPr/>
        </p:nvSpPr>
        <p:spPr bwMode="auto">
          <a:xfrm flipV="1">
            <a:off x="1844811" y="2966545"/>
            <a:ext cx="1045401"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Text Box 21"/>
          <p:cNvSpPr txBox="1">
            <a:spLocks noChangeArrowheads="1"/>
          </p:cNvSpPr>
          <p:nvPr/>
        </p:nvSpPr>
        <p:spPr bwMode="auto">
          <a:xfrm>
            <a:off x="251152" y="2837619"/>
            <a:ext cx="2152517" cy="1320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Forsøg at gemme</a:t>
            </a:r>
            <a:br>
              <a:rPr lang="da-DK" altLang="da-DK" sz="1400" b="1" dirty="0" smtClean="0">
                <a:solidFill>
                  <a:srgbClr val="008000"/>
                </a:solidFill>
              </a:rPr>
            </a:br>
            <a:r>
              <a:rPr lang="da-DK" altLang="da-DK" sz="1400" b="1" dirty="0" smtClean="0">
                <a:solidFill>
                  <a:srgbClr val="008000"/>
                </a:solidFill>
              </a:rPr>
              <a:t>på en fil</a:t>
            </a:r>
          </a:p>
          <a:p>
            <a:pPr eaLnBrk="1" hangingPunct="1">
              <a:lnSpc>
                <a:spcPct val="90000"/>
              </a:lnSpc>
              <a:spcBef>
                <a:spcPts val="600"/>
              </a:spcBef>
              <a:buFontTx/>
              <a:buNone/>
            </a:pPr>
            <a:r>
              <a:rPr lang="da-DK" altLang="da-DK" sz="1400" b="1" dirty="0" smtClean="0">
                <a:solidFill>
                  <a:srgbClr val="008000"/>
                </a:solidFill>
              </a:rPr>
              <a:t>Hvis det mislykkes kastes en exception, </a:t>
            </a:r>
            <a:r>
              <a:rPr lang="da-DK" altLang="da-DK" sz="1400" b="1" dirty="0">
                <a:solidFill>
                  <a:srgbClr val="008000"/>
                </a:solidFill>
              </a:rPr>
              <a:t>der gribes i catch blokken</a:t>
            </a:r>
          </a:p>
        </p:txBody>
      </p:sp>
      <p:sp>
        <p:nvSpPr>
          <p:cNvPr id="35" name="Rectangle 28"/>
          <p:cNvSpPr>
            <a:spLocks noChangeArrowheads="1"/>
          </p:cNvSpPr>
          <p:nvPr/>
        </p:nvSpPr>
        <p:spPr bwMode="auto">
          <a:xfrm>
            <a:off x="2407448" y="1190245"/>
            <a:ext cx="5534286"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a:off x="1953726" y="1322939"/>
            <a:ext cx="474882" cy="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237035" y="1166775"/>
            <a:ext cx="184725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60" dirty="0" smtClean="0">
                <a:solidFill>
                  <a:srgbClr val="008000"/>
                </a:solidFill>
              </a:rPr>
              <a:t>Filnavn fra brugeren</a:t>
            </a:r>
            <a:endParaRPr lang="da-DK" altLang="da-DK" sz="1400" b="1" dirty="0">
              <a:solidFill>
                <a:srgbClr val="008000"/>
              </a:solidFill>
            </a:endParaRPr>
          </a:p>
        </p:txBody>
      </p:sp>
    </p:spTree>
    <p:extLst>
      <p:ext uri="{BB962C8B-B14F-4D97-AF65-F5344CB8AC3E}">
        <p14:creationId xmlns:p14="http://schemas.microsoft.com/office/powerpoint/2010/main" val="30858547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P spid="26" grpId="0" animBg="1"/>
      <p:bldP spid="27" grpId="0" animBg="1"/>
      <p:bldP spid="28" grpId="0"/>
      <p:bldP spid="30" grpId="0" animBg="1"/>
      <p:bldP spid="34" grpId="0" animBg="1"/>
      <p:bldP spid="42" grpId="0"/>
      <p:bldP spid="22" grpId="0" animBg="1"/>
      <p:bldP spid="31" grpId="0" animBg="1"/>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2" y="1049121"/>
            <a:ext cx="2447726" cy="1569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434" name="Title 1"/>
          <p:cNvSpPr>
            <a:spLocks noGrp="1"/>
          </p:cNvSpPr>
          <p:nvPr>
            <p:ph type="title"/>
          </p:nvPr>
        </p:nvSpPr>
        <p:spPr>
          <a:xfrm>
            <a:off x="467544" y="260648"/>
            <a:ext cx="8208912" cy="682625"/>
          </a:xfrm>
        </p:spPr>
        <p:txBody>
          <a:bodyPr/>
          <a:lstStyle/>
          <a:p>
            <a:r>
              <a:rPr lang="da-DK" altLang="da-DK" sz="3200" dirty="0">
                <a:ea typeface="ＭＳ Ｐゴシック" pitchFamily="34" charset="-128"/>
              </a:rPr>
              <a:t>Erklæring af </a:t>
            </a:r>
            <a:r>
              <a:rPr lang="da-DK" altLang="da-DK" sz="3200" dirty="0" smtClean="0">
                <a:ea typeface="ＭＳ Ｐゴシック" pitchFamily="34" charset="-128"/>
              </a:rPr>
              <a:t>nye exception </a:t>
            </a:r>
            <a:r>
              <a:rPr lang="da-DK" altLang="da-DK" sz="3200" dirty="0">
                <a:ea typeface="ＭＳ Ｐゴシック" pitchFamily="34" charset="-128"/>
              </a:rPr>
              <a:t>klasser</a:t>
            </a:r>
          </a:p>
        </p:txBody>
      </p:sp>
      <p:sp>
        <p:nvSpPr>
          <p:cNvPr id="18" name="Text Box 4"/>
          <p:cNvSpPr txBox="1">
            <a:spLocks noChangeArrowheads="1"/>
          </p:cNvSpPr>
          <p:nvPr/>
        </p:nvSpPr>
        <p:spPr bwMode="auto">
          <a:xfrm>
            <a:off x="1683931" y="3228136"/>
            <a:ext cx="6587839" cy="2901969"/>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a:t>
            </a:r>
            <a:r>
              <a:rPr lang="en-US" altLang="da-DK" sz="1400" b="1" dirty="0" smtClean="0">
                <a:solidFill>
                  <a:srgbClr val="7030A0"/>
                </a:solidFill>
                <a:latin typeface="Courier New" pitchFamily="49" charset="0"/>
              </a:rPr>
              <a:t>ublic </a:t>
            </a:r>
            <a:r>
              <a:rPr lang="en-US" altLang="da-DK" sz="1400" b="1" dirty="0" smtClean="0">
                <a:solidFill>
                  <a:srgbClr val="FF0000"/>
                </a:solidFill>
                <a:latin typeface="Courier New" pitchFamily="49" charset="0"/>
              </a:rPr>
              <a:t>class</a:t>
            </a:r>
            <a:r>
              <a:rPr lang="en-US" altLang="da-DK" sz="1400" b="1" dirty="0" smtClean="0">
                <a:solidFill>
                  <a:srgbClr val="7030A0"/>
                </a:solidFill>
                <a:latin typeface="Courier New" pitchFamily="49" charset="0"/>
              </a:rPr>
              <a:t> </a:t>
            </a:r>
            <a:r>
              <a:rPr lang="en-US" altLang="da-DK" sz="1400" b="1" dirty="0" err="1" smtClean="0">
                <a:solidFill>
                  <a:schemeClr val="tx1"/>
                </a:solidFill>
                <a:latin typeface="Courier New" pitchFamily="49" charset="0"/>
              </a:rPr>
              <a:t>NoMatchingDetailsException</a:t>
            </a:r>
            <a:r>
              <a:rPr lang="en-US" altLang="da-DK" sz="1400" b="1" dirty="0" smtClean="0">
                <a:solidFill>
                  <a:schemeClr val="tx1"/>
                </a:solidFill>
                <a:latin typeface="Courier New" pitchFamily="49" charset="0"/>
              </a:rPr>
              <a:t> </a:t>
            </a:r>
            <a:r>
              <a:rPr lang="en-US" altLang="da-DK" sz="1400" b="1" dirty="0" smtClean="0">
                <a:solidFill>
                  <a:srgbClr val="FF0000"/>
                </a:solidFill>
                <a:latin typeface="Courier New" pitchFamily="49" charset="0"/>
              </a:rPr>
              <a:t>extends</a:t>
            </a:r>
            <a:r>
              <a:rPr lang="en-US" altLang="da-DK" sz="1400" b="1" dirty="0" smtClean="0">
                <a:solidFill>
                  <a:schemeClr val="tx1"/>
                </a:solidFill>
                <a:latin typeface="Courier New" pitchFamily="49" charset="0"/>
              </a:rPr>
              <a:t> Exception </a:t>
            </a:r>
            <a:r>
              <a:rPr lang="en-US" altLang="da-DK" sz="1400" b="1" dirty="0">
                <a:solidFill>
                  <a:schemeClr val="tx1"/>
                </a:solidFill>
                <a:latin typeface="Courier New" pitchFamily="49" charset="0"/>
              </a:rPr>
              <a:t>{</a:t>
            </a: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private</a:t>
            </a:r>
            <a:r>
              <a:rPr lang="en-US" altLang="da-DK" sz="1400" b="1" dirty="0" smtClean="0">
                <a:solidFill>
                  <a:schemeClr val="tx1"/>
                </a:solidFill>
                <a:latin typeface="Courier New" pitchFamily="49" charset="0"/>
              </a:rPr>
              <a:t> String key;</a:t>
            </a: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public</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NoMatchingDetailsException</a:t>
            </a:r>
            <a:r>
              <a:rPr lang="en-US" altLang="da-DK" sz="1400" b="1" dirty="0" smtClean="0">
                <a:solidFill>
                  <a:schemeClr val="tx1"/>
                </a:solidFill>
                <a:latin typeface="Courier New" pitchFamily="49" charset="0"/>
              </a:rPr>
              <a:t>(String key)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a:solidFill>
                  <a:srgbClr val="0070C0"/>
                </a:solidFill>
                <a:latin typeface="Courier New" pitchFamily="49" charset="0"/>
              </a:rPr>
              <a:t>super</a:t>
            </a:r>
            <a:r>
              <a:rPr lang="en-US" altLang="da-DK" sz="1400" b="1" dirty="0" smtClean="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rgbClr val="0070C0"/>
                </a:solidFill>
                <a:latin typeface="Courier New" pitchFamily="49" charset="0"/>
              </a:rPr>
              <a:t>this</a:t>
            </a:r>
            <a:r>
              <a:rPr lang="en-US" altLang="da-DK" sz="1400" b="1" dirty="0" err="1" smtClean="0">
                <a:solidFill>
                  <a:schemeClr val="tx1"/>
                </a:solidFill>
                <a:latin typeface="Courier New" pitchFamily="49" charset="0"/>
              </a:rPr>
              <a:t>.key</a:t>
            </a:r>
            <a:r>
              <a:rPr lang="en-US" altLang="da-DK" sz="1400" b="1" dirty="0" smtClean="0">
                <a:solidFill>
                  <a:schemeClr val="tx1"/>
                </a:solidFill>
                <a:latin typeface="Courier New" pitchFamily="49" charset="0"/>
              </a:rPr>
              <a:t> = key;</a:t>
            </a: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public</a:t>
            </a:r>
            <a:r>
              <a:rPr lang="en-US" altLang="da-DK" sz="1400" b="1" dirty="0" smtClean="0">
                <a:solidFill>
                  <a:schemeClr val="tx1"/>
                </a:solidFill>
                <a:latin typeface="Courier New" pitchFamily="49" charset="0"/>
              </a:rPr>
              <a:t> String </a:t>
            </a:r>
            <a:r>
              <a:rPr lang="en-US" altLang="da-DK" sz="1400" b="1" dirty="0" err="1" smtClean="0">
                <a:solidFill>
                  <a:schemeClr val="tx1"/>
                </a:solidFill>
                <a:latin typeface="Courier New" pitchFamily="49" charset="0"/>
              </a:rPr>
              <a:t>getKey</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return</a:t>
            </a:r>
            <a:r>
              <a:rPr lang="en-US" altLang="da-DK" sz="1400" b="1" dirty="0" smtClean="0">
                <a:solidFill>
                  <a:schemeClr val="tx1"/>
                </a:solidFill>
                <a:latin typeface="Courier New" pitchFamily="49" charset="0"/>
              </a:rPr>
              <a:t> key;</a:t>
            </a: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rgbClr val="7030A0"/>
                </a:solidFill>
                <a:latin typeface="Courier New" pitchFamily="49" charset="0"/>
              </a:rPr>
              <a:t>  public</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String </a:t>
            </a:r>
            <a:r>
              <a:rPr lang="en-US" altLang="da-DK" sz="1400" b="1" dirty="0" err="1" smtClean="0">
                <a:solidFill>
                  <a:schemeClr val="tx1"/>
                </a:solidFill>
                <a:latin typeface="Courier New" pitchFamily="49" charset="0"/>
              </a:rPr>
              <a:t>toString</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return</a:t>
            </a:r>
            <a:r>
              <a:rPr lang="en-US" altLang="da-DK" sz="1400" b="1" dirty="0">
                <a:solidFill>
                  <a:schemeClr val="tx1"/>
                </a:solidFill>
                <a:latin typeface="Courier New" pitchFamily="49" charset="0"/>
              </a:rPr>
              <a:t> </a:t>
            </a:r>
            <a:r>
              <a:rPr lang="en-US" altLang="da-DK" sz="1400" b="1" dirty="0" smtClean="0">
                <a:solidFill>
                  <a:srgbClr val="008000"/>
                </a:solidFill>
                <a:latin typeface="Courier New" pitchFamily="49" charset="0"/>
              </a:rPr>
              <a:t>"No details matching: "</a:t>
            </a:r>
            <a:r>
              <a:rPr lang="en-US" altLang="da-DK" sz="1400" b="1" dirty="0" smtClean="0">
                <a:solidFill>
                  <a:schemeClr val="tx1"/>
                </a:solidFill>
                <a:latin typeface="Courier New" pitchFamily="49" charset="0"/>
              </a:rPr>
              <a:t> + key + </a:t>
            </a:r>
            <a:r>
              <a:rPr lang="en-US" altLang="da-DK" sz="1400" b="1" dirty="0" smtClean="0">
                <a:solidFill>
                  <a:srgbClr val="008000"/>
                </a:solidFill>
                <a:latin typeface="Courier New" pitchFamily="49" charset="0"/>
              </a:rPr>
              <a:t>" were found"</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lnSpc>
                <a:spcPct val="60000"/>
              </a:lnSpc>
            </a:pPr>
            <a:r>
              <a:rPr lang="en-US" altLang="da-DK" sz="1400" b="1" dirty="0" smtClean="0">
                <a:solidFill>
                  <a:schemeClr val="tx1"/>
                </a:solidFill>
                <a:latin typeface="Courier New" pitchFamily="49" charset="0"/>
              </a:rPr>
              <a:t>}</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18</a:t>
            </a:fld>
            <a:endParaRPr lang="da-DK" altLang="da-DK" dirty="0"/>
          </a:p>
        </p:txBody>
      </p:sp>
      <p:sp>
        <p:nvSpPr>
          <p:cNvPr id="9" name="Rectangle 3"/>
          <p:cNvSpPr txBox="1">
            <a:spLocks noChangeArrowheads="1"/>
          </p:cNvSpPr>
          <p:nvPr/>
        </p:nvSpPr>
        <p:spPr bwMode="auto">
          <a:xfrm>
            <a:off x="467544" y="1000417"/>
            <a:ext cx="6408712" cy="2186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Man kan definere sine egne exception klasser</a:t>
            </a:r>
          </a:p>
          <a:p>
            <a:pPr lvl="1">
              <a:spcBef>
                <a:spcPts val="200"/>
              </a:spcBef>
            </a:pPr>
            <a:r>
              <a:rPr lang="da-DK" altLang="da-DK" sz="1800" dirty="0">
                <a:ea typeface="ＭＳ Ｐゴシック" pitchFamily="34" charset="-128"/>
              </a:rPr>
              <a:t>Dette gøres ved at </a:t>
            </a:r>
            <a:r>
              <a:rPr lang="da-DK" altLang="da-DK" sz="1800" dirty="0" smtClean="0">
                <a:ea typeface="ＭＳ Ｐゴシック" pitchFamily="34" charset="-128"/>
              </a:rPr>
              <a:t>lave en subklasse </a:t>
            </a:r>
            <a:r>
              <a:rPr lang="da-DK" altLang="da-DK" sz="1800" dirty="0">
                <a:ea typeface="ＭＳ Ｐゴシック" pitchFamily="34" charset="-128"/>
              </a:rPr>
              <a:t>af </a:t>
            </a:r>
            <a:r>
              <a:rPr lang="da-DK" altLang="da-DK" sz="1800" dirty="0" smtClean="0">
                <a:ea typeface="ＭＳ Ｐゴシック" pitchFamily="34" charset="-128"/>
              </a:rPr>
              <a:t>en eksisterende </a:t>
            </a:r>
            <a:r>
              <a:rPr lang="da-DK" altLang="da-DK" sz="1800" dirty="0">
                <a:ea typeface="ＭＳ Ｐゴシック" pitchFamily="34" charset="-128"/>
              </a:rPr>
              <a:t>exception </a:t>
            </a:r>
            <a:r>
              <a:rPr lang="da-DK" altLang="da-DK" sz="1800" dirty="0" smtClean="0">
                <a:ea typeface="ＭＳ Ｐゴシック" pitchFamily="34" charset="-128"/>
              </a:rPr>
              <a:t>klasse</a:t>
            </a:r>
            <a:endParaRPr lang="da-DK" altLang="da-DK" sz="1800" dirty="0">
              <a:ea typeface="ＭＳ Ｐゴシック" pitchFamily="34" charset="-128"/>
            </a:endParaRPr>
          </a:p>
          <a:p>
            <a:pPr lvl="1">
              <a:spcBef>
                <a:spcPts val="200"/>
              </a:spcBef>
              <a:buFontTx/>
              <a:buChar char="–"/>
            </a:pPr>
            <a:r>
              <a:rPr lang="da-DK" altLang="da-DK" sz="1800" dirty="0" smtClean="0">
                <a:ea typeface="ＭＳ Ｐゴシック" pitchFamily="34" charset="-128"/>
              </a:rPr>
              <a:t>Hvis klassen er en subklasse af</a:t>
            </a:r>
            <a:br>
              <a:rPr lang="da-DK" altLang="da-DK" sz="1800" dirty="0" smtClean="0">
                <a:ea typeface="ＭＳ Ｐゴシック" pitchFamily="34" charset="-128"/>
              </a:rPr>
            </a:br>
            <a:r>
              <a:rPr lang="da-DK" altLang="da-DK" sz="1800" dirty="0" smtClean="0">
                <a:ea typeface="ＭＳ Ｐゴシック" pitchFamily="34" charset="-128"/>
              </a:rPr>
              <a:t>RuntimeException, vil dens exceptions være </a:t>
            </a:r>
            <a:r>
              <a:rPr lang="da-DK" altLang="da-DK" sz="1800" b="1" dirty="0" smtClean="0">
                <a:solidFill>
                  <a:srgbClr val="008000"/>
                </a:solidFill>
                <a:ea typeface="ＭＳ Ｐゴシック" pitchFamily="34" charset="-128"/>
              </a:rPr>
              <a:t>unchecked,</a:t>
            </a:r>
            <a:r>
              <a:rPr lang="da-DK" altLang="da-DK" sz="1800" dirty="0">
                <a:ea typeface="ＭＳ Ｐゴシック" pitchFamily="34" charset="-128"/>
              </a:rPr>
              <a:t> ellers vil </a:t>
            </a:r>
            <a:r>
              <a:rPr lang="da-DK" altLang="da-DK" sz="1800" dirty="0" smtClean="0">
                <a:ea typeface="ＭＳ Ｐゴシック" pitchFamily="34" charset="-128"/>
              </a:rPr>
              <a:t>de </a:t>
            </a:r>
            <a:r>
              <a:rPr lang="da-DK" altLang="da-DK" sz="1800" dirty="0">
                <a:ea typeface="ＭＳ Ｐゴシック" pitchFamily="34" charset="-128"/>
              </a:rPr>
              <a:t>være</a:t>
            </a:r>
            <a:r>
              <a:rPr lang="da-DK" altLang="da-DK" sz="1800" b="1" dirty="0" smtClean="0">
                <a:solidFill>
                  <a:srgbClr val="008000"/>
                </a:solidFill>
                <a:ea typeface="ＭＳ Ｐゴシック" pitchFamily="34" charset="-128"/>
              </a:rPr>
              <a:t> checked</a:t>
            </a:r>
          </a:p>
          <a:p>
            <a:pPr marL="342900" lvl="1" indent="-342900">
              <a:spcBef>
                <a:spcPts val="800"/>
              </a:spcBef>
              <a:buFontTx/>
              <a:buChar char="•"/>
            </a:pPr>
            <a:r>
              <a:rPr lang="da-DK" altLang="da-DK" b="1" spc="-60" dirty="0">
                <a:solidFill>
                  <a:srgbClr val="A50021"/>
                </a:solidFill>
                <a:ea typeface="ＭＳ Ｐゴシック" pitchFamily="34" charset="-128"/>
                <a:cs typeface="ＭＳ Ｐゴシック" pitchFamily="-106" charset="-128"/>
              </a:rPr>
              <a:t>Der er intet nyt i erklæringen af exception klasser </a:t>
            </a:r>
          </a:p>
        </p:txBody>
      </p:sp>
      <p:sp>
        <p:nvSpPr>
          <p:cNvPr id="10" name="Rectangle 28"/>
          <p:cNvSpPr>
            <a:spLocks noChangeArrowheads="1"/>
          </p:cNvSpPr>
          <p:nvPr/>
        </p:nvSpPr>
        <p:spPr bwMode="auto">
          <a:xfrm>
            <a:off x="1924612" y="3614332"/>
            <a:ext cx="2183632" cy="22851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a:off x="1498900" y="3751707"/>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384752" y="3584008"/>
            <a:ext cx="1216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Feltvariabel</a:t>
            </a:r>
            <a:endParaRPr lang="da-DK" altLang="da-DK" sz="1400" b="1" dirty="0">
              <a:solidFill>
                <a:srgbClr val="FF0000"/>
              </a:solidFill>
            </a:endParaRPr>
          </a:p>
        </p:txBody>
      </p:sp>
      <p:sp>
        <p:nvSpPr>
          <p:cNvPr id="13" name="Rectangle 28"/>
          <p:cNvSpPr>
            <a:spLocks noChangeArrowheads="1"/>
          </p:cNvSpPr>
          <p:nvPr/>
        </p:nvSpPr>
        <p:spPr bwMode="auto">
          <a:xfrm>
            <a:off x="1917426" y="3894364"/>
            <a:ext cx="5112024" cy="791936"/>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1486614" y="4232579"/>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325823" y="4064880"/>
            <a:ext cx="1216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Konstruktør</a:t>
            </a:r>
            <a:endParaRPr lang="da-DK" altLang="da-DK" sz="1400" b="1" dirty="0">
              <a:solidFill>
                <a:srgbClr val="FF0000"/>
              </a:solidFill>
            </a:endParaRPr>
          </a:p>
        </p:txBody>
      </p:sp>
      <p:sp>
        <p:nvSpPr>
          <p:cNvPr id="16" name="Rectangle 28"/>
          <p:cNvSpPr>
            <a:spLocks noChangeArrowheads="1"/>
          </p:cNvSpPr>
          <p:nvPr/>
        </p:nvSpPr>
        <p:spPr bwMode="auto">
          <a:xfrm>
            <a:off x="1904969" y="4740668"/>
            <a:ext cx="2675074" cy="59467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497853" y="4916805"/>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9" name="Text Box 21"/>
          <p:cNvSpPr txBox="1">
            <a:spLocks noChangeArrowheads="1"/>
          </p:cNvSpPr>
          <p:nvPr/>
        </p:nvSpPr>
        <p:spPr bwMode="auto">
          <a:xfrm>
            <a:off x="532421" y="4749106"/>
            <a:ext cx="105668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Accessor metode</a:t>
            </a:r>
            <a:endParaRPr lang="da-DK" altLang="da-DK" sz="1400" b="1" dirty="0">
              <a:solidFill>
                <a:srgbClr val="FF0000"/>
              </a:solidFill>
            </a:endParaRPr>
          </a:p>
        </p:txBody>
      </p:sp>
      <p:sp>
        <p:nvSpPr>
          <p:cNvPr id="22" name="Rectangle 28"/>
          <p:cNvSpPr>
            <a:spLocks noChangeArrowheads="1"/>
          </p:cNvSpPr>
          <p:nvPr/>
        </p:nvSpPr>
        <p:spPr bwMode="auto">
          <a:xfrm>
            <a:off x="1895825" y="5402811"/>
            <a:ext cx="6106926" cy="57009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a:off x="1378136" y="5595983"/>
            <a:ext cx="51769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Text Box 21"/>
          <p:cNvSpPr txBox="1">
            <a:spLocks noChangeArrowheads="1"/>
          </p:cNvSpPr>
          <p:nvPr/>
        </p:nvSpPr>
        <p:spPr bwMode="auto">
          <a:xfrm>
            <a:off x="511987" y="5444728"/>
            <a:ext cx="90875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err="1" smtClean="0">
                <a:solidFill>
                  <a:srgbClr val="FF0000"/>
                </a:solidFill>
              </a:rPr>
              <a:t>toString</a:t>
            </a:r>
            <a:r>
              <a:rPr lang="da-DK" altLang="da-DK" sz="1400" b="1" dirty="0" smtClean="0">
                <a:solidFill>
                  <a:srgbClr val="FF0000"/>
                </a:solidFill>
              </a:rPr>
              <a:t> metode</a:t>
            </a:r>
            <a:endParaRPr lang="da-DK" altLang="da-DK" sz="1400" b="1" dirty="0">
              <a:solidFill>
                <a:srgbClr val="FF0000"/>
              </a:solidFill>
            </a:endParaRPr>
          </a:p>
        </p:txBody>
      </p:sp>
      <p:sp>
        <p:nvSpPr>
          <p:cNvPr id="25" name="Rectangle 28"/>
          <p:cNvSpPr>
            <a:spLocks noChangeArrowheads="1"/>
          </p:cNvSpPr>
          <p:nvPr/>
        </p:nvSpPr>
        <p:spPr bwMode="auto">
          <a:xfrm>
            <a:off x="5992725" y="3312553"/>
            <a:ext cx="1927175" cy="22851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6" name="Line 22"/>
          <p:cNvSpPr>
            <a:spLocks noChangeShapeType="1"/>
          </p:cNvSpPr>
          <p:nvPr/>
        </p:nvSpPr>
        <p:spPr bwMode="auto">
          <a:xfrm flipH="1">
            <a:off x="7345419" y="3071500"/>
            <a:ext cx="1" cy="25349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21"/>
          <p:cNvSpPr txBox="1">
            <a:spLocks noChangeArrowheads="1"/>
          </p:cNvSpPr>
          <p:nvPr/>
        </p:nvSpPr>
        <p:spPr bwMode="auto">
          <a:xfrm>
            <a:off x="6685322" y="2797610"/>
            <a:ext cx="21602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Checked exception</a:t>
            </a:r>
            <a:endParaRPr lang="da-DK" altLang="da-DK" sz="1400" b="1" dirty="0">
              <a:solidFill>
                <a:srgbClr val="FF0000"/>
              </a:solidFill>
            </a:endParaRPr>
          </a:p>
        </p:txBody>
      </p:sp>
      <p:sp>
        <p:nvSpPr>
          <p:cNvPr id="29" name="Text Box 21"/>
          <p:cNvSpPr txBox="1">
            <a:spLocks noChangeArrowheads="1"/>
          </p:cNvSpPr>
          <p:nvPr/>
        </p:nvSpPr>
        <p:spPr bwMode="auto">
          <a:xfrm>
            <a:off x="314851" y="6214044"/>
            <a:ext cx="7971500" cy="52732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eaLnBrk="1" hangingPunct="1">
              <a:spcBef>
                <a:spcPct val="50000"/>
              </a:spcBef>
              <a:buFont typeface="Arial" panose="020B0604020202020204" pitchFamily="34" charset="0"/>
              <a:buChar char="•"/>
            </a:pPr>
            <a:r>
              <a:rPr lang="da-DK" altLang="da-DK" sz="1400" b="1" dirty="0">
                <a:solidFill>
                  <a:srgbClr val="0000FF"/>
                </a:solidFill>
              </a:rPr>
              <a:t>Hvis den kastede </a:t>
            </a:r>
            <a:r>
              <a:rPr lang="da-DK" altLang="da-DK" sz="1400" b="1" dirty="0" smtClean="0">
                <a:solidFill>
                  <a:srgbClr val="0000FF"/>
                </a:solidFill>
              </a:rPr>
              <a:t>exception gribes, kan den "dårlige" </a:t>
            </a:r>
            <a:r>
              <a:rPr lang="da-DK" altLang="da-DK" sz="1400" b="1" dirty="0" err="1" smtClean="0">
                <a:solidFill>
                  <a:srgbClr val="0000FF"/>
                </a:solidFill>
              </a:rPr>
              <a:t>key</a:t>
            </a:r>
            <a:r>
              <a:rPr lang="da-DK" altLang="da-DK" sz="1400" b="1" dirty="0" smtClean="0">
                <a:solidFill>
                  <a:srgbClr val="0000FF"/>
                </a:solidFill>
              </a:rPr>
              <a:t>, tilgås </a:t>
            </a:r>
            <a:r>
              <a:rPr lang="da-DK" altLang="da-DK" sz="1400" b="1" dirty="0">
                <a:solidFill>
                  <a:srgbClr val="0000FF"/>
                </a:solidFill>
              </a:rPr>
              <a:t>via </a:t>
            </a:r>
            <a:r>
              <a:rPr lang="da-DK" altLang="da-DK" sz="1400" b="1" dirty="0" err="1">
                <a:solidFill>
                  <a:srgbClr val="0000FF"/>
                </a:solidFill>
              </a:rPr>
              <a:t>getKey</a:t>
            </a:r>
            <a:r>
              <a:rPr lang="da-DK" altLang="da-DK" sz="1400" b="1" dirty="0">
                <a:solidFill>
                  <a:srgbClr val="0000FF"/>
                </a:solidFill>
              </a:rPr>
              <a:t> </a:t>
            </a:r>
            <a:r>
              <a:rPr lang="da-DK" altLang="da-DK" sz="1400" b="1" dirty="0" smtClean="0">
                <a:solidFill>
                  <a:srgbClr val="0000FF"/>
                </a:solidFill>
              </a:rPr>
              <a:t>metoden</a:t>
            </a:r>
          </a:p>
          <a:p>
            <a:pPr marL="176213" indent="-176213" eaLnBrk="1" hangingPunct="1">
              <a:lnSpc>
                <a:spcPct val="90000"/>
              </a:lnSpc>
              <a:spcBef>
                <a:spcPts val="200"/>
              </a:spcBef>
              <a:buFont typeface="Arial" panose="020B0604020202020204" pitchFamily="34" charset="0"/>
              <a:buChar char="•"/>
            </a:pPr>
            <a:r>
              <a:rPr lang="da-DK" altLang="da-DK" sz="1400" b="1" spc="-20" dirty="0">
                <a:solidFill>
                  <a:srgbClr val="0000FF"/>
                </a:solidFill>
              </a:rPr>
              <a:t>Ellers kan den læses i den røde tekst i terminalvinduet, som udskrives via toString metoden</a:t>
            </a:r>
            <a:endParaRPr lang="da-DK" altLang="da-DK" sz="1400" b="1" spc="-20" dirty="0">
              <a:solidFill>
                <a:srgbClr val="0000FF"/>
              </a:solidFill>
            </a:endParaRPr>
          </a:p>
        </p:txBody>
      </p:sp>
    </p:spTree>
    <p:extLst>
      <p:ext uri="{BB962C8B-B14F-4D97-AF65-F5344CB8AC3E}">
        <p14:creationId xmlns:p14="http://schemas.microsoft.com/office/powerpoint/2010/main" val="26747123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0" grpId="0" animBg="1"/>
      <p:bldP spid="11" grpId="0" animBg="1"/>
      <p:bldP spid="12" grpId="0"/>
      <p:bldP spid="13" grpId="0" animBg="1"/>
      <p:bldP spid="14" grpId="0" animBg="1"/>
      <p:bldP spid="15" grpId="0"/>
      <p:bldP spid="16" grpId="0" animBg="1"/>
      <p:bldP spid="17" grpId="0" animBg="1"/>
      <p:bldP spid="19" grpId="0"/>
      <p:bldP spid="22" grpId="0" animBg="1"/>
      <p:bldP spid="23" grpId="0" animBg="1"/>
      <p:bldP spid="24" grpId="0"/>
      <p:bldP spid="25" grpId="0" animBg="1"/>
      <p:bldP spid="26" grpId="0" animBg="1"/>
      <p:bldP spid="27" grpId="0"/>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Videresendelse af exceptions</a:t>
            </a:r>
            <a:r>
              <a:rPr lang="da-DK" altLang="da-DK" sz="3200" dirty="0">
                <a:ea typeface="ＭＳ Ｐゴシック" pitchFamily="34" charset="-128"/>
              </a:rPr>
              <a:t> </a:t>
            </a:r>
            <a:r>
              <a:rPr lang="da-DK" altLang="da-DK" sz="3200" dirty="0" smtClean="0">
                <a:ea typeface="ＭＳ Ｐゴシック" pitchFamily="34" charset="-128"/>
              </a:rPr>
              <a:t>(propagering)</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980727"/>
            <a:ext cx="8496944" cy="274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På kaldsstedet kan man, i stedet for at gribe en exception, </a:t>
            </a:r>
            <a:r>
              <a:rPr lang="da-DK" altLang="da-DK" b="1" dirty="0" smtClean="0">
                <a:solidFill>
                  <a:srgbClr val="008000"/>
                </a:solidFill>
                <a:ea typeface="ＭＳ Ｐゴシック" pitchFamily="34" charset="-128"/>
              </a:rPr>
              <a:t>videresende</a:t>
            </a:r>
            <a:r>
              <a:rPr lang="da-DK" altLang="da-DK" b="1" dirty="0" smtClean="0">
                <a:solidFill>
                  <a:srgbClr val="A50021"/>
                </a:solidFill>
                <a:ea typeface="ＭＳ Ｐゴシック" pitchFamily="34" charset="-128"/>
              </a:rPr>
              <a:t> den til omgivelserne (</a:t>
            </a:r>
            <a:r>
              <a:rPr lang="da-DK" altLang="da-DK" b="1" dirty="0" err="1" smtClean="0">
                <a:solidFill>
                  <a:srgbClr val="A50021"/>
                </a:solidFill>
                <a:ea typeface="ＭＳ Ｐゴシック" pitchFamily="34" charset="-128"/>
              </a:rPr>
              <a:t>propagering</a:t>
            </a:r>
            <a:r>
              <a:rPr lang="da-DK" altLang="da-DK" b="1" dirty="0" smtClean="0">
                <a:solidFill>
                  <a:srgbClr val="A50021"/>
                </a:solidFill>
                <a:ea typeface="ＭＳ Ｐゴシック" pitchFamily="34" charset="-128"/>
              </a:rPr>
              <a:t>)</a:t>
            </a:r>
          </a:p>
          <a:p>
            <a:pPr lvl="1">
              <a:spcBef>
                <a:spcPts val="600"/>
              </a:spcBef>
            </a:pPr>
            <a:r>
              <a:rPr lang="da-DK" altLang="da-DK" sz="1800" dirty="0" smtClean="0">
                <a:ea typeface="ＭＳ Ｐゴシック" pitchFamily="34" charset="-128"/>
              </a:rPr>
              <a:t>Det bruges, når en metode er ude af stand til selv at reparere situationen</a:t>
            </a:r>
          </a:p>
          <a:p>
            <a:pPr lvl="1">
              <a:spcBef>
                <a:spcPts val="600"/>
              </a:spcBef>
            </a:pPr>
            <a:r>
              <a:rPr lang="da-DK" altLang="da-DK" sz="1800" dirty="0" smtClean="0">
                <a:ea typeface="ＭＳ Ｐゴシック" pitchFamily="34" charset="-128"/>
              </a:rPr>
              <a:t>Når en exception videresendes, skal metodens hoved have en </a:t>
            </a:r>
            <a:r>
              <a:rPr lang="da-DK" altLang="da-DK" sz="1800" b="1" dirty="0" err="1" smtClean="0">
                <a:solidFill>
                  <a:srgbClr val="008000"/>
                </a:solidFill>
                <a:ea typeface="ＭＳ Ｐゴシック" pitchFamily="34" charset="-128"/>
              </a:rPr>
              <a:t>throws</a:t>
            </a:r>
            <a:r>
              <a:rPr lang="da-DK" altLang="da-DK" sz="1800" b="1" dirty="0" smtClean="0">
                <a:solidFill>
                  <a:srgbClr val="008000"/>
                </a:solidFill>
                <a:ea typeface="ＭＳ Ｐゴシック" pitchFamily="34" charset="-128"/>
              </a:rPr>
              <a:t> </a:t>
            </a:r>
            <a:r>
              <a:rPr lang="da-DK" altLang="da-DK" sz="1800" b="1" dirty="0" err="1" smtClean="0">
                <a:solidFill>
                  <a:srgbClr val="008000"/>
                </a:solidFill>
                <a:ea typeface="ＭＳ Ｐゴシック" pitchFamily="34" charset="-128"/>
              </a:rPr>
              <a:t>clause</a:t>
            </a:r>
            <a:r>
              <a:rPr lang="da-DK" altLang="da-DK" sz="1800" dirty="0" smtClean="0">
                <a:ea typeface="ＭＳ Ｐゴシック" pitchFamily="34" charset="-128"/>
              </a:rPr>
              <a:t> med den pågældende exception type (eller en supertype heraf)</a:t>
            </a:r>
          </a:p>
          <a:p>
            <a:pPr marL="342900" lvl="1" indent="-342900">
              <a:spcBef>
                <a:spcPts val="1800"/>
              </a:spcBef>
              <a:buChar char="•"/>
            </a:pPr>
            <a:r>
              <a:rPr lang="da-DK" altLang="da-DK" b="1" dirty="0" err="1">
                <a:solidFill>
                  <a:srgbClr val="A50021"/>
                </a:solidFill>
                <a:ea typeface="ＭＳ Ｐゴシック" pitchFamily="34" charset="-128"/>
              </a:rPr>
              <a:t>Videresendelse</a:t>
            </a:r>
            <a:r>
              <a:rPr lang="da-DK" altLang="da-DK" b="1" dirty="0">
                <a:solidFill>
                  <a:srgbClr val="A50021"/>
                </a:solidFill>
                <a:ea typeface="ＭＳ Ｐゴシック" pitchFamily="34" charset="-128"/>
              </a:rPr>
              <a:t> </a:t>
            </a:r>
            <a:r>
              <a:rPr lang="da-DK" altLang="da-DK" b="1" dirty="0">
                <a:solidFill>
                  <a:srgbClr val="008000"/>
                </a:solidFill>
                <a:ea typeface="ＭＳ Ｐゴシック" pitchFamily="34" charset="-128"/>
              </a:rPr>
              <a:t>erstatter</a:t>
            </a:r>
            <a:r>
              <a:rPr lang="da-DK" altLang="da-DK" b="1" dirty="0">
                <a:solidFill>
                  <a:srgbClr val="A50021"/>
                </a:solidFill>
                <a:ea typeface="ＭＳ Ｐゴシック" pitchFamily="34" charset="-128"/>
              </a:rPr>
              <a:t> håndtering i </a:t>
            </a:r>
            <a:r>
              <a:rPr lang="da-DK" altLang="da-DK" b="1" dirty="0" err="1">
                <a:solidFill>
                  <a:srgbClr val="A50021"/>
                </a:solidFill>
                <a:ea typeface="ＭＳ Ｐゴシック" pitchFamily="34" charset="-128"/>
              </a:rPr>
              <a:t>try-catch</a:t>
            </a:r>
            <a:r>
              <a:rPr lang="da-DK" altLang="da-DK" b="1" dirty="0">
                <a:solidFill>
                  <a:srgbClr val="A50021"/>
                </a:solidFill>
                <a:ea typeface="ＭＳ Ｐゴシック" pitchFamily="34" charset="-128"/>
              </a:rPr>
              <a:t> </a:t>
            </a:r>
            <a:r>
              <a:rPr lang="da-DK" altLang="da-DK" b="1" dirty="0" err="1">
                <a:solidFill>
                  <a:srgbClr val="A50021"/>
                </a:solidFill>
                <a:ea typeface="ＭＳ Ｐゴシック" pitchFamily="34" charset="-128"/>
              </a:rPr>
              <a:t>clause</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Det giver kun mening at gøre én af </a:t>
            </a:r>
            <a:r>
              <a:rPr lang="da-DK" altLang="da-DK" sz="1800" dirty="0" smtClean="0">
                <a:ea typeface="ＭＳ Ｐゴシック" pitchFamily="34" charset="-128"/>
              </a:rPr>
              <a:t>delene</a:t>
            </a:r>
            <a:endParaRPr lang="da-DK" altLang="da-DK" sz="18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19</a:t>
            </a:fld>
            <a:endParaRPr lang="da-DK" altLang="da-DK" dirty="0"/>
          </a:p>
        </p:txBody>
      </p:sp>
      <p:sp>
        <p:nvSpPr>
          <p:cNvPr id="8" name="Line 22"/>
          <p:cNvSpPr>
            <a:spLocks noChangeShapeType="1"/>
          </p:cNvSpPr>
          <p:nvPr/>
        </p:nvSpPr>
        <p:spPr bwMode="auto">
          <a:xfrm flipV="1">
            <a:off x="5809359" y="4205111"/>
            <a:ext cx="1440161" cy="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9" name="Text Box 21"/>
          <p:cNvSpPr txBox="1">
            <a:spLocks noChangeArrowheads="1"/>
          </p:cNvSpPr>
          <p:nvPr/>
        </p:nvSpPr>
        <p:spPr bwMode="auto">
          <a:xfrm>
            <a:off x="6291932" y="3897334"/>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13" name="Line 22"/>
          <p:cNvSpPr>
            <a:spLocks noChangeShapeType="1"/>
          </p:cNvSpPr>
          <p:nvPr/>
        </p:nvSpPr>
        <p:spPr bwMode="auto">
          <a:xfrm flipH="1">
            <a:off x="5788921" y="4358270"/>
            <a:ext cx="1447376" cy="1"/>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4" name="Text Box 21"/>
          <p:cNvSpPr txBox="1">
            <a:spLocks noChangeArrowheads="1"/>
          </p:cNvSpPr>
          <p:nvPr/>
        </p:nvSpPr>
        <p:spPr bwMode="auto">
          <a:xfrm>
            <a:off x="6410235" y="4319489"/>
            <a:ext cx="3276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E</a:t>
            </a:r>
            <a:endParaRPr lang="da-DK" altLang="da-DK" sz="1400" b="1" dirty="0">
              <a:solidFill>
                <a:srgbClr val="0000FF"/>
              </a:solidFill>
            </a:endParaRPr>
          </a:p>
        </p:txBody>
      </p:sp>
      <p:grpSp>
        <p:nvGrpSpPr>
          <p:cNvPr id="3" name="Group 2"/>
          <p:cNvGrpSpPr/>
          <p:nvPr/>
        </p:nvGrpSpPr>
        <p:grpSpPr>
          <a:xfrm>
            <a:off x="7236297" y="4000311"/>
            <a:ext cx="1440159" cy="525097"/>
            <a:chOff x="7020272" y="5280167"/>
            <a:chExt cx="1440159" cy="525097"/>
          </a:xfrm>
        </p:grpSpPr>
        <p:sp>
          <p:nvSpPr>
            <p:cNvPr id="32" name="Rounded Rectangle 31"/>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33"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C</a:t>
              </a:r>
              <a:endParaRPr lang="da-DK" altLang="da-DK" sz="1400" b="1" dirty="0">
                <a:solidFill>
                  <a:srgbClr val="0000FF"/>
                </a:solidFill>
              </a:endParaRPr>
            </a:p>
          </p:txBody>
        </p:sp>
      </p:grpSp>
      <p:sp>
        <p:nvSpPr>
          <p:cNvPr id="50" name="Text Box 21"/>
          <p:cNvSpPr txBox="1">
            <a:spLocks noChangeArrowheads="1"/>
          </p:cNvSpPr>
          <p:nvPr/>
        </p:nvSpPr>
        <p:spPr bwMode="auto">
          <a:xfrm>
            <a:off x="4343204" y="4564871"/>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 håndteres i </a:t>
            </a:r>
            <a:r>
              <a:rPr lang="da-DK" altLang="da-DK" sz="1400" b="1" dirty="0" err="1" smtClean="0">
                <a:solidFill>
                  <a:srgbClr val="FF0000"/>
                </a:solidFill>
              </a:rPr>
              <a:t>try-catch</a:t>
            </a:r>
            <a:r>
              <a:rPr lang="da-DK" altLang="da-DK" sz="1400" b="1" dirty="0" smtClean="0">
                <a:solidFill>
                  <a:srgbClr val="FF0000"/>
                </a:solidFill>
              </a:rPr>
              <a:t> </a:t>
            </a:r>
            <a:r>
              <a:rPr lang="da-DK" altLang="da-DK" sz="1400" b="1" dirty="0" err="1" smtClean="0">
                <a:solidFill>
                  <a:srgbClr val="FF0000"/>
                </a:solidFill>
              </a:rPr>
              <a:t>clause</a:t>
            </a:r>
            <a:endParaRPr lang="da-DK" altLang="da-DK" sz="1400" b="1" dirty="0">
              <a:solidFill>
                <a:srgbClr val="FF0000"/>
              </a:solidFill>
            </a:endParaRPr>
          </a:p>
        </p:txBody>
      </p:sp>
      <p:grpSp>
        <p:nvGrpSpPr>
          <p:cNvPr id="53" name="Group 52"/>
          <p:cNvGrpSpPr/>
          <p:nvPr/>
        </p:nvGrpSpPr>
        <p:grpSpPr>
          <a:xfrm>
            <a:off x="4405754" y="4008581"/>
            <a:ext cx="1440159" cy="525097"/>
            <a:chOff x="7020272" y="5280167"/>
            <a:chExt cx="1440159" cy="525097"/>
          </a:xfrm>
        </p:grpSpPr>
        <p:sp>
          <p:nvSpPr>
            <p:cNvPr id="54" name="Rounded Rectangle 53"/>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5"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B</a:t>
              </a:r>
              <a:endParaRPr lang="da-DK" altLang="da-DK" sz="1400" b="1" dirty="0">
                <a:solidFill>
                  <a:srgbClr val="0000FF"/>
                </a:solidFill>
              </a:endParaRPr>
            </a:p>
          </p:txBody>
        </p:sp>
      </p:grpSp>
      <p:grpSp>
        <p:nvGrpSpPr>
          <p:cNvPr id="56" name="Group 55"/>
          <p:cNvGrpSpPr/>
          <p:nvPr/>
        </p:nvGrpSpPr>
        <p:grpSpPr>
          <a:xfrm>
            <a:off x="1621999" y="3984473"/>
            <a:ext cx="1440159" cy="525097"/>
            <a:chOff x="7020272" y="5280167"/>
            <a:chExt cx="1440159" cy="525097"/>
          </a:xfrm>
        </p:grpSpPr>
        <p:sp>
          <p:nvSpPr>
            <p:cNvPr id="57" name="Rounded Rectangle 56"/>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8"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A</a:t>
              </a:r>
              <a:endParaRPr lang="da-DK" altLang="da-DK" sz="1400" b="1" dirty="0">
                <a:solidFill>
                  <a:srgbClr val="0000FF"/>
                </a:solidFill>
              </a:endParaRPr>
            </a:p>
          </p:txBody>
        </p:sp>
      </p:grpSp>
      <p:sp>
        <p:nvSpPr>
          <p:cNvPr id="62" name="Text Box 21"/>
          <p:cNvSpPr txBox="1">
            <a:spLocks noChangeArrowheads="1"/>
          </p:cNvSpPr>
          <p:nvPr/>
        </p:nvSpPr>
        <p:spPr bwMode="auto">
          <a:xfrm>
            <a:off x="7482322" y="3664160"/>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00FF"/>
                </a:solidFill>
              </a:rPr>
              <a:t>t</a:t>
            </a:r>
            <a:r>
              <a:rPr lang="da-DK" altLang="da-DK" sz="1400" b="1" dirty="0" err="1" smtClean="0">
                <a:solidFill>
                  <a:srgbClr val="0000FF"/>
                </a:solidFill>
              </a:rPr>
              <a:t>hrows</a:t>
            </a:r>
            <a:r>
              <a:rPr lang="da-DK" altLang="da-DK" sz="1400" b="1" dirty="0" smtClean="0">
                <a:solidFill>
                  <a:srgbClr val="0000FF"/>
                </a:solidFill>
              </a:rPr>
              <a:t> E </a:t>
            </a:r>
            <a:endParaRPr lang="da-DK" altLang="da-DK" sz="1400" b="1" dirty="0">
              <a:solidFill>
                <a:srgbClr val="0000FF"/>
              </a:solidFill>
            </a:endParaRPr>
          </a:p>
        </p:txBody>
      </p:sp>
      <p:sp>
        <p:nvSpPr>
          <p:cNvPr id="63" name="Line 22"/>
          <p:cNvSpPr>
            <a:spLocks noChangeShapeType="1"/>
          </p:cNvSpPr>
          <p:nvPr/>
        </p:nvSpPr>
        <p:spPr bwMode="auto">
          <a:xfrm flipV="1">
            <a:off x="2972837" y="4173733"/>
            <a:ext cx="1440161" cy="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4" name="Text Box 21"/>
          <p:cNvSpPr txBox="1">
            <a:spLocks noChangeArrowheads="1"/>
          </p:cNvSpPr>
          <p:nvPr/>
        </p:nvSpPr>
        <p:spPr bwMode="auto">
          <a:xfrm>
            <a:off x="3456427" y="3878894"/>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65" name="Text Box 21"/>
          <p:cNvSpPr txBox="1">
            <a:spLocks noChangeArrowheads="1"/>
          </p:cNvSpPr>
          <p:nvPr/>
        </p:nvSpPr>
        <p:spPr bwMode="auto">
          <a:xfrm>
            <a:off x="4651779" y="3683862"/>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8000"/>
                </a:solidFill>
              </a:rPr>
              <a:t>t</a:t>
            </a:r>
            <a:r>
              <a:rPr lang="da-DK" altLang="da-DK" sz="1400" b="1" dirty="0" err="1" smtClean="0">
                <a:solidFill>
                  <a:srgbClr val="008000"/>
                </a:solidFill>
              </a:rPr>
              <a:t>hrows</a:t>
            </a:r>
            <a:r>
              <a:rPr lang="da-DK" altLang="da-DK" sz="1400" b="1" dirty="0" smtClean="0">
                <a:solidFill>
                  <a:srgbClr val="008000"/>
                </a:solidFill>
              </a:rPr>
              <a:t> E </a:t>
            </a:r>
            <a:endParaRPr lang="da-DK" altLang="da-DK" sz="1400" b="1" dirty="0">
              <a:solidFill>
                <a:srgbClr val="008000"/>
              </a:solidFill>
            </a:endParaRPr>
          </a:p>
        </p:txBody>
      </p:sp>
      <p:sp>
        <p:nvSpPr>
          <p:cNvPr id="66" name="Line 22"/>
          <p:cNvSpPr>
            <a:spLocks noChangeShapeType="1"/>
          </p:cNvSpPr>
          <p:nvPr/>
        </p:nvSpPr>
        <p:spPr bwMode="auto">
          <a:xfrm flipH="1">
            <a:off x="2990150" y="4350681"/>
            <a:ext cx="1419325" cy="1142"/>
          </a:xfrm>
          <a:prstGeom prst="line">
            <a:avLst/>
          </a:prstGeom>
          <a:noFill/>
          <a:ln w="28575">
            <a:solidFill>
              <a:srgbClr val="008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7" name="Text Box 21"/>
          <p:cNvSpPr txBox="1">
            <a:spLocks noChangeArrowheads="1"/>
          </p:cNvSpPr>
          <p:nvPr/>
        </p:nvSpPr>
        <p:spPr bwMode="auto">
          <a:xfrm>
            <a:off x="3554473" y="4330438"/>
            <a:ext cx="286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a:t>
            </a:r>
            <a:endParaRPr lang="da-DK" altLang="da-DK" sz="1400" b="1" dirty="0">
              <a:solidFill>
                <a:srgbClr val="008000"/>
              </a:solidFill>
            </a:endParaRPr>
          </a:p>
        </p:txBody>
      </p:sp>
      <p:sp>
        <p:nvSpPr>
          <p:cNvPr id="68" name="Text Box 21"/>
          <p:cNvSpPr txBox="1">
            <a:spLocks noChangeArrowheads="1"/>
          </p:cNvSpPr>
          <p:nvPr/>
        </p:nvSpPr>
        <p:spPr bwMode="auto">
          <a:xfrm>
            <a:off x="1826345" y="3672913"/>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8000"/>
                </a:solidFill>
              </a:rPr>
              <a:t>t</a:t>
            </a:r>
            <a:r>
              <a:rPr lang="da-DK" altLang="da-DK" sz="1400" b="1" dirty="0" err="1" smtClean="0">
                <a:solidFill>
                  <a:srgbClr val="008000"/>
                </a:solidFill>
              </a:rPr>
              <a:t>hrows</a:t>
            </a:r>
            <a:r>
              <a:rPr lang="da-DK" altLang="da-DK" sz="1400" b="1" dirty="0" smtClean="0">
                <a:solidFill>
                  <a:srgbClr val="008000"/>
                </a:solidFill>
              </a:rPr>
              <a:t> E </a:t>
            </a:r>
            <a:endParaRPr lang="da-DK" altLang="da-DK" sz="1400" b="1" dirty="0">
              <a:solidFill>
                <a:srgbClr val="008000"/>
              </a:solidFill>
            </a:endParaRPr>
          </a:p>
        </p:txBody>
      </p:sp>
      <p:sp>
        <p:nvSpPr>
          <p:cNvPr id="69" name="Line 22"/>
          <p:cNvSpPr>
            <a:spLocks noChangeShapeType="1"/>
          </p:cNvSpPr>
          <p:nvPr/>
        </p:nvSpPr>
        <p:spPr bwMode="auto">
          <a:xfrm flipH="1">
            <a:off x="467686" y="4359248"/>
            <a:ext cx="1157901" cy="1"/>
          </a:xfrm>
          <a:prstGeom prst="line">
            <a:avLst/>
          </a:prstGeom>
          <a:noFill/>
          <a:ln w="28575">
            <a:solidFill>
              <a:srgbClr val="008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70" name="Text Box 21"/>
          <p:cNvSpPr txBox="1">
            <a:spLocks noChangeArrowheads="1"/>
          </p:cNvSpPr>
          <p:nvPr/>
        </p:nvSpPr>
        <p:spPr bwMode="auto">
          <a:xfrm>
            <a:off x="854961" y="4345931"/>
            <a:ext cx="174546"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a:t>
            </a:r>
            <a:endParaRPr lang="da-DK" altLang="da-DK" sz="1400" b="1" dirty="0">
              <a:solidFill>
                <a:srgbClr val="008000"/>
              </a:solidFill>
            </a:endParaRPr>
          </a:p>
        </p:txBody>
      </p:sp>
      <p:sp>
        <p:nvSpPr>
          <p:cNvPr id="71" name="Text Box 21"/>
          <p:cNvSpPr txBox="1">
            <a:spLocks noChangeArrowheads="1"/>
          </p:cNvSpPr>
          <p:nvPr/>
        </p:nvSpPr>
        <p:spPr bwMode="auto">
          <a:xfrm>
            <a:off x="1580321" y="4551561"/>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 håndteres i </a:t>
            </a:r>
            <a:r>
              <a:rPr lang="da-DK" altLang="da-DK" sz="1400" b="1" dirty="0" err="1" smtClean="0">
                <a:solidFill>
                  <a:srgbClr val="FF0000"/>
                </a:solidFill>
              </a:rPr>
              <a:t>try-catch</a:t>
            </a:r>
            <a:r>
              <a:rPr lang="da-DK" altLang="da-DK" sz="1400" b="1" dirty="0" smtClean="0">
                <a:solidFill>
                  <a:srgbClr val="FF0000"/>
                </a:solidFill>
              </a:rPr>
              <a:t> </a:t>
            </a:r>
            <a:r>
              <a:rPr lang="da-DK" altLang="da-DK" sz="1400" b="1" dirty="0" err="1" smtClean="0">
                <a:solidFill>
                  <a:srgbClr val="FF0000"/>
                </a:solidFill>
              </a:rPr>
              <a:t>clause</a:t>
            </a:r>
            <a:endParaRPr lang="da-DK" altLang="da-DK" sz="1400" b="1" dirty="0">
              <a:solidFill>
                <a:srgbClr val="FF0000"/>
              </a:solidFill>
            </a:endParaRPr>
          </a:p>
        </p:txBody>
      </p:sp>
      <p:sp>
        <p:nvSpPr>
          <p:cNvPr id="29" name="Text Box 21"/>
          <p:cNvSpPr txBox="1">
            <a:spLocks noChangeArrowheads="1"/>
          </p:cNvSpPr>
          <p:nvPr/>
        </p:nvSpPr>
        <p:spPr bwMode="auto">
          <a:xfrm>
            <a:off x="3416122" y="4550620"/>
            <a:ext cx="9896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eller </a:t>
            </a:r>
            <a:r>
              <a:rPr lang="da-DK" altLang="da-DK" sz="1400" b="1" dirty="0" err="1" smtClean="0">
                <a:solidFill>
                  <a:srgbClr val="FF0000"/>
                </a:solidFill>
              </a:rPr>
              <a:t>videre-sendes</a:t>
            </a:r>
            <a:endParaRPr lang="da-DK" altLang="da-DK" sz="1400" b="1" dirty="0">
              <a:solidFill>
                <a:srgbClr val="FF0000"/>
              </a:solidFill>
            </a:endParaRPr>
          </a:p>
        </p:txBody>
      </p:sp>
      <p:sp>
        <p:nvSpPr>
          <p:cNvPr id="30" name="Text Box 21"/>
          <p:cNvSpPr txBox="1">
            <a:spLocks noChangeArrowheads="1"/>
          </p:cNvSpPr>
          <p:nvPr/>
        </p:nvSpPr>
        <p:spPr bwMode="auto">
          <a:xfrm>
            <a:off x="718095" y="4548351"/>
            <a:ext cx="9896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eller </a:t>
            </a:r>
            <a:r>
              <a:rPr lang="da-DK" altLang="da-DK" sz="1400" b="1" dirty="0" err="1" smtClean="0">
                <a:solidFill>
                  <a:srgbClr val="FF0000"/>
                </a:solidFill>
              </a:rPr>
              <a:t>videre-sendes</a:t>
            </a:r>
            <a:endParaRPr lang="da-DK" altLang="da-DK" sz="1400" b="1" dirty="0">
              <a:solidFill>
                <a:srgbClr val="FF0000"/>
              </a:solidFill>
            </a:endParaRPr>
          </a:p>
        </p:txBody>
      </p:sp>
      <p:sp>
        <p:nvSpPr>
          <p:cNvPr id="31" name="Text Box 21"/>
          <p:cNvSpPr txBox="1">
            <a:spLocks noChangeArrowheads="1"/>
          </p:cNvSpPr>
          <p:nvPr/>
        </p:nvSpPr>
        <p:spPr bwMode="auto">
          <a:xfrm>
            <a:off x="7236296" y="4564189"/>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Rejser en exception E</a:t>
            </a:r>
            <a:endParaRPr lang="da-DK" altLang="da-DK" sz="1400" b="1" dirty="0">
              <a:solidFill>
                <a:srgbClr val="FF0000"/>
              </a:solidFill>
            </a:endParaRPr>
          </a:p>
        </p:txBody>
      </p:sp>
      <p:sp>
        <p:nvSpPr>
          <p:cNvPr id="34" name="Text Box 21"/>
          <p:cNvSpPr txBox="1">
            <a:spLocks noChangeArrowheads="1"/>
          </p:cNvSpPr>
          <p:nvPr/>
        </p:nvSpPr>
        <p:spPr bwMode="auto">
          <a:xfrm>
            <a:off x="691836" y="5608212"/>
            <a:ext cx="7442323" cy="523220"/>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eaLnBrk="1" hangingPunct="1">
              <a:spcBef>
                <a:spcPct val="50000"/>
              </a:spcBef>
              <a:buFont typeface="Arial" panose="020B0604020202020204" pitchFamily="34" charset="0"/>
              <a:buChar char="•"/>
            </a:pPr>
            <a:r>
              <a:rPr lang="da-DK" altLang="da-DK" sz="1400" b="1" dirty="0">
                <a:solidFill>
                  <a:srgbClr val="0000FF"/>
                </a:solidFill>
              </a:rPr>
              <a:t>Hvis </a:t>
            </a:r>
            <a:r>
              <a:rPr lang="da-DK" altLang="da-DK" sz="1400" b="1" dirty="0" smtClean="0">
                <a:solidFill>
                  <a:srgbClr val="0000FF"/>
                </a:solidFill>
              </a:rPr>
              <a:t>man når ud på yderste niveau af metodekald, uden at E er blevet håndteret i en </a:t>
            </a:r>
            <a:r>
              <a:rPr lang="da-DK" altLang="da-DK" sz="1400" b="1" dirty="0" err="1" smtClean="0">
                <a:solidFill>
                  <a:srgbClr val="0000FF"/>
                </a:solidFill>
              </a:rPr>
              <a:t>try-catch</a:t>
            </a:r>
            <a:r>
              <a:rPr lang="da-DK" altLang="da-DK" sz="1400" b="1" dirty="0" smtClean="0">
                <a:solidFill>
                  <a:srgbClr val="0000FF"/>
                </a:solidFill>
              </a:rPr>
              <a:t> </a:t>
            </a:r>
            <a:r>
              <a:rPr lang="da-DK" altLang="da-DK" sz="1400" b="1" dirty="0" err="1" smtClean="0">
                <a:solidFill>
                  <a:srgbClr val="0000FF"/>
                </a:solidFill>
              </a:rPr>
              <a:t>clause</a:t>
            </a:r>
            <a:r>
              <a:rPr lang="da-DK" altLang="da-DK" sz="1400" b="1" dirty="0" smtClean="0">
                <a:solidFill>
                  <a:srgbClr val="0000FF"/>
                </a:solidFill>
              </a:rPr>
              <a:t>, stopper programudførelsen (med rapportering af exception E)</a:t>
            </a:r>
            <a:endParaRPr lang="da-DK" altLang="da-DK" sz="1400" b="1" spc="-60" dirty="0">
              <a:solidFill>
                <a:srgbClr val="0000FF"/>
              </a:solidFill>
            </a:endParaRPr>
          </a:p>
        </p:txBody>
      </p:sp>
    </p:spTree>
    <p:extLst>
      <p:ext uri="{BB962C8B-B14F-4D97-AF65-F5344CB8AC3E}">
        <p14:creationId xmlns:p14="http://schemas.microsoft.com/office/powerpoint/2010/main" val="36034860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3" grpId="0" animBg="1"/>
      <p:bldP spid="14" grpId="0"/>
      <p:bldP spid="50" grpId="0"/>
      <p:bldP spid="62" grpId="0"/>
      <p:bldP spid="63" grpId="0" animBg="1"/>
      <p:bldP spid="64" grpId="0"/>
      <p:bldP spid="65" grpId="0"/>
      <p:bldP spid="66" grpId="0" animBg="1"/>
      <p:bldP spid="67" grpId="0"/>
      <p:bldP spid="68" grpId="0"/>
      <p:bldP spid="69" grpId="0" animBg="1"/>
      <p:bldP spid="70" grpId="0"/>
      <p:bldP spid="71" grpId="0"/>
      <p:bldP spid="29" grpId="0"/>
      <p:bldP spid="30" grpId="0"/>
      <p:bldP spid="31" grpId="0"/>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a:solidFill>
                  <a:srgbClr val="C00000"/>
                </a:solidFill>
                <a:cs typeface="Arial"/>
              </a:rPr>
              <a:t>●</a:t>
            </a:r>
            <a:r>
              <a:rPr lang="da-DK" altLang="da-DK" sz="3200" dirty="0">
                <a:cs typeface="Arial"/>
              </a:rPr>
              <a:t> </a:t>
            </a:r>
            <a:r>
              <a:rPr lang="da-DK" altLang="da-DK" sz="3200" dirty="0">
                <a:ea typeface="ＭＳ Ｐゴシック" pitchFamily="34" charset="-128"/>
              </a:rPr>
              <a:t>Defensiv programmering</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a:t>
            </a:fld>
            <a:endParaRPr lang="da-DK" altLang="da-DK" dirty="0"/>
          </a:p>
        </p:txBody>
      </p:sp>
      <p:sp>
        <p:nvSpPr>
          <p:cNvPr id="7" name="Content Placeholder 2"/>
          <p:cNvSpPr txBox="1">
            <a:spLocks/>
          </p:cNvSpPr>
          <p:nvPr/>
        </p:nvSpPr>
        <p:spPr bwMode="auto">
          <a:xfrm>
            <a:off x="395536" y="1068592"/>
            <a:ext cx="8496944" cy="5600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I kapitlet om defensiv programmering og exceptions </a:t>
            </a:r>
            <a:r>
              <a:rPr lang="da-DK" altLang="da-DK" b="1" kern="0" dirty="0" smtClean="0">
                <a:solidFill>
                  <a:srgbClr val="A50021"/>
                </a:solidFill>
                <a:latin typeface="Arial" pitchFamily="34" charset="0"/>
                <a:ea typeface="ＭＳ Ｐゴシック" pitchFamily="34" charset="-128"/>
              </a:rPr>
              <a:t>tager</a:t>
            </a:r>
            <a:br>
              <a:rPr lang="da-DK" altLang="da-DK" b="1" kern="0" dirty="0" smtClean="0">
                <a:solidFill>
                  <a:srgbClr val="A50021"/>
                </a:solidFill>
                <a:latin typeface="Arial" pitchFamily="34" charset="0"/>
                <a:ea typeface="ＭＳ Ｐゴシック" pitchFamily="34" charset="-128"/>
              </a:rPr>
            </a:br>
            <a:r>
              <a:rPr lang="da-DK" altLang="da-DK" b="1" kern="0" dirty="0" smtClean="0">
                <a:solidFill>
                  <a:srgbClr val="A50021"/>
                </a:solidFill>
                <a:latin typeface="Arial" pitchFamily="34" charset="0"/>
                <a:ea typeface="ＭＳ Ｐゴシック" pitchFamily="34" charset="-128"/>
              </a:rPr>
              <a:t>BlueJ bogen </a:t>
            </a:r>
            <a:r>
              <a:rPr lang="da-DK" altLang="da-DK" b="1" kern="0" dirty="0" smtClean="0">
                <a:solidFill>
                  <a:srgbClr val="A50021"/>
                </a:solidFill>
                <a:latin typeface="Arial" pitchFamily="34" charset="0"/>
                <a:ea typeface="ＭＳ Ｐゴシック" pitchFamily="34" charset="-128"/>
              </a:rPr>
              <a:t>udgangspunkt i klient/server systemer</a:t>
            </a:r>
          </a:p>
          <a:p>
            <a:pPr lvl="1">
              <a:spcBef>
                <a:spcPts val="400"/>
              </a:spcBef>
              <a:buFontTx/>
              <a:buChar char="–"/>
            </a:pPr>
            <a:r>
              <a:rPr lang="da-DK" altLang="da-DK" sz="1800" kern="0" dirty="0">
                <a:solidFill>
                  <a:srgbClr val="000066"/>
                </a:solidFill>
                <a:ea typeface="ＭＳ Ｐゴシック" pitchFamily="34" charset="-128"/>
              </a:rPr>
              <a:t>Det er dog ikke kun for klient/server systemer, at defensiv programmering og exceptions er relevant</a:t>
            </a:r>
          </a:p>
          <a:p>
            <a:pPr lvl="1">
              <a:spcBef>
                <a:spcPts val="400"/>
              </a:spcBef>
            </a:pPr>
            <a:r>
              <a:rPr lang="da-DK" altLang="da-DK" sz="1800" kern="0" dirty="0">
                <a:solidFill>
                  <a:srgbClr val="000066"/>
                </a:solidFill>
                <a:ea typeface="ＭＳ Ｐゴシック" pitchFamily="34" charset="-128"/>
              </a:rPr>
              <a:t>De kan bruges overalt, hvor metoder/konstruktører kalder hinanden</a:t>
            </a:r>
          </a:p>
          <a:p>
            <a:pPr marL="342900" lvl="1" indent="-342900" eaLnBrk="1" hangingPunct="1">
              <a:spcBef>
                <a:spcPts val="1800"/>
              </a:spcBef>
              <a:buFontTx/>
              <a:buChar char="•"/>
            </a:pPr>
            <a:r>
              <a:rPr lang="da-DK" altLang="da-DK" b="1" kern="0" dirty="0">
                <a:solidFill>
                  <a:srgbClr val="A50021"/>
                </a:solidFill>
                <a:latin typeface="Arial" pitchFamily="34" charset="0"/>
                <a:ea typeface="ＭＳ Ｐゴシック" pitchFamily="34" charset="-128"/>
              </a:rPr>
              <a:t>En </a:t>
            </a:r>
            <a:r>
              <a:rPr lang="da-DK" altLang="da-DK" b="1" kern="0" dirty="0">
                <a:solidFill>
                  <a:srgbClr val="A50021"/>
                </a:solidFill>
                <a:latin typeface="Arial" pitchFamily="34" charset="0"/>
                <a:ea typeface="ＭＳ Ｐゴシック" pitchFamily="34" charset="-128"/>
              </a:rPr>
              <a:t>server er karakteriseret ved, at den er </a:t>
            </a:r>
            <a:r>
              <a:rPr lang="da-DK" altLang="da-DK" b="1" kern="0" dirty="0">
                <a:solidFill>
                  <a:srgbClr val="008000"/>
                </a:solidFill>
                <a:latin typeface="Arial" pitchFamily="34" charset="0"/>
                <a:ea typeface="ＭＳ Ｐゴシック" pitchFamily="34" charset="-128"/>
              </a:rPr>
              <a:t>reaktiv</a:t>
            </a:r>
            <a:r>
              <a:rPr lang="da-DK" altLang="da-DK" b="1" kern="0" dirty="0">
                <a:solidFill>
                  <a:srgbClr val="A50021"/>
                </a:solidFill>
                <a:latin typeface="Arial" pitchFamily="34" charset="0"/>
                <a:ea typeface="ＭＳ Ｐゴシック" pitchFamily="34" charset="-128"/>
              </a:rPr>
              <a:t> </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dirty="0" smtClean="0">
                <a:solidFill>
                  <a:srgbClr val="000066"/>
                </a:solidFill>
                <a:ea typeface="ＭＳ Ｐゴシック" pitchFamily="34" charset="-128"/>
              </a:rPr>
              <a:t>Serveren </a:t>
            </a:r>
            <a:r>
              <a:rPr lang="da-DK" altLang="da-DK" sz="1800" kern="0" dirty="0" smtClean="0">
                <a:solidFill>
                  <a:srgbClr val="000066"/>
                </a:solidFill>
                <a:ea typeface="ＭＳ Ｐゴシック" pitchFamily="34" charset="-128"/>
              </a:rPr>
              <a:t>gør kun noget, </a:t>
            </a:r>
            <a:r>
              <a:rPr lang="da-DK" altLang="da-DK" sz="1800" kern="0" dirty="0">
                <a:solidFill>
                  <a:srgbClr val="000066"/>
                </a:solidFill>
                <a:ea typeface="ＭＳ Ｐゴシック" pitchFamily="34" charset="-128"/>
              </a:rPr>
              <a:t>når en klient anmoder om </a:t>
            </a:r>
            <a:r>
              <a:rPr lang="da-DK" altLang="da-DK" sz="1800" kern="0" dirty="0" smtClean="0">
                <a:solidFill>
                  <a:srgbClr val="000066"/>
                </a:solidFill>
                <a:ea typeface="ＭＳ Ｐゴシック" pitchFamily="34" charset="-128"/>
              </a:rPr>
              <a:t>det (webserver, testserver, mailserver, osv.)</a:t>
            </a:r>
            <a:endParaRPr lang="da-DK" altLang="da-DK" sz="1800" kern="0" dirty="0">
              <a:solidFill>
                <a:srgbClr val="000066"/>
              </a:solidFill>
              <a:ea typeface="ＭＳ Ｐゴシック" pitchFamily="34" charset="-128"/>
            </a:endParaRPr>
          </a:p>
          <a:p>
            <a:pPr lvl="1">
              <a:spcBef>
                <a:spcPts val="400"/>
              </a:spcBef>
              <a:buFontTx/>
              <a:buChar char="–"/>
            </a:pPr>
            <a:r>
              <a:rPr lang="da-DK" altLang="da-DK" sz="1800" kern="0" dirty="0" smtClean="0">
                <a:solidFill>
                  <a:srgbClr val="000066"/>
                </a:solidFill>
                <a:ea typeface="ＭＳ Ｐゴシック" pitchFamily="34" charset="-128"/>
              </a:rPr>
              <a:t>Serveren </a:t>
            </a:r>
            <a:r>
              <a:rPr lang="da-DK" altLang="da-DK" sz="1800" kern="0" dirty="0">
                <a:solidFill>
                  <a:srgbClr val="000066"/>
                </a:solidFill>
                <a:ea typeface="ＭＳ Ｐゴシック" pitchFamily="34" charset="-128"/>
              </a:rPr>
              <a:t>gør intet på egen hånd</a:t>
            </a:r>
          </a:p>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To </a:t>
            </a:r>
            <a:r>
              <a:rPr lang="da-DK" altLang="da-DK" b="1" kern="0" dirty="0">
                <a:solidFill>
                  <a:srgbClr val="A50021"/>
                </a:solidFill>
                <a:latin typeface="Arial" pitchFamily="34" charset="0"/>
                <a:ea typeface="ＭＳ Ｐゴシック" pitchFamily="34" charset="-128"/>
              </a:rPr>
              <a:t>mulige strategier for programmering af </a:t>
            </a:r>
            <a:r>
              <a:rPr lang="da-DK" altLang="da-DK" b="1" kern="0" dirty="0" smtClean="0">
                <a:solidFill>
                  <a:srgbClr val="A50021"/>
                </a:solidFill>
                <a:latin typeface="Arial" pitchFamily="34" charset="0"/>
                <a:ea typeface="ＭＳ Ｐゴシック" pitchFamily="34" charset="-128"/>
              </a:rPr>
              <a:t>servere (og andre systemer, hvor metoder/konstruktører kalder hinanden)</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dirty="0">
                <a:solidFill>
                  <a:srgbClr val="000066"/>
                </a:solidFill>
                <a:ea typeface="ＭＳ Ｐゴシック" pitchFamily="34" charset="-128"/>
              </a:rPr>
              <a:t>Vi kan antage, at klienterne ved, hvad de </a:t>
            </a:r>
            <a:r>
              <a:rPr lang="da-DK" altLang="da-DK" sz="1800" kern="0" dirty="0" smtClean="0">
                <a:solidFill>
                  <a:srgbClr val="000066"/>
                </a:solidFill>
                <a:ea typeface="ＭＳ Ｐゴシック" pitchFamily="34" charset="-128"/>
              </a:rPr>
              <a:t>gør, og </a:t>
            </a:r>
            <a:r>
              <a:rPr lang="da-DK" altLang="da-DK" sz="1800" kern="0" dirty="0">
                <a:solidFill>
                  <a:srgbClr val="000066"/>
                </a:solidFill>
                <a:ea typeface="ＭＳ Ｐゴシック" pitchFamily="34" charset="-128"/>
              </a:rPr>
              <a:t>kun foretager fornuftige og veldefinerede </a:t>
            </a:r>
            <a:r>
              <a:rPr lang="da-DK" altLang="da-DK" sz="1800" kern="0" dirty="0" smtClean="0">
                <a:solidFill>
                  <a:srgbClr val="000066"/>
                </a:solidFill>
                <a:ea typeface="ＭＳ Ｐゴシック" pitchFamily="34" charset="-128"/>
              </a:rPr>
              <a:t>serverkald</a:t>
            </a:r>
            <a:endParaRPr lang="da-DK" altLang="da-DK" sz="1800" kern="0" dirty="0">
              <a:solidFill>
                <a:srgbClr val="000066"/>
              </a:solidFill>
              <a:ea typeface="ＭＳ Ｐゴシック" pitchFamily="34" charset="-128"/>
            </a:endParaRPr>
          </a:p>
          <a:p>
            <a:pPr lvl="1">
              <a:spcBef>
                <a:spcPts val="400"/>
              </a:spcBef>
            </a:pPr>
            <a:r>
              <a:rPr lang="da-DK" altLang="da-DK" sz="1800" kern="0" dirty="0">
                <a:solidFill>
                  <a:srgbClr val="000066"/>
                </a:solidFill>
                <a:ea typeface="ＭＳ Ｐゴシック" pitchFamily="34" charset="-128"/>
              </a:rPr>
              <a:t>Vi kan antage, at klienterne indeholder fejl eller med vilje forsøger at udføre illegale </a:t>
            </a:r>
            <a:r>
              <a:rPr lang="da-DK" altLang="da-DK" sz="1800" kern="0" dirty="0" smtClean="0">
                <a:solidFill>
                  <a:srgbClr val="000066"/>
                </a:solidFill>
                <a:ea typeface="ＭＳ Ｐゴシック" pitchFamily="34" charset="-128"/>
              </a:rPr>
              <a:t>serverkald</a:t>
            </a:r>
          </a:p>
          <a:p>
            <a:pPr lvl="1">
              <a:spcBef>
                <a:spcPts val="400"/>
              </a:spcBef>
            </a:pPr>
            <a:r>
              <a:rPr lang="da-DK" altLang="da-DK" sz="1800" kern="0" dirty="0" smtClean="0">
                <a:solidFill>
                  <a:srgbClr val="000066"/>
                </a:solidFill>
                <a:ea typeface="ＭＳ Ｐゴシック" pitchFamily="34" charset="-128"/>
              </a:rPr>
              <a:t>Det kan vi forsvare os imod ved hjælp af defensiv programmering</a:t>
            </a: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74409649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err="1" smtClean="0">
                <a:ea typeface="ＭＳ Ｐゴシック" pitchFamily="34" charset="-128"/>
              </a:rPr>
              <a:t>Checked</a:t>
            </a:r>
            <a:r>
              <a:rPr lang="da-DK" altLang="da-DK" sz="3200" dirty="0" smtClean="0">
                <a:ea typeface="ＭＳ Ｐゴシック" pitchFamily="34" charset="-128"/>
              </a:rPr>
              <a:t> exceptions</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980728"/>
            <a:ext cx="8496944"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800"/>
              </a:spcBef>
              <a:buChar char="•"/>
            </a:pPr>
            <a:r>
              <a:rPr lang="da-DK" altLang="da-DK" b="1" dirty="0" smtClean="0">
                <a:solidFill>
                  <a:srgbClr val="A50021"/>
                </a:solidFill>
                <a:ea typeface="ＭＳ Ｐゴシック" pitchFamily="34" charset="-128"/>
              </a:rPr>
              <a:t>Når </a:t>
            </a:r>
            <a:r>
              <a:rPr lang="da-DK" altLang="da-DK" b="1" dirty="0">
                <a:solidFill>
                  <a:srgbClr val="A50021"/>
                </a:solidFill>
                <a:ea typeface="ＭＳ Ｐゴシック" pitchFamily="34" charset="-128"/>
              </a:rPr>
              <a:t>en metode kan kaste en </a:t>
            </a:r>
            <a:r>
              <a:rPr lang="da-DK" altLang="da-DK" b="1" dirty="0">
                <a:solidFill>
                  <a:srgbClr val="008000"/>
                </a:solidFill>
                <a:ea typeface="ＭＳ Ｐゴシック" pitchFamily="34" charset="-128"/>
              </a:rPr>
              <a:t>checked</a:t>
            </a:r>
            <a:r>
              <a:rPr lang="da-DK" altLang="da-DK" b="1" dirty="0">
                <a:solidFill>
                  <a:srgbClr val="A50021"/>
                </a:solidFill>
                <a:ea typeface="ＭＳ Ｐゴシック" pitchFamily="34" charset="-128"/>
              </a:rPr>
              <a:t> </a:t>
            </a:r>
            <a:r>
              <a:rPr lang="da-DK" altLang="da-DK" b="1" dirty="0" smtClean="0">
                <a:solidFill>
                  <a:srgbClr val="A50021"/>
                </a:solidFill>
                <a:ea typeface="ＭＳ Ｐゴシック" pitchFamily="34" charset="-128"/>
              </a:rPr>
              <a:t>exception, tjekker oversætteren</a:t>
            </a:r>
            <a:r>
              <a:rPr lang="da-DK" altLang="da-DK" b="1" dirty="0">
                <a:solidFill>
                  <a:srgbClr val="A50021"/>
                </a:solidFill>
                <a:ea typeface="ＭＳ Ｐゴシック" pitchFamily="34" charset="-128"/>
              </a:rPr>
              <a:t>, at alle kaldende metoder, enten indeholder </a:t>
            </a:r>
            <a:r>
              <a:rPr lang="da-DK" altLang="da-DK" b="1" dirty="0" smtClean="0">
                <a:solidFill>
                  <a:srgbClr val="A50021"/>
                </a:solidFill>
                <a:ea typeface="ＭＳ Ｐゴシック" pitchFamily="34" charset="-128"/>
              </a:rPr>
              <a:t>en</a:t>
            </a:r>
            <a:endParaRPr lang="da-DK" altLang="da-DK" b="1" dirty="0">
              <a:solidFill>
                <a:srgbClr val="A50021"/>
              </a:solidFill>
              <a:ea typeface="ＭＳ Ｐゴシック" pitchFamily="34" charset="-128"/>
            </a:endParaRPr>
          </a:p>
          <a:p>
            <a:pPr lvl="1">
              <a:spcBef>
                <a:spcPts val="600"/>
              </a:spcBef>
            </a:pPr>
            <a:r>
              <a:rPr lang="da-DK" altLang="da-DK" sz="1800" b="1" dirty="0">
                <a:solidFill>
                  <a:srgbClr val="008000"/>
                </a:solidFill>
                <a:ea typeface="ＭＳ Ｐゴシック" pitchFamily="34" charset="-128"/>
              </a:rPr>
              <a:t>try-catch sætning</a:t>
            </a:r>
            <a:r>
              <a:rPr lang="da-DK" altLang="da-DK" sz="1800" dirty="0">
                <a:ea typeface="ＭＳ Ｐゴシック" pitchFamily="34" charset="-128"/>
              </a:rPr>
              <a:t>, der </a:t>
            </a:r>
            <a:r>
              <a:rPr lang="da-DK" altLang="da-DK" sz="1800" dirty="0" smtClean="0">
                <a:ea typeface="ＭＳ Ｐゴシック" pitchFamily="34" charset="-128"/>
              </a:rPr>
              <a:t>”beskytter</a:t>
            </a:r>
            <a:r>
              <a:rPr lang="da-DK" altLang="da-DK" sz="1800" dirty="0">
                <a:ea typeface="ＭＳ Ｐゴシック" pitchFamily="34" charset="-128"/>
              </a:rPr>
              <a:t>" kaldet og specificerer, hvordan en kastet exception </a:t>
            </a:r>
            <a:r>
              <a:rPr lang="da-DK" altLang="da-DK" sz="1800" dirty="0" smtClean="0">
                <a:ea typeface="ＭＳ Ｐゴシック" pitchFamily="34" charset="-128"/>
              </a:rPr>
              <a:t>gribes</a:t>
            </a:r>
            <a:endParaRPr lang="da-DK" altLang="da-DK" sz="1800" dirty="0">
              <a:ea typeface="ＭＳ Ｐゴシック" pitchFamily="34" charset="-128"/>
            </a:endParaRPr>
          </a:p>
          <a:p>
            <a:pPr marL="1074738" lvl="1" indent="0">
              <a:spcBef>
                <a:spcPts val="600"/>
              </a:spcBef>
              <a:buNone/>
            </a:pPr>
            <a:r>
              <a:rPr lang="da-DK" altLang="da-DK" sz="1800" b="1" dirty="0" smtClean="0">
                <a:solidFill>
                  <a:srgbClr val="A50021"/>
                </a:solidFill>
                <a:ea typeface="ＭＳ Ｐゴシック" pitchFamily="34" charset="-128"/>
              </a:rPr>
              <a:t>              eller</a:t>
            </a:r>
            <a:endParaRPr lang="da-DK" altLang="da-DK" sz="1800" dirty="0" smtClean="0">
              <a:solidFill>
                <a:srgbClr val="A50021"/>
              </a:solidFill>
              <a:ea typeface="ＭＳ Ｐゴシック" pitchFamily="34" charset="-128"/>
            </a:endParaRPr>
          </a:p>
          <a:p>
            <a:pPr lvl="1">
              <a:spcBef>
                <a:spcPts val="600"/>
              </a:spcBef>
            </a:pPr>
            <a:r>
              <a:rPr lang="da-DK" altLang="da-DK" sz="1800" b="1" dirty="0" err="1" smtClean="0">
                <a:solidFill>
                  <a:srgbClr val="008000"/>
                </a:solidFill>
                <a:ea typeface="ＭＳ Ｐゴシック" pitchFamily="34" charset="-128"/>
              </a:rPr>
              <a:t>throws</a:t>
            </a:r>
            <a:r>
              <a:rPr lang="da-DK" altLang="da-DK" sz="1800" b="1" dirty="0" smtClean="0">
                <a:solidFill>
                  <a:srgbClr val="008000"/>
                </a:solidFill>
                <a:ea typeface="ＭＳ Ｐゴシック" pitchFamily="34" charset="-128"/>
              </a:rPr>
              <a:t> </a:t>
            </a:r>
            <a:r>
              <a:rPr lang="da-DK" altLang="da-DK" sz="1800" b="1" dirty="0" err="1" smtClean="0">
                <a:solidFill>
                  <a:srgbClr val="008000"/>
                </a:solidFill>
                <a:ea typeface="ＭＳ Ｐゴシック" pitchFamily="34" charset="-128"/>
              </a:rPr>
              <a:t>clause</a:t>
            </a:r>
            <a:r>
              <a:rPr lang="da-DK" altLang="da-DK" sz="1800" dirty="0" smtClean="0">
                <a:ea typeface="ＭＳ Ｐゴシック" pitchFamily="34" charset="-128"/>
              </a:rPr>
              <a:t>, </a:t>
            </a:r>
            <a:r>
              <a:rPr lang="da-DK" altLang="da-DK" sz="1800" spc="-30" dirty="0" smtClean="0">
                <a:ea typeface="ＭＳ Ｐゴシック" pitchFamily="34" charset="-128"/>
              </a:rPr>
              <a:t>der videresender den kastede exception til omgivelserne</a:t>
            </a:r>
          </a:p>
          <a:p>
            <a:pPr marL="342900" lvl="1" indent="-342900">
              <a:spcBef>
                <a:spcPts val="1800"/>
              </a:spcBef>
              <a:buChar char="•"/>
            </a:pPr>
            <a:r>
              <a:rPr lang="da-DK" altLang="da-DK" b="1" spc="-60" dirty="0">
                <a:solidFill>
                  <a:srgbClr val="A50021"/>
                </a:solidFill>
                <a:ea typeface="ＭＳ Ｐゴシック" pitchFamily="34" charset="-128"/>
              </a:rPr>
              <a:t>Det hedder en </a:t>
            </a:r>
            <a:r>
              <a:rPr lang="da-DK" altLang="da-DK" b="1" spc="-60" dirty="0" err="1">
                <a:solidFill>
                  <a:srgbClr val="008000"/>
                </a:solidFill>
                <a:ea typeface="ＭＳ Ｐゴシック" pitchFamily="34" charset="-128"/>
              </a:rPr>
              <a:t>checked</a:t>
            </a:r>
            <a:r>
              <a:rPr lang="da-DK" altLang="da-DK" b="1" spc="-60" dirty="0">
                <a:solidFill>
                  <a:srgbClr val="A50021"/>
                </a:solidFill>
                <a:ea typeface="ＭＳ Ｐゴシック" pitchFamily="34" charset="-128"/>
              </a:rPr>
              <a:t> exception, fordi oversætteren </a:t>
            </a:r>
            <a:r>
              <a:rPr lang="da-DK" altLang="da-DK" b="1" spc="-60" dirty="0" err="1">
                <a:solidFill>
                  <a:srgbClr val="008000"/>
                </a:solidFill>
                <a:ea typeface="ＭＳ Ｐゴシック" pitchFamily="34" charset="-128"/>
              </a:rPr>
              <a:t>checker</a:t>
            </a:r>
            <a:r>
              <a:rPr lang="da-DK" altLang="da-DK" b="1" spc="-60" dirty="0">
                <a:solidFill>
                  <a:srgbClr val="A50021"/>
                </a:solidFill>
                <a:ea typeface="ＭＳ Ｐゴシック" pitchFamily="34" charset="-128"/>
              </a:rPr>
              <a:t>, at den pågældende exception </a:t>
            </a:r>
            <a:r>
              <a:rPr lang="da-DK" altLang="da-DK" b="1" spc="-60" dirty="0">
                <a:solidFill>
                  <a:srgbClr val="008000"/>
                </a:solidFill>
                <a:ea typeface="ＭＳ Ｐゴシック" pitchFamily="34" charset="-128"/>
              </a:rPr>
              <a:t>håndteres</a:t>
            </a:r>
            <a:r>
              <a:rPr lang="da-DK" altLang="da-DK" b="1" spc="-60" dirty="0">
                <a:solidFill>
                  <a:srgbClr val="A50021"/>
                </a:solidFill>
                <a:ea typeface="ＭＳ Ｐゴシック" pitchFamily="34" charset="-128"/>
              </a:rPr>
              <a:t> ved at blive </a:t>
            </a:r>
            <a:r>
              <a:rPr lang="da-DK" altLang="da-DK" b="1" spc="-60" dirty="0">
                <a:solidFill>
                  <a:srgbClr val="008000"/>
                </a:solidFill>
                <a:ea typeface="ＭＳ Ｐゴシック" pitchFamily="34" charset="-128"/>
              </a:rPr>
              <a:t>grebet</a:t>
            </a:r>
            <a:r>
              <a:rPr lang="da-DK" altLang="da-DK" b="1" spc="-60" dirty="0">
                <a:solidFill>
                  <a:srgbClr val="A50021"/>
                </a:solidFill>
                <a:ea typeface="ＭＳ Ｐゴシック" pitchFamily="34" charset="-128"/>
              </a:rPr>
              <a:t> eller </a:t>
            </a:r>
            <a:r>
              <a:rPr lang="da-DK" altLang="da-DK" b="1" spc="-60" dirty="0" smtClean="0">
                <a:solidFill>
                  <a:srgbClr val="008000"/>
                </a:solidFill>
                <a:ea typeface="ＭＳ Ｐゴシック" pitchFamily="34" charset="-128"/>
              </a:rPr>
              <a:t>videresendt</a:t>
            </a:r>
            <a:endParaRPr lang="da-DK" altLang="da-DK" b="1" spc="-60" dirty="0">
              <a:solidFill>
                <a:srgbClr val="008000"/>
              </a:solidFill>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20</a:t>
            </a:fld>
            <a:endParaRPr lang="da-DK" altLang="da-DK" dirty="0"/>
          </a:p>
        </p:txBody>
      </p:sp>
      <p:sp>
        <p:nvSpPr>
          <p:cNvPr id="8" name="Line 22"/>
          <p:cNvSpPr>
            <a:spLocks noChangeShapeType="1"/>
          </p:cNvSpPr>
          <p:nvPr/>
        </p:nvSpPr>
        <p:spPr bwMode="auto">
          <a:xfrm flipH="1">
            <a:off x="3269161" y="2461711"/>
            <a:ext cx="648071"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9" name="Text Box 21"/>
          <p:cNvSpPr txBox="1">
            <a:spLocks noChangeArrowheads="1"/>
          </p:cNvSpPr>
          <p:nvPr/>
        </p:nvSpPr>
        <p:spPr bwMode="auto">
          <a:xfrm>
            <a:off x="3923928" y="2126839"/>
            <a:ext cx="2219266" cy="523220"/>
          </a:xfrm>
          <a:prstGeom prst="rect">
            <a:avLst/>
          </a:prstGeom>
          <a:solidFill>
            <a:srgbClr val="CCECFF"/>
          </a:solidFill>
          <a:ln w="28575">
            <a:solidFill>
              <a:srgbClr val="0000FF"/>
            </a:solidFill>
          </a:ln>
          <a:extLst/>
        </p:spPr>
        <p:txBody>
          <a:bodyPr wrap="square">
            <a:spAutoFit/>
          </a:bodyPr>
          <a:lstStyle>
            <a:defPPr>
              <a:defRPr lang="da-DK"/>
            </a:defPPr>
            <a:lvl1pPr marL="176213" indent="-176213" eaLnBrk="1" hangingPunct="1">
              <a:spcBef>
                <a:spcPct val="50000"/>
              </a:spcBef>
              <a:buFont typeface="Arial" panose="020B0604020202020204" pitchFamily="34" charset="0"/>
              <a:buChar char="•"/>
              <a:defRPr sz="1400" b="1">
                <a:solidFill>
                  <a:srgbClr val="0000FF"/>
                </a:solidFill>
              </a:defRPr>
            </a:lvl1pPr>
          </a:lstStyle>
          <a:p>
            <a:r>
              <a:rPr lang="da-DK" altLang="da-DK" dirty="0"/>
              <a:t>Det giver kun mening at gøre en af delene</a:t>
            </a:r>
          </a:p>
        </p:txBody>
      </p:sp>
      <p:sp>
        <p:nvSpPr>
          <p:cNvPr id="3" name="Oval 2"/>
          <p:cNvSpPr/>
          <p:nvPr/>
        </p:nvSpPr>
        <p:spPr bwMode="auto">
          <a:xfrm>
            <a:off x="2425166" y="2312810"/>
            <a:ext cx="711222" cy="337249"/>
          </a:xfrm>
          <a:prstGeom prst="ellipse">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algn="ctr"/>
            <a:endParaRPr lang="da-DK"/>
          </a:p>
        </p:txBody>
      </p:sp>
      <p:sp>
        <p:nvSpPr>
          <p:cNvPr id="10" name="Rectangle 3"/>
          <p:cNvSpPr txBox="1">
            <a:spLocks noChangeArrowheads="1"/>
          </p:cNvSpPr>
          <p:nvPr/>
        </p:nvSpPr>
        <p:spPr bwMode="auto">
          <a:xfrm>
            <a:off x="467544" y="3933056"/>
            <a:ext cx="8496944" cy="2353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dirty="0" smtClean="0">
                <a:solidFill>
                  <a:srgbClr val="A50021"/>
                </a:solidFill>
                <a:ea typeface="ＭＳ Ｐゴシック" pitchFamily="34" charset="-128"/>
              </a:rPr>
              <a:t>Det er også </a:t>
            </a:r>
            <a:r>
              <a:rPr lang="da-DK" altLang="da-DK" b="1" dirty="0" smtClean="0">
                <a:solidFill>
                  <a:srgbClr val="008000"/>
                </a:solidFill>
                <a:ea typeface="ＭＳ Ｐゴシック" pitchFamily="34" charset="-128"/>
              </a:rPr>
              <a:t>tilladt</a:t>
            </a:r>
            <a:r>
              <a:rPr lang="da-DK" altLang="da-DK" b="1" dirty="0" smtClean="0">
                <a:solidFill>
                  <a:srgbClr val="A50021"/>
                </a:solidFill>
                <a:ea typeface="ＭＳ Ｐゴシック" pitchFamily="34" charset="-128"/>
              </a:rPr>
              <a:t> at gribe en </a:t>
            </a:r>
            <a:r>
              <a:rPr lang="da-DK" altLang="da-DK" b="1" dirty="0" err="1" smtClean="0">
                <a:solidFill>
                  <a:srgbClr val="008000"/>
                </a:solidFill>
                <a:ea typeface="ＭＳ Ｐゴシック" pitchFamily="34" charset="-128"/>
              </a:rPr>
              <a:t>unchecked</a:t>
            </a:r>
            <a:r>
              <a:rPr lang="da-DK" altLang="da-DK" b="1" dirty="0" smtClean="0">
                <a:solidFill>
                  <a:srgbClr val="A50021"/>
                </a:solidFill>
                <a:ea typeface="ＭＳ Ｐゴシック" pitchFamily="34" charset="-128"/>
              </a:rPr>
              <a:t> exception</a:t>
            </a:r>
          </a:p>
          <a:p>
            <a:pPr lvl="1">
              <a:spcBef>
                <a:spcPts val="600"/>
              </a:spcBef>
            </a:pPr>
            <a:r>
              <a:rPr lang="da-DK" altLang="da-DK" sz="1800" dirty="0" smtClean="0">
                <a:ea typeface="ＭＳ Ｐゴシック" pitchFamily="34" charset="-128"/>
              </a:rPr>
              <a:t>Det </a:t>
            </a:r>
            <a:r>
              <a:rPr lang="da-DK" altLang="da-DK" sz="1800" dirty="0">
                <a:ea typeface="ＭＳ Ｐゴシック" pitchFamily="34" charset="-128"/>
              </a:rPr>
              <a:t>kan f.eks. </a:t>
            </a:r>
            <a:r>
              <a:rPr lang="da-DK" altLang="da-DK" sz="1800" dirty="0" smtClean="0">
                <a:ea typeface="ＭＳ Ｐゴシック" pitchFamily="34" charset="-128"/>
              </a:rPr>
              <a:t>give </a:t>
            </a:r>
            <a:r>
              <a:rPr lang="da-DK" altLang="da-DK" sz="1800" dirty="0">
                <a:ea typeface="ＭＳ Ｐゴシック" pitchFamily="34" charset="-128"/>
              </a:rPr>
              <a:t>mening, hvis brugeren indtaster noget forkert  i en </a:t>
            </a:r>
            <a:r>
              <a:rPr lang="da-DK" altLang="da-DK" sz="1800" dirty="0" smtClean="0">
                <a:ea typeface="ＭＳ Ｐゴシック" pitchFamily="34" charset="-128"/>
              </a:rPr>
              <a:t>dialogboks, </a:t>
            </a:r>
            <a:r>
              <a:rPr lang="da-DK" altLang="da-DK" sz="1800" dirty="0">
                <a:ea typeface="ＭＳ Ｐゴシック" pitchFamily="34" charset="-128"/>
              </a:rPr>
              <a:t>og der rejses en </a:t>
            </a:r>
            <a:r>
              <a:rPr lang="da-DK" altLang="da-DK" sz="1800" b="1" dirty="0" err="1" smtClean="0">
                <a:solidFill>
                  <a:srgbClr val="008000"/>
                </a:solidFill>
                <a:ea typeface="ＭＳ Ｐゴシック" pitchFamily="34" charset="-128"/>
              </a:rPr>
              <a:t>IllegalFormatException</a:t>
            </a:r>
            <a:endParaRPr lang="da-DK" altLang="da-DK" sz="1800" b="1" dirty="0" smtClean="0">
              <a:solidFill>
                <a:srgbClr val="008000"/>
              </a:solidFill>
              <a:ea typeface="ＭＳ Ｐゴシック" pitchFamily="34" charset="-128"/>
            </a:endParaRPr>
          </a:p>
          <a:p>
            <a:pPr lvl="1">
              <a:spcBef>
                <a:spcPts val="600"/>
              </a:spcBef>
            </a:pPr>
            <a:r>
              <a:rPr lang="da-DK" altLang="da-DK" sz="1800" dirty="0">
                <a:ea typeface="ＭＳ Ｐゴシック" pitchFamily="34" charset="-128"/>
              </a:rPr>
              <a:t>Man kan så håndtere situationen ved at bede brugeren indtaste en </a:t>
            </a:r>
            <a:r>
              <a:rPr lang="da-DK" altLang="da-DK" sz="1800" dirty="0" smtClean="0">
                <a:ea typeface="ＭＳ Ｐゴシック" pitchFamily="34" charset="-128"/>
              </a:rPr>
              <a:t>ny værdi (som så forhåbentlig har </a:t>
            </a:r>
            <a:r>
              <a:rPr lang="da-DK" altLang="da-DK" sz="1800" smtClean="0">
                <a:ea typeface="ＭＳ Ｐゴシック" pitchFamily="34" charset="-128"/>
              </a:rPr>
              <a:t>et korrekt </a:t>
            </a:r>
            <a:r>
              <a:rPr lang="da-DK" altLang="da-DK" sz="1800" dirty="0" smtClean="0">
                <a:ea typeface="ＭＳ Ｐゴシック" pitchFamily="34" charset="-128"/>
              </a:rPr>
              <a:t>format)</a:t>
            </a:r>
          </a:p>
          <a:p>
            <a:pPr lvl="1">
              <a:spcBef>
                <a:spcPts val="600"/>
              </a:spcBef>
            </a:pPr>
            <a:r>
              <a:rPr lang="da-DK" altLang="da-DK" sz="1800" dirty="0" smtClean="0">
                <a:ea typeface="ＭＳ Ｐゴシック" pitchFamily="34" charset="-128"/>
              </a:rPr>
              <a:t>Ovenstående er et eksempel på, at man også sommetider bruger </a:t>
            </a:r>
            <a:r>
              <a:rPr lang="da-DK" altLang="da-DK" sz="1800" b="1" dirty="0" err="1" smtClean="0">
                <a:solidFill>
                  <a:srgbClr val="008000"/>
                </a:solidFill>
                <a:ea typeface="ＭＳ Ｐゴシック" pitchFamily="34" charset="-128"/>
              </a:rPr>
              <a:t>unchecked</a:t>
            </a:r>
            <a:r>
              <a:rPr lang="da-DK" altLang="da-DK" sz="1800" dirty="0" smtClean="0">
                <a:ea typeface="ＭＳ Ｐゴシック" pitchFamily="34" charset="-128"/>
              </a:rPr>
              <a:t> </a:t>
            </a:r>
            <a:r>
              <a:rPr lang="da-DK" altLang="da-DK" sz="1800" spc="-30" dirty="0" smtClean="0">
                <a:ea typeface="ＭＳ Ｐゴシック" pitchFamily="34" charset="-128"/>
              </a:rPr>
              <a:t>exceptions i situationer, der er uden for programmørens kontrol</a:t>
            </a:r>
            <a:endParaRPr lang="da-DK" altLang="da-DK" sz="1800" spc="-30" dirty="0">
              <a:ea typeface="ＭＳ Ｐゴシック" pitchFamily="34" charset="-128"/>
            </a:endParaRPr>
          </a:p>
        </p:txBody>
      </p:sp>
      <p:sp>
        <p:nvSpPr>
          <p:cNvPr id="11" name="Rectangle 10"/>
          <p:cNvSpPr/>
          <p:nvPr/>
        </p:nvSpPr>
        <p:spPr>
          <a:xfrm rot="21165640">
            <a:off x="5972924" y="6115920"/>
            <a:ext cx="1995165" cy="646331"/>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7255922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Assertions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21</a:t>
            </a:fld>
            <a:endParaRPr lang="da-DK" altLang="da-DK" dirty="0"/>
          </a:p>
        </p:txBody>
      </p:sp>
      <p:sp>
        <p:nvSpPr>
          <p:cNvPr id="4" name="Rectangle 3"/>
          <p:cNvSpPr txBox="1">
            <a:spLocks noChangeArrowheads="1"/>
          </p:cNvSpPr>
          <p:nvPr/>
        </p:nvSpPr>
        <p:spPr bwMode="auto">
          <a:xfrm>
            <a:off x="416296" y="993322"/>
            <a:ext cx="8024790" cy="113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Vi har ofte en forventning om at visse betingelser er opfyldt på bestemte steder i vores program</a:t>
            </a:r>
          </a:p>
          <a:p>
            <a:pPr>
              <a:spcBef>
                <a:spcPts val="900"/>
              </a:spcBef>
            </a:pPr>
            <a:r>
              <a:rPr lang="da-DK" altLang="da-DK" sz="2000" dirty="0" smtClean="0">
                <a:ea typeface="ＭＳ Ｐゴシック" pitchFamily="34" charset="-128"/>
              </a:rPr>
              <a:t>Efter udførelsen af removeDetails metoden vil vi forvente, at</a:t>
            </a:r>
          </a:p>
        </p:txBody>
      </p:sp>
      <p:sp>
        <p:nvSpPr>
          <p:cNvPr id="6" name="Rectangle 3"/>
          <p:cNvSpPr txBox="1">
            <a:spLocks noChangeArrowheads="1"/>
          </p:cNvSpPr>
          <p:nvPr/>
        </p:nvSpPr>
        <p:spPr bwMode="auto">
          <a:xfrm>
            <a:off x="323527" y="2060848"/>
            <a:ext cx="4176465" cy="40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lvl="1">
              <a:spcBef>
                <a:spcPts val="600"/>
              </a:spcBef>
            </a:pPr>
            <a:r>
              <a:rPr lang="da-DK" altLang="da-DK" sz="1800" dirty="0" smtClean="0">
                <a:ea typeface="ＭＳ Ｐゴシック" pitchFamily="34" charset="-128"/>
              </a:rPr>
              <a:t>nøglen, der </a:t>
            </a:r>
            <a:r>
              <a:rPr lang="da-DK" altLang="da-DK" sz="1800" dirty="0">
                <a:ea typeface="ＭＳ Ｐゴシック" pitchFamily="34" charset="-128"/>
              </a:rPr>
              <a:t>blev anvendt som </a:t>
            </a:r>
            <a:r>
              <a:rPr lang="da-DK" altLang="da-DK" sz="1800" dirty="0" smtClean="0">
                <a:ea typeface="ＭＳ Ｐゴシック" pitchFamily="34" charset="-128"/>
              </a:rPr>
              <a:t>parameterværdi, </a:t>
            </a:r>
            <a:r>
              <a:rPr lang="da-DK" altLang="da-DK" sz="1800" dirty="0">
                <a:ea typeface="ＭＳ Ｐゴシック" pitchFamily="34" charset="-128"/>
              </a:rPr>
              <a:t>ikke </a:t>
            </a:r>
            <a:r>
              <a:rPr lang="da-DK" altLang="da-DK" sz="1800" dirty="0" smtClean="0">
                <a:ea typeface="ＭＳ Ｐゴシック" pitchFamily="34" charset="-128"/>
              </a:rPr>
              <a:t>længere </a:t>
            </a:r>
            <a:r>
              <a:rPr lang="da-DK" altLang="da-DK" sz="1800" dirty="0">
                <a:ea typeface="ＭＳ Ｐゴシック" pitchFamily="34" charset="-128"/>
              </a:rPr>
              <a:t>forekommer i </a:t>
            </a:r>
            <a:r>
              <a:rPr lang="da-DK" altLang="da-DK" sz="1800" dirty="0" smtClean="0">
                <a:ea typeface="ＭＳ Ｐゴシック" pitchFamily="34" charset="-128"/>
              </a:rPr>
              <a:t>adressebogen</a:t>
            </a:r>
          </a:p>
          <a:p>
            <a:pPr lvl="1">
              <a:spcBef>
                <a:spcPts val="600"/>
              </a:spcBef>
            </a:pPr>
            <a:r>
              <a:rPr lang="da-DK" altLang="da-DK" sz="1800" dirty="0" smtClean="0">
                <a:ea typeface="ＭＳ Ｐゴシック" pitchFamily="34" charset="-128"/>
              </a:rPr>
              <a:t>størrelsen af adressebogen er konsistent, dvs. at værdien af feltvariablen numberOfEntries er lig med, antallet af kontaktinformationer</a:t>
            </a:r>
          </a:p>
        </p:txBody>
      </p:sp>
      <p:sp>
        <p:nvSpPr>
          <p:cNvPr id="8" name="Text Box 4"/>
          <p:cNvSpPr txBox="1">
            <a:spLocks noChangeArrowheads="1"/>
          </p:cNvSpPr>
          <p:nvPr/>
        </p:nvSpPr>
        <p:spPr bwMode="auto">
          <a:xfrm>
            <a:off x="4355976" y="2204864"/>
            <a:ext cx="4642745" cy="3350790"/>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public</a:t>
            </a:r>
            <a:r>
              <a:rPr lang="en-US" altLang="da-DK" sz="1400" b="1" dirty="0">
                <a:solidFill>
                  <a:schemeClr val="tx1"/>
                </a:solidFill>
                <a:latin typeface="Courier New" pitchFamily="49" charset="0"/>
              </a:rPr>
              <a:t> </a:t>
            </a:r>
            <a:r>
              <a:rPr lang="en-US" altLang="da-DK" sz="1400" b="1" dirty="0" smtClean="0">
                <a:solidFill>
                  <a:srgbClr val="FF0000"/>
                </a:solidFill>
                <a:latin typeface="Courier New" pitchFamily="49" charset="0"/>
              </a:rPr>
              <a:t>void </a:t>
            </a:r>
            <a:r>
              <a:rPr lang="en-US" altLang="da-DK" sz="1400" b="1" dirty="0" err="1" smtClean="0">
                <a:solidFill>
                  <a:schemeClr val="tx1"/>
                </a:solidFill>
                <a:latin typeface="Courier New" pitchFamily="49" charset="0"/>
              </a:rPr>
              <a:t>removeDetails</a:t>
            </a:r>
            <a:r>
              <a:rPr lang="en-US" altLang="da-DK" sz="1400" b="1" dirty="0" smtClean="0">
                <a:solidFill>
                  <a:schemeClr val="tx1"/>
                </a:solidFill>
                <a:latin typeface="Courier New" pitchFamily="49" charset="0"/>
              </a:rPr>
              <a:t>(String </a:t>
            </a:r>
            <a:r>
              <a:rPr lang="en-US" altLang="da-DK" sz="1400" b="1" dirty="0">
                <a:solidFill>
                  <a:schemeClr val="tx1"/>
                </a:solidFill>
                <a:latin typeface="Courier New" pitchFamily="49" charset="0"/>
              </a:rPr>
              <a:t>key</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if</a:t>
            </a:r>
            <a:r>
              <a:rPr lang="en-US" altLang="da-DK" sz="1400" b="1" dirty="0">
                <a:solidFill>
                  <a:schemeClr val="tx1"/>
                </a:solidFill>
                <a:latin typeface="Courier New" pitchFamily="49" charset="0"/>
              </a:rPr>
              <a:t>(key == </a:t>
            </a:r>
            <a:r>
              <a:rPr lang="en-US" altLang="da-DK" sz="1400" b="1" dirty="0">
                <a:solidFill>
                  <a:srgbClr val="0070C0"/>
                </a:solidFill>
                <a:latin typeface="Courier New" pitchFamily="49" charset="0"/>
              </a:rPr>
              <a:t>null</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spc="-100" dirty="0" smtClean="0">
                <a:solidFill>
                  <a:srgbClr val="7030A0"/>
                </a:solidFill>
                <a:latin typeface="Courier New" pitchFamily="49" charset="0"/>
              </a:rPr>
              <a:t>throw </a:t>
            </a:r>
            <a:r>
              <a:rPr lang="en-US" altLang="da-DK" sz="1400" b="1" spc="-100" dirty="0">
                <a:solidFill>
                  <a:srgbClr val="7030A0"/>
                </a:solidFill>
                <a:latin typeface="Courier New" pitchFamily="49" charset="0"/>
              </a:rPr>
              <a:t>new</a:t>
            </a:r>
            <a:r>
              <a:rPr lang="en-US" altLang="da-DK" sz="1400" b="1" spc="-100" dirty="0">
                <a:solidFill>
                  <a:schemeClr val="tx1"/>
                </a:solidFill>
                <a:latin typeface="Courier New" pitchFamily="49" charset="0"/>
              </a:rPr>
              <a:t> </a:t>
            </a:r>
            <a:r>
              <a:rPr lang="en-US" altLang="da-DK" sz="1400" b="1" spc="-100" dirty="0" err="1">
                <a:solidFill>
                  <a:schemeClr val="tx1"/>
                </a:solidFill>
                <a:latin typeface="Courier New" pitchFamily="49" charset="0"/>
              </a:rPr>
              <a:t>IllegalArgumentException</a:t>
            </a:r>
            <a:r>
              <a:rPr lang="en-US" altLang="da-DK" sz="1400" b="1" spc="-100" dirty="0" smtClean="0">
                <a:solidFill>
                  <a:schemeClr val="tx1"/>
                </a:solidFill>
                <a:latin typeface="Courier New" pitchFamily="49" charset="0"/>
              </a:rPr>
              <a:t>(</a:t>
            </a: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               </a:t>
            </a:r>
            <a:r>
              <a:rPr lang="en-US" altLang="da-DK" sz="1400" b="1" spc="-100" dirty="0" smtClean="0">
                <a:solidFill>
                  <a:srgbClr val="008000"/>
                </a:solidFill>
                <a:latin typeface="Courier New" pitchFamily="49" charset="0"/>
              </a:rPr>
              <a:t>"</a:t>
            </a:r>
            <a:r>
              <a:rPr lang="en-US" altLang="da-DK" sz="1400" b="1" spc="-100" dirty="0">
                <a:solidFill>
                  <a:srgbClr val="008000"/>
                </a:solidFill>
                <a:latin typeface="Courier New" pitchFamily="49" charset="0"/>
              </a:rPr>
              <a:t>Null key </a:t>
            </a:r>
            <a:r>
              <a:rPr lang="en-US" altLang="da-DK" sz="1400" b="1" spc="-100" dirty="0" smtClean="0">
                <a:solidFill>
                  <a:srgbClr val="008000"/>
                </a:solidFill>
                <a:latin typeface="Courier New" pitchFamily="49" charset="0"/>
              </a:rPr>
              <a:t>in </a:t>
            </a:r>
            <a:r>
              <a:rPr lang="en-US" altLang="da-DK" sz="1400" b="1" spc="-100" dirty="0" err="1" smtClean="0">
                <a:solidFill>
                  <a:srgbClr val="008000"/>
                </a:solidFill>
                <a:latin typeface="Courier New" pitchFamily="49" charset="0"/>
              </a:rPr>
              <a:t>removeDetails</a:t>
            </a:r>
            <a:r>
              <a:rPr lang="en-US" altLang="da-DK" sz="1400" b="1" spc="-100" dirty="0" smtClean="0">
                <a:solidFill>
                  <a:srgbClr val="008000"/>
                </a:solidFill>
                <a:latin typeface="Courier New" pitchFamily="49" charset="0"/>
              </a:rPr>
              <a:t>"</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70000"/>
              </a:lnSpc>
            </a:pPr>
            <a:r>
              <a:rPr lang="en-US" altLang="da-DK" sz="1400" b="1" dirty="0" smtClean="0">
                <a:solidFill>
                  <a:schemeClr val="tx1"/>
                </a:solidFill>
                <a:latin typeface="Courier New" pitchFamily="49" charset="0"/>
              </a:rPr>
              <a:t>  }</a:t>
            </a: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if</a:t>
            </a:r>
            <a:r>
              <a:rPr lang="en-US" altLang="da-DK" sz="1400" b="1" dirty="0" smtClean="0">
                <a:solidFill>
                  <a:schemeClr val="tx1"/>
                </a:solidFill>
                <a:latin typeface="Courier New" pitchFamily="49" charset="0"/>
              </a:rPr>
              <a:t>(</a:t>
            </a:r>
            <a:r>
              <a:rPr lang="en-US" altLang="da-DK" sz="7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keyInUse</a:t>
            </a:r>
            <a:r>
              <a:rPr lang="en-US" altLang="da-DK" sz="1400" b="1" dirty="0" smtClean="0">
                <a:solidFill>
                  <a:schemeClr val="tx1"/>
                </a:solidFill>
                <a:latin typeface="Courier New" pitchFamily="49" charset="0"/>
              </a:rPr>
              <a:t>(key)</a:t>
            </a:r>
            <a:r>
              <a:rPr lang="en-US" altLang="da-DK" sz="7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spc="-50" dirty="0" err="1" smtClean="0">
                <a:solidFill>
                  <a:schemeClr val="tx1"/>
                </a:solidFill>
                <a:latin typeface="Courier New" pitchFamily="49" charset="0"/>
              </a:rPr>
              <a:t>ContactDetails</a:t>
            </a:r>
            <a:r>
              <a:rPr lang="en-US" altLang="da-DK" sz="1400" b="1" spc="-50" dirty="0" smtClean="0">
                <a:solidFill>
                  <a:schemeClr val="tx1"/>
                </a:solidFill>
                <a:latin typeface="Courier New" pitchFamily="49" charset="0"/>
              </a:rPr>
              <a:t> </a:t>
            </a:r>
            <a:r>
              <a:rPr lang="en-US" altLang="da-DK" sz="1400" b="1" spc="-50" dirty="0">
                <a:solidFill>
                  <a:schemeClr val="tx1"/>
                </a:solidFill>
                <a:latin typeface="Courier New" pitchFamily="49" charset="0"/>
              </a:rPr>
              <a:t>details = </a:t>
            </a:r>
            <a:r>
              <a:rPr lang="en-US" altLang="da-DK" sz="1400" b="1" spc="-50" dirty="0" err="1">
                <a:solidFill>
                  <a:schemeClr val="tx1"/>
                </a:solidFill>
                <a:latin typeface="Courier New" pitchFamily="49" charset="0"/>
              </a:rPr>
              <a:t>book.get</a:t>
            </a:r>
            <a:r>
              <a:rPr lang="en-US" altLang="da-DK" sz="1400" b="1" spc="-50" dirty="0">
                <a:solidFill>
                  <a:schemeClr val="tx1"/>
                </a:solidFill>
                <a:latin typeface="Courier New" pitchFamily="49" charset="0"/>
              </a:rPr>
              <a:t>(key);</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book.remove</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details.getName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book.remove</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details.getPhone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numberOfEntries</a:t>
            </a:r>
            <a:r>
              <a:rPr lang="en-US" altLang="da-DK" sz="1400" b="1" dirty="0" smtClean="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assert</a:t>
            </a:r>
            <a:r>
              <a:rPr lang="en-US" altLang="da-DK" sz="1400" b="1" dirty="0">
                <a:solidFill>
                  <a:schemeClr val="tx1"/>
                </a:solidFill>
                <a:latin typeface="Courier New" pitchFamily="49" charset="0"/>
              </a:rPr>
              <a:t> !</a:t>
            </a:r>
            <a:r>
              <a:rPr lang="en-US" altLang="da-DK" sz="1400" b="1" dirty="0" err="1">
                <a:solidFill>
                  <a:schemeClr val="tx1"/>
                </a:solidFill>
                <a:latin typeface="Courier New" pitchFamily="49" charset="0"/>
              </a:rPr>
              <a:t>keyInUse</a:t>
            </a:r>
            <a:r>
              <a:rPr lang="en-US" altLang="da-DK" sz="1400" b="1" dirty="0">
                <a:solidFill>
                  <a:schemeClr val="tx1"/>
                </a:solidFill>
                <a:latin typeface="Courier New" pitchFamily="49" charset="0"/>
              </a:rPr>
              <a:t>(key);</a:t>
            </a:r>
          </a:p>
          <a:p>
            <a:pPr eaLnBrk="1" hangingPunct="1"/>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assert </a:t>
            </a:r>
            <a:r>
              <a:rPr lang="en-US" altLang="da-DK" sz="1400" b="1" dirty="0" err="1">
                <a:solidFill>
                  <a:schemeClr val="tx1"/>
                </a:solidFill>
                <a:latin typeface="Courier New" pitchFamily="49" charset="0"/>
              </a:rPr>
              <a:t>consistentSize</a:t>
            </a: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spc="-100" dirty="0" smtClean="0">
                <a:solidFill>
                  <a:srgbClr val="008000"/>
                </a:solidFill>
                <a:latin typeface="Courier New" pitchFamily="49" charset="0"/>
              </a:rPr>
              <a:t>"</a:t>
            </a:r>
            <a:r>
              <a:rPr lang="en-US" altLang="da-DK" sz="1400" b="1" spc="-100" dirty="0">
                <a:solidFill>
                  <a:srgbClr val="008000"/>
                </a:solidFill>
                <a:latin typeface="Courier New" pitchFamily="49" charset="0"/>
              </a:rPr>
              <a:t>Inconsistent book size in </a:t>
            </a:r>
            <a:r>
              <a:rPr lang="en-US" altLang="da-DK" sz="1400" b="1" spc="-100" dirty="0" err="1">
                <a:solidFill>
                  <a:srgbClr val="008000"/>
                </a:solidFill>
                <a:latin typeface="Courier New" pitchFamily="49" charset="0"/>
              </a:rPr>
              <a:t>removeDetails</a:t>
            </a:r>
            <a:r>
              <a:rPr lang="en-US" altLang="da-DK" sz="1400" b="1" spc="-100" dirty="0">
                <a:solidFill>
                  <a:srgbClr val="008000"/>
                </a:solidFill>
                <a:latin typeface="Courier New" pitchFamily="49" charset="0"/>
              </a:rPr>
              <a:t>"</a:t>
            </a:r>
            <a:r>
              <a:rPr lang="en-US" altLang="da-DK" sz="1400" b="1" spc="-100" dirty="0">
                <a:solidFill>
                  <a:schemeClr val="tx1"/>
                </a:solidFill>
                <a:latin typeface="Courier New" pitchFamily="49" charset="0"/>
              </a:rPr>
              <a:t>;</a:t>
            </a:r>
            <a:endParaRPr lang="en-US" altLang="da-DK" sz="1400" b="1" spc="-100" dirty="0" smtClean="0">
              <a:solidFill>
                <a:schemeClr val="tx1"/>
              </a:solidFill>
              <a:latin typeface="Courier New" pitchFamily="49" charset="0"/>
            </a:endParaRPr>
          </a:p>
          <a:p>
            <a:pPr eaLnBrk="1" hangingPunct="1">
              <a:lnSpc>
                <a:spcPct val="70000"/>
              </a:lnSpc>
            </a:pPr>
            <a:r>
              <a:rPr lang="en-US" altLang="da-DK" sz="1400" b="1" dirty="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9" name="Rectangle 3"/>
          <p:cNvSpPr txBox="1">
            <a:spLocks noChangeArrowheads="1"/>
          </p:cNvSpPr>
          <p:nvPr/>
        </p:nvSpPr>
        <p:spPr bwMode="auto">
          <a:xfrm>
            <a:off x="467544" y="4457761"/>
            <a:ext cx="8531177" cy="2359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b="1" spc="-60" dirty="0" smtClean="0">
                <a:solidFill>
                  <a:srgbClr val="A50021"/>
                </a:solidFill>
                <a:ea typeface="ＭＳ Ｐゴシック" pitchFamily="34" charset="-128"/>
              </a:rPr>
              <a:t>Dette kan tjekkes </a:t>
            </a:r>
            <a:r>
              <a:rPr lang="da-DK" altLang="da-DK" sz="2000" b="1" spc="-60" dirty="0">
                <a:solidFill>
                  <a:srgbClr val="A50021"/>
                </a:solidFill>
                <a:ea typeface="ＭＳ Ｐゴシック" pitchFamily="34" charset="-128"/>
              </a:rPr>
              <a:t>ved </a:t>
            </a:r>
            <a:r>
              <a:rPr lang="da-DK" altLang="da-DK" sz="2000" b="1" spc="-60" dirty="0" smtClean="0">
                <a:solidFill>
                  <a:srgbClr val="A50021"/>
                </a:solidFill>
                <a:ea typeface="ＭＳ Ｐゴシック" pitchFamily="34" charset="-128"/>
              </a:rPr>
              <a:t>hjælp af</a:t>
            </a:r>
            <a:r>
              <a:rPr lang="da-DK" altLang="da-DK" sz="2000" b="1" dirty="0" smtClean="0">
                <a:solidFill>
                  <a:srgbClr val="A50021"/>
                </a:solidFill>
                <a:ea typeface="ＭＳ Ｐゴシック" pitchFamily="34" charset="-128"/>
              </a:rPr>
              <a:t/>
            </a:r>
            <a:br>
              <a:rPr lang="da-DK" altLang="da-DK" sz="2000" b="1" dirty="0" smtClean="0">
                <a:solidFill>
                  <a:srgbClr val="A50021"/>
                </a:solidFill>
                <a:ea typeface="ＭＳ Ｐゴシック" pitchFamily="34" charset="-128"/>
              </a:rPr>
            </a:br>
            <a:r>
              <a:rPr lang="da-DK" altLang="da-DK" sz="2000" b="1" dirty="0" smtClean="0">
                <a:solidFill>
                  <a:srgbClr val="A50021"/>
                </a:solidFill>
                <a:ea typeface="ＭＳ Ｐゴシック" pitchFamily="34" charset="-128"/>
              </a:rPr>
              <a:t>to </a:t>
            </a:r>
            <a:r>
              <a:rPr lang="da-DK" altLang="da-DK" sz="2000" b="1" dirty="0" smtClean="0">
                <a:solidFill>
                  <a:srgbClr val="008000"/>
                </a:solidFill>
                <a:ea typeface="ＭＳ Ｐゴシック" pitchFamily="34" charset="-128"/>
              </a:rPr>
              <a:t>assertions</a:t>
            </a:r>
            <a:r>
              <a:rPr lang="da-DK" altLang="da-DK" sz="2000" b="1" dirty="0" smtClean="0">
                <a:solidFill>
                  <a:srgbClr val="A50021"/>
                </a:solidFill>
                <a:ea typeface="ＭＳ Ｐゴシック" pitchFamily="34" charset="-128"/>
              </a:rPr>
              <a:t> indeholdende</a:t>
            </a:r>
            <a:endParaRPr lang="da-DK" altLang="da-DK" sz="2000" dirty="0">
              <a:ea typeface="ＭＳ Ｐゴシック" pitchFamily="34" charset="-128"/>
            </a:endParaRPr>
          </a:p>
          <a:p>
            <a:pPr lvl="1">
              <a:spcBef>
                <a:spcPts val="300"/>
              </a:spcBef>
            </a:pPr>
            <a:r>
              <a:rPr lang="da-DK" altLang="da-DK" sz="1800" dirty="0">
                <a:ea typeface="ＭＳ Ｐゴシック" pitchFamily="34" charset="-128"/>
              </a:rPr>
              <a:t>det reserverede ord assert</a:t>
            </a:r>
          </a:p>
          <a:p>
            <a:pPr lvl="1">
              <a:spcBef>
                <a:spcPts val="300"/>
              </a:spcBef>
            </a:pPr>
            <a:r>
              <a:rPr lang="da-DK" altLang="da-DK" sz="1800" dirty="0" smtClean="0">
                <a:ea typeface="ＭＳ Ｐゴシック" pitchFamily="34" charset="-128"/>
              </a:rPr>
              <a:t>et </a:t>
            </a:r>
            <a:r>
              <a:rPr lang="da-DK" altLang="da-DK" sz="1800" dirty="0" err="1" smtClean="0">
                <a:ea typeface="ＭＳ Ｐゴシック" pitchFamily="34" charset="-128"/>
              </a:rPr>
              <a:t>boolsk</a:t>
            </a:r>
            <a:r>
              <a:rPr lang="da-DK" altLang="da-DK" sz="1800" dirty="0" smtClean="0">
                <a:ea typeface="ＭＳ Ｐゴシック" pitchFamily="34" charset="-128"/>
              </a:rPr>
              <a:t> udtryk</a:t>
            </a:r>
            <a:endParaRPr lang="da-DK" altLang="da-DK" sz="1800" dirty="0">
              <a:ea typeface="ＭＳ Ｐゴシック" pitchFamily="34" charset="-128"/>
            </a:endParaRPr>
          </a:p>
          <a:p>
            <a:pPr lvl="1">
              <a:spcBef>
                <a:spcPts val="300"/>
              </a:spcBef>
            </a:pPr>
            <a:r>
              <a:rPr lang="da-DK" altLang="da-DK" sz="1800" dirty="0">
                <a:ea typeface="ＭＳ Ｐゴシック" pitchFamily="34" charset="-128"/>
              </a:rPr>
              <a:t>en (</a:t>
            </a:r>
            <a:r>
              <a:rPr lang="da-DK" altLang="da-DK" sz="1800" dirty="0" err="1">
                <a:ea typeface="ＭＳ Ｐゴシック" pitchFamily="34" charset="-128"/>
              </a:rPr>
              <a:t>optional</a:t>
            </a:r>
            <a:r>
              <a:rPr lang="da-DK" altLang="da-DK" sz="1800" dirty="0">
                <a:ea typeface="ＭＳ Ｐゴシック" pitchFamily="34" charset="-128"/>
              </a:rPr>
              <a:t>) tekststreng </a:t>
            </a:r>
            <a:r>
              <a:rPr lang="da-DK" altLang="da-DK" sz="1800" dirty="0" smtClean="0">
                <a:ea typeface="ＭＳ Ｐゴシック" pitchFamily="34" charset="-128"/>
              </a:rPr>
              <a:t>som beskriver</a:t>
            </a:r>
            <a:r>
              <a:rPr lang="da-DK" altLang="da-DK" sz="1800" dirty="0">
                <a:ea typeface="ＭＳ Ｐゴシック" pitchFamily="34" charset="-128"/>
              </a:rPr>
              <a:t>, hvad der gik </a:t>
            </a:r>
            <a:r>
              <a:rPr lang="da-DK" altLang="da-DK" sz="1800" dirty="0" smtClean="0">
                <a:ea typeface="ＭＳ Ｐゴシック" pitchFamily="34" charset="-128"/>
              </a:rPr>
              <a:t>galt</a:t>
            </a:r>
          </a:p>
          <a:p>
            <a:pPr marL="342900" lvl="1" indent="-342900">
              <a:spcBef>
                <a:spcPts val="1200"/>
              </a:spcBef>
              <a:buChar char="•"/>
            </a:pPr>
            <a:r>
              <a:rPr lang="da-DK" altLang="da-DK" b="1" spc="-70" dirty="0">
                <a:solidFill>
                  <a:srgbClr val="A50021"/>
                </a:solidFill>
                <a:ea typeface="ＭＳ Ｐゴシック" pitchFamily="34" charset="-128"/>
                <a:cs typeface="ＭＳ Ｐゴシック" pitchFamily="-106" charset="-128"/>
              </a:rPr>
              <a:t>Hvis det boolske udtryk evaluerer til </a:t>
            </a:r>
            <a:r>
              <a:rPr lang="da-DK" altLang="da-DK" b="1" spc="-70" dirty="0" smtClean="0">
                <a:solidFill>
                  <a:srgbClr val="A50021"/>
                </a:solidFill>
                <a:ea typeface="ＭＳ Ｐゴシック" pitchFamily="34" charset="-128"/>
                <a:cs typeface="ＭＳ Ｐゴシック" pitchFamily="-106" charset="-128"/>
              </a:rPr>
              <a:t>false </a:t>
            </a:r>
            <a:r>
              <a:rPr lang="da-DK" altLang="da-DK" b="1" spc="-70" dirty="0">
                <a:solidFill>
                  <a:srgbClr val="A50021"/>
                </a:solidFill>
                <a:ea typeface="ＭＳ Ｐゴシック" pitchFamily="34" charset="-128"/>
                <a:cs typeface="ＭＳ Ｐゴシック" pitchFamily="-106" charset="-128"/>
              </a:rPr>
              <a:t>stopper programudførelsen</a:t>
            </a:r>
            <a:r>
              <a:rPr lang="da-DK" altLang="da-DK" b="1" dirty="0">
                <a:solidFill>
                  <a:srgbClr val="A50021"/>
                </a:solidFill>
                <a:ea typeface="ＭＳ Ｐゴシック" pitchFamily="34" charset="-128"/>
                <a:cs typeface="ＭＳ Ｐゴシック" pitchFamily="-106" charset="-128"/>
              </a:rPr>
              <a:t> med en </a:t>
            </a:r>
            <a:r>
              <a:rPr lang="da-DK" altLang="da-DK" b="1" dirty="0" smtClean="0">
                <a:solidFill>
                  <a:srgbClr val="A50021"/>
                </a:solidFill>
                <a:ea typeface="ＭＳ Ｐゴシック" pitchFamily="34" charset="-128"/>
                <a:cs typeface="ＭＳ Ｐゴシック" pitchFamily="-106" charset="-128"/>
              </a:rPr>
              <a:t>AssertionError</a:t>
            </a:r>
            <a:endParaRPr lang="da-DK" altLang="da-DK" b="1" dirty="0">
              <a:solidFill>
                <a:srgbClr val="A50021"/>
              </a:solidFill>
              <a:ea typeface="ＭＳ Ｐゴシック" pitchFamily="34" charset="-128"/>
              <a:cs typeface="ＭＳ Ｐゴシック" pitchFamily="-106" charset="-128"/>
            </a:endParaRPr>
          </a:p>
        </p:txBody>
      </p:sp>
      <p:sp>
        <p:nvSpPr>
          <p:cNvPr id="10" name="Rectangle 28"/>
          <p:cNvSpPr>
            <a:spLocks noChangeArrowheads="1"/>
          </p:cNvSpPr>
          <p:nvPr/>
        </p:nvSpPr>
        <p:spPr bwMode="auto">
          <a:xfrm>
            <a:off x="4608761" y="4701362"/>
            <a:ext cx="4261774" cy="64466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283772471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Metoderne keyInUse and consistentSize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22</a:t>
            </a:fld>
            <a:endParaRPr lang="da-DK" altLang="da-DK" dirty="0"/>
          </a:p>
        </p:txBody>
      </p:sp>
      <p:sp>
        <p:nvSpPr>
          <p:cNvPr id="8" name="Text Box 4"/>
          <p:cNvSpPr txBox="1">
            <a:spLocks noChangeArrowheads="1"/>
          </p:cNvSpPr>
          <p:nvPr/>
        </p:nvSpPr>
        <p:spPr bwMode="auto">
          <a:xfrm>
            <a:off x="2522276" y="3777897"/>
            <a:ext cx="6442212" cy="1402564"/>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private</a:t>
            </a:r>
            <a:r>
              <a:rPr lang="en-US" altLang="da-DK" sz="1400" b="1" dirty="0">
                <a:solidFill>
                  <a:schemeClr val="tx1"/>
                </a:solidFill>
                <a:latin typeface="Courier New" pitchFamily="49" charset="0"/>
              </a:rPr>
              <a:t> </a:t>
            </a:r>
            <a:r>
              <a:rPr lang="en-US" altLang="da-DK" sz="1400" b="1" dirty="0" err="1">
                <a:solidFill>
                  <a:srgbClr val="FF0000"/>
                </a:solidFill>
                <a:latin typeface="Courier New" pitchFamily="49" charset="0"/>
              </a:rPr>
              <a:t>boolean</a:t>
            </a:r>
            <a:r>
              <a:rPr lang="en-US" altLang="da-DK" sz="1400" b="1" dirty="0">
                <a:solidFill>
                  <a:srgbClr val="FF0000"/>
                </a:solidFill>
                <a:latin typeface="Courier New" pitchFamily="49" charset="0"/>
              </a:rPr>
              <a:t> </a:t>
            </a:r>
            <a:r>
              <a:rPr lang="en-US" altLang="da-DK" sz="1400" b="1" dirty="0" err="1">
                <a:solidFill>
                  <a:schemeClr val="tx1"/>
                </a:solidFill>
                <a:latin typeface="Courier New" pitchFamily="49" charset="0"/>
              </a:rPr>
              <a:t>consistentSize</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chemeClr val="tx1"/>
                </a:solidFill>
                <a:latin typeface="Courier New" pitchFamily="49" charset="0"/>
              </a:rPr>
              <a:t>  Collection&lt;</a:t>
            </a:r>
            <a:r>
              <a:rPr lang="en-US" altLang="da-DK" sz="1400" b="1" dirty="0" err="1" smtClean="0">
                <a:solidFill>
                  <a:schemeClr val="tx1"/>
                </a:solidFill>
                <a:latin typeface="Courier New" pitchFamily="49" charset="0"/>
              </a:rPr>
              <a:t>ContactDetails</a:t>
            </a:r>
            <a:r>
              <a:rPr lang="en-US" altLang="da-DK" sz="1400" b="1" dirty="0">
                <a:solidFill>
                  <a:schemeClr val="tx1"/>
                </a:solidFill>
                <a:latin typeface="Courier New" pitchFamily="49" charset="0"/>
              </a:rPr>
              <a:t>&gt; </a:t>
            </a:r>
            <a:r>
              <a:rPr lang="en-US" altLang="da-DK" sz="1400" b="1" dirty="0" err="1">
                <a:solidFill>
                  <a:schemeClr val="tx1"/>
                </a:solidFill>
                <a:latin typeface="Courier New" pitchFamily="49" charset="0"/>
              </a:rPr>
              <a:t>allEntries</a:t>
            </a:r>
            <a:r>
              <a:rPr lang="en-US" altLang="da-DK" sz="1400" b="1" dirty="0">
                <a:solidFill>
                  <a:schemeClr val="tx1"/>
                </a:solidFill>
                <a:latin typeface="Courier New" pitchFamily="49" charset="0"/>
              </a:rPr>
              <a:t> = </a:t>
            </a:r>
            <a:r>
              <a:rPr lang="en-US" altLang="da-DK" sz="1400" b="1" dirty="0" err="1">
                <a:solidFill>
                  <a:schemeClr val="tx1"/>
                </a:solidFill>
                <a:latin typeface="Courier New" pitchFamily="49" charset="0"/>
              </a:rPr>
              <a:t>book.values</a:t>
            </a:r>
            <a:r>
              <a:rPr lang="en-US" altLang="da-DK" sz="1400" b="1" dirty="0">
                <a:solidFill>
                  <a:schemeClr val="tx1"/>
                </a:solidFill>
                <a:latin typeface="Courier New" pitchFamily="49" charset="0"/>
              </a:rPr>
              <a:t>();</a:t>
            </a:r>
          </a:p>
          <a:p>
            <a:pPr eaLnBrk="1" hangingPunct="1">
              <a:spcBef>
                <a:spcPts val="600"/>
              </a:spcBef>
            </a:pPr>
            <a:r>
              <a:rPr lang="en-US" altLang="da-DK" sz="1400" b="1" dirty="0" smtClean="0">
                <a:solidFill>
                  <a:schemeClr val="tx1"/>
                </a:solidFill>
                <a:latin typeface="Courier New" pitchFamily="49" charset="0"/>
              </a:rPr>
              <a:t>  </a:t>
            </a:r>
            <a:r>
              <a:rPr lang="en-US" altLang="da-DK" sz="1400" b="1" spc="-80" dirty="0" smtClean="0">
                <a:solidFill>
                  <a:schemeClr val="tx1"/>
                </a:solidFill>
                <a:latin typeface="Courier New" pitchFamily="49" charset="0"/>
              </a:rPr>
              <a:t>Set&lt;</a:t>
            </a:r>
            <a:r>
              <a:rPr lang="en-US" altLang="da-DK" sz="1400" b="1" spc="-80" dirty="0" err="1" smtClean="0">
                <a:solidFill>
                  <a:schemeClr val="tx1"/>
                </a:solidFill>
                <a:latin typeface="Courier New" pitchFamily="49" charset="0"/>
              </a:rPr>
              <a:t>ContactDetails</a:t>
            </a:r>
            <a:r>
              <a:rPr lang="en-US" altLang="da-DK" sz="1400" b="1" spc="-80" dirty="0">
                <a:solidFill>
                  <a:schemeClr val="tx1"/>
                </a:solidFill>
                <a:latin typeface="Courier New" pitchFamily="49" charset="0"/>
              </a:rPr>
              <a:t>&gt; </a:t>
            </a:r>
            <a:r>
              <a:rPr lang="en-US" altLang="da-DK" sz="1400" b="1" spc="-80" dirty="0" err="1">
                <a:solidFill>
                  <a:schemeClr val="tx1"/>
                </a:solidFill>
                <a:latin typeface="Courier New" pitchFamily="49" charset="0"/>
              </a:rPr>
              <a:t>uniqueEntries</a:t>
            </a:r>
            <a:r>
              <a:rPr lang="en-US" altLang="da-DK" sz="1400" b="1" spc="-80" dirty="0">
                <a:solidFill>
                  <a:schemeClr val="tx1"/>
                </a:solidFill>
                <a:latin typeface="Courier New" pitchFamily="49" charset="0"/>
              </a:rPr>
              <a:t> = </a:t>
            </a:r>
            <a:r>
              <a:rPr lang="en-US" altLang="da-DK" sz="1400" b="1" spc="-80" dirty="0" smtClean="0">
                <a:solidFill>
                  <a:srgbClr val="7030A0"/>
                </a:solidFill>
                <a:latin typeface="Courier New" pitchFamily="49" charset="0"/>
              </a:rPr>
              <a:t>new</a:t>
            </a:r>
            <a:r>
              <a:rPr lang="en-US" altLang="da-DK" sz="1400" b="1" spc="-80" dirty="0" smtClean="0">
                <a:solidFill>
                  <a:schemeClr val="tx1"/>
                </a:solidFill>
                <a:latin typeface="Courier New" pitchFamily="49" charset="0"/>
              </a:rPr>
              <a:t> </a:t>
            </a:r>
            <a:r>
              <a:rPr lang="en-US" altLang="da-DK" sz="1400" b="1" spc="-80" dirty="0" err="1" smtClean="0">
                <a:solidFill>
                  <a:schemeClr val="tx1"/>
                </a:solidFill>
                <a:latin typeface="Courier New" pitchFamily="49" charset="0"/>
              </a:rPr>
              <a:t>HashSet</a:t>
            </a:r>
            <a:r>
              <a:rPr lang="en-US" altLang="da-DK" sz="1400" b="1" spc="-80" dirty="0">
                <a:solidFill>
                  <a:schemeClr val="tx1"/>
                </a:solidFill>
                <a:latin typeface="Courier New" pitchFamily="49" charset="0"/>
              </a:rPr>
              <a:t>&lt;&gt;(</a:t>
            </a:r>
            <a:r>
              <a:rPr lang="en-US" altLang="da-DK" sz="1400" b="1" spc="-80" dirty="0" err="1">
                <a:solidFill>
                  <a:schemeClr val="tx1"/>
                </a:solidFill>
                <a:latin typeface="Courier New" pitchFamily="49" charset="0"/>
              </a:rPr>
              <a:t>allEntries</a:t>
            </a:r>
            <a:r>
              <a:rPr lang="en-US" altLang="da-DK" sz="1400" b="1" spc="-80" dirty="0">
                <a:solidFill>
                  <a:schemeClr val="tx1"/>
                </a:solidFill>
                <a:latin typeface="Courier New" pitchFamily="49" charset="0"/>
              </a:rPr>
              <a:t>);</a:t>
            </a:r>
          </a:p>
          <a:p>
            <a:pPr eaLnBrk="1" hangingPunct="1">
              <a:spcBef>
                <a:spcPts val="600"/>
              </a:spcBef>
            </a:pPr>
            <a:r>
              <a:rPr lang="en-US" altLang="da-DK" sz="1400" b="1" dirty="0" smtClean="0">
                <a:solidFill>
                  <a:srgbClr val="7030A0"/>
                </a:solidFill>
                <a:latin typeface="Courier New" pitchFamily="49" charset="0"/>
              </a:rPr>
              <a:t>  return</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numberOfEntries == </a:t>
            </a:r>
            <a:r>
              <a:rPr lang="en-US" altLang="da-DK" sz="1400" b="1" dirty="0" err="1">
                <a:solidFill>
                  <a:schemeClr val="tx1"/>
                </a:solidFill>
                <a:latin typeface="Courier New" pitchFamily="49" charset="0"/>
              </a:rPr>
              <a:t>uniqueEntries.size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9" name="Rectangle 28"/>
          <p:cNvSpPr>
            <a:spLocks noChangeArrowheads="1"/>
          </p:cNvSpPr>
          <p:nvPr/>
        </p:nvSpPr>
        <p:spPr bwMode="auto">
          <a:xfrm>
            <a:off x="2747875" y="4109241"/>
            <a:ext cx="5871708"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Line 22"/>
          <p:cNvSpPr>
            <a:spLocks noChangeShapeType="1"/>
          </p:cNvSpPr>
          <p:nvPr/>
        </p:nvSpPr>
        <p:spPr bwMode="auto">
          <a:xfrm flipH="1">
            <a:off x="6444208" y="3678703"/>
            <a:ext cx="288032" cy="43053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1" name="Text Box 21"/>
          <p:cNvSpPr txBox="1">
            <a:spLocks noChangeArrowheads="1"/>
          </p:cNvSpPr>
          <p:nvPr/>
        </p:nvSpPr>
        <p:spPr bwMode="auto">
          <a:xfrm>
            <a:off x="6366324" y="3033123"/>
            <a:ext cx="2771256"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Lokal variabel, der initialiseres til at indeholde alle værdierne  fra AddressBook</a:t>
            </a:r>
            <a:endParaRPr lang="da-DK" altLang="da-DK" sz="1400" b="1" dirty="0">
              <a:solidFill>
                <a:srgbClr val="FF0000"/>
              </a:solidFill>
            </a:endParaRPr>
          </a:p>
        </p:txBody>
      </p:sp>
      <p:sp>
        <p:nvSpPr>
          <p:cNvPr id="12" name="Line 22"/>
          <p:cNvSpPr>
            <a:spLocks noChangeShapeType="1"/>
          </p:cNvSpPr>
          <p:nvPr/>
        </p:nvSpPr>
        <p:spPr bwMode="auto">
          <a:xfrm>
            <a:off x="1979712" y="4489767"/>
            <a:ext cx="768163" cy="12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Text Box 21"/>
          <p:cNvSpPr txBox="1">
            <a:spLocks noChangeArrowheads="1"/>
          </p:cNvSpPr>
          <p:nvPr/>
        </p:nvSpPr>
        <p:spPr bwMode="auto">
          <a:xfrm>
            <a:off x="144742" y="3947601"/>
            <a:ext cx="2377534"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Værdierne kopieres over i en mænge (Set), hvorved dubletter elimineres</a:t>
            </a:r>
            <a:endParaRPr lang="da-DK" altLang="da-DK" sz="1400" b="1" dirty="0">
              <a:solidFill>
                <a:srgbClr val="FF0000"/>
              </a:solidFill>
            </a:endParaRPr>
          </a:p>
        </p:txBody>
      </p:sp>
      <p:sp>
        <p:nvSpPr>
          <p:cNvPr id="14" name="Rectangle 28"/>
          <p:cNvSpPr>
            <a:spLocks noChangeArrowheads="1"/>
          </p:cNvSpPr>
          <p:nvPr/>
        </p:nvSpPr>
        <p:spPr bwMode="auto">
          <a:xfrm>
            <a:off x="2755896" y="4397999"/>
            <a:ext cx="6099528"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Rectangle 28"/>
          <p:cNvSpPr>
            <a:spLocks noChangeArrowheads="1"/>
          </p:cNvSpPr>
          <p:nvPr/>
        </p:nvSpPr>
        <p:spPr bwMode="auto">
          <a:xfrm>
            <a:off x="2763917" y="4694777"/>
            <a:ext cx="5080672"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Text Box 21"/>
          <p:cNvSpPr txBox="1">
            <a:spLocks noChangeArrowheads="1"/>
          </p:cNvSpPr>
          <p:nvPr/>
        </p:nvSpPr>
        <p:spPr bwMode="auto">
          <a:xfrm>
            <a:off x="2987824" y="5310604"/>
            <a:ext cx="504056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Tjek at antal elementer i </a:t>
            </a:r>
            <a:r>
              <a:rPr lang="da-DK" altLang="da-DK" sz="1400" b="1" dirty="0">
                <a:solidFill>
                  <a:srgbClr val="FF0000"/>
                </a:solidFill>
              </a:rPr>
              <a:t>mængden </a:t>
            </a:r>
            <a:r>
              <a:rPr lang="da-DK" altLang="da-DK" sz="1400" b="1" dirty="0" smtClean="0">
                <a:solidFill>
                  <a:srgbClr val="FF0000"/>
                </a:solidFill>
              </a:rPr>
              <a:t>stemmer overens med værdien af feltvariablen </a:t>
            </a:r>
            <a:r>
              <a:rPr lang="da-DK" altLang="da-DK" sz="1400" b="1" dirty="0" err="1" smtClean="0">
                <a:solidFill>
                  <a:srgbClr val="FF0000"/>
                </a:solidFill>
              </a:rPr>
              <a:t>numberOfEntries</a:t>
            </a:r>
            <a:endParaRPr lang="da-DK" altLang="da-DK" sz="1400" b="1" dirty="0">
              <a:solidFill>
                <a:srgbClr val="FF0000"/>
              </a:solidFill>
            </a:endParaRPr>
          </a:p>
        </p:txBody>
      </p:sp>
      <p:sp>
        <p:nvSpPr>
          <p:cNvPr id="21" name="Text Box 4"/>
          <p:cNvSpPr txBox="1">
            <a:spLocks noChangeArrowheads="1"/>
          </p:cNvSpPr>
          <p:nvPr/>
        </p:nvSpPr>
        <p:spPr bwMode="auto">
          <a:xfrm>
            <a:off x="4699342" y="2107155"/>
            <a:ext cx="4265146" cy="817789"/>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private</a:t>
            </a:r>
            <a:r>
              <a:rPr lang="en-US" altLang="da-DK" sz="1400" b="1" dirty="0">
                <a:solidFill>
                  <a:schemeClr val="tx1"/>
                </a:solidFill>
                <a:latin typeface="Courier New" pitchFamily="49" charset="0"/>
              </a:rPr>
              <a:t> </a:t>
            </a:r>
            <a:r>
              <a:rPr lang="en-US" altLang="da-DK" sz="1400" b="1" dirty="0" err="1">
                <a:solidFill>
                  <a:srgbClr val="FF0000"/>
                </a:solidFill>
                <a:latin typeface="Courier New" pitchFamily="49" charset="0"/>
              </a:rPr>
              <a:t>boolean</a:t>
            </a:r>
            <a:r>
              <a:rPr lang="en-US" altLang="da-DK" sz="1400" b="1" dirty="0">
                <a:solidFill>
                  <a:srgbClr val="FF0000"/>
                </a:solidFill>
                <a:latin typeface="Courier New" pitchFamily="49" charset="0"/>
              </a:rPr>
              <a:t> </a:t>
            </a:r>
            <a:r>
              <a:rPr lang="en-US" altLang="da-DK" sz="1400" b="1" dirty="0" err="1">
                <a:solidFill>
                  <a:schemeClr val="tx1"/>
                </a:solidFill>
                <a:latin typeface="Courier New" pitchFamily="49" charset="0"/>
              </a:rPr>
              <a:t>keyInUse</a:t>
            </a:r>
            <a:r>
              <a:rPr lang="en-US" altLang="da-DK" sz="1400" b="1" dirty="0">
                <a:solidFill>
                  <a:schemeClr val="tx1"/>
                </a:solidFill>
                <a:latin typeface="Courier New" pitchFamily="49" charset="0"/>
              </a:rPr>
              <a:t>(String key</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return</a:t>
            </a:r>
            <a:r>
              <a:rPr lang="en-US" altLang="da-DK" sz="1400" b="1" dirty="0" smtClean="0">
                <a:solidFill>
                  <a:schemeClr val="tx1"/>
                </a:solidFill>
                <a:latin typeface="Courier New" pitchFamily="49" charset="0"/>
              </a:rPr>
              <a:t> </a:t>
            </a:r>
            <a:r>
              <a:rPr lang="en-US" altLang="da-DK" sz="1400" b="1" dirty="0" err="1">
                <a:solidFill>
                  <a:schemeClr val="tx1"/>
                </a:solidFill>
                <a:latin typeface="Courier New" pitchFamily="49" charset="0"/>
              </a:rPr>
              <a:t>book.containsKey</a:t>
            </a:r>
            <a:r>
              <a:rPr lang="en-US" altLang="da-DK" sz="1400" b="1" dirty="0">
                <a:solidFill>
                  <a:schemeClr val="tx1"/>
                </a:solidFill>
                <a:latin typeface="Courier New" pitchFamily="49" charset="0"/>
              </a:rPr>
              <a:t>(key</a:t>
            </a:r>
            <a:r>
              <a:rPr lang="en-US" altLang="da-DK" sz="1400" b="1" dirty="0" smtClean="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5" name="Rectangle 28"/>
          <p:cNvSpPr>
            <a:spLocks noChangeArrowheads="1"/>
          </p:cNvSpPr>
          <p:nvPr/>
        </p:nvSpPr>
        <p:spPr bwMode="auto">
          <a:xfrm>
            <a:off x="4956553" y="2434978"/>
            <a:ext cx="3203264"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6" name="Line 22"/>
          <p:cNvSpPr>
            <a:spLocks noChangeShapeType="1"/>
          </p:cNvSpPr>
          <p:nvPr/>
        </p:nvSpPr>
        <p:spPr bwMode="auto">
          <a:xfrm flipV="1">
            <a:off x="4078224" y="2548738"/>
            <a:ext cx="878329" cy="166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21"/>
          <p:cNvSpPr txBox="1">
            <a:spLocks noChangeArrowheads="1"/>
          </p:cNvSpPr>
          <p:nvPr/>
        </p:nvSpPr>
        <p:spPr bwMode="auto">
          <a:xfrm>
            <a:off x="2200928" y="2397206"/>
            <a:ext cx="256713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Bruger </a:t>
            </a:r>
            <a:r>
              <a:rPr lang="da-DK" altLang="da-DK" sz="1400" b="1" dirty="0" err="1" smtClean="0">
                <a:solidFill>
                  <a:srgbClr val="FF0000"/>
                </a:solidFill>
              </a:rPr>
              <a:t>containsKey</a:t>
            </a:r>
            <a:r>
              <a:rPr lang="da-DK" altLang="da-DK" sz="1400" b="1" dirty="0" smtClean="0">
                <a:solidFill>
                  <a:srgbClr val="FF0000"/>
                </a:solidFill>
              </a:rPr>
              <a:t> metoden fra Map interfacet</a:t>
            </a:r>
            <a:endParaRPr lang="da-DK" altLang="da-DK" sz="1400" b="1" dirty="0">
              <a:solidFill>
                <a:srgbClr val="FF0000"/>
              </a:solidFill>
            </a:endParaRPr>
          </a:p>
        </p:txBody>
      </p:sp>
      <p:sp>
        <p:nvSpPr>
          <p:cNvPr id="28" name="Rectangle 3"/>
          <p:cNvSpPr txBox="1">
            <a:spLocks noChangeArrowheads="1"/>
          </p:cNvSpPr>
          <p:nvPr/>
        </p:nvSpPr>
        <p:spPr bwMode="auto">
          <a:xfrm>
            <a:off x="416296" y="1903725"/>
            <a:ext cx="4043750"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Den første metode er simpel</a:t>
            </a:r>
          </a:p>
        </p:txBody>
      </p:sp>
      <p:sp>
        <p:nvSpPr>
          <p:cNvPr id="29" name="Rectangle 3"/>
          <p:cNvSpPr txBox="1">
            <a:spLocks noChangeArrowheads="1"/>
          </p:cNvSpPr>
          <p:nvPr/>
        </p:nvSpPr>
        <p:spPr bwMode="auto">
          <a:xfrm>
            <a:off x="416295" y="3259250"/>
            <a:ext cx="5739881"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Den anden metode er lidt mere kompleks</a:t>
            </a:r>
          </a:p>
        </p:txBody>
      </p:sp>
      <p:sp>
        <p:nvSpPr>
          <p:cNvPr id="30" name="Line 22"/>
          <p:cNvSpPr>
            <a:spLocks noChangeShapeType="1"/>
          </p:cNvSpPr>
          <p:nvPr/>
        </p:nvSpPr>
        <p:spPr bwMode="auto">
          <a:xfrm flipH="1" flipV="1">
            <a:off x="4078224" y="4922004"/>
            <a:ext cx="3761" cy="41290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Text Box 21"/>
          <p:cNvSpPr txBox="1">
            <a:spLocks noChangeArrowheads="1"/>
          </p:cNvSpPr>
          <p:nvPr/>
        </p:nvSpPr>
        <p:spPr bwMode="auto">
          <a:xfrm>
            <a:off x="886280" y="5984444"/>
            <a:ext cx="6847077" cy="523220"/>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Bemærk, at vi i de to erklæringer bruger </a:t>
            </a:r>
            <a:r>
              <a:rPr lang="da-DK" altLang="da-DK" sz="1400" b="1" dirty="0" smtClean="0">
                <a:solidFill>
                  <a:srgbClr val="008000"/>
                </a:solidFill>
              </a:rPr>
              <a:t>Collection&lt;…&gt;</a:t>
            </a:r>
            <a:r>
              <a:rPr lang="da-DK" altLang="da-DK" sz="1400" b="1" dirty="0" smtClean="0">
                <a:solidFill>
                  <a:srgbClr val="0000FF"/>
                </a:solidFill>
              </a:rPr>
              <a:t> og </a:t>
            </a:r>
            <a:r>
              <a:rPr lang="da-DK" altLang="da-DK" sz="1400" b="1" dirty="0" smtClean="0">
                <a:solidFill>
                  <a:srgbClr val="008000"/>
                </a:solidFill>
              </a:rPr>
              <a:t>Set&lt;…&gt;</a:t>
            </a:r>
            <a:r>
              <a:rPr lang="da-DK" altLang="da-DK" sz="1400" b="1" dirty="0" smtClean="0">
                <a:solidFill>
                  <a:srgbClr val="0000FF"/>
                </a:solidFill>
              </a:rPr>
              <a:t> i stedet for at angive den præcise implementering via f.eks. </a:t>
            </a:r>
            <a:r>
              <a:rPr lang="da-DK" altLang="da-DK" sz="1400" b="1" dirty="0" smtClean="0">
                <a:solidFill>
                  <a:srgbClr val="008000"/>
                </a:solidFill>
              </a:rPr>
              <a:t>ArrayList&lt;…&gt;</a:t>
            </a:r>
            <a:r>
              <a:rPr lang="da-DK" altLang="da-DK" sz="1400" b="1" dirty="0" smtClean="0">
                <a:solidFill>
                  <a:srgbClr val="0000FF"/>
                </a:solidFill>
              </a:rPr>
              <a:t> og </a:t>
            </a:r>
            <a:r>
              <a:rPr lang="da-DK" altLang="da-DK" sz="1400" b="1" dirty="0" err="1" smtClean="0">
                <a:solidFill>
                  <a:srgbClr val="008000"/>
                </a:solidFill>
              </a:rPr>
              <a:t>HashSet</a:t>
            </a:r>
            <a:r>
              <a:rPr lang="da-DK" altLang="da-DK" sz="1400" b="1" dirty="0" smtClean="0">
                <a:solidFill>
                  <a:srgbClr val="008000"/>
                </a:solidFill>
              </a:rPr>
              <a:t>&lt;…&gt;</a:t>
            </a:r>
            <a:endParaRPr lang="da-DK" altLang="da-DK" sz="1400" b="1" dirty="0">
              <a:solidFill>
                <a:srgbClr val="008000"/>
              </a:solidFill>
            </a:endParaRPr>
          </a:p>
        </p:txBody>
      </p:sp>
      <p:sp>
        <p:nvSpPr>
          <p:cNvPr id="23" name="Rectangle 3"/>
          <p:cNvSpPr txBox="1">
            <a:spLocks noChangeArrowheads="1"/>
          </p:cNvSpPr>
          <p:nvPr/>
        </p:nvSpPr>
        <p:spPr bwMode="auto">
          <a:xfrm>
            <a:off x="416296" y="1067705"/>
            <a:ext cx="8548192"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I eksemplet på foregående side bestod de to boolske udtryk af to metodekald</a:t>
            </a:r>
          </a:p>
        </p:txBody>
      </p:sp>
    </p:spTree>
    <p:extLst>
      <p:ext uri="{BB962C8B-B14F-4D97-AF65-F5344CB8AC3E}">
        <p14:creationId xmlns:p14="http://schemas.microsoft.com/office/powerpoint/2010/main" val="30640393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animBg="1"/>
      <p:bldP spid="13" grpId="0"/>
      <p:bldP spid="14" grpId="0" animBg="1"/>
      <p:bldP spid="17" grpId="0" animBg="1"/>
      <p:bldP spid="20" grpId="0"/>
      <p:bldP spid="29" grpId="0"/>
      <p:bldP spid="30" grpId="0" animBg="1"/>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Brug af assertions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23</a:t>
            </a:fld>
            <a:endParaRPr lang="da-DK" altLang="da-DK" dirty="0"/>
          </a:p>
        </p:txBody>
      </p:sp>
      <p:grpSp>
        <p:nvGrpSpPr>
          <p:cNvPr id="4" name="Group 3"/>
          <p:cNvGrpSpPr/>
          <p:nvPr/>
        </p:nvGrpSpPr>
        <p:grpSpPr>
          <a:xfrm>
            <a:off x="5931839" y="1991646"/>
            <a:ext cx="2829954" cy="1376504"/>
            <a:chOff x="5940152" y="1916832"/>
            <a:chExt cx="2829954" cy="1376504"/>
          </a:xfrm>
        </p:grpSpPr>
        <p:pic>
          <p:nvPicPr>
            <p:cNvPr id="3" name="Picture 2"/>
            <p:cNvPicPr>
              <a:picLocks noChangeAspect="1"/>
            </p:cNvPicPr>
            <p:nvPr/>
          </p:nvPicPr>
          <p:blipFill>
            <a:blip r:embed="rId3"/>
            <a:stretch>
              <a:fillRect/>
            </a:stretch>
          </p:blipFill>
          <p:spPr>
            <a:xfrm>
              <a:off x="5940152" y="1916832"/>
              <a:ext cx="2829954" cy="1376504"/>
            </a:xfrm>
            <a:prstGeom prst="rect">
              <a:avLst/>
            </a:prstGeom>
          </p:spPr>
        </p:pic>
        <p:sp>
          <p:nvSpPr>
            <p:cNvPr id="10" name="Rectangle 28"/>
            <p:cNvSpPr>
              <a:spLocks noChangeArrowheads="1"/>
            </p:cNvSpPr>
            <p:nvPr/>
          </p:nvSpPr>
          <p:spPr bwMode="auto">
            <a:xfrm>
              <a:off x="6321575" y="2935842"/>
              <a:ext cx="439038" cy="19013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28" name="Rectangle 3"/>
          <p:cNvSpPr txBox="1">
            <a:spLocks noChangeArrowheads="1"/>
          </p:cNvSpPr>
          <p:nvPr/>
        </p:nvSpPr>
        <p:spPr bwMode="auto">
          <a:xfrm>
            <a:off x="423199" y="1052736"/>
            <a:ext cx="8541289"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En </a:t>
            </a:r>
            <a:r>
              <a:rPr lang="da-DK" altLang="da-DK" b="1" dirty="0">
                <a:solidFill>
                  <a:srgbClr val="A50021"/>
                </a:solidFill>
                <a:ea typeface="ＭＳ Ｐゴシック" pitchFamily="34" charset="-128"/>
                <a:cs typeface="ＭＳ Ｐゴシック" pitchFamily="-106" charset="-128"/>
              </a:rPr>
              <a:t>assertion </a:t>
            </a:r>
            <a:r>
              <a:rPr lang="da-DK" altLang="da-DK" b="1" dirty="0" smtClean="0">
                <a:solidFill>
                  <a:srgbClr val="A50021"/>
                </a:solidFill>
                <a:ea typeface="ＭＳ Ｐゴシック" pitchFamily="34" charset="-128"/>
                <a:cs typeface="ＭＳ Ｐゴシック" pitchFamily="-106" charset="-128"/>
              </a:rPr>
              <a:t>sætning opfylder </a:t>
            </a:r>
            <a:r>
              <a:rPr lang="da-DK" altLang="da-DK" b="1" dirty="0">
                <a:solidFill>
                  <a:srgbClr val="A50021"/>
                </a:solidFill>
                <a:ea typeface="ＭＳ Ｐゴシック" pitchFamily="34" charset="-128"/>
                <a:cs typeface="ＭＳ Ｐゴシック" pitchFamily="-106" charset="-128"/>
              </a:rPr>
              <a:t>to formål</a:t>
            </a:r>
          </a:p>
          <a:p>
            <a:pPr lvl="1">
              <a:spcBef>
                <a:spcPts val="300"/>
              </a:spcBef>
            </a:pPr>
            <a:r>
              <a:rPr lang="da-DK" altLang="da-DK" sz="1800" dirty="0" smtClean="0">
                <a:ea typeface="ＭＳ Ｐゴシック" pitchFamily="34" charset="-128"/>
              </a:rPr>
              <a:t>Den </a:t>
            </a:r>
            <a:r>
              <a:rPr lang="da-DK" altLang="da-DK" sz="1800" b="1" dirty="0" smtClean="0">
                <a:solidFill>
                  <a:srgbClr val="008000"/>
                </a:solidFill>
                <a:ea typeface="ＭＳ Ｐゴシック" pitchFamily="34" charset="-128"/>
              </a:rPr>
              <a:t>beskriver</a:t>
            </a:r>
            <a:r>
              <a:rPr lang="da-DK" altLang="da-DK" sz="1800" dirty="0" smtClean="0">
                <a:solidFill>
                  <a:srgbClr val="008000"/>
                </a:solidFill>
                <a:ea typeface="ＭＳ Ｐゴシック" pitchFamily="34" charset="-128"/>
              </a:rPr>
              <a:t> </a:t>
            </a:r>
            <a:r>
              <a:rPr lang="da-DK" altLang="da-DK" sz="1800" dirty="0" smtClean="0">
                <a:ea typeface="ＭＳ Ｐゴシック" pitchFamily="34" charset="-128"/>
              </a:rPr>
              <a:t>en betingelse, som vi forventer er opfyldt på det sted, hvor assertion sætningen er ind</a:t>
            </a:r>
            <a:r>
              <a:rPr lang="da-DK" altLang="da-DK" sz="1800" dirty="0">
                <a:ea typeface="ＭＳ Ｐゴシック" pitchFamily="34" charset="-128"/>
              </a:rPr>
              <a:t>sat – en såda</a:t>
            </a:r>
            <a:r>
              <a:rPr lang="da-DK" altLang="da-DK" sz="1800" dirty="0" smtClean="0">
                <a:ea typeface="ＭＳ Ｐゴシック" pitchFamily="34" charset="-128"/>
              </a:rPr>
              <a:t>n betingelse kaldes en </a:t>
            </a:r>
            <a:r>
              <a:rPr lang="da-DK" altLang="da-DK" sz="1800" b="1" dirty="0" smtClean="0">
                <a:solidFill>
                  <a:srgbClr val="008000"/>
                </a:solidFill>
                <a:ea typeface="ＭＳ Ｐゴシック" pitchFamily="34" charset="-128"/>
              </a:rPr>
              <a:t>invariant</a:t>
            </a:r>
            <a:r>
              <a:rPr lang="da-DK" altLang="da-DK" sz="1800" dirty="0">
                <a:ea typeface="ＭＳ Ｐゴシック" pitchFamily="34" charset="-128"/>
              </a:rPr>
              <a:t> og gør </a:t>
            </a:r>
            <a:r>
              <a:rPr lang="da-DK" altLang="da-DK" sz="1800" dirty="0" smtClean="0">
                <a:ea typeface="ＭＳ Ｐゴシック" pitchFamily="34" charset="-128"/>
              </a:rPr>
              <a:t>vores kode </a:t>
            </a:r>
            <a:r>
              <a:rPr lang="da-DK" altLang="da-DK" sz="1800" dirty="0">
                <a:ea typeface="ＭＳ Ｐゴシック" pitchFamily="34" charset="-128"/>
              </a:rPr>
              <a:t>mere </a:t>
            </a:r>
            <a:r>
              <a:rPr lang="da-DK" altLang="da-DK" sz="1800" dirty="0" smtClean="0">
                <a:ea typeface="ＭＳ Ｐゴシック" pitchFamily="34" charset="-128"/>
              </a:rPr>
              <a:t>læselig og lettere at forstå</a:t>
            </a:r>
          </a:p>
          <a:p>
            <a:pPr lvl="1">
              <a:spcBef>
                <a:spcPts val="600"/>
              </a:spcBef>
            </a:pPr>
            <a:r>
              <a:rPr lang="da-DK" altLang="da-DK" sz="1800" dirty="0" smtClean="0">
                <a:ea typeface="ＭＳ Ｐゴシック" pitchFamily="34" charset="-128"/>
              </a:rPr>
              <a:t>Under programudførelsen kan det </a:t>
            </a:r>
            <a:r>
              <a:rPr lang="da-DK" altLang="da-DK" sz="1800" b="1" dirty="0" smtClean="0">
                <a:solidFill>
                  <a:srgbClr val="008000"/>
                </a:solidFill>
                <a:ea typeface="ＭＳ Ｐゴシック" pitchFamily="34" charset="-128"/>
              </a:rPr>
              <a:t>tjekkes</a:t>
            </a:r>
            <a:r>
              <a:rPr lang="da-DK" altLang="da-DK" sz="1800" dirty="0" smtClean="0">
                <a:ea typeface="ＭＳ Ｐゴシック" pitchFamily="34" charset="-128"/>
              </a:rPr>
              <a:t>,</a:t>
            </a:r>
            <a:br>
              <a:rPr lang="da-DK" altLang="da-DK" sz="1800" dirty="0" smtClean="0">
                <a:ea typeface="ＭＳ Ｐゴシック" pitchFamily="34" charset="-128"/>
              </a:rPr>
            </a:br>
            <a:r>
              <a:rPr lang="da-DK" altLang="da-DK" sz="1800" dirty="0" smtClean="0">
                <a:ea typeface="ＭＳ Ｐゴシック" pitchFamily="34" charset="-128"/>
              </a:rPr>
              <a:t>at betingelsen virkelig er opfyldt, og hvis</a:t>
            </a:r>
            <a:br>
              <a:rPr lang="da-DK" altLang="da-DK" sz="1800" dirty="0" smtClean="0">
                <a:ea typeface="ＭＳ Ｐゴシック" pitchFamily="34" charset="-128"/>
              </a:rPr>
            </a:br>
            <a:r>
              <a:rPr lang="da-DK" altLang="da-DK" sz="1800" dirty="0" smtClean="0">
                <a:ea typeface="ＭＳ Ｐゴシック" pitchFamily="34" charset="-128"/>
              </a:rPr>
              <a:t>dette </a:t>
            </a:r>
            <a:r>
              <a:rPr lang="da-DK" altLang="da-DK" sz="1800" u="sng" dirty="0" smtClean="0">
                <a:ea typeface="ＭＳ Ｐゴシック" pitchFamily="34" charset="-128"/>
              </a:rPr>
              <a:t>ikke</a:t>
            </a:r>
            <a:r>
              <a:rPr lang="da-DK" altLang="da-DK" sz="1800" dirty="0" smtClean="0">
                <a:ea typeface="ＭＳ Ｐゴシック" pitchFamily="34" charset="-128"/>
              </a:rPr>
              <a:t> er tilfældet kastes en</a:t>
            </a:r>
            <a:br>
              <a:rPr lang="da-DK" altLang="da-DK" sz="1800" dirty="0" smtClean="0">
                <a:ea typeface="ＭＳ Ｐゴシック" pitchFamily="34" charset="-128"/>
              </a:rPr>
            </a:br>
            <a:r>
              <a:rPr lang="da-DK" altLang="da-DK" sz="1800" b="1" dirty="0" smtClean="0">
                <a:solidFill>
                  <a:srgbClr val="008000"/>
                </a:solidFill>
                <a:ea typeface="ＭＳ Ｐゴシック" pitchFamily="34" charset="-128"/>
              </a:rPr>
              <a:t>AssertionError</a:t>
            </a:r>
            <a:r>
              <a:rPr lang="da-DK" altLang="da-DK" sz="1800" dirty="0" smtClean="0">
                <a:ea typeface="ＭＳ Ｐゴシック" pitchFamily="34" charset="-128"/>
              </a:rPr>
              <a:t> (subklasse af Error)</a:t>
            </a:r>
          </a:p>
          <a:p>
            <a:pPr marL="342900" lvl="1" indent="-342900">
              <a:spcBef>
                <a:spcPts val="1500"/>
              </a:spcBef>
              <a:buChar char="•"/>
            </a:pPr>
            <a:r>
              <a:rPr lang="da-DK" altLang="da-DK" b="1" dirty="0" smtClean="0">
                <a:solidFill>
                  <a:srgbClr val="A50021"/>
                </a:solidFill>
                <a:ea typeface="ＭＳ Ｐゴシック" pitchFamily="34" charset="-128"/>
                <a:cs typeface="ＭＳ Ｐゴシック" pitchFamily="-106" charset="-128"/>
              </a:rPr>
              <a:t>Assertions kan let slås til og fra – de vil typisk være slået</a:t>
            </a:r>
          </a:p>
          <a:p>
            <a:pPr lvl="1">
              <a:spcBef>
                <a:spcPts val="600"/>
              </a:spcBef>
              <a:tabLst>
                <a:tab pos="1252538" algn="l"/>
              </a:tabLst>
            </a:pPr>
            <a:r>
              <a:rPr lang="da-DK" altLang="da-DK" sz="1800" b="1" dirty="0" smtClean="0">
                <a:solidFill>
                  <a:srgbClr val="008000"/>
                </a:solidFill>
                <a:ea typeface="ＭＳ Ｐゴシック" pitchFamily="34" charset="-128"/>
              </a:rPr>
              <a:t>til</a:t>
            </a:r>
            <a:r>
              <a:rPr lang="da-DK" altLang="da-DK" sz="1800" dirty="0" smtClean="0">
                <a:ea typeface="ＭＳ Ｐゴシック" pitchFamily="34" charset="-128"/>
              </a:rPr>
              <a:t>	mens </a:t>
            </a:r>
            <a:r>
              <a:rPr lang="da-DK" altLang="da-DK" sz="1800" dirty="0">
                <a:ea typeface="ＭＳ Ｐゴシック" pitchFamily="34" charset="-128"/>
              </a:rPr>
              <a:t>programmet udvikles og </a:t>
            </a:r>
            <a:r>
              <a:rPr lang="da-DK" altLang="da-DK" sz="1800" dirty="0" smtClean="0">
                <a:ea typeface="ＭＳ Ｐゴシック" pitchFamily="34" charset="-128"/>
              </a:rPr>
              <a:t>testes</a:t>
            </a:r>
            <a:endParaRPr lang="da-DK" altLang="da-DK" sz="1800" dirty="0">
              <a:ea typeface="ＭＳ Ｐゴシック" pitchFamily="34" charset="-128"/>
            </a:endParaRPr>
          </a:p>
          <a:p>
            <a:pPr lvl="1">
              <a:spcBef>
                <a:spcPts val="600"/>
              </a:spcBef>
              <a:tabLst>
                <a:tab pos="1252538" algn="l"/>
              </a:tabLst>
            </a:pPr>
            <a:r>
              <a:rPr lang="da-DK" altLang="da-DK" sz="1800" b="1" dirty="0">
                <a:solidFill>
                  <a:srgbClr val="008000"/>
                </a:solidFill>
                <a:ea typeface="ＭＳ Ｐゴシック" pitchFamily="34" charset="-128"/>
              </a:rPr>
              <a:t>f</a:t>
            </a:r>
            <a:r>
              <a:rPr lang="da-DK" altLang="da-DK" sz="1800" b="1" dirty="0" smtClean="0">
                <a:solidFill>
                  <a:srgbClr val="008000"/>
                </a:solidFill>
                <a:ea typeface="ＭＳ Ｐゴシック" pitchFamily="34" charset="-128"/>
              </a:rPr>
              <a:t>ra</a:t>
            </a:r>
            <a:r>
              <a:rPr lang="da-DK" altLang="da-DK" sz="1800" dirty="0" smtClean="0">
                <a:ea typeface="ＭＳ Ｐゴシック" pitchFamily="34" charset="-128"/>
              </a:rPr>
              <a:t>	når programmet anvendes af brugere (produktionsmode)</a:t>
            </a:r>
          </a:p>
          <a:p>
            <a:pPr marL="342900" lvl="1" indent="-342900">
              <a:spcBef>
                <a:spcPts val="1500"/>
              </a:spcBef>
              <a:buChar char="•"/>
            </a:pPr>
            <a:r>
              <a:rPr lang="da-DK" altLang="da-DK" b="1" dirty="0" smtClean="0">
                <a:solidFill>
                  <a:srgbClr val="A50021"/>
                </a:solidFill>
                <a:ea typeface="ＭＳ Ｐゴシック" pitchFamily="34" charset="-128"/>
                <a:cs typeface="ＭＳ Ｐゴシック" pitchFamily="-106" charset="-128"/>
              </a:rPr>
              <a:t>BlueJ's testfaciliteter bruger assertions</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a:ea typeface="ＭＳ Ｐゴシック" pitchFamily="34" charset="-128"/>
              </a:rPr>
              <a:t>Metoderne </a:t>
            </a:r>
            <a:r>
              <a:rPr lang="da-DK" altLang="da-DK" sz="1800" b="1" dirty="0" err="1">
                <a:solidFill>
                  <a:srgbClr val="008000"/>
                </a:solidFill>
                <a:ea typeface="ＭＳ Ｐゴシック" pitchFamily="34" charset="-128"/>
              </a:rPr>
              <a:t>assertEquals</a:t>
            </a:r>
            <a:r>
              <a:rPr lang="da-DK" altLang="da-DK" sz="1800" dirty="0">
                <a:ea typeface="ＭＳ Ｐゴシック" pitchFamily="34" charset="-128"/>
              </a:rPr>
              <a:t>, </a:t>
            </a:r>
            <a:r>
              <a:rPr lang="da-DK" altLang="da-DK" sz="1800" b="1" dirty="0" err="1">
                <a:solidFill>
                  <a:srgbClr val="008000"/>
                </a:solidFill>
                <a:ea typeface="ＭＳ Ｐゴシック" pitchFamily="34" charset="-128"/>
              </a:rPr>
              <a:t>assertTrue</a:t>
            </a:r>
            <a:r>
              <a:rPr lang="da-DK" altLang="da-DK" sz="1800" dirty="0">
                <a:ea typeface="ＭＳ Ｐゴシック" pitchFamily="34" charset="-128"/>
              </a:rPr>
              <a:t> og </a:t>
            </a:r>
            <a:r>
              <a:rPr lang="da-DK" altLang="da-DK" sz="1800" b="1" dirty="0" err="1" smtClean="0">
                <a:solidFill>
                  <a:srgbClr val="008000"/>
                </a:solidFill>
                <a:ea typeface="ＭＳ Ｐゴシック" pitchFamily="34" charset="-128"/>
              </a:rPr>
              <a:t>assertFalse</a:t>
            </a:r>
            <a:r>
              <a:rPr lang="da-DK" altLang="da-DK" sz="1800" dirty="0" smtClean="0">
                <a:ea typeface="ＭＳ Ｐゴシック" pitchFamily="34" charset="-128"/>
              </a:rPr>
              <a:t>, som </a:t>
            </a:r>
            <a:r>
              <a:rPr lang="da-DK" altLang="da-DK" sz="1800" dirty="0">
                <a:ea typeface="ＭＳ Ｐゴシック" pitchFamily="34" charset="-128"/>
              </a:rPr>
              <a:t>I har brugt i forbindelse med jeres </a:t>
            </a:r>
            <a:r>
              <a:rPr lang="da-DK" altLang="da-DK" sz="1800" dirty="0" smtClean="0">
                <a:ea typeface="ＭＳ Ｐゴシック" pitchFamily="34" charset="-128"/>
              </a:rPr>
              <a:t>testmetoder, er </a:t>
            </a:r>
            <a:r>
              <a:rPr lang="da-DK" altLang="da-DK" sz="1800" dirty="0">
                <a:ea typeface="ＭＳ Ｐゴシック" pitchFamily="34" charset="-128"/>
              </a:rPr>
              <a:t>implementeret ved hjælp af </a:t>
            </a:r>
            <a:r>
              <a:rPr lang="da-DK" altLang="da-DK" sz="1800" dirty="0" smtClean="0">
                <a:ea typeface="ＭＳ Ｐゴシック" pitchFamily="34" charset="-128"/>
              </a:rPr>
              <a:t>en</a:t>
            </a:r>
            <a:br>
              <a:rPr lang="da-DK" altLang="da-DK" sz="1800" dirty="0" smtClean="0">
                <a:ea typeface="ＭＳ Ｐゴシック" pitchFamily="34" charset="-128"/>
              </a:rPr>
            </a:br>
            <a:r>
              <a:rPr lang="da-DK" altLang="da-DK" sz="1800" b="1" dirty="0" smtClean="0">
                <a:solidFill>
                  <a:srgbClr val="008000"/>
                </a:solidFill>
                <a:ea typeface="ＭＳ Ｐゴシック" pitchFamily="34" charset="-128"/>
              </a:rPr>
              <a:t>assert</a:t>
            </a:r>
            <a:r>
              <a:rPr lang="da-DK" altLang="da-DK" sz="1800" dirty="0" smtClean="0">
                <a:ea typeface="ＭＳ Ｐゴシック" pitchFamily="34" charset="-128"/>
              </a:rPr>
              <a:t> </a:t>
            </a:r>
            <a:r>
              <a:rPr lang="da-DK" altLang="da-DK" sz="1800" dirty="0">
                <a:ea typeface="ＭＳ Ｐゴシック" pitchFamily="34" charset="-128"/>
              </a:rPr>
              <a:t>sætning</a:t>
            </a:r>
          </a:p>
          <a:p>
            <a:pPr lvl="1">
              <a:spcBef>
                <a:spcPts val="600"/>
              </a:spcBef>
            </a:pPr>
            <a:r>
              <a:rPr lang="da-DK" altLang="da-DK" sz="1800" dirty="0" smtClean="0">
                <a:ea typeface="ＭＳ Ｐゴシック" pitchFamily="34" charset="-128"/>
              </a:rPr>
              <a:t>De rejste </a:t>
            </a:r>
            <a:r>
              <a:rPr lang="da-DK" altLang="da-DK" sz="1800" b="1" dirty="0" err="1" smtClean="0">
                <a:solidFill>
                  <a:srgbClr val="008000"/>
                </a:solidFill>
                <a:ea typeface="ＭＳ Ｐゴシック" pitchFamily="34" charset="-128"/>
              </a:rPr>
              <a:t>AssertionErrors</a:t>
            </a:r>
            <a:r>
              <a:rPr lang="da-DK" altLang="da-DK" sz="1800" dirty="0" smtClean="0">
                <a:ea typeface="ＭＳ Ｐゴシック" pitchFamily="34" charset="-128"/>
              </a:rPr>
              <a:t> kan inspiceres i BlueJ's testvindue</a:t>
            </a:r>
          </a:p>
        </p:txBody>
      </p:sp>
    </p:spTree>
    <p:extLst>
      <p:ext uri="{BB962C8B-B14F-4D97-AF65-F5344CB8AC3E}">
        <p14:creationId xmlns:p14="http://schemas.microsoft.com/office/powerpoint/2010/main" val="20673654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Kursusevaluering</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24</a:t>
            </a:fld>
            <a:endParaRPr lang="da-DK" altLang="da-DK" dirty="0"/>
          </a:p>
        </p:txBody>
      </p:sp>
      <p:sp>
        <p:nvSpPr>
          <p:cNvPr id="9" name="Rectangle 3"/>
          <p:cNvSpPr txBox="1">
            <a:spLocks noChangeArrowheads="1"/>
          </p:cNvSpPr>
          <p:nvPr/>
        </p:nvSpPr>
        <p:spPr bwMode="auto">
          <a:xfrm>
            <a:off x="467544" y="1052736"/>
            <a:ext cx="8424936"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spc="-40" dirty="0">
                <a:solidFill>
                  <a:srgbClr val="A50021"/>
                </a:solidFill>
                <a:ea typeface="ＭＳ Ｐゴシック" pitchFamily="34" charset="-128"/>
                <a:cs typeface="ＭＳ Ｐゴシック" pitchFamily="-106" charset="-128"/>
              </a:rPr>
              <a:t>Vi forsøger løbende at forbedre kurset ved at lave små justeringer</a:t>
            </a:r>
          </a:p>
          <a:p>
            <a:pPr lvl="1">
              <a:spcBef>
                <a:spcPts val="600"/>
              </a:spcBef>
            </a:pPr>
            <a:r>
              <a:rPr lang="da-DK" altLang="da-DK" sz="1800" dirty="0">
                <a:ea typeface="ＭＳ Ｐゴシック" pitchFamily="34" charset="-128"/>
              </a:rPr>
              <a:t>Til dette formål er den feedback, som I giver os via </a:t>
            </a:r>
            <a:r>
              <a:rPr lang="da-DK" altLang="da-DK" sz="1800" dirty="0" smtClean="0">
                <a:ea typeface="ＭＳ Ｐゴシック" pitchFamily="34" charset="-128"/>
              </a:rPr>
              <a:t>kursusevalueringen</a:t>
            </a:r>
            <a:r>
              <a:rPr lang="da-DK" altLang="da-DK" sz="1800" dirty="0" smtClean="0">
                <a:ea typeface="ＭＳ Ｐゴシック" pitchFamily="34" charset="-128"/>
              </a:rPr>
              <a:t>, </a:t>
            </a:r>
            <a:r>
              <a:rPr lang="da-DK" altLang="da-DK" sz="1800" dirty="0">
                <a:ea typeface="ＭＳ Ｐゴシック" pitchFamily="34" charset="-128"/>
              </a:rPr>
              <a:t>særdeles </a:t>
            </a:r>
            <a:r>
              <a:rPr lang="da-DK" altLang="da-DK" sz="1800" dirty="0" smtClean="0">
                <a:ea typeface="ＭＳ Ｐゴシック" pitchFamily="34" charset="-128"/>
              </a:rPr>
              <a:t>nyttig</a:t>
            </a:r>
            <a:endParaRPr lang="da-DK" altLang="da-DK" sz="1800" dirty="0">
              <a:ea typeface="ＭＳ Ｐゴシック" pitchFamily="34" charset="-128"/>
            </a:endParaRP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Jeg </a:t>
            </a:r>
            <a:r>
              <a:rPr lang="da-DK" altLang="da-DK" b="1" dirty="0">
                <a:solidFill>
                  <a:srgbClr val="A50021"/>
                </a:solidFill>
                <a:ea typeface="ＭＳ Ｐゴシック" pitchFamily="34" charset="-128"/>
                <a:cs typeface="ＭＳ Ｐゴシック" pitchFamily="-106" charset="-128"/>
              </a:rPr>
              <a:t>opfordrer </a:t>
            </a:r>
            <a:r>
              <a:rPr lang="da-DK" altLang="da-DK" b="1" dirty="0" smtClean="0">
                <a:solidFill>
                  <a:srgbClr val="A50021"/>
                </a:solidFill>
                <a:ea typeface="ＭＳ Ｐゴシック" pitchFamily="34" charset="-128"/>
                <a:cs typeface="ＭＳ Ｐゴシック" pitchFamily="-106" charset="-128"/>
              </a:rPr>
              <a:t>derfor kraftigt </a:t>
            </a:r>
            <a:r>
              <a:rPr lang="da-DK" altLang="da-DK" b="1" dirty="0">
                <a:solidFill>
                  <a:srgbClr val="A50021"/>
                </a:solidFill>
                <a:ea typeface="ＭＳ Ｐゴシック" pitchFamily="34" charset="-128"/>
                <a:cs typeface="ＭＳ Ｐゴシック" pitchFamily="-106" charset="-128"/>
              </a:rPr>
              <a:t>til, at I bruger tid på at deltage i </a:t>
            </a:r>
            <a:r>
              <a:rPr lang="da-DK" altLang="da-DK" b="1" dirty="0" smtClean="0">
                <a:solidFill>
                  <a:srgbClr val="A50021"/>
                </a:solidFill>
                <a:ea typeface="ＭＳ Ｐゴシック" pitchFamily="34" charset="-128"/>
                <a:cs typeface="ＭＳ Ｐゴシック" pitchFamily="-106" charset="-128"/>
              </a:rPr>
              <a:t>denne (og </a:t>
            </a:r>
            <a:r>
              <a:rPr lang="da-DK" altLang="da-DK" b="1" dirty="0">
                <a:solidFill>
                  <a:srgbClr val="A50021"/>
                </a:solidFill>
                <a:ea typeface="ＭＳ Ｐゴシック" pitchFamily="34" charset="-128"/>
                <a:cs typeface="ＭＳ Ｐゴシック" pitchFamily="-106" charset="-128"/>
              </a:rPr>
              <a:t>andre) kursusevalueringer</a:t>
            </a:r>
          </a:p>
          <a:p>
            <a:pPr lvl="1">
              <a:spcBef>
                <a:spcPts val="600"/>
              </a:spcBef>
            </a:pPr>
            <a:r>
              <a:rPr lang="da-DK" altLang="da-DK" sz="1800" dirty="0">
                <a:ea typeface="ＭＳ Ｐゴシック" pitchFamily="34" charset="-128"/>
              </a:rPr>
              <a:t>Det er en nem måde at få indflydelse på</a:t>
            </a:r>
          </a:p>
          <a:p>
            <a:pPr lvl="1">
              <a:spcBef>
                <a:spcPts val="400"/>
              </a:spcBef>
            </a:pPr>
            <a:r>
              <a:rPr lang="da-DK" altLang="da-DK" sz="1800" dirty="0">
                <a:ea typeface="ＭＳ Ｐゴシック" pitchFamily="34" charset="-128"/>
              </a:rPr>
              <a:t>Det forbedrer forholdene for fremtidige </a:t>
            </a:r>
            <a:r>
              <a:rPr lang="da-DK" altLang="da-DK" sz="1800" dirty="0" smtClean="0">
                <a:ea typeface="ＭＳ Ｐゴシック" pitchFamily="34" charset="-128"/>
              </a:rPr>
              <a:t>studerende</a:t>
            </a:r>
          </a:p>
          <a:p>
            <a:pPr lvl="1">
              <a:spcBef>
                <a:spcPts val="400"/>
              </a:spcBef>
            </a:pPr>
            <a:r>
              <a:rPr lang="da-DK" altLang="da-DK" sz="1800" dirty="0" smtClean="0">
                <a:ea typeface="ＭＳ Ｐゴシック" pitchFamily="34" charset="-128"/>
              </a:rPr>
              <a:t>Alle </a:t>
            </a:r>
            <a:r>
              <a:rPr lang="da-DK" altLang="da-DK" sz="1800" dirty="0">
                <a:ea typeface="ＭＳ Ｐゴシック" pitchFamily="34" charset="-128"/>
              </a:rPr>
              <a:t>kursusevalueringer </a:t>
            </a:r>
            <a:r>
              <a:rPr lang="da-DK" altLang="da-DK" sz="1800" dirty="0" smtClean="0">
                <a:ea typeface="ＭＳ Ｐゴシック" pitchFamily="34" charset="-128"/>
              </a:rPr>
              <a:t>gennemgås af </a:t>
            </a:r>
            <a:r>
              <a:rPr lang="da-DK" altLang="da-DK" sz="1800" dirty="0">
                <a:ea typeface="ＭＳ Ｐゴシック" pitchFamily="34" charset="-128"/>
              </a:rPr>
              <a:t>institutledelsen samt ledelsen af </a:t>
            </a:r>
            <a:r>
              <a:rPr lang="da-DK" altLang="da-DK" sz="1800" dirty="0" smtClean="0">
                <a:ea typeface="ＭＳ Ｐゴシック" pitchFamily="34" charset="-128"/>
              </a:rPr>
              <a:t>uddannelsesudvalget</a:t>
            </a:r>
            <a:endParaRPr lang="da-DK" altLang="da-DK" sz="1800" dirty="0">
              <a:ea typeface="ＭＳ Ｐゴシック" pitchFamily="34" charset="-128"/>
            </a:endParaRP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For at forbedre svarprocenten har fakultetet besluttet, at der skal </a:t>
            </a:r>
            <a:r>
              <a:rPr lang="da-DK" altLang="da-DK" b="1" spc="-60" dirty="0" smtClean="0">
                <a:solidFill>
                  <a:srgbClr val="A50021"/>
                </a:solidFill>
                <a:ea typeface="ＭＳ Ｐゴシック" pitchFamily="34" charset="-128"/>
                <a:cs typeface="ＭＳ Ｐゴシック" pitchFamily="-106" charset="-128"/>
              </a:rPr>
              <a:t>afsættes tid ved forelæsningerne til at besvare kursusevalueringen</a:t>
            </a:r>
          </a:p>
          <a:p>
            <a:pPr lvl="1">
              <a:spcBef>
                <a:spcPts val="600"/>
              </a:spcBef>
            </a:pPr>
            <a:r>
              <a:rPr lang="da-DK" altLang="da-DK" sz="1800" dirty="0" smtClean="0">
                <a:ea typeface="ＭＳ Ｐゴシック" pitchFamily="34" charset="-128"/>
              </a:rPr>
              <a:t>Derfor </a:t>
            </a:r>
            <a:r>
              <a:rPr lang="da-DK" altLang="da-DK" sz="1800" dirty="0">
                <a:ea typeface="ＭＳ Ｐゴシック" pitchFamily="34" charset="-128"/>
              </a:rPr>
              <a:t>vil </a:t>
            </a:r>
            <a:r>
              <a:rPr lang="da-DK" altLang="da-DK" sz="1800" dirty="0" smtClean="0">
                <a:ea typeface="ＭＳ Ｐゴシック" pitchFamily="34" charset="-128"/>
              </a:rPr>
              <a:t>I </a:t>
            </a:r>
            <a:r>
              <a:rPr lang="da-DK" altLang="da-DK" sz="1800" dirty="0">
                <a:ea typeface="ＭＳ Ｐゴシック" pitchFamily="34" charset="-128"/>
              </a:rPr>
              <a:t>nu </a:t>
            </a:r>
            <a:r>
              <a:rPr lang="da-DK" altLang="da-DK" sz="1800" dirty="0" smtClean="0">
                <a:ea typeface="ＭＳ Ｐゴシック" pitchFamily="34" charset="-128"/>
              </a:rPr>
              <a:t>få 10 </a:t>
            </a:r>
            <a:r>
              <a:rPr lang="da-DK" altLang="da-DK" sz="1800" dirty="0">
                <a:ea typeface="ＭＳ Ｐゴシック" pitchFamily="34" charset="-128"/>
              </a:rPr>
              <a:t>minutter </a:t>
            </a:r>
            <a:r>
              <a:rPr lang="da-DK" altLang="da-DK" sz="1800" dirty="0" smtClean="0">
                <a:ea typeface="ＭＳ Ｐゴシック" pitchFamily="34" charset="-128"/>
              </a:rPr>
              <a:t>at gøre det</a:t>
            </a:r>
          </a:p>
          <a:p>
            <a:pPr lvl="1">
              <a:spcBef>
                <a:spcPts val="600"/>
              </a:spcBef>
            </a:pPr>
            <a:r>
              <a:rPr lang="da-DK" altLang="da-DK" sz="1800" dirty="0" smtClean="0">
                <a:ea typeface="ＭＳ Ｐゴシック" pitchFamily="34" charset="-128"/>
              </a:rPr>
              <a:t>Kursusevalueringen kan besvares frem til </a:t>
            </a:r>
            <a:r>
              <a:rPr lang="da-DK" altLang="da-DK" sz="1800" dirty="0" smtClean="0">
                <a:ea typeface="ＭＳ Ｐゴシック" pitchFamily="34" charset="-128"/>
              </a:rPr>
              <a:t>onsdag </a:t>
            </a:r>
            <a:r>
              <a:rPr lang="da-DK" altLang="da-DK" sz="1800" dirty="0" smtClean="0">
                <a:ea typeface="ＭＳ Ｐゴシック" pitchFamily="34" charset="-128"/>
              </a:rPr>
              <a:t>den 29 november kl. 23.59 (se ”Vigtig meddelelse” herom eller mail fra studieadministrationen)</a:t>
            </a:r>
          </a:p>
          <a:p>
            <a:pPr lvl="1">
              <a:spcBef>
                <a:spcPts val="600"/>
              </a:spcBef>
            </a:pPr>
            <a:r>
              <a:rPr lang="da-DK" altLang="da-DK" sz="1800" dirty="0" smtClean="0">
                <a:ea typeface="ＭＳ Ｐゴシック" pitchFamily="34" charset="-128"/>
              </a:rPr>
              <a:t>Resultatet af kursusevalueringen vil blive gennemgået og diskuteret</a:t>
            </a:r>
            <a:br>
              <a:rPr lang="da-DK" altLang="da-DK" sz="1800" dirty="0" smtClean="0">
                <a:ea typeface="ＭＳ Ｐゴシック" pitchFamily="34" charset="-128"/>
              </a:rPr>
            </a:br>
            <a:r>
              <a:rPr lang="da-DK" altLang="da-DK" sz="1800" dirty="0" smtClean="0">
                <a:ea typeface="ＭＳ Ｐゴシック" pitchFamily="34" charset="-128"/>
              </a:rPr>
              <a:t>ved den afsluttende forelæsning </a:t>
            </a:r>
            <a:r>
              <a:rPr lang="da-DK" altLang="da-DK" sz="1800" dirty="0" smtClean="0">
                <a:ea typeface="ＭＳ Ｐゴシック" pitchFamily="34" charset="-128"/>
              </a:rPr>
              <a:t>den 4. december</a:t>
            </a:r>
            <a:endParaRPr lang="da-DK" altLang="da-DK" sz="1800" dirty="0">
              <a:ea typeface="ＭＳ Ｐゴシック" pitchFamily="34" charset="-128"/>
            </a:endParaRPr>
          </a:p>
        </p:txBody>
      </p:sp>
    </p:spTree>
    <p:extLst>
      <p:ext uri="{BB962C8B-B14F-4D97-AF65-F5344CB8AC3E}">
        <p14:creationId xmlns:p14="http://schemas.microsoft.com/office/powerpoint/2010/main" val="35970657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Fil-baseret input/output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25</a:t>
            </a:fld>
            <a:endParaRPr lang="da-DK" altLang="da-DK" dirty="0"/>
          </a:p>
        </p:txBody>
      </p:sp>
      <p:sp>
        <p:nvSpPr>
          <p:cNvPr id="10" name="Rectangle 3"/>
          <p:cNvSpPr txBox="1">
            <a:spLocks noChangeArrowheads="1"/>
          </p:cNvSpPr>
          <p:nvPr/>
        </p:nvSpPr>
        <p:spPr bwMode="auto">
          <a:xfrm>
            <a:off x="416296" y="1065330"/>
            <a:ext cx="8476184" cy="533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Hvordan læser og skriver man en fil?</a:t>
            </a:r>
          </a:p>
          <a:p>
            <a:pPr lvl="1">
              <a:spcBef>
                <a:spcPts val="600"/>
              </a:spcBef>
            </a:pPr>
            <a:r>
              <a:rPr lang="da-DK" altLang="da-DK" sz="1800" dirty="0">
                <a:ea typeface="ＭＳ Ｐゴシック" pitchFamily="34" charset="-128"/>
              </a:rPr>
              <a:t>Område, hvor der let kan ske </a:t>
            </a:r>
            <a:r>
              <a:rPr lang="da-DK" altLang="da-DK" sz="1800" dirty="0" smtClean="0">
                <a:ea typeface="ＭＳ Ｐゴシック" pitchFamily="34" charset="-128"/>
              </a:rPr>
              <a:t>fejl, som er helt uden for programmørens </a:t>
            </a:r>
            <a:r>
              <a:rPr lang="da-DK" altLang="da-DK" sz="1800" spc="-30" dirty="0" smtClean="0">
                <a:ea typeface="ＭＳ Ｐゴシック" pitchFamily="34" charset="-128"/>
              </a:rPr>
              <a:t>kontrol </a:t>
            </a:r>
            <a:r>
              <a:rPr lang="da-DK" altLang="da-DK" sz="1800" spc="-30" dirty="0">
                <a:ea typeface="ＭＳ Ｐゴシック" pitchFamily="34" charset="-128"/>
              </a:rPr>
              <a:t>(forkert filnavn, disk </a:t>
            </a:r>
            <a:r>
              <a:rPr lang="da-DK" altLang="da-DK" sz="1800" spc="-30" dirty="0" smtClean="0">
                <a:ea typeface="ＭＳ Ｐゴシック" pitchFamily="34" charset="-128"/>
              </a:rPr>
              <a:t>fuld, manglende permission, netværksfejl, osv</a:t>
            </a:r>
            <a:r>
              <a:rPr lang="da-DK" altLang="da-DK" sz="1800" spc="-30" dirty="0">
                <a:ea typeface="ＭＳ Ｐゴシック" pitchFamily="34" charset="-128"/>
              </a:rPr>
              <a:t>.)</a:t>
            </a:r>
          </a:p>
          <a:p>
            <a:pPr lvl="1">
              <a:spcBef>
                <a:spcPts val="600"/>
              </a:spcBef>
            </a:pPr>
            <a:r>
              <a:rPr lang="da-DK" altLang="da-DK" sz="1800" dirty="0">
                <a:ea typeface="ＭＳ Ｐゴシック" pitchFamily="34" charset="-128"/>
              </a:rPr>
              <a:t>Sådanne fejl håndteres </a:t>
            </a:r>
            <a:r>
              <a:rPr lang="da-DK" altLang="da-DK" sz="1800" dirty="0" smtClean="0">
                <a:ea typeface="ＭＳ Ｐゴシック" pitchFamily="34" charset="-128"/>
              </a:rPr>
              <a:t>ved </a:t>
            </a:r>
            <a:r>
              <a:rPr lang="da-DK" altLang="da-DK" sz="1800" dirty="0">
                <a:ea typeface="ＭＳ Ｐゴシック" pitchFamily="34" charset="-128"/>
              </a:rPr>
              <a:t>hjælp af </a:t>
            </a:r>
            <a:r>
              <a:rPr lang="da-DK" altLang="da-DK" sz="1800" b="1" dirty="0" smtClean="0">
                <a:solidFill>
                  <a:srgbClr val="008000"/>
                </a:solidFill>
                <a:ea typeface="ＭＳ Ｐゴシック" pitchFamily="34" charset="-128"/>
              </a:rPr>
              <a:t>checked</a:t>
            </a:r>
            <a:r>
              <a:rPr lang="da-DK" altLang="da-DK" sz="1800" dirty="0" smtClean="0">
                <a:ea typeface="ＭＳ Ｐゴシック" pitchFamily="34" charset="-128"/>
              </a:rPr>
              <a:t> exceptions</a:t>
            </a:r>
          </a:p>
          <a:p>
            <a:pPr marL="342900" lvl="1" indent="-342900">
              <a:spcBef>
                <a:spcPts val="1800"/>
              </a:spcBef>
              <a:buChar char="•"/>
            </a:pPr>
            <a:r>
              <a:rPr lang="da-DK" altLang="da-DK" b="1" dirty="0">
                <a:solidFill>
                  <a:srgbClr val="A50021"/>
                </a:solidFill>
                <a:ea typeface="ＭＳ Ｐゴシック" pitchFamily="34" charset="-128"/>
                <a:cs typeface="ＭＳ Ｐゴシック" pitchFamily="-106" charset="-128"/>
              </a:rPr>
              <a:t>Java's oprindelige support for </a:t>
            </a:r>
            <a:r>
              <a:rPr lang="da-DK" altLang="da-DK" b="1" dirty="0" smtClean="0">
                <a:solidFill>
                  <a:srgbClr val="A50021"/>
                </a:solidFill>
                <a:ea typeface="ＭＳ Ｐゴシック" pitchFamily="34" charset="-128"/>
                <a:cs typeface="ＭＳ Ｐゴシック" pitchFamily="-106" charset="-128"/>
              </a:rPr>
              <a:t>input/output </a:t>
            </a:r>
            <a:r>
              <a:rPr lang="da-DK" altLang="da-DK" b="1" dirty="0">
                <a:solidFill>
                  <a:srgbClr val="A50021"/>
                </a:solidFill>
                <a:ea typeface="ＭＳ Ｐゴシック" pitchFamily="34" charset="-128"/>
                <a:cs typeface="ＭＳ Ｐゴシック" pitchFamily="-106" charset="-128"/>
              </a:rPr>
              <a:t>findes i </a:t>
            </a:r>
            <a:r>
              <a:rPr lang="da-DK" altLang="da-DK" b="1" dirty="0" smtClean="0">
                <a:solidFill>
                  <a:srgbClr val="A50021"/>
                </a:solidFill>
                <a:ea typeface="ＭＳ Ｐゴシック" pitchFamily="34" charset="-128"/>
                <a:cs typeface="ＭＳ Ｐゴシック" pitchFamily="-106" charset="-128"/>
              </a:rPr>
              <a:t>pakken </a:t>
            </a:r>
            <a:r>
              <a:rPr lang="da-DK" altLang="da-DK" b="1" dirty="0" smtClean="0">
                <a:solidFill>
                  <a:srgbClr val="008000"/>
                </a:solidFill>
                <a:ea typeface="ＭＳ Ｐゴシック" pitchFamily="34" charset="-128"/>
                <a:cs typeface="ＭＳ Ｐゴシック" pitchFamily="-106" charset="-128"/>
              </a:rPr>
              <a:t>java.io</a:t>
            </a:r>
          </a:p>
          <a:p>
            <a:pPr lvl="1">
              <a:spcBef>
                <a:spcPts val="600"/>
              </a:spcBef>
            </a:pPr>
            <a:r>
              <a:rPr lang="da-DK" altLang="da-DK" sz="1800" dirty="0">
                <a:ea typeface="ＭＳ Ｐゴシック" pitchFamily="34" charset="-128"/>
              </a:rPr>
              <a:t>Denne indeholder en lang række subklasser, som supporter </a:t>
            </a:r>
            <a:r>
              <a:rPr lang="da-DK" altLang="da-DK" sz="1800" dirty="0" smtClean="0">
                <a:ea typeface="ＭＳ Ｐゴシック" pitchFamily="34" charset="-128"/>
              </a:rPr>
              <a:t>input/output operationer</a:t>
            </a:r>
          </a:p>
          <a:p>
            <a:pPr lvl="1">
              <a:spcBef>
                <a:spcPts val="600"/>
              </a:spcBef>
            </a:pPr>
            <a:r>
              <a:rPr lang="da-DK" altLang="da-DK" sz="1800" dirty="0" smtClean="0">
                <a:ea typeface="ＭＳ Ｐゴシック" pitchFamily="34" charset="-128"/>
              </a:rPr>
              <a:t>Herudover defineres </a:t>
            </a:r>
            <a:r>
              <a:rPr lang="da-DK" altLang="da-DK" sz="1800" b="1" dirty="0" err="1" smtClean="0">
                <a:solidFill>
                  <a:srgbClr val="008000"/>
                </a:solidFill>
                <a:ea typeface="ＭＳ Ｐゴシック" pitchFamily="34" charset="-128"/>
              </a:rPr>
              <a:t>IOException</a:t>
            </a:r>
            <a:r>
              <a:rPr lang="da-DK" altLang="da-DK" sz="1800" dirty="0" smtClean="0">
                <a:ea typeface="ＭＳ Ｐゴシック" pitchFamily="34" charset="-128"/>
              </a:rPr>
              <a:t>, som er en checked exception</a:t>
            </a:r>
          </a:p>
          <a:p>
            <a:pPr lvl="1">
              <a:spcBef>
                <a:spcPts val="600"/>
              </a:spcBef>
            </a:pPr>
            <a:r>
              <a:rPr lang="da-DK" altLang="da-DK" sz="1800" dirty="0" err="1" smtClean="0">
                <a:ea typeface="ＭＳ Ｐゴシック" pitchFamily="34" charset="-128"/>
              </a:rPr>
              <a:t>IOException</a:t>
            </a:r>
            <a:r>
              <a:rPr lang="da-DK" altLang="da-DK" sz="1800" dirty="0" smtClean="0">
                <a:ea typeface="ＭＳ Ｐゴシック" pitchFamily="34" charset="-128"/>
              </a:rPr>
              <a:t> her mere end 30 subklasser heriblandt </a:t>
            </a:r>
            <a:r>
              <a:rPr lang="da-DK" altLang="da-DK" sz="1800" b="1" dirty="0" smtClean="0">
                <a:solidFill>
                  <a:srgbClr val="008000"/>
                </a:solidFill>
                <a:ea typeface="ＭＳ Ｐゴシック" pitchFamily="34" charset="-128"/>
              </a:rPr>
              <a:t>FileNotFoundException</a:t>
            </a:r>
            <a:r>
              <a:rPr lang="da-DK" altLang="da-DK" sz="1800" dirty="0" smtClean="0">
                <a:ea typeface="ＭＳ Ｐゴシック" pitchFamily="34" charset="-128"/>
              </a:rPr>
              <a:t> and </a:t>
            </a:r>
            <a:r>
              <a:rPr lang="da-DK" altLang="da-DK" sz="1800" b="1" dirty="0" smtClean="0">
                <a:solidFill>
                  <a:srgbClr val="008000"/>
                </a:solidFill>
                <a:ea typeface="ＭＳ Ｐゴシック" pitchFamily="34" charset="-128"/>
              </a:rPr>
              <a:t>EOFException</a:t>
            </a:r>
            <a:r>
              <a:rPr lang="da-DK" altLang="da-DK" sz="1800" dirty="0">
                <a:ea typeface="ＭＳ Ｐゴシック" pitchFamily="34" charset="-128"/>
              </a:rPr>
              <a:t> </a:t>
            </a:r>
            <a:r>
              <a:rPr lang="da-DK" altLang="da-DK" sz="1800" dirty="0" smtClean="0">
                <a:ea typeface="ＭＳ Ｐゴシック" pitchFamily="34" charset="-128"/>
              </a:rPr>
              <a:t>(EOF </a:t>
            </a:r>
            <a:r>
              <a:rPr lang="da-DK" altLang="da-DK" sz="1800" dirty="0" smtClean="0">
                <a:latin typeface="Arial"/>
                <a:ea typeface="ＭＳ Ｐゴシック" pitchFamily="34" charset="-128"/>
                <a:cs typeface="Arial"/>
              </a:rPr>
              <a:t>≈</a:t>
            </a:r>
            <a:r>
              <a:rPr lang="da-DK" altLang="da-DK" sz="1800" dirty="0" smtClean="0">
                <a:ea typeface="ＭＳ Ｐゴシック" pitchFamily="34" charset="-128"/>
              </a:rPr>
              <a:t> end of file)</a:t>
            </a: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Senere </a:t>
            </a:r>
            <a:r>
              <a:rPr lang="da-DK" altLang="da-DK" b="1" dirty="0" err="1" smtClean="0">
                <a:solidFill>
                  <a:srgbClr val="A50021"/>
                </a:solidFill>
                <a:ea typeface="ＭＳ Ｐゴシック" pitchFamily="34" charset="-128"/>
                <a:cs typeface="ＭＳ Ｐゴシック" pitchFamily="-106" charset="-128"/>
              </a:rPr>
              <a:t>versioenr</a:t>
            </a:r>
            <a:r>
              <a:rPr lang="da-DK" altLang="da-DK" b="1" dirty="0" smtClean="0">
                <a:solidFill>
                  <a:srgbClr val="A50021"/>
                </a:solidFill>
                <a:ea typeface="ＭＳ Ｐゴシック" pitchFamily="34" charset="-128"/>
                <a:cs typeface="ＭＳ Ｐゴシック" pitchFamily="-106" charset="-128"/>
              </a:rPr>
              <a:t> har tilføjet</a:t>
            </a:r>
            <a:r>
              <a:rPr lang="da-DK" altLang="da-DK" b="1" dirty="0" smtClean="0">
                <a:solidFill>
                  <a:srgbClr val="008000"/>
                </a:solidFill>
                <a:ea typeface="ＭＳ Ｐゴシック" pitchFamily="34" charset="-128"/>
                <a:cs typeface="ＭＳ Ｐゴシック" pitchFamily="-106" charset="-128"/>
              </a:rPr>
              <a:t> </a:t>
            </a:r>
            <a:r>
              <a:rPr lang="da-DK" altLang="da-DK" b="1" dirty="0" err="1" smtClean="0">
                <a:solidFill>
                  <a:srgbClr val="008000"/>
                </a:solidFill>
                <a:ea typeface="ＭＳ Ｐゴシック" pitchFamily="34" charset="-128"/>
                <a:cs typeface="ＭＳ Ｐゴシック" pitchFamily="-106" charset="-128"/>
              </a:rPr>
              <a:t>java.nio</a:t>
            </a:r>
            <a:r>
              <a:rPr lang="da-DK" altLang="da-DK" b="1" dirty="0" smtClean="0">
                <a:solidFill>
                  <a:srgbClr val="A50021"/>
                </a:solidFill>
                <a:ea typeface="ＭＳ Ｐゴシック" pitchFamily="34" charset="-128"/>
                <a:cs typeface="ＭＳ Ｐゴシック" pitchFamily="-106" charset="-128"/>
              </a:rPr>
              <a:t> pakken </a:t>
            </a:r>
            <a:r>
              <a:rPr lang="da-DK" altLang="da-DK" b="1" dirty="0" smtClean="0">
                <a:solidFill>
                  <a:srgbClr val="A50021"/>
                </a:solidFill>
                <a:ea typeface="ＭＳ Ｐゴシック" pitchFamily="34" charset="-128"/>
                <a:cs typeface="ＭＳ Ｐゴシック" pitchFamily="-106" charset="-128"/>
              </a:rPr>
              <a:t>(</a:t>
            </a:r>
            <a:r>
              <a:rPr lang="da-DK" altLang="da-DK" b="1" dirty="0" err="1">
                <a:solidFill>
                  <a:srgbClr val="A50021"/>
                </a:solidFill>
                <a:ea typeface="ＭＳ Ｐゴシック" pitchFamily="34" charset="-128"/>
                <a:cs typeface="ＭＳ Ｐゴシック" pitchFamily="-106" charset="-128"/>
              </a:rPr>
              <a:t>NIO</a:t>
            </a:r>
            <a:r>
              <a:rPr lang="da-DK" altLang="da-DK" b="1" dirty="0">
                <a:solidFill>
                  <a:srgbClr val="A50021"/>
                </a:solidFill>
                <a:ea typeface="ＭＳ Ｐゴシック" pitchFamily="34" charset="-128"/>
                <a:cs typeface="ＭＳ Ｐゴシック" pitchFamily="-106" charset="-128"/>
              </a:rPr>
              <a:t> ≈ New IO)</a:t>
            </a:r>
            <a:endParaRPr lang="da-DK" altLang="da-DK" b="1" dirty="0" smtClean="0">
              <a:solidFill>
                <a:srgbClr val="A50021"/>
              </a:solidFill>
              <a:ea typeface="ＭＳ Ｐゴシック" pitchFamily="34" charset="-128"/>
              <a:cs typeface="ＭＳ Ｐゴシック" pitchFamily="-106" charset="-128"/>
            </a:endParaRPr>
          </a:p>
          <a:p>
            <a:pPr lvl="1">
              <a:spcBef>
                <a:spcPts val="600"/>
              </a:spcBef>
            </a:pPr>
            <a:r>
              <a:rPr lang="da-DK" altLang="da-DK" sz="1800" dirty="0" err="1" smtClean="0">
                <a:ea typeface="ＭＳ Ｐゴシック" pitchFamily="34" charset="-128"/>
              </a:rPr>
              <a:t>Java.nio</a:t>
            </a:r>
            <a:r>
              <a:rPr lang="da-DK" altLang="da-DK" sz="1800" dirty="0" smtClean="0">
                <a:ea typeface="ＭＳ Ｐゴシック" pitchFamily="34" charset="-128"/>
              </a:rPr>
              <a:t> har en række tilhørende pakker såsom </a:t>
            </a:r>
            <a:r>
              <a:rPr lang="da-DK" altLang="da-DK" sz="1800" dirty="0" err="1" smtClean="0">
                <a:ea typeface="ＭＳ Ｐゴシック" pitchFamily="34" charset="-128"/>
              </a:rPr>
              <a:t>java.nio.file</a:t>
            </a:r>
            <a:r>
              <a:rPr lang="da-DK" altLang="da-DK" sz="1800" dirty="0" smtClean="0">
                <a:ea typeface="ＭＳ Ｐゴシック" pitchFamily="34" charset="-128"/>
              </a:rPr>
              <a:t> og </a:t>
            </a:r>
            <a:r>
              <a:rPr lang="da-DK" altLang="da-DK" sz="1800" dirty="0" err="1" smtClean="0">
                <a:ea typeface="ＭＳ Ｐゴシック" pitchFamily="34" charset="-128"/>
              </a:rPr>
              <a:t>java.nio.charset</a:t>
            </a:r>
            <a:endParaRPr lang="da-DK" altLang="da-DK" sz="1800" dirty="0" smtClean="0">
              <a:ea typeface="ＭＳ Ｐゴシック" pitchFamily="34" charset="-128"/>
            </a:endParaRPr>
          </a:p>
          <a:p>
            <a:pPr lvl="1">
              <a:spcBef>
                <a:spcPts val="600"/>
              </a:spcBef>
            </a:pPr>
            <a:r>
              <a:rPr lang="da-DK" altLang="da-DK" sz="1800" dirty="0" smtClean="0">
                <a:ea typeface="ＭＳ Ｐゴシック" pitchFamily="34" charset="-128"/>
              </a:rPr>
              <a:t>Klasserne </a:t>
            </a:r>
            <a:r>
              <a:rPr lang="da-DK" altLang="da-DK" sz="1800" dirty="0">
                <a:ea typeface="ＭＳ Ｐゴシック" pitchFamily="34" charset="-128"/>
              </a:rPr>
              <a:t>i </a:t>
            </a:r>
            <a:r>
              <a:rPr lang="da-DK" altLang="da-DK" sz="1800" dirty="0" err="1">
                <a:ea typeface="ＭＳ Ｐゴシック" pitchFamily="34" charset="-128"/>
              </a:rPr>
              <a:t>nio</a:t>
            </a:r>
            <a:r>
              <a:rPr lang="da-DK" altLang="da-DK" sz="1800" dirty="0">
                <a:ea typeface="ＭＳ Ｐゴシック" pitchFamily="34" charset="-128"/>
              </a:rPr>
              <a:t> </a:t>
            </a:r>
            <a:r>
              <a:rPr lang="da-DK" altLang="da-DK" sz="1800" dirty="0" smtClean="0">
                <a:ea typeface="ＭＳ Ｐゴシック" pitchFamily="34" charset="-128"/>
              </a:rPr>
              <a:t>pakkerne erstatter </a:t>
            </a:r>
            <a:r>
              <a:rPr lang="da-DK" altLang="da-DK" sz="1800" dirty="0">
                <a:ea typeface="ＭＳ Ｐゴシック" pitchFamily="34" charset="-128"/>
              </a:rPr>
              <a:t>delvis </a:t>
            </a:r>
            <a:r>
              <a:rPr lang="da-DK" altLang="da-DK" sz="1800" dirty="0" smtClean="0">
                <a:ea typeface="ＭＳ Ｐゴシック" pitchFamily="34" charset="-128"/>
              </a:rPr>
              <a:t>klasserne </a:t>
            </a:r>
            <a:r>
              <a:rPr lang="da-DK" altLang="da-DK" sz="1800" dirty="0">
                <a:ea typeface="ＭＳ Ｐゴシック" pitchFamily="34" charset="-128"/>
              </a:rPr>
              <a:t>i java.io </a:t>
            </a:r>
            <a:r>
              <a:rPr lang="da-DK" altLang="da-DK" sz="1800" dirty="0" smtClean="0">
                <a:ea typeface="ＭＳ Ｐゴシック" pitchFamily="34" charset="-128"/>
              </a:rPr>
              <a:t>pakken</a:t>
            </a:r>
            <a:br>
              <a:rPr lang="da-DK" altLang="da-DK" sz="1800" dirty="0" smtClean="0">
                <a:ea typeface="ＭＳ Ｐゴシック" pitchFamily="34" charset="-128"/>
              </a:rPr>
            </a:br>
            <a:r>
              <a:rPr lang="da-DK" altLang="da-DK" sz="1800" dirty="0" smtClean="0">
                <a:ea typeface="ＭＳ Ｐゴシック" pitchFamily="34" charset="-128"/>
              </a:rPr>
              <a:t>(på samme måde som Swing delvist erstatter AWT)</a:t>
            </a:r>
            <a:endParaRPr lang="da-DK" altLang="da-DK" sz="1800" dirty="0">
              <a:ea typeface="ＭＳ Ｐゴシック" pitchFamily="34" charset="-128"/>
            </a:endParaRPr>
          </a:p>
          <a:p>
            <a:pPr lvl="1">
              <a:spcBef>
                <a:spcPts val="1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52619475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Files og </a:t>
            </a:r>
            <a:r>
              <a:rPr lang="da-DK" altLang="da-DK" sz="3200" dirty="0" err="1" smtClean="0">
                <a:ea typeface="ＭＳ Ｐゴシック" pitchFamily="34" charset="-128"/>
              </a:rPr>
              <a:t>streams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26</a:t>
            </a:fld>
            <a:endParaRPr lang="da-DK" altLang="da-DK" dirty="0"/>
          </a:p>
        </p:txBody>
      </p:sp>
      <p:sp>
        <p:nvSpPr>
          <p:cNvPr id="10" name="Rectangle 3"/>
          <p:cNvSpPr txBox="1">
            <a:spLocks noChangeArrowheads="1"/>
          </p:cNvSpPr>
          <p:nvPr/>
        </p:nvSpPr>
        <p:spPr bwMode="auto">
          <a:xfrm>
            <a:off x="340078" y="1052736"/>
            <a:ext cx="8624410"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Input/output opdeles i</a:t>
            </a:r>
          </a:p>
          <a:p>
            <a:pPr marL="342900" lvl="1" indent="-342900">
              <a:spcBef>
                <a:spcPts val="1800"/>
              </a:spcBef>
              <a:buChar char="•"/>
            </a:pPr>
            <a:r>
              <a:rPr lang="da-DK" altLang="da-DK" b="1" dirty="0" smtClean="0">
                <a:solidFill>
                  <a:srgbClr val="A50021"/>
                </a:solidFill>
                <a:ea typeface="ＭＳ Ｐゴシック" pitchFamily="34" charset="-128"/>
              </a:rPr>
              <a:t>Tekstfiler</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I</a:t>
            </a:r>
            <a:r>
              <a:rPr lang="da-DK" altLang="da-DK" sz="1800" dirty="0" smtClean="0">
                <a:ea typeface="ＭＳ Ｐゴシック" pitchFamily="34" charset="-128"/>
              </a:rPr>
              <a:t>ndeholder tegn-baseret information i en form, som kan læses og forstås</a:t>
            </a:r>
            <a:br>
              <a:rPr lang="da-DK" altLang="da-DK" sz="1800" dirty="0" smtClean="0">
                <a:ea typeface="ＭＳ Ｐゴシック" pitchFamily="34" charset="-128"/>
              </a:rPr>
            </a:br>
            <a:r>
              <a:rPr lang="da-DK" altLang="da-DK" sz="1800" dirty="0" smtClean="0">
                <a:ea typeface="ＭＳ Ｐゴシック" pitchFamily="34" charset="-128"/>
              </a:rPr>
              <a:t>af mennesker – f.eks. html filer, Java programfiler og dokumentationsfiler</a:t>
            </a:r>
          </a:p>
          <a:p>
            <a:pPr lvl="1">
              <a:spcBef>
                <a:spcPts val="600"/>
              </a:spcBef>
            </a:pPr>
            <a:r>
              <a:rPr lang="da-DK" altLang="da-DK" sz="1800" dirty="0" smtClean="0">
                <a:ea typeface="ＭＳ Ｐゴシック" pitchFamily="34" charset="-128"/>
              </a:rPr>
              <a:t>Svarer til </a:t>
            </a:r>
            <a:r>
              <a:rPr lang="da-DK" altLang="da-DK" sz="1800" b="1" dirty="0">
                <a:solidFill>
                  <a:srgbClr val="008000"/>
                </a:solidFill>
                <a:ea typeface="ＭＳ Ｐゴシック" pitchFamily="34" charset="-128"/>
              </a:rPr>
              <a:t>char</a:t>
            </a:r>
            <a:r>
              <a:rPr lang="da-DK" altLang="da-DK" sz="1800" dirty="0" smtClean="0">
                <a:ea typeface="ＭＳ Ｐゴシック" pitchFamily="34" charset="-128"/>
              </a:rPr>
              <a:t> og </a:t>
            </a:r>
            <a:r>
              <a:rPr lang="da-DK" altLang="da-DK" sz="1800" b="1" dirty="0">
                <a:solidFill>
                  <a:srgbClr val="008000"/>
                </a:solidFill>
                <a:ea typeface="ＭＳ Ｐゴシック" pitchFamily="34" charset="-128"/>
              </a:rPr>
              <a:t>String</a:t>
            </a:r>
            <a:r>
              <a:rPr lang="da-DK" altLang="da-DK" sz="1800" dirty="0" smtClean="0">
                <a:ea typeface="ＭＳ Ｐゴシック" pitchFamily="34" charset="-128"/>
              </a:rPr>
              <a:t> typerne</a:t>
            </a:r>
          </a:p>
          <a:p>
            <a:pPr lvl="1">
              <a:spcBef>
                <a:spcPts val="600"/>
              </a:spcBef>
            </a:pPr>
            <a:r>
              <a:rPr lang="da-DK" altLang="da-DK" sz="1800" dirty="0" smtClean="0">
                <a:ea typeface="ＭＳ Ｐゴシック" pitchFamily="34" charset="-128"/>
              </a:rPr>
              <a:t>Håndteres </a:t>
            </a:r>
            <a:r>
              <a:rPr lang="da-DK" altLang="da-DK" sz="1800" dirty="0">
                <a:ea typeface="ＭＳ Ｐゴシック" pitchFamily="34" charset="-128"/>
              </a:rPr>
              <a:t>ved </a:t>
            </a:r>
            <a:r>
              <a:rPr lang="da-DK" altLang="da-DK" sz="1800" dirty="0" smtClean="0">
                <a:ea typeface="ＭＳ Ｐゴシック" pitchFamily="34" charset="-128"/>
              </a:rPr>
              <a:t>hjælp </a:t>
            </a:r>
            <a:r>
              <a:rPr lang="da-DK" altLang="da-DK" sz="1800" dirty="0">
                <a:ea typeface="ＭＳ Ｐゴシック" pitchFamily="34" charset="-128"/>
              </a:rPr>
              <a:t>af </a:t>
            </a:r>
            <a:r>
              <a:rPr lang="da-DK" altLang="da-DK" sz="1800" b="1" dirty="0" err="1">
                <a:solidFill>
                  <a:srgbClr val="008000"/>
                </a:solidFill>
                <a:ea typeface="ＭＳ Ｐゴシック" pitchFamily="34" charset="-128"/>
              </a:rPr>
              <a:t>readers</a:t>
            </a:r>
            <a:r>
              <a:rPr lang="da-DK" altLang="da-DK" sz="1800" dirty="0">
                <a:solidFill>
                  <a:srgbClr val="008000"/>
                </a:solidFill>
                <a:ea typeface="ＭＳ Ｐゴシック" pitchFamily="34" charset="-128"/>
              </a:rPr>
              <a:t> </a:t>
            </a:r>
            <a:r>
              <a:rPr lang="da-DK" altLang="da-DK" sz="1800" dirty="0">
                <a:ea typeface="ＭＳ Ｐゴシック" pitchFamily="34" charset="-128"/>
              </a:rPr>
              <a:t>og </a:t>
            </a:r>
            <a:r>
              <a:rPr lang="da-DK" altLang="da-DK" sz="1800" b="1" dirty="0" err="1">
                <a:solidFill>
                  <a:srgbClr val="008000"/>
                </a:solidFill>
                <a:ea typeface="ＭＳ Ｐゴシック" pitchFamily="34" charset="-128"/>
              </a:rPr>
              <a:t>writers</a:t>
            </a:r>
            <a:r>
              <a:rPr lang="da-DK" altLang="da-DK" sz="1800" dirty="0">
                <a:ea typeface="ＭＳ Ｐゴシック" pitchFamily="34" charset="-128"/>
              </a:rPr>
              <a:t> såsom </a:t>
            </a:r>
            <a:r>
              <a:rPr lang="da-DK" altLang="da-DK" sz="1800" dirty="0" smtClean="0">
                <a:ea typeface="ＭＳ Ｐゴシック" pitchFamily="34" charset="-128"/>
              </a:rPr>
              <a:t>FileReader, BufferedReader </a:t>
            </a:r>
            <a:r>
              <a:rPr lang="da-DK" altLang="da-DK" sz="1800" dirty="0">
                <a:ea typeface="ＭＳ Ｐゴシック" pitchFamily="34" charset="-128"/>
              </a:rPr>
              <a:t>og </a:t>
            </a:r>
            <a:r>
              <a:rPr lang="da-DK" altLang="da-DK" sz="1800" dirty="0" err="1" smtClean="0">
                <a:ea typeface="ＭＳ Ｐゴシック" pitchFamily="34" charset="-128"/>
              </a:rPr>
              <a:t>FileWriter</a:t>
            </a:r>
            <a:endParaRPr lang="da-DK" altLang="da-DK" sz="1800" dirty="0" smtClean="0">
              <a:ea typeface="ＭＳ Ｐゴシック" pitchFamily="34" charset="-128"/>
            </a:endParaRPr>
          </a:p>
          <a:p>
            <a:pPr marL="342900" lvl="1" indent="-342900">
              <a:spcBef>
                <a:spcPts val="1800"/>
              </a:spcBef>
              <a:buChar char="•"/>
            </a:pPr>
            <a:r>
              <a:rPr lang="da-DK" altLang="da-DK" b="1" dirty="0" err="1">
                <a:solidFill>
                  <a:srgbClr val="A50021"/>
                </a:solidFill>
                <a:ea typeface="ＭＳ Ｐゴシック" pitchFamily="34" charset="-128"/>
              </a:rPr>
              <a:t>Streams</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I</a:t>
            </a:r>
            <a:r>
              <a:rPr lang="da-DK" altLang="da-DK" sz="1800" dirty="0" smtClean="0">
                <a:ea typeface="ＭＳ Ｐゴシック" pitchFamily="34" charset="-128"/>
              </a:rPr>
              <a:t>ndeholder binær information såsom billeder eller eksekverbare programmer</a:t>
            </a:r>
          </a:p>
          <a:p>
            <a:pPr lvl="1">
              <a:spcBef>
                <a:spcPts val="600"/>
              </a:spcBef>
            </a:pPr>
            <a:r>
              <a:rPr lang="da-DK" altLang="da-DK" sz="1800" dirty="0" smtClean="0">
                <a:ea typeface="ＭＳ Ｐゴシック" pitchFamily="34" charset="-128"/>
              </a:rPr>
              <a:t>Svarer til </a:t>
            </a:r>
            <a:r>
              <a:rPr lang="da-DK" altLang="da-DK" sz="1800" b="1" dirty="0">
                <a:solidFill>
                  <a:srgbClr val="008000"/>
                </a:solidFill>
                <a:ea typeface="ＭＳ Ｐゴシック" pitchFamily="34" charset="-128"/>
              </a:rPr>
              <a:t>byte</a:t>
            </a:r>
            <a:r>
              <a:rPr lang="da-DK" altLang="da-DK" sz="1800" dirty="0" smtClean="0">
                <a:ea typeface="ＭＳ Ｐゴシック" pitchFamily="34" charset="-128"/>
              </a:rPr>
              <a:t> typen</a:t>
            </a:r>
          </a:p>
          <a:p>
            <a:pPr lvl="1">
              <a:spcBef>
                <a:spcPts val="600"/>
              </a:spcBef>
            </a:pPr>
            <a:r>
              <a:rPr lang="da-DK" altLang="da-DK" sz="1800" dirty="0">
                <a:ea typeface="ＭＳ Ｐゴシック" pitchFamily="34" charset="-128"/>
              </a:rPr>
              <a:t>Streams håndteres ved hjælp af </a:t>
            </a:r>
            <a:r>
              <a:rPr lang="da-DK" altLang="da-DK" sz="1800" b="1" dirty="0">
                <a:solidFill>
                  <a:srgbClr val="008000"/>
                </a:solidFill>
                <a:ea typeface="ＭＳ Ｐゴシック" pitchFamily="34" charset="-128"/>
              </a:rPr>
              <a:t>stream handlers</a:t>
            </a:r>
          </a:p>
          <a:p>
            <a:pPr lvl="1">
              <a:spcBef>
                <a:spcPts val="600"/>
              </a:spcBef>
            </a:pPr>
            <a:r>
              <a:rPr lang="da-DK" altLang="da-DK" sz="1800" dirty="0" smtClean="0">
                <a:ea typeface="ＭＳ Ｐゴシック" pitchFamily="34" charset="-128"/>
              </a:rPr>
              <a:t>Bemærk at disse streams </a:t>
            </a:r>
            <a:r>
              <a:rPr lang="da-DK" altLang="da-DK" sz="1800" b="1" dirty="0">
                <a:solidFill>
                  <a:srgbClr val="008000"/>
                </a:solidFill>
                <a:ea typeface="ＭＳ Ｐゴシック" pitchFamily="34" charset="-128"/>
              </a:rPr>
              <a:t>intet</a:t>
            </a:r>
            <a:r>
              <a:rPr lang="da-DK" altLang="da-DK" sz="1800" dirty="0" smtClean="0">
                <a:ea typeface="ＭＳ Ｐゴシック" pitchFamily="34" charset="-128"/>
              </a:rPr>
              <a:t> har med de streams at gøre, som I kender fra funktionel programmering</a:t>
            </a:r>
          </a:p>
          <a:p>
            <a:pPr lvl="1">
              <a:spcBef>
                <a:spcPts val="1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374046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klassen og Path interfacet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27</a:t>
            </a:fld>
            <a:endParaRPr lang="da-DK" altLang="da-DK" dirty="0"/>
          </a:p>
        </p:txBody>
      </p:sp>
      <p:sp>
        <p:nvSpPr>
          <p:cNvPr id="10" name="Rectangle 3"/>
          <p:cNvSpPr txBox="1">
            <a:spLocks noChangeArrowheads="1"/>
          </p:cNvSpPr>
          <p:nvPr/>
        </p:nvSpPr>
        <p:spPr bwMode="auto">
          <a:xfrm>
            <a:off x="340078" y="1052736"/>
            <a:ext cx="8408386"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En fil er ikke blot et navn og noget indhold</a:t>
            </a:r>
          </a:p>
          <a:p>
            <a:pPr lvl="1">
              <a:spcBef>
                <a:spcPts val="600"/>
              </a:spcBef>
            </a:pPr>
            <a:r>
              <a:rPr lang="da-DK" altLang="da-DK" sz="1800" dirty="0">
                <a:ea typeface="ＭＳ Ｐゴシック" pitchFamily="34" charset="-128"/>
              </a:rPr>
              <a:t>Filer ligger i </a:t>
            </a:r>
            <a:r>
              <a:rPr lang="da-DK" altLang="da-DK" sz="1800" dirty="0" smtClean="0">
                <a:ea typeface="ＭＳ Ｐゴシック" pitchFamily="34" charset="-128"/>
              </a:rPr>
              <a:t>foldere (</a:t>
            </a:r>
            <a:r>
              <a:rPr lang="da-DK" altLang="da-DK" sz="1800" dirty="0" err="1" smtClean="0">
                <a:ea typeface="ＭＳ Ｐゴシック" pitchFamily="34" charset="-128"/>
              </a:rPr>
              <a:t>directories</a:t>
            </a:r>
            <a:r>
              <a:rPr lang="da-DK" altLang="da-DK" sz="1800" dirty="0" smtClean="0">
                <a:ea typeface="ＭＳ Ｐゴシック" pitchFamily="34" charset="-128"/>
              </a:rPr>
              <a:t>)</a:t>
            </a:r>
          </a:p>
          <a:p>
            <a:pPr lvl="1">
              <a:spcBef>
                <a:spcPts val="600"/>
              </a:spcBef>
            </a:pPr>
            <a:r>
              <a:rPr lang="da-DK" altLang="da-DK" sz="1800" dirty="0">
                <a:ea typeface="ＭＳ Ｐゴシック" pitchFamily="34" charset="-128"/>
              </a:rPr>
              <a:t>D</a:t>
            </a:r>
            <a:r>
              <a:rPr lang="da-DK" altLang="da-DK" sz="1800" dirty="0" smtClean="0">
                <a:ea typeface="ＭＳ Ｐゴシック" pitchFamily="34" charset="-128"/>
              </a:rPr>
              <a:t>e indeholder information om størrelse, hvem der ejer dem, </a:t>
            </a:r>
            <a:r>
              <a:rPr lang="da-DK" altLang="da-DK" sz="1800" dirty="0">
                <a:ea typeface="ＭＳ Ｐゴシック" pitchFamily="34" charset="-128"/>
              </a:rPr>
              <a:t>hvem der kan tilgå/ændre </a:t>
            </a:r>
            <a:r>
              <a:rPr lang="da-DK" altLang="da-DK" sz="1800" dirty="0" smtClean="0">
                <a:ea typeface="ＭＳ Ｐゴシック" pitchFamily="34" charset="-128"/>
              </a:rPr>
              <a:t>i dem</a:t>
            </a:r>
            <a:r>
              <a:rPr lang="da-DK" altLang="da-DK" sz="1800" dirty="0">
                <a:ea typeface="ＭＳ Ｐゴシック" pitchFamily="34" charset="-128"/>
              </a:rPr>
              <a:t>, hvornår </a:t>
            </a:r>
            <a:r>
              <a:rPr lang="da-DK" altLang="da-DK" sz="1800" dirty="0" smtClean="0">
                <a:ea typeface="ＭＳ Ｐゴシック" pitchFamily="34" charset="-128"/>
              </a:rPr>
              <a:t>de blev skabt og sidst er ændret, om de er skjulte (</a:t>
            </a:r>
            <a:r>
              <a:rPr lang="da-DK" altLang="da-DK" sz="1800" dirty="0" err="1" smtClean="0">
                <a:ea typeface="ＭＳ Ｐゴシック" pitchFamily="34" charset="-128"/>
              </a:rPr>
              <a:t>hidden</a:t>
            </a:r>
            <a:r>
              <a:rPr lang="da-DK" altLang="da-DK" sz="1800" dirty="0" smtClean="0">
                <a:ea typeface="ＭＳ Ｐゴシック" pitchFamily="34" charset="-128"/>
              </a:rPr>
              <a:t>), osv.</a:t>
            </a:r>
          </a:p>
          <a:p>
            <a:pPr marL="342900" lvl="1" indent="-342900">
              <a:spcBef>
                <a:spcPts val="1800"/>
              </a:spcBef>
              <a:buChar char="•"/>
            </a:pPr>
            <a:r>
              <a:rPr lang="da-DK" altLang="da-DK" b="1" dirty="0" smtClean="0">
                <a:solidFill>
                  <a:srgbClr val="008000"/>
                </a:solidFill>
                <a:ea typeface="ＭＳ Ｐゴシック" pitchFamily="34" charset="-128"/>
              </a:rPr>
              <a:t>java.io </a:t>
            </a:r>
            <a:r>
              <a:rPr lang="da-DK" altLang="da-DK" b="1" dirty="0">
                <a:solidFill>
                  <a:srgbClr val="A50021"/>
                </a:solidFill>
                <a:ea typeface="ＭＳ Ｐゴシック" pitchFamily="34" charset="-128"/>
              </a:rPr>
              <a:t>pakken indeholder </a:t>
            </a:r>
            <a:r>
              <a:rPr lang="da-DK" altLang="da-DK" b="1" dirty="0" smtClean="0">
                <a:solidFill>
                  <a:srgbClr val="008000"/>
                </a:solidFill>
                <a:ea typeface="ＭＳ Ｐゴシック" pitchFamily="34" charset="-128"/>
              </a:rPr>
              <a:t>File</a:t>
            </a:r>
            <a:r>
              <a:rPr lang="da-DK" altLang="da-DK" b="1" dirty="0" smtClean="0">
                <a:solidFill>
                  <a:srgbClr val="A50021"/>
                </a:solidFill>
                <a:ea typeface="ＭＳ Ｐゴシック" pitchFamily="34" charset="-128"/>
              </a:rPr>
              <a:t> klassen, som har </a:t>
            </a:r>
            <a:r>
              <a:rPr lang="da-DK" altLang="da-DK" b="1" dirty="0">
                <a:solidFill>
                  <a:srgbClr val="A50021"/>
                </a:solidFill>
                <a:ea typeface="ＭＳ Ｐゴシック" pitchFamily="34" charset="-128"/>
              </a:rPr>
              <a:t>en lang række metoder til at understøtte ovenstående</a:t>
            </a:r>
          </a:p>
          <a:p>
            <a:pPr lvl="1">
              <a:spcBef>
                <a:spcPts val="600"/>
              </a:spcBef>
            </a:pPr>
            <a:r>
              <a:rPr lang="da-DK" altLang="da-DK" sz="1800" dirty="0" smtClean="0">
                <a:ea typeface="ＭＳ Ｐゴシック" pitchFamily="34" charset="-128"/>
              </a:rPr>
              <a:t>Et </a:t>
            </a:r>
            <a:r>
              <a:rPr lang="da-DK" altLang="da-DK" sz="1800" b="1" dirty="0" smtClean="0">
                <a:solidFill>
                  <a:srgbClr val="008000"/>
                </a:solidFill>
                <a:ea typeface="ＭＳ Ｐゴシック" pitchFamily="34" charset="-128"/>
              </a:rPr>
              <a:t>File</a:t>
            </a:r>
            <a:r>
              <a:rPr lang="da-DK" altLang="da-DK" sz="1800" dirty="0" smtClean="0">
                <a:ea typeface="ＭＳ Ｐゴシック" pitchFamily="34" charset="-128"/>
              </a:rPr>
              <a:t> objekt indeholder information om en fils egenskaber (men indeholder ikke filens indhold)</a:t>
            </a:r>
          </a:p>
          <a:p>
            <a:pPr lvl="1">
              <a:spcBef>
                <a:spcPts val="600"/>
              </a:spcBef>
            </a:pPr>
            <a:r>
              <a:rPr lang="da-DK" altLang="da-DK" sz="1800" dirty="0" smtClean="0">
                <a:ea typeface="ＭＳ Ｐゴシック" pitchFamily="34" charset="-128"/>
              </a:rPr>
              <a:t>Ved hjælp af et </a:t>
            </a:r>
            <a:r>
              <a:rPr lang="da-DK" altLang="da-DK" sz="1800" b="1" dirty="0" smtClean="0">
                <a:solidFill>
                  <a:srgbClr val="008000"/>
                </a:solidFill>
                <a:ea typeface="ＭＳ Ｐゴシック" pitchFamily="34" charset="-128"/>
              </a:rPr>
              <a:t>File</a:t>
            </a:r>
            <a:r>
              <a:rPr lang="da-DK" altLang="da-DK" sz="1800" dirty="0" smtClean="0">
                <a:ea typeface="ＭＳ Ｐゴシック" pitchFamily="34" charset="-128"/>
              </a:rPr>
              <a:t> objekt kan man f.eks. undersøge, om en fil eksisterer, og på den måde undgå at fremprovokere en FileNotFoundException</a:t>
            </a:r>
          </a:p>
          <a:p>
            <a:pPr marL="342900" lvl="1" indent="-342900">
              <a:spcBef>
                <a:spcPts val="1800"/>
              </a:spcBef>
              <a:buChar char="•"/>
            </a:pPr>
            <a:r>
              <a:rPr lang="da-DK" altLang="da-DK" b="1" dirty="0">
                <a:solidFill>
                  <a:srgbClr val="A50021"/>
                </a:solidFill>
                <a:ea typeface="ＭＳ Ｐゴシック" pitchFamily="34" charset="-128"/>
              </a:rPr>
              <a:t>Tilsvarende indeholder </a:t>
            </a:r>
            <a:r>
              <a:rPr lang="da-DK" altLang="da-DK" b="1" dirty="0" err="1">
                <a:solidFill>
                  <a:srgbClr val="008000"/>
                </a:solidFill>
                <a:ea typeface="ＭＳ Ｐゴシック" pitchFamily="34" charset="-128"/>
              </a:rPr>
              <a:t>java.nio.file</a:t>
            </a:r>
            <a:r>
              <a:rPr lang="da-DK" altLang="da-DK" b="1" dirty="0">
                <a:solidFill>
                  <a:srgbClr val="A50021"/>
                </a:solidFill>
                <a:ea typeface="ＭＳ Ｐゴシック" pitchFamily="34" charset="-128"/>
              </a:rPr>
              <a:t> pakken </a:t>
            </a:r>
            <a:r>
              <a:rPr lang="da-DK" altLang="da-DK" b="1" dirty="0" smtClean="0">
                <a:solidFill>
                  <a:srgbClr val="008000"/>
                </a:solidFill>
                <a:ea typeface="ＭＳ Ｐゴシック" pitchFamily="34" charset="-128"/>
              </a:rPr>
              <a:t>Path</a:t>
            </a:r>
            <a:r>
              <a:rPr lang="da-DK" altLang="da-DK" b="1" dirty="0">
                <a:solidFill>
                  <a:srgbClr val="A50021"/>
                </a:solidFill>
                <a:ea typeface="ＭＳ Ｐゴシック" pitchFamily="34" charset="-128"/>
              </a:rPr>
              <a:t> interfacet og </a:t>
            </a:r>
            <a:r>
              <a:rPr lang="da-DK" altLang="da-DK" b="1" dirty="0">
                <a:solidFill>
                  <a:srgbClr val="008000"/>
                </a:solidFill>
                <a:ea typeface="ＭＳ Ｐゴシック" pitchFamily="34" charset="-128"/>
              </a:rPr>
              <a:t>Files</a:t>
            </a:r>
            <a:r>
              <a:rPr lang="da-DK" altLang="da-DK" b="1" dirty="0">
                <a:solidFill>
                  <a:srgbClr val="A50021"/>
                </a:solidFill>
                <a:ea typeface="ＭＳ Ｐゴシック" pitchFamily="34" charset="-128"/>
              </a:rPr>
              <a:t> klassen (som er mere moderne)</a:t>
            </a:r>
          </a:p>
        </p:txBody>
      </p:sp>
    </p:spTree>
    <p:extLst>
      <p:ext uri="{BB962C8B-B14F-4D97-AF65-F5344CB8AC3E}">
        <p14:creationId xmlns:p14="http://schemas.microsoft.com/office/powerpoint/2010/main" val="378650814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output består af tre skridt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28</a:t>
            </a:fld>
            <a:endParaRPr lang="da-DK" altLang="da-DK" dirty="0"/>
          </a:p>
        </p:txBody>
      </p:sp>
      <p:sp>
        <p:nvSpPr>
          <p:cNvPr id="5" name="Text Box 4"/>
          <p:cNvSpPr txBox="1">
            <a:spLocks noChangeArrowheads="1"/>
          </p:cNvSpPr>
          <p:nvPr/>
        </p:nvSpPr>
        <p:spPr bwMode="auto">
          <a:xfrm>
            <a:off x="2451314" y="1528538"/>
            <a:ext cx="5565285" cy="283372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try</a:t>
            </a:r>
            <a:r>
              <a:rPr lang="en-US" altLang="da-DK" sz="1400" b="1" dirty="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FileWriter</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writer = </a:t>
            </a:r>
            <a:r>
              <a:rPr lang="en-US" altLang="da-DK" sz="1400" b="1" dirty="0">
                <a:solidFill>
                  <a:srgbClr val="7030A0"/>
                </a:solidFill>
                <a:latin typeface="Courier New" pitchFamily="49" charset="0"/>
              </a:rPr>
              <a:t>new</a:t>
            </a: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FileWriter</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file name</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rgbClr val="7030A0"/>
                </a:solidFill>
                <a:latin typeface="Courier New" pitchFamily="49" charset="0"/>
              </a:rPr>
              <a:t>while</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there </a:t>
            </a:r>
            <a:r>
              <a:rPr lang="en-US" altLang="da-DK" sz="1400" b="1" i="1" dirty="0">
                <a:solidFill>
                  <a:srgbClr val="FF0000"/>
                </a:solidFill>
                <a:latin typeface="Courier New" pitchFamily="49" charset="0"/>
              </a:rPr>
              <a:t>is more text to write</a:t>
            </a:r>
            <a:r>
              <a:rPr lang="en-US" altLang="da-DK" sz="1400" b="1" dirty="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writer.write</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next </a:t>
            </a:r>
            <a:r>
              <a:rPr lang="en-US" altLang="da-DK" sz="1400" b="1" i="1" dirty="0">
                <a:solidFill>
                  <a:srgbClr val="FF0000"/>
                </a:solidFill>
                <a:latin typeface="Courier New" pitchFamily="49" charset="0"/>
              </a:rPr>
              <a:t>piece of text</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writer.close</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a:t>
            </a:r>
          </a:p>
          <a:p>
            <a:pPr eaLnBrk="1" hangingPunct="1"/>
            <a:r>
              <a:rPr lang="en-US" altLang="da-DK" sz="1400" b="1" dirty="0">
                <a:solidFill>
                  <a:srgbClr val="7030A0"/>
                </a:solidFill>
                <a:latin typeface="Courier New" pitchFamily="49" charset="0"/>
              </a:rPr>
              <a:t>catch</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IOException</a:t>
            </a:r>
            <a:r>
              <a:rPr lang="en-US" altLang="da-DK" sz="1400" b="1" dirty="0" smtClean="0">
                <a:solidFill>
                  <a:schemeClr val="tx1"/>
                </a:solidFill>
                <a:latin typeface="Courier New" pitchFamily="49" charset="0"/>
              </a:rPr>
              <a:t> e ) </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i="1" dirty="0" smtClean="0">
                <a:solidFill>
                  <a:srgbClr val="FF0000"/>
                </a:solidFill>
                <a:latin typeface="Courier New" pitchFamily="49" charset="0"/>
              </a:rPr>
              <a:t>something </a:t>
            </a:r>
            <a:r>
              <a:rPr lang="en-US" altLang="da-DK" sz="1400" b="1" i="1" dirty="0">
                <a:solidFill>
                  <a:srgbClr val="FF0000"/>
                </a:solidFill>
                <a:latin typeface="Courier New" pitchFamily="49" charset="0"/>
              </a:rPr>
              <a:t>went wrong with accessing the </a:t>
            </a:r>
            <a:r>
              <a:rPr lang="en-US" altLang="da-DK" sz="1400" b="1" i="1" dirty="0" smtClean="0">
                <a:solidFill>
                  <a:srgbClr val="FF0000"/>
                </a:solidFill>
                <a:latin typeface="Courier New" pitchFamily="49" charset="0"/>
              </a:rPr>
              <a:t>file;</a:t>
            </a:r>
            <a:endParaRPr lang="en-US" altLang="da-DK" sz="1400" b="1" i="1" dirty="0">
              <a:solidFill>
                <a:srgbClr val="FF0000"/>
              </a:solidFill>
              <a:latin typeface="Courier New" pitchFamily="49" charset="0"/>
            </a:endParaRPr>
          </a:p>
          <a:p>
            <a:pPr eaLnBrk="1" hangingPunct="1"/>
            <a:r>
              <a:rPr lang="en-US" altLang="da-DK" sz="1400" b="1" dirty="0">
                <a:solidFill>
                  <a:schemeClr val="tx1"/>
                </a:solidFill>
                <a:latin typeface="Courier New" pitchFamily="49" charset="0"/>
              </a:rPr>
              <a:t>}</a:t>
            </a:r>
          </a:p>
        </p:txBody>
      </p:sp>
      <p:sp>
        <p:nvSpPr>
          <p:cNvPr id="6" name="Rectangle 3"/>
          <p:cNvSpPr txBox="1">
            <a:spLocks noChangeArrowheads="1"/>
          </p:cNvSpPr>
          <p:nvPr/>
        </p:nvSpPr>
        <p:spPr bwMode="auto">
          <a:xfrm>
            <a:off x="473936" y="4581128"/>
            <a:ext cx="8562559"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Alle </a:t>
            </a:r>
            <a:r>
              <a:rPr lang="da-DK" altLang="da-DK" b="1" dirty="0">
                <a:solidFill>
                  <a:srgbClr val="A50021"/>
                </a:solidFill>
                <a:ea typeface="ＭＳ Ｐゴシック" pitchFamily="34" charset="-128"/>
              </a:rPr>
              <a:t>tre skridt kan fejle – af forskellige </a:t>
            </a:r>
            <a:r>
              <a:rPr lang="da-DK" altLang="da-DK" b="1" dirty="0" smtClean="0">
                <a:solidFill>
                  <a:srgbClr val="A50021"/>
                </a:solidFill>
                <a:ea typeface="ＭＳ Ｐゴシック" pitchFamily="34" charset="-128"/>
              </a:rPr>
              <a:t>grunde</a:t>
            </a:r>
          </a:p>
          <a:p>
            <a:pPr lvl="1">
              <a:spcBef>
                <a:spcPts val="600"/>
              </a:spcBef>
            </a:pPr>
            <a:r>
              <a:rPr lang="da-DK" altLang="da-DK" sz="1800" dirty="0">
                <a:ea typeface="ＭＳ Ｐゴシック" pitchFamily="34" charset="-128"/>
              </a:rPr>
              <a:t>Mange af disse er fuldstændig udenfor programmørens kontrol (såsom en disk, der </a:t>
            </a:r>
            <a:r>
              <a:rPr lang="da-DK" altLang="da-DK" sz="1800" dirty="0" smtClean="0">
                <a:ea typeface="ＭＳ Ｐゴシック" pitchFamily="34" charset="-128"/>
              </a:rPr>
              <a:t>er fuld </a:t>
            </a:r>
            <a:r>
              <a:rPr lang="da-DK" altLang="da-DK" sz="1800" dirty="0">
                <a:ea typeface="ＭＳ Ｐゴシック" pitchFamily="34" charset="-128"/>
              </a:rPr>
              <a:t>eller </a:t>
            </a:r>
            <a:r>
              <a:rPr lang="da-DK" altLang="da-DK" sz="1800" dirty="0" smtClean="0">
                <a:ea typeface="ＭＳ Ｐゴシック" pitchFamily="34" charset="-128"/>
              </a:rPr>
              <a:t>ødelagt eller et ugyldig filnavn opgivet af brugeren)</a:t>
            </a:r>
          </a:p>
          <a:p>
            <a:pPr lvl="1">
              <a:spcBef>
                <a:spcPts val="600"/>
              </a:spcBef>
            </a:pPr>
            <a:r>
              <a:rPr lang="da-DK" altLang="da-DK" sz="1800" dirty="0" smtClean="0">
                <a:ea typeface="ＭＳ Ｐゴシック" pitchFamily="34" charset="-128"/>
              </a:rPr>
              <a:t>Fejl håndteres ved hjælp af </a:t>
            </a:r>
            <a:r>
              <a:rPr lang="da-DK" altLang="da-DK" sz="1800" dirty="0" err="1" smtClean="0">
                <a:ea typeface="ＭＳ Ｐゴシック" pitchFamily="34" charset="-128"/>
              </a:rPr>
              <a:t>IOException</a:t>
            </a:r>
            <a:r>
              <a:rPr lang="da-DK" altLang="da-DK" sz="1800" dirty="0" smtClean="0">
                <a:ea typeface="ＭＳ Ｐゴシック" pitchFamily="34" charset="-128"/>
              </a:rPr>
              <a:t> (og dens subklasser)</a:t>
            </a:r>
          </a:p>
          <a:p>
            <a:pPr lvl="1">
              <a:spcBef>
                <a:spcPts val="600"/>
              </a:spcBef>
            </a:pPr>
            <a:r>
              <a:rPr lang="da-DK" altLang="da-DK" sz="1800" dirty="0" smtClean="0">
                <a:ea typeface="ＭＳ Ｐゴシック" pitchFamily="34" charset="-128"/>
              </a:rPr>
              <a:t>Læs detaljer i BlueJ bogen (de egner sig ikke til en forelæsning)</a:t>
            </a:r>
            <a:endParaRPr lang="da-DK" altLang="da-DK" sz="1800" dirty="0">
              <a:ea typeface="ＭＳ Ｐゴシック" pitchFamily="34" charset="-128"/>
            </a:endParaRPr>
          </a:p>
        </p:txBody>
      </p:sp>
      <p:sp>
        <p:nvSpPr>
          <p:cNvPr id="7" name="Line 22"/>
          <p:cNvSpPr>
            <a:spLocks noChangeShapeType="1"/>
          </p:cNvSpPr>
          <p:nvPr/>
        </p:nvSpPr>
        <p:spPr bwMode="auto">
          <a:xfrm flipH="1">
            <a:off x="6115448" y="1403685"/>
            <a:ext cx="4615" cy="37235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8" name="Text Box 21"/>
          <p:cNvSpPr txBox="1">
            <a:spLocks noChangeArrowheads="1"/>
          </p:cNvSpPr>
          <p:nvPr/>
        </p:nvSpPr>
        <p:spPr bwMode="auto">
          <a:xfrm>
            <a:off x="5652120" y="1105096"/>
            <a:ext cx="12961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Filen åbnes</a:t>
            </a:r>
            <a:endParaRPr lang="da-DK" altLang="da-DK" sz="1400" b="1" dirty="0">
              <a:solidFill>
                <a:srgbClr val="FF0000"/>
              </a:solidFill>
            </a:endParaRPr>
          </a:p>
        </p:txBody>
      </p:sp>
      <p:sp>
        <p:nvSpPr>
          <p:cNvPr id="9" name="Rectangle 28"/>
          <p:cNvSpPr>
            <a:spLocks noChangeArrowheads="1"/>
          </p:cNvSpPr>
          <p:nvPr/>
        </p:nvSpPr>
        <p:spPr bwMode="auto">
          <a:xfrm>
            <a:off x="4838459" y="1776041"/>
            <a:ext cx="2946453" cy="21737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a:off x="2051720" y="2615260"/>
            <a:ext cx="791651"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740428" y="2012238"/>
            <a:ext cx="171918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Løkke hvori man skriver data ved hjælp af </a:t>
            </a:r>
            <a:r>
              <a:rPr lang="da-DK" altLang="da-DK" sz="1400" b="1" dirty="0" err="1" smtClean="0">
                <a:solidFill>
                  <a:srgbClr val="FF0000"/>
                </a:solidFill>
              </a:rPr>
              <a:t>write</a:t>
            </a:r>
            <a:r>
              <a:rPr lang="da-DK" altLang="da-DK" sz="1400" b="1" dirty="0" smtClean="0">
                <a:solidFill>
                  <a:srgbClr val="FF0000"/>
                </a:solidFill>
              </a:rPr>
              <a:t> metoden</a:t>
            </a:r>
            <a:endParaRPr lang="da-DK" altLang="da-DK" sz="1400" b="1" dirty="0">
              <a:solidFill>
                <a:srgbClr val="FF0000"/>
              </a:solidFill>
            </a:endParaRPr>
          </a:p>
        </p:txBody>
      </p:sp>
      <p:sp>
        <p:nvSpPr>
          <p:cNvPr id="13" name="Rectangle 28"/>
          <p:cNvSpPr>
            <a:spLocks noChangeArrowheads="1"/>
          </p:cNvSpPr>
          <p:nvPr/>
        </p:nvSpPr>
        <p:spPr bwMode="auto">
          <a:xfrm>
            <a:off x="2719137" y="2068095"/>
            <a:ext cx="3920202" cy="1063173"/>
          </a:xfrm>
          <a:prstGeom prst="rect">
            <a:avLst/>
          </a:prstGeom>
          <a:noFill/>
          <a:ln w="25400">
            <a:solidFill>
              <a:srgbClr val="00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1907704" y="3294232"/>
            <a:ext cx="813125" cy="7295"/>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740428" y="3121988"/>
            <a:ext cx="1214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Filen lukkes</a:t>
            </a:r>
            <a:endParaRPr lang="da-DK" altLang="da-DK" sz="1400" b="1" dirty="0">
              <a:solidFill>
                <a:srgbClr val="FF0000"/>
              </a:solidFill>
            </a:endParaRPr>
          </a:p>
        </p:txBody>
      </p:sp>
      <p:sp>
        <p:nvSpPr>
          <p:cNvPr id="16" name="Rectangle 28"/>
          <p:cNvSpPr>
            <a:spLocks noChangeArrowheads="1"/>
          </p:cNvSpPr>
          <p:nvPr/>
        </p:nvSpPr>
        <p:spPr bwMode="auto">
          <a:xfrm>
            <a:off x="2704787" y="3200525"/>
            <a:ext cx="1706792"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2051720" y="3717032"/>
            <a:ext cx="399594"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723301" y="3569467"/>
            <a:ext cx="1688240"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Fejl håndteres ved at gribe </a:t>
            </a:r>
            <a:r>
              <a:rPr lang="da-DK" altLang="da-DK" sz="1400" b="1" dirty="0" err="1" smtClean="0">
                <a:solidFill>
                  <a:srgbClr val="008000"/>
                </a:solidFill>
              </a:rPr>
              <a:t>IOExceptions</a:t>
            </a:r>
            <a:endParaRPr lang="da-DK" altLang="da-DK" sz="1400" b="1" dirty="0">
              <a:solidFill>
                <a:srgbClr val="008000"/>
              </a:solidFill>
            </a:endParaRPr>
          </a:p>
        </p:txBody>
      </p:sp>
      <p:sp>
        <p:nvSpPr>
          <p:cNvPr id="21" name="Rectangle 28"/>
          <p:cNvSpPr>
            <a:spLocks noChangeArrowheads="1"/>
          </p:cNvSpPr>
          <p:nvPr/>
        </p:nvSpPr>
        <p:spPr bwMode="auto">
          <a:xfrm>
            <a:off x="2903287" y="2518946"/>
            <a:ext cx="3643563" cy="21790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2" name="Rectangle 28"/>
          <p:cNvSpPr>
            <a:spLocks noChangeArrowheads="1"/>
          </p:cNvSpPr>
          <p:nvPr/>
        </p:nvSpPr>
        <p:spPr bwMode="auto">
          <a:xfrm>
            <a:off x="3212787" y="3638550"/>
            <a:ext cx="1498913" cy="225899"/>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solidFill>
                <a:srgbClr val="008000"/>
              </a:solidFill>
            </a:endParaRPr>
          </a:p>
        </p:txBody>
      </p:sp>
    </p:spTree>
    <p:extLst>
      <p:ext uri="{BB962C8B-B14F-4D97-AF65-F5344CB8AC3E}">
        <p14:creationId xmlns:p14="http://schemas.microsoft.com/office/powerpoint/2010/main" val="284870557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21"/>
          <p:cNvSpPr txBox="1">
            <a:spLocks noChangeArrowheads="1"/>
          </p:cNvSpPr>
          <p:nvPr/>
        </p:nvSpPr>
        <p:spPr bwMode="auto">
          <a:xfrm>
            <a:off x="158750" y="1591127"/>
            <a:ext cx="1900938" cy="919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400"/>
              </a:spcBef>
            </a:pPr>
            <a:r>
              <a:rPr lang="da-DK" altLang="da-DK" sz="1400" b="1" dirty="0" smtClean="0">
                <a:solidFill>
                  <a:srgbClr val="FF0000"/>
                </a:solidFill>
              </a:rPr>
              <a:t>Karaktersæt</a:t>
            </a:r>
          </a:p>
          <a:p>
            <a:pPr>
              <a:lnSpc>
                <a:spcPct val="90000"/>
              </a:lnSpc>
              <a:spcBef>
                <a:spcPts val="400"/>
              </a:spcBef>
            </a:pPr>
            <a:r>
              <a:rPr lang="da-DK" altLang="da-DK" sz="1400" b="1" dirty="0">
                <a:solidFill>
                  <a:srgbClr val="FF0000"/>
                </a:solidFill>
              </a:rPr>
              <a:t>Filens </a:t>
            </a:r>
            <a:r>
              <a:rPr lang="da-DK" altLang="da-DK" sz="1400" b="1" dirty="0" smtClean="0">
                <a:solidFill>
                  <a:srgbClr val="FF0000"/>
                </a:solidFill>
              </a:rPr>
              <a:t>sti</a:t>
            </a:r>
            <a:br>
              <a:rPr lang="da-DK" altLang="da-DK" sz="1400" b="1" dirty="0" smtClean="0">
                <a:solidFill>
                  <a:srgbClr val="FF0000"/>
                </a:solidFill>
              </a:rPr>
            </a:br>
            <a:r>
              <a:rPr lang="da-DK" altLang="da-DK" sz="1400" b="1" spc="-60" dirty="0" smtClean="0">
                <a:solidFill>
                  <a:srgbClr val="FF0000"/>
                </a:solidFill>
              </a:rPr>
              <a:t>(navn + placering</a:t>
            </a:r>
            <a:br>
              <a:rPr lang="da-DK" altLang="da-DK" sz="1400" b="1" spc="-60" dirty="0" smtClean="0">
                <a:solidFill>
                  <a:srgbClr val="FF0000"/>
                </a:solidFill>
              </a:rPr>
            </a:br>
            <a:r>
              <a:rPr lang="da-DK" altLang="da-DK" sz="1400" b="1" spc="-60" dirty="0" smtClean="0">
                <a:solidFill>
                  <a:srgbClr val="FF0000"/>
                </a:solidFill>
              </a:rPr>
              <a:t>i folder </a:t>
            </a:r>
            <a:r>
              <a:rPr lang="da-DK" altLang="da-DK" sz="1400" b="1" spc="-60" dirty="0">
                <a:solidFill>
                  <a:srgbClr val="FF0000"/>
                </a:solidFill>
              </a:rPr>
              <a:t>hierarkiet</a:t>
            </a:r>
            <a:r>
              <a:rPr lang="da-DK" altLang="da-DK" sz="1400" b="1" spc="-60" dirty="0" smtClean="0">
                <a:solidFill>
                  <a:srgbClr val="FF0000"/>
                </a:solidFill>
              </a:rPr>
              <a:t>)</a:t>
            </a:r>
            <a:endParaRPr lang="da-DK" altLang="da-DK" sz="1400" b="1" dirty="0">
              <a:solidFill>
                <a:srgbClr val="FF0000"/>
              </a:solidFill>
            </a:endParaRPr>
          </a:p>
        </p:txBody>
      </p:sp>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input består af de samme tre skridt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29</a:t>
            </a:fld>
            <a:endParaRPr lang="da-DK" altLang="da-DK" dirty="0"/>
          </a:p>
        </p:txBody>
      </p:sp>
      <p:sp>
        <p:nvSpPr>
          <p:cNvPr id="5" name="Text Box 4"/>
          <p:cNvSpPr txBox="1">
            <a:spLocks noChangeArrowheads="1"/>
          </p:cNvSpPr>
          <p:nvPr/>
        </p:nvSpPr>
        <p:spPr bwMode="auto">
          <a:xfrm>
            <a:off x="1762021" y="1556792"/>
            <a:ext cx="7274475" cy="3557534"/>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4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Charset </a:t>
            </a:r>
            <a:r>
              <a:rPr lang="en-US" altLang="da-DK" sz="1400" b="1" dirty="0" err="1">
                <a:solidFill>
                  <a:schemeClr val="tx1"/>
                </a:solidFill>
                <a:latin typeface="Courier New" pitchFamily="49" charset="0"/>
              </a:rPr>
              <a:t>charset</a:t>
            </a: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Charset.forName</a:t>
            </a:r>
            <a:r>
              <a:rPr lang="en-US" altLang="da-DK" sz="1400" b="1" dirty="0">
                <a:solidFill>
                  <a:schemeClr val="tx1"/>
                </a:solidFill>
                <a:latin typeface="Courier New" pitchFamily="49" charset="0"/>
              </a:rPr>
              <a:t>(</a:t>
            </a:r>
            <a:r>
              <a:rPr lang="en-US" altLang="da-DK" sz="1400" b="1" dirty="0">
                <a:solidFill>
                  <a:srgbClr val="008000"/>
                </a:solidFill>
                <a:latin typeface="Courier New" pitchFamily="49" charset="0"/>
              </a:rPr>
              <a:t>"US-ASCII"</a:t>
            </a:r>
            <a:r>
              <a:rPr lang="en-US" altLang="da-DK" sz="1400" b="1" dirty="0">
                <a:solidFill>
                  <a:schemeClr val="tx1"/>
                </a:solidFill>
                <a:latin typeface="Courier New" pitchFamily="49" charset="0"/>
              </a:rPr>
              <a:t>);</a:t>
            </a:r>
          </a:p>
          <a:p>
            <a:pPr eaLnBrk="1" hangingPunct="1">
              <a:spcBef>
                <a:spcPts val="600"/>
              </a:spcBef>
            </a:pPr>
            <a:r>
              <a:rPr lang="en-US" altLang="da-DK" sz="1400" b="1" dirty="0">
                <a:solidFill>
                  <a:schemeClr val="tx1"/>
                </a:solidFill>
                <a:latin typeface="Courier New" pitchFamily="49" charset="0"/>
              </a:rPr>
              <a:t>Path </a:t>
            </a:r>
            <a:r>
              <a:rPr lang="en-US" altLang="da-DK" sz="1400" b="1" dirty="0" err="1">
                <a:solidFill>
                  <a:schemeClr val="tx1"/>
                </a:solidFill>
                <a:latin typeface="Courier New" pitchFamily="49" charset="0"/>
              </a:rPr>
              <a:t>path</a:t>
            </a:r>
            <a:r>
              <a:rPr lang="en-US" altLang="da-DK" sz="1400" b="1" dirty="0">
                <a:solidFill>
                  <a:schemeClr val="tx1"/>
                </a:solidFill>
                <a:latin typeface="Courier New" pitchFamily="49" charset="0"/>
              </a:rPr>
              <a:t> = </a:t>
            </a:r>
            <a:r>
              <a:rPr lang="en-US" altLang="da-DK" sz="1400" b="1" dirty="0" err="1" smtClean="0">
                <a:solidFill>
                  <a:schemeClr val="tx1"/>
                </a:solidFill>
                <a:latin typeface="Courier New" pitchFamily="49" charset="0"/>
              </a:rPr>
              <a:t>Paths.get</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file name</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rgbClr val="7030A0"/>
                </a:solidFill>
                <a:latin typeface="Courier New" pitchFamily="49" charset="0"/>
              </a:rPr>
              <a:t>try</a:t>
            </a:r>
            <a:r>
              <a:rPr lang="en-US" altLang="da-DK" sz="1400" b="1" dirty="0" smtClean="0">
                <a:solidFill>
                  <a:srgbClr val="FF0000"/>
                </a:solidFill>
                <a:latin typeface="Courier New" pitchFamily="49" charset="0"/>
              </a:rPr>
              <a:t>(</a:t>
            </a:r>
            <a:r>
              <a:rPr lang="en-US" altLang="da-DK" sz="4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BufferedReader</a:t>
            </a:r>
            <a:r>
              <a:rPr lang="en-US" altLang="da-DK" sz="1000" b="1" dirty="0" smtClean="0">
                <a:solidFill>
                  <a:schemeClr val="tx1"/>
                </a:solidFill>
                <a:latin typeface="Courier New" pitchFamily="49" charset="0"/>
              </a:rPr>
              <a:t> </a:t>
            </a:r>
            <a:r>
              <a:rPr lang="en-US" altLang="da-DK" sz="1400" b="1" dirty="0">
                <a:solidFill>
                  <a:schemeClr val="tx1"/>
                </a:solidFill>
                <a:latin typeface="Courier New" pitchFamily="49" charset="0"/>
              </a:rPr>
              <a:t>reader</a:t>
            </a:r>
            <a:r>
              <a:rPr lang="en-US" altLang="da-DK" sz="1000" b="1" spc="-30" dirty="0">
                <a:solidFill>
                  <a:schemeClr val="tx1"/>
                </a:solidFill>
                <a:latin typeface="Courier New" pitchFamily="49" charset="0"/>
              </a:rPr>
              <a:t> </a:t>
            </a:r>
            <a:r>
              <a:rPr lang="en-US" altLang="da-DK" sz="1400" b="1" spc="-30" dirty="0">
                <a:solidFill>
                  <a:schemeClr val="tx1"/>
                </a:solidFill>
                <a:latin typeface="Courier New" pitchFamily="49" charset="0"/>
              </a:rPr>
              <a:t>=</a:t>
            </a:r>
            <a:r>
              <a:rPr lang="en-US" altLang="da-DK" sz="1000" b="1" spc="-30" dirty="0">
                <a:solidFill>
                  <a:schemeClr val="tx1"/>
                </a:solidFill>
                <a:latin typeface="Courier New" pitchFamily="49" charset="0"/>
              </a:rPr>
              <a:t> </a:t>
            </a:r>
            <a:r>
              <a:rPr lang="en-US" altLang="da-DK" sz="1400" b="1" spc="-30" dirty="0" err="1" smtClean="0">
                <a:solidFill>
                  <a:schemeClr val="tx1"/>
                </a:solidFill>
                <a:latin typeface="Courier New" pitchFamily="49" charset="0"/>
              </a:rPr>
              <a:t>Files.newBufferedReader</a:t>
            </a:r>
            <a:r>
              <a:rPr lang="en-US" altLang="da-DK" sz="1400" b="1" dirty="0" smtClean="0">
                <a:solidFill>
                  <a:schemeClr val="tx1"/>
                </a:solidFill>
                <a:latin typeface="Courier New" pitchFamily="49" charset="0"/>
              </a:rPr>
              <a:t>(path</a:t>
            </a:r>
            <a:r>
              <a:rPr lang="en-US" altLang="da-DK" sz="1400" b="1" dirty="0">
                <a:solidFill>
                  <a:schemeClr val="tx1"/>
                </a:solidFill>
                <a:latin typeface="Courier New" pitchFamily="49" charset="0"/>
              </a:rPr>
              <a:t>,</a:t>
            </a:r>
            <a:r>
              <a:rPr lang="en-US" altLang="da-DK" sz="800" b="1" dirty="0">
                <a:solidFill>
                  <a:schemeClr val="tx1"/>
                </a:solidFill>
                <a:latin typeface="Courier New" pitchFamily="49" charset="0"/>
              </a:rPr>
              <a:t> </a:t>
            </a:r>
            <a:r>
              <a:rPr lang="en-US" altLang="da-DK" sz="1400" b="1" dirty="0">
                <a:solidFill>
                  <a:schemeClr val="tx1"/>
                </a:solidFill>
                <a:latin typeface="Courier New" pitchFamily="49" charset="0"/>
              </a:rPr>
              <a:t>charset</a:t>
            </a:r>
            <a:r>
              <a:rPr lang="en-US" altLang="da-DK" sz="1400" b="1" dirty="0" smtClean="0">
                <a:solidFill>
                  <a:schemeClr val="tx1"/>
                </a:solidFill>
                <a:latin typeface="Courier New" pitchFamily="49" charset="0"/>
              </a:rPr>
              <a:t>)</a:t>
            </a:r>
            <a:r>
              <a:rPr lang="en-US" altLang="da-DK" sz="1400" b="1" dirty="0" smtClean="0">
                <a:solidFill>
                  <a:srgbClr val="FF0000"/>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String line = </a:t>
            </a:r>
            <a:r>
              <a:rPr lang="en-US" altLang="da-DK" sz="1400" b="1" dirty="0" err="1" smtClean="0">
                <a:solidFill>
                  <a:schemeClr val="tx1"/>
                </a:solidFill>
                <a:latin typeface="Courier New" pitchFamily="49" charset="0"/>
              </a:rPr>
              <a:t>reader.readLine</a:t>
            </a:r>
            <a:r>
              <a:rPr lang="en-US" altLang="da-DK" sz="1400" b="1" dirty="0" smtClean="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while</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line != </a:t>
            </a:r>
            <a:r>
              <a:rPr lang="en-US" altLang="da-DK" sz="1400" b="1" dirty="0" smtClean="0">
                <a:solidFill>
                  <a:srgbClr val="0070C0"/>
                </a:solidFill>
                <a:latin typeface="Courier New" pitchFamily="49" charset="0"/>
              </a:rPr>
              <a:t>null</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i="1" dirty="0" smtClean="0">
                <a:solidFill>
                  <a:srgbClr val="FF0000"/>
                </a:solidFill>
                <a:latin typeface="Courier New" pitchFamily="49" charset="0"/>
              </a:rPr>
              <a:t>do something with line</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line = </a:t>
            </a:r>
            <a:r>
              <a:rPr lang="en-US" altLang="da-DK" sz="1400" b="1" dirty="0" err="1" smtClean="0">
                <a:solidFill>
                  <a:schemeClr val="tx1"/>
                </a:solidFill>
                <a:latin typeface="Courier New" pitchFamily="49" charset="0"/>
              </a:rPr>
              <a:t>reader.readLine</a:t>
            </a:r>
            <a:r>
              <a:rPr lang="en-US" altLang="da-DK" sz="1400" b="1" dirty="0" smtClean="0">
                <a:solidFill>
                  <a:schemeClr val="tx1"/>
                </a:solidFill>
                <a:latin typeface="Courier New" pitchFamily="49" charset="0"/>
              </a:rPr>
              <a:t>();</a:t>
            </a:r>
            <a:endParaRPr lang="en-US" altLang="da-DK" sz="1400" b="1" i="1" dirty="0">
              <a:solidFill>
                <a:schemeClr val="tx1"/>
              </a:solidFill>
              <a:latin typeface="Courier New" pitchFamily="49" charset="0"/>
            </a:endParaRPr>
          </a:p>
          <a:p>
            <a:pPr eaLnBrk="1" hangingPunct="1"/>
            <a:r>
              <a:rPr lang="en-US" altLang="da-DK" sz="1400" b="1" dirty="0" smtClean="0">
                <a:solidFill>
                  <a:schemeClr val="tx1"/>
                </a:solidFill>
                <a:latin typeface="Courier New" pitchFamily="49" charset="0"/>
              </a:rPr>
              <a:t>  }</a:t>
            </a:r>
          </a:p>
          <a:p>
            <a:pPr eaLnBrk="1" hangingPunct="1"/>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0"/>
              </a:spcBef>
            </a:pPr>
            <a:r>
              <a:rPr lang="en-US" altLang="da-DK" sz="1400" b="1" dirty="0">
                <a:solidFill>
                  <a:srgbClr val="7030A0"/>
                </a:solidFill>
                <a:latin typeface="Courier New" pitchFamily="49" charset="0"/>
              </a:rPr>
              <a:t>catch</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FileNotFoundException</a:t>
            </a:r>
            <a:r>
              <a:rPr lang="en-US" altLang="da-DK" sz="1400" b="1" dirty="0">
                <a:solidFill>
                  <a:schemeClr val="tx1"/>
                </a:solidFill>
                <a:latin typeface="Courier New" pitchFamily="49" charset="0"/>
              </a:rPr>
              <a:t> e) {</a:t>
            </a:r>
          </a:p>
          <a:p>
            <a:pPr eaLnBrk="1" hangingPunct="1"/>
            <a:r>
              <a:rPr lang="en-US" altLang="da-DK" sz="1400" b="1" dirty="0">
                <a:solidFill>
                  <a:schemeClr val="tx1"/>
                </a:solidFill>
                <a:latin typeface="Courier New" pitchFamily="49" charset="0"/>
              </a:rPr>
              <a:t>  </a:t>
            </a:r>
            <a:r>
              <a:rPr lang="en-US" altLang="da-DK" sz="1400" b="1" i="1" dirty="0" smtClean="0">
                <a:solidFill>
                  <a:srgbClr val="FF0000"/>
                </a:solidFill>
                <a:latin typeface="Courier New" pitchFamily="49" charset="0"/>
              </a:rPr>
              <a:t>deal </a:t>
            </a:r>
            <a:r>
              <a:rPr lang="en-US" altLang="da-DK" sz="1400" b="1" i="1" dirty="0">
                <a:solidFill>
                  <a:srgbClr val="FF0000"/>
                </a:solidFill>
                <a:latin typeface="Courier New" pitchFamily="49" charset="0"/>
              </a:rPr>
              <a:t>with </a:t>
            </a:r>
            <a:r>
              <a:rPr lang="en-US" altLang="da-DK" sz="1400" b="1" i="1" dirty="0" smtClean="0">
                <a:solidFill>
                  <a:srgbClr val="FF0000"/>
                </a:solidFill>
                <a:latin typeface="Courier New" pitchFamily="49" charset="0"/>
              </a:rPr>
              <a:t>FNF exceptions</a:t>
            </a:r>
            <a:endParaRPr lang="en-US" altLang="da-DK" sz="1400" b="1" i="1" dirty="0">
              <a:solidFill>
                <a:srgbClr val="FF0000"/>
              </a:solidFill>
              <a:latin typeface="Courier New" pitchFamily="49" charset="0"/>
            </a:endParaRPr>
          </a:p>
          <a:p>
            <a:pPr eaLnBrk="1" hangingPunct="1"/>
            <a:r>
              <a:rPr lang="en-US" altLang="da-DK" sz="1400" b="1" dirty="0">
                <a:solidFill>
                  <a:schemeClr val="tx1"/>
                </a:solidFill>
                <a:latin typeface="Courier New" pitchFamily="49" charset="0"/>
              </a:rPr>
              <a:t>}</a:t>
            </a:r>
          </a:p>
          <a:p>
            <a:pPr eaLnBrk="1" hangingPunct="1"/>
            <a:r>
              <a:rPr lang="en-US" altLang="da-DK" sz="1400" b="1" dirty="0">
                <a:solidFill>
                  <a:srgbClr val="7030A0"/>
                </a:solidFill>
                <a:latin typeface="Courier New" pitchFamily="49" charset="0"/>
              </a:rPr>
              <a:t>catch</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IOException</a:t>
            </a:r>
            <a:r>
              <a:rPr lang="en-US" altLang="da-DK" sz="1400" b="1" dirty="0">
                <a:solidFill>
                  <a:schemeClr val="tx1"/>
                </a:solidFill>
                <a:latin typeface="Courier New" pitchFamily="49" charset="0"/>
              </a:rPr>
              <a:t> e) {</a:t>
            </a:r>
          </a:p>
          <a:p>
            <a:pPr eaLnBrk="1" hangingPunct="1"/>
            <a:r>
              <a:rPr lang="en-US" altLang="da-DK" sz="1400" b="1" dirty="0">
                <a:solidFill>
                  <a:schemeClr val="tx1"/>
                </a:solidFill>
                <a:latin typeface="Courier New" pitchFamily="49" charset="0"/>
              </a:rPr>
              <a:t>  </a:t>
            </a:r>
            <a:r>
              <a:rPr lang="en-US" altLang="da-DK" sz="1400" b="1" i="1" dirty="0" smtClean="0">
                <a:solidFill>
                  <a:srgbClr val="FF0000"/>
                </a:solidFill>
                <a:latin typeface="Courier New" pitchFamily="49" charset="0"/>
              </a:rPr>
              <a:t>deal </a:t>
            </a:r>
            <a:r>
              <a:rPr lang="en-US" altLang="da-DK" sz="1400" b="1" i="1" dirty="0">
                <a:solidFill>
                  <a:srgbClr val="FF0000"/>
                </a:solidFill>
                <a:latin typeface="Courier New" pitchFamily="49" charset="0"/>
              </a:rPr>
              <a:t>with </a:t>
            </a:r>
            <a:r>
              <a:rPr lang="en-US" altLang="da-DK" sz="1400" b="1" i="1" dirty="0" smtClean="0">
                <a:solidFill>
                  <a:srgbClr val="FF0000"/>
                </a:solidFill>
                <a:latin typeface="Courier New" pitchFamily="49" charset="0"/>
              </a:rPr>
              <a:t>other </a:t>
            </a:r>
            <a:r>
              <a:rPr lang="en-US" altLang="da-DK" sz="1400" b="1" i="1" dirty="0" err="1" smtClean="0">
                <a:solidFill>
                  <a:srgbClr val="FF0000"/>
                </a:solidFill>
                <a:latin typeface="Courier New" pitchFamily="49" charset="0"/>
              </a:rPr>
              <a:t>IOexceptions</a:t>
            </a:r>
            <a:endParaRPr lang="en-US" altLang="da-DK" sz="1400" b="1" i="1" dirty="0">
              <a:solidFill>
                <a:srgbClr val="FF0000"/>
              </a:solidFill>
              <a:latin typeface="Courier New" pitchFamily="49" charset="0"/>
            </a:endParaRPr>
          </a:p>
          <a:p>
            <a:pPr eaLnBrk="1" hangingPunct="1">
              <a:lnSpc>
                <a:spcPct val="80000"/>
              </a:lnSpc>
            </a:pPr>
            <a:r>
              <a:rPr lang="en-US" altLang="da-DK" sz="1400" b="1" dirty="0">
                <a:solidFill>
                  <a:schemeClr val="tx1"/>
                </a:solidFill>
                <a:latin typeface="Courier New" pitchFamily="49" charset="0"/>
              </a:rPr>
              <a:t>}</a:t>
            </a:r>
          </a:p>
        </p:txBody>
      </p:sp>
      <p:sp>
        <p:nvSpPr>
          <p:cNvPr id="8" name="Text Box 21"/>
          <p:cNvSpPr txBox="1">
            <a:spLocks noChangeArrowheads="1"/>
          </p:cNvSpPr>
          <p:nvPr/>
        </p:nvSpPr>
        <p:spPr bwMode="auto">
          <a:xfrm>
            <a:off x="5986854" y="3237786"/>
            <a:ext cx="2783276"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600"/>
              </a:spcBef>
              <a:buFontTx/>
              <a:buNone/>
            </a:pPr>
            <a:r>
              <a:rPr lang="da-DK" altLang="da-DK" sz="1400" b="1" dirty="0" smtClean="0">
                <a:solidFill>
                  <a:srgbClr val="FF0000"/>
                </a:solidFill>
              </a:rPr>
              <a:t>Ved at placere åbningen i en parentes efter nøgleordet try, sikrer man, at filen </a:t>
            </a:r>
            <a:r>
              <a:rPr lang="da-DK" altLang="da-DK" sz="1400" b="1" dirty="0" smtClean="0">
                <a:solidFill>
                  <a:srgbClr val="008000"/>
                </a:solidFill>
              </a:rPr>
              <a:t>automatisk</a:t>
            </a:r>
            <a:r>
              <a:rPr lang="da-DK" altLang="da-DK" sz="1400" b="1" dirty="0" smtClean="0">
                <a:solidFill>
                  <a:srgbClr val="FF0000"/>
                </a:solidFill>
              </a:rPr>
              <a:t> lukkes efter læsningen (så det behøver vi ikke selv at gøre)</a:t>
            </a:r>
            <a:endParaRPr lang="da-DK" altLang="da-DK" sz="1400" b="1" dirty="0">
              <a:solidFill>
                <a:srgbClr val="FF0000"/>
              </a:solidFill>
            </a:endParaRPr>
          </a:p>
        </p:txBody>
      </p:sp>
      <p:sp>
        <p:nvSpPr>
          <p:cNvPr id="9" name="Rectangle 28"/>
          <p:cNvSpPr>
            <a:spLocks noChangeArrowheads="1"/>
          </p:cNvSpPr>
          <p:nvPr/>
        </p:nvSpPr>
        <p:spPr bwMode="auto">
          <a:xfrm>
            <a:off x="2292935" y="2215775"/>
            <a:ext cx="6355148" cy="22329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flipV="1">
            <a:off x="1476554" y="3259521"/>
            <a:ext cx="691283" cy="134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2015823" y="2519751"/>
            <a:ext cx="3561504" cy="1079114"/>
          </a:xfrm>
          <a:prstGeom prst="rect">
            <a:avLst/>
          </a:prstGeom>
          <a:noFill/>
          <a:ln w="25400">
            <a:solidFill>
              <a:srgbClr val="00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flipV="1">
            <a:off x="1526900" y="4116854"/>
            <a:ext cx="471509" cy="18276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 name="Rectangle 28"/>
          <p:cNvSpPr>
            <a:spLocks noChangeArrowheads="1"/>
          </p:cNvSpPr>
          <p:nvPr/>
        </p:nvSpPr>
        <p:spPr bwMode="auto">
          <a:xfrm>
            <a:off x="2004683" y="4012721"/>
            <a:ext cx="2685065" cy="208269"/>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526901" y="4581128"/>
            <a:ext cx="471507" cy="160483"/>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223532" y="4010901"/>
            <a:ext cx="141418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Fejl håndteres ved at gribe </a:t>
            </a:r>
            <a:r>
              <a:rPr lang="da-DK" altLang="da-DK" sz="1400" b="1" spc="-50" dirty="0" smtClean="0">
                <a:solidFill>
                  <a:srgbClr val="008000"/>
                </a:solidFill>
              </a:rPr>
              <a:t>exceptions af </a:t>
            </a:r>
            <a:r>
              <a:rPr lang="da-DK" altLang="da-DK" sz="1400" b="1" dirty="0" smtClean="0">
                <a:solidFill>
                  <a:srgbClr val="008000"/>
                </a:solidFill>
              </a:rPr>
              <a:t>forskellig type</a:t>
            </a:r>
            <a:endParaRPr lang="da-DK" altLang="da-DK" sz="1400" b="1" dirty="0">
              <a:solidFill>
                <a:srgbClr val="008000"/>
              </a:solidFill>
            </a:endParaRPr>
          </a:p>
        </p:txBody>
      </p:sp>
      <p:sp>
        <p:nvSpPr>
          <p:cNvPr id="19" name="Rectangle 28"/>
          <p:cNvSpPr>
            <a:spLocks noChangeArrowheads="1"/>
          </p:cNvSpPr>
          <p:nvPr/>
        </p:nvSpPr>
        <p:spPr bwMode="auto">
          <a:xfrm>
            <a:off x="2020090" y="4649753"/>
            <a:ext cx="3151796" cy="21131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H="1" flipV="1">
            <a:off x="6686930" y="2445022"/>
            <a:ext cx="0" cy="312519"/>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1" name="Text Box 21"/>
          <p:cNvSpPr txBox="1">
            <a:spLocks noChangeArrowheads="1"/>
          </p:cNvSpPr>
          <p:nvPr/>
        </p:nvSpPr>
        <p:spPr bwMode="auto">
          <a:xfrm>
            <a:off x="5966850" y="2710409"/>
            <a:ext cx="287965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Filen åbnes ved hjælp af en klassemetode i Files klassen</a:t>
            </a:r>
            <a:endParaRPr lang="da-DK" altLang="da-DK" sz="1400" b="1" dirty="0">
              <a:solidFill>
                <a:srgbClr val="FF0000"/>
              </a:solidFill>
            </a:endParaRPr>
          </a:p>
        </p:txBody>
      </p:sp>
      <p:sp>
        <p:nvSpPr>
          <p:cNvPr id="22" name="Rectangle 28"/>
          <p:cNvSpPr>
            <a:spLocks noChangeArrowheads="1"/>
          </p:cNvSpPr>
          <p:nvPr/>
        </p:nvSpPr>
        <p:spPr bwMode="auto">
          <a:xfrm>
            <a:off x="1828156" y="1644768"/>
            <a:ext cx="5030775" cy="23018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flipV="1">
            <a:off x="1473249" y="1742925"/>
            <a:ext cx="359046"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Rectangle 28"/>
          <p:cNvSpPr>
            <a:spLocks noChangeArrowheads="1"/>
          </p:cNvSpPr>
          <p:nvPr/>
        </p:nvSpPr>
        <p:spPr bwMode="auto">
          <a:xfrm>
            <a:off x="1826569" y="1929350"/>
            <a:ext cx="3784247" cy="2321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8" name="Line 22"/>
          <p:cNvSpPr>
            <a:spLocks noChangeShapeType="1"/>
          </p:cNvSpPr>
          <p:nvPr/>
        </p:nvSpPr>
        <p:spPr bwMode="auto">
          <a:xfrm flipV="1">
            <a:off x="1270851" y="1997716"/>
            <a:ext cx="559862"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Rectangle 3"/>
          <p:cNvSpPr txBox="1">
            <a:spLocks noChangeArrowheads="1"/>
          </p:cNvSpPr>
          <p:nvPr/>
        </p:nvSpPr>
        <p:spPr bwMode="auto">
          <a:xfrm>
            <a:off x="413672" y="1092972"/>
            <a:ext cx="8478808" cy="423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Nu beskrevet i lidt større detaljer med brug af faciliteter fra </a:t>
            </a:r>
            <a:r>
              <a:rPr lang="da-DK" altLang="da-DK" b="1" dirty="0" err="1" smtClean="0">
                <a:solidFill>
                  <a:srgbClr val="A50021"/>
                </a:solidFill>
                <a:ea typeface="ＭＳ Ｐゴシック" pitchFamily="34" charset="-128"/>
              </a:rPr>
              <a:t>nio</a:t>
            </a:r>
            <a:endParaRPr lang="da-DK" altLang="da-DK" b="1" dirty="0" smtClean="0">
              <a:solidFill>
                <a:srgbClr val="A50021"/>
              </a:solidFill>
              <a:ea typeface="ＭＳ Ｐゴシック" pitchFamily="34" charset="-128"/>
            </a:endParaRPr>
          </a:p>
        </p:txBody>
      </p:sp>
      <p:sp>
        <p:nvSpPr>
          <p:cNvPr id="27" name="Text Box 21"/>
          <p:cNvSpPr txBox="1">
            <a:spLocks noChangeArrowheads="1"/>
          </p:cNvSpPr>
          <p:nvPr/>
        </p:nvSpPr>
        <p:spPr bwMode="auto">
          <a:xfrm>
            <a:off x="187862" y="2675158"/>
            <a:ext cx="16194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Løkke hvori </a:t>
            </a:r>
            <a:br>
              <a:rPr lang="da-DK" altLang="da-DK" sz="1400" b="1" dirty="0" smtClean="0">
                <a:solidFill>
                  <a:srgbClr val="FF0000"/>
                </a:solidFill>
              </a:rPr>
            </a:br>
            <a:r>
              <a:rPr lang="da-DK" altLang="da-DK" sz="1400" b="1" spc="-60" dirty="0" smtClean="0">
                <a:solidFill>
                  <a:srgbClr val="FF0000"/>
                </a:solidFill>
              </a:rPr>
              <a:t>man læser data ved hjælp af </a:t>
            </a:r>
            <a:r>
              <a:rPr lang="da-DK" altLang="da-DK" sz="1400" b="1" spc="-60" dirty="0" err="1" smtClean="0">
                <a:solidFill>
                  <a:srgbClr val="FF0000"/>
                </a:solidFill>
              </a:rPr>
              <a:t>readLine</a:t>
            </a:r>
            <a:r>
              <a:rPr lang="da-DK" altLang="da-DK" sz="1400" b="1" spc="-60" dirty="0" smtClean="0">
                <a:solidFill>
                  <a:srgbClr val="FF0000"/>
                </a:solidFill>
              </a:rPr>
              <a:t> metoden</a:t>
            </a:r>
            <a:endParaRPr lang="da-DK" altLang="da-DK" sz="1400" b="1" spc="-60" dirty="0">
              <a:solidFill>
                <a:srgbClr val="FF0000"/>
              </a:solidFill>
            </a:endParaRPr>
          </a:p>
        </p:txBody>
      </p:sp>
      <p:sp>
        <p:nvSpPr>
          <p:cNvPr id="29" name="Rectangle 3"/>
          <p:cNvSpPr txBox="1">
            <a:spLocks noChangeArrowheads="1"/>
          </p:cNvSpPr>
          <p:nvPr/>
        </p:nvSpPr>
        <p:spPr bwMode="auto">
          <a:xfrm>
            <a:off x="484932" y="5229200"/>
            <a:ext cx="7728766" cy="1389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Alle </a:t>
            </a:r>
            <a:r>
              <a:rPr lang="da-DK" altLang="da-DK" b="1" dirty="0">
                <a:solidFill>
                  <a:srgbClr val="A50021"/>
                </a:solidFill>
                <a:ea typeface="ＭＳ Ｐゴシック" pitchFamily="34" charset="-128"/>
              </a:rPr>
              <a:t>tre skridt kan fejle – af forskellige </a:t>
            </a:r>
            <a:r>
              <a:rPr lang="da-DK" altLang="da-DK" b="1" dirty="0" smtClean="0">
                <a:solidFill>
                  <a:srgbClr val="A50021"/>
                </a:solidFill>
                <a:ea typeface="ＭＳ Ｐゴシック" pitchFamily="34" charset="-128"/>
              </a:rPr>
              <a:t>grunde</a:t>
            </a:r>
          </a:p>
          <a:p>
            <a:pPr lvl="1">
              <a:spcBef>
                <a:spcPts val="400"/>
              </a:spcBef>
            </a:pPr>
            <a:r>
              <a:rPr lang="da-DK" altLang="da-DK" sz="1800" dirty="0">
                <a:ea typeface="ＭＳ Ｐゴシック" pitchFamily="34" charset="-128"/>
              </a:rPr>
              <a:t>Mange af disse er fuldstændig udenfor programmørens </a:t>
            </a:r>
            <a:r>
              <a:rPr lang="da-DK" altLang="da-DK" sz="1800" dirty="0" smtClean="0">
                <a:ea typeface="ＭＳ Ｐゴシック" pitchFamily="34" charset="-128"/>
              </a:rPr>
              <a:t>kontrol</a:t>
            </a:r>
          </a:p>
          <a:p>
            <a:pPr lvl="1">
              <a:spcBef>
                <a:spcPts val="400"/>
              </a:spcBef>
            </a:pPr>
            <a:r>
              <a:rPr lang="da-DK" altLang="da-DK" sz="1800" dirty="0" smtClean="0">
                <a:ea typeface="ＭＳ Ｐゴシック" pitchFamily="34" charset="-128"/>
              </a:rPr>
              <a:t>Fejl håndteres ved hjælp af </a:t>
            </a:r>
            <a:r>
              <a:rPr lang="da-DK" altLang="da-DK" sz="1800" dirty="0" err="1" smtClean="0">
                <a:ea typeface="ＭＳ Ｐゴシック" pitchFamily="34" charset="-128"/>
              </a:rPr>
              <a:t>IOException</a:t>
            </a:r>
            <a:r>
              <a:rPr lang="da-DK" altLang="da-DK" sz="1800" dirty="0" smtClean="0">
                <a:ea typeface="ＭＳ Ｐゴシック" pitchFamily="34" charset="-128"/>
              </a:rPr>
              <a:t> (og dens subklasser)</a:t>
            </a:r>
          </a:p>
          <a:p>
            <a:pPr lvl="1">
              <a:spcBef>
                <a:spcPts val="400"/>
              </a:spcBef>
            </a:pPr>
            <a:r>
              <a:rPr lang="da-DK" altLang="da-DK" sz="1800" dirty="0" smtClean="0">
                <a:ea typeface="ＭＳ Ｐゴシック" pitchFamily="34" charset="-128"/>
              </a:rPr>
              <a:t>Læs detaljer i BlueJ bogen (de egner sig ikke til en forelæsning)</a:t>
            </a:r>
            <a:endParaRPr lang="da-DK" altLang="da-DK" sz="1800" dirty="0">
              <a:ea typeface="ＭＳ Ｐゴシック" pitchFamily="34" charset="-128"/>
            </a:endParaRPr>
          </a:p>
        </p:txBody>
      </p:sp>
      <p:sp>
        <p:nvSpPr>
          <p:cNvPr id="30" name="Rectangle 28"/>
          <p:cNvSpPr>
            <a:spLocks noChangeArrowheads="1"/>
          </p:cNvSpPr>
          <p:nvPr/>
        </p:nvSpPr>
        <p:spPr bwMode="auto">
          <a:xfrm>
            <a:off x="2231723" y="3161101"/>
            <a:ext cx="2759823" cy="21074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22523403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AddressBook projektet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a:t>
            </a:fld>
            <a:endParaRPr lang="da-DK" altLang="da-DK" dirty="0"/>
          </a:p>
        </p:txBody>
      </p:sp>
      <p:sp>
        <p:nvSpPr>
          <p:cNvPr id="7" name="Content Placeholder 2"/>
          <p:cNvSpPr txBox="1">
            <a:spLocks/>
          </p:cNvSpPr>
          <p:nvPr/>
        </p:nvSpPr>
        <p:spPr bwMode="auto">
          <a:xfrm>
            <a:off x="395536" y="1052736"/>
            <a:ext cx="8632584"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rPr>
              <a:t>Lad os betragte et program, der implementerer en adressebog</a:t>
            </a:r>
          </a:p>
          <a:p>
            <a:pPr marL="342900" lvl="1" indent="-342900">
              <a:spcBef>
                <a:spcPts val="1200"/>
              </a:spcBef>
              <a:buFontTx/>
              <a:buChar char="•"/>
            </a:pPr>
            <a:r>
              <a:rPr lang="da-DK" altLang="da-DK" b="1" kern="0" dirty="0" smtClean="0">
                <a:solidFill>
                  <a:srgbClr val="A50021"/>
                </a:solidFill>
                <a:ea typeface="ＭＳ Ｐゴシック" pitchFamily="34" charset="-128"/>
              </a:rPr>
              <a:t>Systemet har tre klasser</a:t>
            </a:r>
          </a:p>
          <a:p>
            <a:pPr lvl="1">
              <a:spcBef>
                <a:spcPts val="600"/>
              </a:spcBef>
            </a:pPr>
            <a:r>
              <a:rPr lang="da-DK" altLang="da-DK" sz="1800" kern="0" dirty="0" smtClean="0">
                <a:solidFill>
                  <a:srgbClr val="000066"/>
                </a:solidFill>
                <a:ea typeface="ＭＳ Ｐゴシック" pitchFamily="34" charset="-128"/>
              </a:rPr>
              <a:t>AddressBookGUI implementerer programmets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grafiske brugergrænseflade</a:t>
            </a:r>
          </a:p>
          <a:p>
            <a:pPr lvl="1">
              <a:spcBef>
                <a:spcPts val="600"/>
              </a:spcBef>
            </a:pPr>
            <a:r>
              <a:rPr lang="da-DK" altLang="da-DK" sz="1800" kern="0" dirty="0" smtClean="0">
                <a:solidFill>
                  <a:srgbClr val="000066"/>
                </a:solidFill>
                <a:ea typeface="ＭＳ Ｐゴシック" pitchFamily="34" charset="-128"/>
              </a:rPr>
              <a:t>AddressBook implementerer programmets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øvrige funktionalitet.</a:t>
            </a:r>
            <a:r>
              <a:rPr lang="da-DK" altLang="da-DK" sz="1800" kern="0" dirty="0">
                <a:solidFill>
                  <a:srgbClr val="000066"/>
                </a:solidFill>
                <a:ea typeface="ＭＳ Ｐゴシック" pitchFamily="34" charset="-128"/>
              </a:rPr>
              <a:t> Klassen indeholder</a:t>
            </a:r>
            <a:br>
              <a:rPr lang="da-DK" altLang="da-DK" sz="1800" kern="0" dirty="0">
                <a:solidFill>
                  <a:srgbClr val="000066"/>
                </a:solidFill>
                <a:ea typeface="ＭＳ Ｐゴシック" pitchFamily="34" charset="-128"/>
              </a:rPr>
            </a:br>
            <a:r>
              <a:rPr lang="da-DK" altLang="da-DK" sz="1800" kern="0" dirty="0">
                <a:solidFill>
                  <a:srgbClr val="000066"/>
                </a:solidFill>
                <a:ea typeface="ＭＳ Ｐゴシック" pitchFamily="34" charset="-128"/>
              </a:rPr>
              <a:t>metoder til at tilføje, ændre, fjerne og </a:t>
            </a:r>
            <a:r>
              <a:rPr lang="da-DK" altLang="da-DK" sz="1800" kern="0" dirty="0" smtClean="0">
                <a:solidFill>
                  <a:srgbClr val="000066"/>
                </a:solidFill>
                <a:ea typeface="ＭＳ Ｐゴシック" pitchFamily="34" charset="-128"/>
              </a:rPr>
              <a:t>søge i</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kontaktinformation</a:t>
            </a:r>
            <a:endParaRPr lang="da-DK" altLang="da-DK" sz="1800" kern="0" dirty="0">
              <a:solidFill>
                <a:srgbClr val="000066"/>
              </a:solidFill>
              <a:ea typeface="ＭＳ Ｐゴシック" pitchFamily="34" charset="-128"/>
            </a:endParaRPr>
          </a:p>
          <a:p>
            <a:pPr lvl="1">
              <a:spcBef>
                <a:spcPts val="600"/>
              </a:spcBef>
            </a:pPr>
            <a:r>
              <a:rPr lang="da-DK" altLang="da-DK" sz="1800" kern="0" dirty="0" smtClean="0">
                <a:solidFill>
                  <a:srgbClr val="000066"/>
                </a:solidFill>
                <a:ea typeface="ＭＳ Ｐゴシック" pitchFamily="34" charset="-128"/>
              </a:rPr>
              <a:t>ContactDetails indeholder kontaktinformationen,</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der består af navn, telefonnummer og adresse</a:t>
            </a:r>
          </a:p>
          <a:p>
            <a:pPr marL="342900" lvl="1" indent="-342900" eaLnBrk="1" hangingPunct="1">
              <a:spcBef>
                <a:spcPts val="1800"/>
              </a:spcBef>
              <a:buFontTx/>
              <a:buChar char="•"/>
            </a:pPr>
            <a:r>
              <a:rPr lang="da-DK" altLang="da-DK" b="1" kern="0" spc="-20" dirty="0">
                <a:solidFill>
                  <a:srgbClr val="A50021"/>
                </a:solidFill>
                <a:latin typeface="Arial" pitchFamily="34" charset="0"/>
                <a:ea typeface="ＭＳ Ｐゴシック" pitchFamily="34" charset="-128"/>
              </a:rPr>
              <a:t>AddressBook gemmer </a:t>
            </a:r>
            <a:r>
              <a:rPr lang="da-DK" altLang="da-DK" b="1" kern="0" spc="-20" dirty="0" smtClean="0">
                <a:solidFill>
                  <a:srgbClr val="A50021"/>
                </a:solidFill>
                <a:latin typeface="Arial" pitchFamily="34" charset="0"/>
                <a:ea typeface="ＭＳ Ｐゴシック" pitchFamily="34" charset="-128"/>
              </a:rPr>
              <a:t>kontaktinformationerne i et </a:t>
            </a:r>
            <a:r>
              <a:rPr lang="da-DK" altLang="da-DK" b="1" kern="0" spc="-20" dirty="0">
                <a:solidFill>
                  <a:srgbClr val="A50021"/>
                </a:solidFill>
                <a:latin typeface="Arial" pitchFamily="34" charset="0"/>
                <a:ea typeface="ＭＳ Ｐゴシック" pitchFamily="34" charset="-128"/>
              </a:rPr>
              <a:t>Map, hvor de kan findes ved </a:t>
            </a:r>
            <a:r>
              <a:rPr lang="da-DK" altLang="da-DK" b="1" kern="0" spc="-20" dirty="0" smtClean="0">
                <a:solidFill>
                  <a:srgbClr val="A50021"/>
                </a:solidFill>
                <a:latin typeface="Arial" pitchFamily="34" charset="0"/>
                <a:ea typeface="ＭＳ Ｐゴシック" pitchFamily="34" charset="-128"/>
              </a:rPr>
              <a:t>at bruge enten </a:t>
            </a:r>
            <a:r>
              <a:rPr lang="da-DK" altLang="da-DK" b="1" kern="0" spc="-20" dirty="0">
                <a:solidFill>
                  <a:srgbClr val="008000"/>
                </a:solidFill>
                <a:latin typeface="Arial" pitchFamily="34" charset="0"/>
                <a:ea typeface="ＭＳ Ｐゴシック" pitchFamily="34" charset="-128"/>
              </a:rPr>
              <a:t>navnet</a:t>
            </a:r>
            <a:r>
              <a:rPr lang="da-DK" altLang="da-DK" b="1" kern="0" spc="-20" dirty="0">
                <a:solidFill>
                  <a:srgbClr val="A50021"/>
                </a:solidFill>
                <a:latin typeface="Arial" pitchFamily="34" charset="0"/>
                <a:ea typeface="ＭＳ Ｐゴシック" pitchFamily="34" charset="-128"/>
              </a:rPr>
              <a:t> eller </a:t>
            </a:r>
            <a:r>
              <a:rPr lang="da-DK" altLang="da-DK" b="1" kern="0" spc="-20" dirty="0">
                <a:solidFill>
                  <a:srgbClr val="008000"/>
                </a:solidFill>
                <a:latin typeface="Arial" pitchFamily="34" charset="0"/>
                <a:ea typeface="ＭＳ Ｐゴシック" pitchFamily="34" charset="-128"/>
              </a:rPr>
              <a:t>telefonnummeret</a:t>
            </a:r>
            <a:r>
              <a:rPr lang="da-DK" altLang="da-DK" b="1" kern="0" spc="-20" dirty="0">
                <a:solidFill>
                  <a:srgbClr val="A50021"/>
                </a:solidFill>
                <a:latin typeface="Arial" pitchFamily="34" charset="0"/>
                <a:ea typeface="ＭＳ Ｐゴシック" pitchFamily="34" charset="-128"/>
              </a:rPr>
              <a:t> som nøgle</a:t>
            </a:r>
          </a:p>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Et AddressBook objekt er et typisk eksempel på en server</a:t>
            </a:r>
          </a:p>
          <a:p>
            <a:pPr lvl="1">
              <a:spcBef>
                <a:spcPts val="600"/>
              </a:spcBef>
            </a:pPr>
            <a:r>
              <a:rPr lang="da-DK" altLang="da-DK" sz="1800" kern="0" dirty="0" smtClean="0">
                <a:solidFill>
                  <a:srgbClr val="000066"/>
                </a:solidFill>
                <a:ea typeface="ＭＳ Ｐゴシック" pitchFamily="34" charset="-128"/>
              </a:rPr>
              <a:t>Objektet gør </a:t>
            </a:r>
            <a:r>
              <a:rPr lang="da-DK" altLang="da-DK" sz="1800" kern="0" dirty="0">
                <a:solidFill>
                  <a:srgbClr val="000066"/>
                </a:solidFill>
                <a:ea typeface="ＭＳ Ｐゴシック" pitchFamily="34" charset="-128"/>
              </a:rPr>
              <a:t>intet på egen </a:t>
            </a:r>
            <a:r>
              <a:rPr lang="da-DK" altLang="da-DK" sz="1800" kern="0" dirty="0" smtClean="0">
                <a:solidFill>
                  <a:srgbClr val="000066"/>
                </a:solidFill>
                <a:ea typeface="ＭＳ Ｐゴシック" pitchFamily="34" charset="-128"/>
              </a:rPr>
              <a:t>hånd</a:t>
            </a:r>
          </a:p>
          <a:p>
            <a:pPr lvl="1">
              <a:spcBef>
                <a:spcPts val="600"/>
              </a:spcBef>
            </a:pPr>
            <a:r>
              <a:rPr lang="da-DK" altLang="da-DK" sz="1800" kern="0" dirty="0" smtClean="0">
                <a:solidFill>
                  <a:srgbClr val="000066"/>
                </a:solidFill>
                <a:ea typeface="ＭＳ Ｐゴシック" pitchFamily="34" charset="-128"/>
              </a:rPr>
              <a:t>Det handler kun, når en klient (GUI-objektet) anmoder om det</a:t>
            </a:r>
          </a:p>
          <a:p>
            <a:pPr marL="742950" lvl="2" indent="-342900" eaLnBrk="1" hangingPunct="1">
              <a:spcBef>
                <a:spcPts val="1200"/>
              </a:spcBef>
            </a:pPr>
            <a:endParaRPr lang="da-DK" altLang="da-DK" b="1" kern="0" dirty="0">
              <a:solidFill>
                <a:srgbClr val="A50021"/>
              </a:solidFill>
              <a:latin typeface="Arial" pitchFamily="34" charset="0"/>
              <a:ea typeface="ＭＳ Ｐゴシック" pitchFamily="34" charset="-128"/>
            </a:endParaRPr>
          </a:p>
          <a:p>
            <a:pPr lvl="1">
              <a:spcBef>
                <a:spcPts val="600"/>
              </a:spcBef>
            </a:pPr>
            <a:endParaRPr lang="da-DK" altLang="da-DK" sz="1800" kern="0" dirty="0" smtClean="0">
              <a:solidFill>
                <a:srgbClr val="000066"/>
              </a:solidFill>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1776430"/>
            <a:ext cx="2799936" cy="215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735588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72698" y="260648"/>
            <a:ext cx="8491790" cy="682625"/>
          </a:xfrm>
        </p:spPr>
        <p:txBody>
          <a:bodyPr/>
          <a:lstStyle/>
          <a:p>
            <a:r>
              <a:rPr lang="da-DK" altLang="da-DK" sz="2800" spc="-100" dirty="0" smtClean="0">
                <a:ea typeface="ＭＳ Ｐゴシック" pitchFamily="34" charset="-128"/>
              </a:rPr>
              <a:t>Files klassen (</a:t>
            </a:r>
            <a:r>
              <a:rPr lang="da-DK" altLang="da-DK" sz="2800" spc="-100" dirty="0" err="1" smtClean="0">
                <a:ea typeface="ＭＳ Ｐゴシック" pitchFamily="34" charset="-128"/>
              </a:rPr>
              <a:t>java.nio</a:t>
            </a:r>
            <a:r>
              <a:rPr lang="da-DK" altLang="da-DK" sz="2800" spc="-100" dirty="0" smtClean="0">
                <a:ea typeface="ＭＳ Ｐゴシック" pitchFamily="34" charset="-128"/>
              </a:rPr>
              <a:t>) og Scanner klassen (</a:t>
            </a:r>
            <a:r>
              <a:rPr lang="da-DK" altLang="da-DK" sz="2800" spc="-100" dirty="0" err="1" smtClean="0">
                <a:ea typeface="ＭＳ Ｐゴシック" pitchFamily="34" charset="-128"/>
              </a:rPr>
              <a:t>java.util</a:t>
            </a:r>
            <a:r>
              <a:rPr lang="da-DK" altLang="da-DK" sz="2800" spc="-100" dirty="0" smtClean="0">
                <a:ea typeface="ＭＳ Ｐゴシック" pitchFamily="34" charset="-128"/>
              </a:rPr>
              <a:t>)</a:t>
            </a:r>
            <a:endParaRPr lang="da-DK" altLang="da-DK" sz="2800" spc="-1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30</a:t>
            </a:fld>
            <a:endParaRPr lang="da-DK" altLang="da-DK" dirty="0"/>
          </a:p>
        </p:txBody>
      </p:sp>
      <p:sp>
        <p:nvSpPr>
          <p:cNvPr id="10" name="Rectangle 3"/>
          <p:cNvSpPr txBox="1">
            <a:spLocks noChangeArrowheads="1"/>
          </p:cNvSpPr>
          <p:nvPr/>
        </p:nvSpPr>
        <p:spPr bwMode="auto">
          <a:xfrm>
            <a:off x="340078" y="1052736"/>
            <a:ext cx="8696418" cy="534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eaLnBrk="1" hangingPunct="1">
              <a:spcBef>
                <a:spcPts val="1800"/>
              </a:spcBef>
              <a:buFontTx/>
              <a:buChar char="•"/>
            </a:pPr>
            <a:r>
              <a:rPr lang="da-DK" altLang="da-DK" b="1" dirty="0">
                <a:solidFill>
                  <a:srgbClr val="008000"/>
                </a:solidFill>
                <a:latin typeface="Arial" pitchFamily="34" charset="0"/>
                <a:ea typeface="ＭＳ Ｐゴシック" pitchFamily="34" charset="-128"/>
              </a:rPr>
              <a:t>Files</a:t>
            </a:r>
            <a:r>
              <a:rPr lang="da-DK" altLang="da-DK" b="1" dirty="0">
                <a:solidFill>
                  <a:srgbClr val="A50021"/>
                </a:solidFill>
                <a:latin typeface="Arial" pitchFamily="34" charset="0"/>
                <a:ea typeface="ＭＳ Ｐゴシック" pitchFamily="34" charset="-128"/>
              </a:rPr>
              <a:t> klassen indeholder klassemetoden </a:t>
            </a:r>
            <a:r>
              <a:rPr lang="da-DK" altLang="da-DK" b="1" dirty="0">
                <a:solidFill>
                  <a:srgbClr val="008000"/>
                </a:solidFill>
                <a:latin typeface="Arial" pitchFamily="34" charset="0"/>
                <a:ea typeface="ＭＳ Ｐゴシック" pitchFamily="34" charset="-128"/>
              </a:rPr>
              <a:t>lines</a:t>
            </a:r>
          </a:p>
          <a:p>
            <a:pPr lvl="1">
              <a:spcBef>
                <a:spcPts val="600"/>
              </a:spcBef>
            </a:pPr>
            <a:r>
              <a:rPr lang="da-DK" altLang="da-DK" sz="1800" dirty="0">
                <a:ea typeface="ＭＳ Ｐゴシック" pitchFamily="34" charset="-128"/>
              </a:rPr>
              <a:t>Ved at bruge den kan man helt undgå at bruge klassen BufferedReader</a:t>
            </a:r>
          </a:p>
          <a:p>
            <a:pPr lvl="1">
              <a:spcBef>
                <a:spcPts val="600"/>
              </a:spcBef>
            </a:pPr>
            <a:r>
              <a:rPr lang="da-DK" altLang="da-DK" sz="1800" dirty="0" smtClean="0">
                <a:ea typeface="ＭＳ Ｐゴシック" pitchFamily="34" charset="-128"/>
              </a:rPr>
              <a:t>Metoden tager </a:t>
            </a:r>
            <a:r>
              <a:rPr lang="da-DK" altLang="da-DK" sz="1800" dirty="0">
                <a:ea typeface="ＭＳ Ｐゴシック" pitchFamily="34" charset="-128"/>
              </a:rPr>
              <a:t>en parameter af typen </a:t>
            </a:r>
            <a:r>
              <a:rPr lang="da-DK" altLang="da-DK" sz="1800" dirty="0" smtClean="0">
                <a:ea typeface="ＭＳ Ｐゴシック" pitchFamily="34" charset="-128"/>
              </a:rPr>
              <a:t>Path og returnerer </a:t>
            </a:r>
            <a:r>
              <a:rPr lang="da-DK" altLang="da-DK" sz="1800" dirty="0">
                <a:ea typeface="ＭＳ Ｐゴシック" pitchFamily="34" charset="-128"/>
              </a:rPr>
              <a:t>en Stream&lt;String</a:t>
            </a:r>
            <a:r>
              <a:rPr lang="da-DK" altLang="da-DK" sz="1800" dirty="0" smtClean="0">
                <a:ea typeface="ＭＳ Ｐゴシック" pitchFamily="34" charset="-128"/>
              </a:rPr>
              <a:t>&gt;</a:t>
            </a:r>
            <a:br>
              <a:rPr lang="da-DK" altLang="da-DK" sz="1800" dirty="0" smtClean="0">
                <a:ea typeface="ＭＳ Ｐゴシック" pitchFamily="34" charset="-128"/>
              </a:rPr>
            </a:br>
            <a:r>
              <a:rPr lang="da-DK" altLang="da-DK" sz="1800" dirty="0" smtClean="0">
                <a:ea typeface="ＭＳ Ｐゴシック" pitchFamily="34" charset="-128"/>
              </a:rPr>
              <a:t>(</a:t>
            </a:r>
            <a:r>
              <a:rPr lang="da-DK" altLang="da-DK" sz="1800" dirty="0">
                <a:ea typeface="ＭＳ Ｐゴシック" pitchFamily="34" charset="-128"/>
              </a:rPr>
              <a:t>som kendt fra afsnittet om funktionel programmering)</a:t>
            </a:r>
          </a:p>
          <a:p>
            <a:pPr lvl="1">
              <a:spcBef>
                <a:spcPts val="600"/>
              </a:spcBef>
            </a:pPr>
            <a:endParaRPr lang="da-DK" altLang="da-DK" sz="1800" dirty="0" smtClean="0">
              <a:ea typeface="ＭＳ Ｐゴシック" pitchFamily="34" charset="-128"/>
            </a:endParaRPr>
          </a:p>
          <a:p>
            <a:pPr lvl="1">
              <a:spcBef>
                <a:spcPts val="1800"/>
              </a:spcBef>
            </a:pPr>
            <a:r>
              <a:rPr lang="da-DK" altLang="da-DK" sz="1800" dirty="0" smtClean="0">
                <a:ea typeface="ＭＳ Ｐゴシック" pitchFamily="34" charset="-128"/>
              </a:rPr>
              <a:t>Den skabte </a:t>
            </a:r>
            <a:r>
              <a:rPr lang="da-DK" altLang="da-DK" sz="1800" dirty="0">
                <a:ea typeface="ＭＳ Ｐゴシック" pitchFamily="34" charset="-128"/>
              </a:rPr>
              <a:t>stream </a:t>
            </a:r>
            <a:r>
              <a:rPr lang="da-DK" altLang="da-DK" sz="1800" dirty="0" smtClean="0">
                <a:ea typeface="ＭＳ Ｐゴシック" pitchFamily="34" charset="-128"/>
              </a:rPr>
              <a:t>kan behandles via funktionel programmering eller </a:t>
            </a:r>
            <a:r>
              <a:rPr lang="da-DK" altLang="da-DK" sz="1800" dirty="0">
                <a:ea typeface="ＭＳ Ｐゴシック" pitchFamily="34" charset="-128"/>
              </a:rPr>
              <a:t>konverteres til et array eller en </a:t>
            </a:r>
            <a:r>
              <a:rPr lang="da-DK" altLang="da-DK" sz="1800" dirty="0" smtClean="0">
                <a:ea typeface="ＭＳ Ｐゴシック" pitchFamily="34" charset="-128"/>
              </a:rPr>
              <a:t>arrayliste</a:t>
            </a:r>
            <a:endParaRPr lang="da-DK" altLang="da-DK" sz="1800" dirty="0">
              <a:ea typeface="ＭＳ Ｐゴシック" pitchFamily="34" charset="-128"/>
            </a:endParaRPr>
          </a:p>
          <a:p>
            <a:pPr marL="342900" lvl="1" indent="-342900">
              <a:spcBef>
                <a:spcPts val="2400"/>
              </a:spcBef>
              <a:buChar char="•"/>
            </a:pPr>
            <a:r>
              <a:rPr lang="da-DK" altLang="da-DK" b="1" dirty="0" smtClean="0">
                <a:solidFill>
                  <a:srgbClr val="008000"/>
                </a:solidFill>
                <a:ea typeface="ＭＳ Ｐゴシック" pitchFamily="34" charset="-128"/>
              </a:rPr>
              <a:t>Scanner</a:t>
            </a:r>
            <a:r>
              <a:rPr lang="da-DK" altLang="da-DK" b="1" dirty="0" smtClean="0">
                <a:solidFill>
                  <a:srgbClr val="A50021"/>
                </a:solidFill>
                <a:ea typeface="ＭＳ Ｐゴシック" pitchFamily="34" charset="-128"/>
              </a:rPr>
              <a:t> klassen indeholder metoder til at opbryde teksten fra en fil i delkomponenter</a:t>
            </a:r>
          </a:p>
          <a:p>
            <a:pPr lvl="1">
              <a:spcBef>
                <a:spcPts val="600"/>
              </a:spcBef>
            </a:pPr>
            <a:r>
              <a:rPr lang="da-DK" altLang="da-DK" sz="1800" dirty="0" smtClean="0">
                <a:ea typeface="ＭＳ Ｐゴシック" pitchFamily="34" charset="-128"/>
              </a:rPr>
              <a:t>F.eks. returnerer </a:t>
            </a:r>
            <a:r>
              <a:rPr lang="da-DK" altLang="da-DK" sz="1800" dirty="0" err="1" smtClean="0">
                <a:ea typeface="ＭＳ Ｐゴシック" pitchFamily="34" charset="-128"/>
              </a:rPr>
              <a:t>nextInt</a:t>
            </a:r>
            <a:r>
              <a:rPr lang="da-DK" altLang="da-DK" sz="1800" dirty="0" smtClean="0">
                <a:ea typeface="ＭＳ Ｐゴシック" pitchFamily="34" charset="-128"/>
              </a:rPr>
              <a:t> et heltal ved at læse de næste tegn på filen</a:t>
            </a:r>
          </a:p>
          <a:p>
            <a:pPr lvl="1">
              <a:spcBef>
                <a:spcPts val="600"/>
              </a:spcBef>
            </a:pPr>
            <a:r>
              <a:rPr lang="da-DK" altLang="da-DK" sz="1800" dirty="0">
                <a:ea typeface="ＭＳ Ｐゴシック" pitchFamily="34" charset="-128"/>
              </a:rPr>
              <a:t>Ved </a:t>
            </a:r>
            <a:r>
              <a:rPr lang="da-DK" altLang="da-DK" sz="1800" dirty="0" smtClean="0">
                <a:ea typeface="ＭＳ Ｐゴシック" pitchFamily="34" charset="-128"/>
              </a:rPr>
              <a:t>at </a:t>
            </a:r>
            <a:r>
              <a:rPr lang="da-DK" altLang="da-DK" sz="1800" dirty="0">
                <a:ea typeface="ＭＳ Ｐゴシック" pitchFamily="34" charset="-128"/>
              </a:rPr>
              <a:t>kalde </a:t>
            </a:r>
            <a:r>
              <a:rPr lang="da-DK" altLang="da-DK" sz="1800" dirty="0" err="1" smtClean="0">
                <a:ea typeface="ＭＳ Ｐゴシック" pitchFamily="34" charset="-128"/>
              </a:rPr>
              <a:t>hasNextInt</a:t>
            </a:r>
            <a:r>
              <a:rPr lang="da-DK" altLang="da-DK" sz="1800" dirty="0" smtClean="0">
                <a:ea typeface="ＭＳ Ｐゴシック" pitchFamily="34" charset="-128"/>
              </a:rPr>
              <a:t> </a:t>
            </a:r>
            <a:r>
              <a:rPr lang="da-DK" altLang="da-DK" sz="1800" dirty="0">
                <a:ea typeface="ＭＳ Ｐゴシック" pitchFamily="34" charset="-128"/>
              </a:rPr>
              <a:t>før </a:t>
            </a:r>
            <a:r>
              <a:rPr lang="da-DK" altLang="da-DK" sz="1800" dirty="0" smtClean="0">
                <a:ea typeface="ＭＳ Ｐゴシック" pitchFamily="34" charset="-128"/>
              </a:rPr>
              <a:t>kaldet </a:t>
            </a:r>
            <a:r>
              <a:rPr lang="da-DK" altLang="da-DK" sz="1800" dirty="0">
                <a:ea typeface="ＭＳ Ｐゴシック" pitchFamily="34" charset="-128"/>
              </a:rPr>
              <a:t>af </a:t>
            </a:r>
            <a:r>
              <a:rPr lang="da-DK" altLang="da-DK" sz="1800" dirty="0" smtClean="0">
                <a:ea typeface="ＭＳ Ｐゴシック" pitchFamily="34" charset="-128"/>
              </a:rPr>
              <a:t>nextInt, </a:t>
            </a:r>
            <a:r>
              <a:rPr lang="da-DK" altLang="da-DK" sz="1800" dirty="0">
                <a:ea typeface="ＭＳ Ｐゴシック" pitchFamily="34" charset="-128"/>
              </a:rPr>
              <a:t>kan man undgå, at der kastes en exception, hvis </a:t>
            </a:r>
            <a:r>
              <a:rPr lang="da-DK" altLang="da-DK" sz="1800" dirty="0" smtClean="0">
                <a:ea typeface="ＭＳ Ｐゴシック" pitchFamily="34" charset="-128"/>
              </a:rPr>
              <a:t>de næste tegn ikke udgør et heltal</a:t>
            </a:r>
          </a:p>
          <a:p>
            <a:pPr lvl="1">
              <a:spcBef>
                <a:spcPts val="600"/>
              </a:spcBef>
            </a:pPr>
            <a:r>
              <a:rPr lang="da-DK" altLang="da-DK" sz="1800" dirty="0" smtClean="0">
                <a:ea typeface="ＭＳ Ｐゴシック" pitchFamily="34" charset="-128"/>
              </a:rPr>
              <a:t>Der er analoge metoder for de andre typer, f.eks.:</a:t>
            </a:r>
          </a:p>
          <a:p>
            <a:pPr marL="1255713" lvl="1" indent="-184150">
              <a:spcBef>
                <a:spcPts val="400"/>
              </a:spcBef>
            </a:pPr>
            <a:r>
              <a:rPr lang="da-DK" altLang="da-DK" sz="1800" dirty="0" err="1" smtClean="0">
                <a:ea typeface="ＭＳ Ｐゴシック" pitchFamily="34" charset="-128"/>
              </a:rPr>
              <a:t>nextLine</a:t>
            </a:r>
            <a:r>
              <a:rPr lang="da-DK" altLang="da-DK" sz="1800" dirty="0" smtClean="0">
                <a:ea typeface="ＭＳ Ｐゴシック" pitchFamily="34" charset="-128"/>
              </a:rPr>
              <a:t>, </a:t>
            </a:r>
            <a:r>
              <a:rPr lang="da-DK" altLang="da-DK" sz="1800" dirty="0" err="1" smtClean="0">
                <a:ea typeface="ＭＳ Ｐゴシック" pitchFamily="34" charset="-128"/>
              </a:rPr>
              <a:t>nextDouble</a:t>
            </a:r>
            <a:r>
              <a:rPr lang="da-DK" altLang="da-DK" sz="1800" dirty="0" smtClean="0">
                <a:ea typeface="ＭＳ Ｐゴシック" pitchFamily="34" charset="-128"/>
              </a:rPr>
              <a:t>, </a:t>
            </a:r>
            <a:r>
              <a:rPr lang="da-DK" altLang="da-DK" sz="1800" dirty="0" err="1" smtClean="0">
                <a:ea typeface="ＭＳ Ｐゴシック" pitchFamily="34" charset="-128"/>
              </a:rPr>
              <a:t>nextBoolean</a:t>
            </a:r>
            <a:r>
              <a:rPr lang="da-DK" altLang="da-DK" sz="1800" dirty="0" smtClean="0">
                <a:ea typeface="ＭＳ Ｐゴシック" pitchFamily="34" charset="-128"/>
              </a:rPr>
              <a:t> og </a:t>
            </a:r>
            <a:r>
              <a:rPr lang="da-DK" altLang="da-DK" sz="1800" dirty="0" err="1" smtClean="0">
                <a:ea typeface="ＭＳ Ｐゴシック" pitchFamily="34" charset="-128"/>
              </a:rPr>
              <a:t>nextByte</a:t>
            </a:r>
            <a:endParaRPr lang="da-DK" altLang="da-DK" sz="1800" dirty="0" smtClean="0">
              <a:ea typeface="ＭＳ Ｐゴシック" pitchFamily="34" charset="-128"/>
            </a:endParaRPr>
          </a:p>
          <a:p>
            <a:pPr marL="1255713" lvl="1" indent="-184150">
              <a:spcBef>
                <a:spcPts val="400"/>
              </a:spcBef>
            </a:pPr>
            <a:r>
              <a:rPr lang="da-DK" altLang="da-DK" sz="1800" dirty="0" err="1" smtClean="0">
                <a:ea typeface="ＭＳ Ｐゴシック" pitchFamily="34" charset="-128"/>
              </a:rPr>
              <a:t>hasNextLine</a:t>
            </a:r>
            <a:r>
              <a:rPr lang="da-DK" altLang="da-DK" sz="1800" dirty="0" smtClean="0">
                <a:ea typeface="ＭＳ Ｐゴシック" pitchFamily="34" charset="-128"/>
              </a:rPr>
              <a:t>, </a:t>
            </a:r>
            <a:r>
              <a:rPr lang="da-DK" altLang="da-DK" sz="1800" dirty="0" err="1" smtClean="0">
                <a:ea typeface="ＭＳ Ｐゴシック" pitchFamily="34" charset="-128"/>
              </a:rPr>
              <a:t>hasNextDouble</a:t>
            </a:r>
            <a:r>
              <a:rPr lang="da-DK" altLang="da-DK" sz="1800" dirty="0" smtClean="0">
                <a:ea typeface="ＭＳ Ｐゴシック" pitchFamily="34" charset="-128"/>
              </a:rPr>
              <a:t>, </a:t>
            </a:r>
            <a:r>
              <a:rPr lang="da-DK" altLang="da-DK" sz="1800" dirty="0" err="1" smtClean="0">
                <a:ea typeface="ＭＳ Ｐゴシック" pitchFamily="34" charset="-128"/>
              </a:rPr>
              <a:t>hasNextBoolean</a:t>
            </a:r>
            <a:r>
              <a:rPr lang="da-DK" altLang="da-DK" sz="1800" dirty="0" smtClean="0">
                <a:ea typeface="ＭＳ Ｐゴシック" pitchFamily="34" charset="-128"/>
              </a:rPr>
              <a:t> og </a:t>
            </a:r>
            <a:r>
              <a:rPr lang="da-DK" altLang="da-DK" sz="1800" dirty="0" err="1" smtClean="0">
                <a:ea typeface="ＭＳ Ｐゴシック" pitchFamily="34" charset="-128"/>
              </a:rPr>
              <a:t>hasNextByte</a:t>
            </a:r>
            <a:endParaRPr lang="da-DK" altLang="da-DK" sz="1800" dirty="0" smtClean="0">
              <a:ea typeface="ＭＳ Ｐゴシック" pitchFamily="34" charset="-128"/>
            </a:endParaRPr>
          </a:p>
        </p:txBody>
      </p:sp>
      <p:sp>
        <p:nvSpPr>
          <p:cNvPr id="5" name="Text Box 4"/>
          <p:cNvSpPr txBox="1">
            <a:spLocks noChangeArrowheads="1"/>
          </p:cNvSpPr>
          <p:nvPr/>
        </p:nvSpPr>
        <p:spPr bwMode="auto">
          <a:xfrm>
            <a:off x="1196090" y="2480734"/>
            <a:ext cx="5680166" cy="384357"/>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5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Stream&lt;String&gt; </a:t>
            </a:r>
            <a:r>
              <a:rPr lang="en-US" altLang="da-DK" sz="1600" b="1" dirty="0" err="1" smtClean="0">
                <a:solidFill>
                  <a:schemeClr val="tx1"/>
                </a:solidFill>
                <a:latin typeface="Courier New" pitchFamily="49" charset="0"/>
              </a:rPr>
              <a:t>myStream</a:t>
            </a:r>
            <a:r>
              <a:rPr lang="en-US" altLang="da-DK" sz="1600" b="1" dirty="0" smtClean="0">
                <a:solidFill>
                  <a:schemeClr val="tx1"/>
                </a:solidFill>
                <a:latin typeface="Courier New" pitchFamily="49" charset="0"/>
              </a:rPr>
              <a:t> = </a:t>
            </a:r>
            <a:r>
              <a:rPr lang="en-US" altLang="da-DK" sz="1600" b="1" dirty="0" err="1" smtClean="0">
                <a:solidFill>
                  <a:schemeClr val="tx1"/>
                </a:solidFill>
                <a:latin typeface="Courier New" pitchFamily="49" charset="0"/>
              </a:rPr>
              <a:t>Files.lines</a:t>
            </a:r>
            <a:r>
              <a:rPr lang="en-US" altLang="da-DK" sz="1600" b="1" dirty="0" smtClean="0">
                <a:solidFill>
                  <a:schemeClr val="tx1"/>
                </a:solidFill>
                <a:latin typeface="Courier New" pitchFamily="49" charset="0"/>
              </a:rPr>
              <a:t>(path);</a:t>
            </a:r>
            <a:endParaRPr lang="en-US" altLang="da-DK" sz="1600" b="1" dirty="0">
              <a:solidFill>
                <a:schemeClr val="tx1"/>
              </a:solidFill>
              <a:latin typeface="Courier New" pitchFamily="49" charset="0"/>
            </a:endParaRPr>
          </a:p>
        </p:txBody>
      </p:sp>
    </p:spTree>
    <p:extLst>
      <p:ext uri="{BB962C8B-B14F-4D97-AF65-F5344CB8AC3E}">
        <p14:creationId xmlns:p14="http://schemas.microsoft.com/office/powerpoint/2010/main" val="397452298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System klassen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31</a:t>
            </a:fld>
            <a:endParaRPr lang="da-DK" altLang="da-DK" dirty="0"/>
          </a:p>
        </p:txBody>
      </p:sp>
      <p:sp>
        <p:nvSpPr>
          <p:cNvPr id="10" name="Rectangle 3"/>
          <p:cNvSpPr txBox="1">
            <a:spLocks noChangeArrowheads="1"/>
          </p:cNvSpPr>
          <p:nvPr/>
        </p:nvSpPr>
        <p:spPr bwMode="auto">
          <a:xfrm>
            <a:off x="340078" y="1052736"/>
            <a:ext cx="8480394"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dirty="0" smtClean="0">
                <a:solidFill>
                  <a:srgbClr val="008000"/>
                </a:solidFill>
                <a:ea typeface="ＭＳ Ｐゴシック" pitchFamily="34" charset="-128"/>
              </a:rPr>
              <a:t>System</a:t>
            </a:r>
            <a:r>
              <a:rPr lang="da-DK" altLang="da-DK" b="1" dirty="0" smtClean="0">
                <a:solidFill>
                  <a:srgbClr val="A50021"/>
                </a:solidFill>
                <a:ea typeface="ＭＳ Ｐゴシック" pitchFamily="34" charset="-128"/>
              </a:rPr>
              <a:t> </a:t>
            </a:r>
            <a:r>
              <a:rPr lang="da-DK" altLang="da-DK" b="1" dirty="0">
                <a:solidFill>
                  <a:srgbClr val="A50021"/>
                </a:solidFill>
                <a:ea typeface="ＭＳ Ｐゴシック" pitchFamily="34" charset="-128"/>
              </a:rPr>
              <a:t>klassen </a:t>
            </a:r>
            <a:r>
              <a:rPr lang="da-DK" altLang="da-DK" b="1" dirty="0" smtClean="0">
                <a:solidFill>
                  <a:srgbClr val="A50021"/>
                </a:solidFill>
                <a:ea typeface="ＭＳ Ｐゴシック" pitchFamily="34" charset="-128"/>
              </a:rPr>
              <a:t>indeholder tre klassevariabler</a:t>
            </a:r>
            <a:endParaRPr lang="da-DK" altLang="da-DK" b="1" dirty="0">
              <a:solidFill>
                <a:srgbClr val="A50021"/>
              </a:solidFill>
              <a:ea typeface="ＭＳ Ｐゴシック" pitchFamily="34" charset="-128"/>
            </a:endParaRPr>
          </a:p>
          <a:p>
            <a:pPr lvl="1">
              <a:spcBef>
                <a:spcPts val="400"/>
              </a:spcBef>
              <a:tabLst>
                <a:tab pos="3584575" algn="l"/>
              </a:tabLst>
            </a:pPr>
            <a:r>
              <a:rPr lang="da-DK" altLang="da-DK" sz="1800" b="1" dirty="0" smtClean="0">
                <a:solidFill>
                  <a:srgbClr val="008000"/>
                </a:solidFill>
                <a:ea typeface="ＭＳ Ｐゴシック" pitchFamily="34" charset="-128"/>
              </a:rPr>
              <a:t>in</a:t>
            </a:r>
            <a:r>
              <a:rPr lang="da-DK" altLang="da-DK" sz="1800" dirty="0" smtClean="0">
                <a:solidFill>
                  <a:srgbClr val="008000"/>
                </a:solidFill>
                <a:ea typeface="ＭＳ Ｐゴシック" pitchFamily="34" charset="-128"/>
              </a:rPr>
              <a:t> </a:t>
            </a:r>
            <a:r>
              <a:rPr lang="da-DK" altLang="da-DK" sz="1800" dirty="0">
                <a:ea typeface="ＭＳ Ｐゴシック" pitchFamily="34" charset="-128"/>
              </a:rPr>
              <a:t>af typen </a:t>
            </a:r>
            <a:r>
              <a:rPr lang="da-DK" altLang="da-DK" sz="1800" b="1" dirty="0">
                <a:solidFill>
                  <a:srgbClr val="008000"/>
                </a:solidFill>
                <a:ea typeface="ＭＳ Ｐゴシック" pitchFamily="34" charset="-128"/>
              </a:rPr>
              <a:t>InputStream</a:t>
            </a:r>
            <a:r>
              <a:rPr lang="da-DK" altLang="da-DK" sz="1800" dirty="0">
                <a:ea typeface="ＭＳ Ｐゴシック" pitchFamily="34" charset="-128"/>
              </a:rPr>
              <a:t>	standard input stream</a:t>
            </a:r>
          </a:p>
          <a:p>
            <a:pPr lvl="1">
              <a:spcBef>
                <a:spcPts val="400"/>
              </a:spcBef>
              <a:tabLst>
                <a:tab pos="3584575" algn="l"/>
              </a:tabLst>
            </a:pPr>
            <a:r>
              <a:rPr lang="da-DK" altLang="da-DK" sz="1800" b="1" dirty="0">
                <a:solidFill>
                  <a:srgbClr val="008000"/>
                </a:solidFill>
                <a:ea typeface="ＭＳ Ｐゴシック" pitchFamily="34" charset="-128"/>
              </a:rPr>
              <a:t>out</a:t>
            </a:r>
            <a:r>
              <a:rPr lang="da-DK" altLang="da-DK" sz="1800" dirty="0" smtClean="0">
                <a:ea typeface="ＭＳ Ｐゴシック" pitchFamily="34" charset="-128"/>
              </a:rPr>
              <a:t> af type </a:t>
            </a:r>
            <a:r>
              <a:rPr lang="da-DK" altLang="da-DK" sz="1800" b="1" dirty="0">
                <a:solidFill>
                  <a:srgbClr val="008000"/>
                </a:solidFill>
                <a:ea typeface="ＭＳ Ｐゴシック" pitchFamily="34" charset="-128"/>
              </a:rPr>
              <a:t>PrintStream</a:t>
            </a:r>
            <a:r>
              <a:rPr lang="da-DK" altLang="da-DK" sz="1800" dirty="0" smtClean="0">
                <a:ea typeface="ＭＳ Ｐゴシック" pitchFamily="34" charset="-128"/>
              </a:rPr>
              <a:t>	standard output stream</a:t>
            </a:r>
          </a:p>
          <a:p>
            <a:pPr lvl="1">
              <a:spcBef>
                <a:spcPts val="400"/>
              </a:spcBef>
              <a:tabLst>
                <a:tab pos="3584575" algn="l"/>
              </a:tabLst>
            </a:pPr>
            <a:r>
              <a:rPr lang="da-DK" altLang="da-DK" sz="1800" b="1" dirty="0" err="1">
                <a:solidFill>
                  <a:srgbClr val="008000"/>
                </a:solidFill>
                <a:ea typeface="ＭＳ Ｐゴシック" pitchFamily="34" charset="-128"/>
              </a:rPr>
              <a:t>err</a:t>
            </a:r>
            <a:r>
              <a:rPr lang="da-DK" altLang="da-DK" sz="1800" dirty="0">
                <a:ea typeface="ＭＳ Ｐゴシック" pitchFamily="34" charset="-128"/>
              </a:rPr>
              <a:t> af type </a:t>
            </a:r>
            <a:r>
              <a:rPr lang="da-DK" altLang="da-DK" sz="1800" b="1" dirty="0">
                <a:solidFill>
                  <a:srgbClr val="008000"/>
                </a:solidFill>
                <a:ea typeface="ＭＳ Ｐゴシック" pitchFamily="34" charset="-128"/>
              </a:rPr>
              <a:t>PrintStream</a:t>
            </a:r>
            <a:r>
              <a:rPr lang="da-DK" altLang="da-DK" sz="1800" dirty="0" smtClean="0">
                <a:ea typeface="ＭＳ Ｐゴシック" pitchFamily="34" charset="-128"/>
              </a:rPr>
              <a:t>	standard </a:t>
            </a:r>
            <a:r>
              <a:rPr lang="da-DK" altLang="da-DK" sz="1800" dirty="0" err="1" smtClean="0">
                <a:ea typeface="ＭＳ Ｐゴシック" pitchFamily="34" charset="-128"/>
              </a:rPr>
              <a:t>error</a:t>
            </a:r>
            <a:r>
              <a:rPr lang="da-DK" altLang="da-DK" sz="1800" dirty="0" smtClean="0">
                <a:ea typeface="ＭＳ Ｐゴシック" pitchFamily="34" charset="-128"/>
              </a:rPr>
              <a:t> output stream</a:t>
            </a:r>
          </a:p>
          <a:p>
            <a:pPr marL="342900" lvl="1" indent="-342900">
              <a:spcBef>
                <a:spcPts val="1800"/>
              </a:spcBef>
              <a:buChar char="•"/>
            </a:pPr>
            <a:r>
              <a:rPr lang="da-DK" altLang="da-DK" sz="1800" b="1" dirty="0" smtClean="0">
                <a:solidFill>
                  <a:srgbClr val="A50021"/>
                </a:solidFill>
                <a:ea typeface="ＭＳ Ｐゴシック" pitchFamily="34" charset="-128"/>
              </a:rPr>
              <a:t>I </a:t>
            </a:r>
            <a:r>
              <a:rPr lang="da-DK" altLang="da-DK" sz="1800" b="1" dirty="0">
                <a:solidFill>
                  <a:srgbClr val="A50021"/>
                </a:solidFill>
                <a:ea typeface="ＭＳ Ｐゴシック" pitchFamily="34" charset="-128"/>
              </a:rPr>
              <a:t>BlueJ </a:t>
            </a:r>
            <a:r>
              <a:rPr lang="da-DK" altLang="da-DK" sz="1800" b="1" dirty="0" smtClean="0">
                <a:solidFill>
                  <a:srgbClr val="A50021"/>
                </a:solidFill>
                <a:ea typeface="ＭＳ Ｐゴシック" pitchFamily="34" charset="-128"/>
              </a:rPr>
              <a:t>er alle tre knyttet</a:t>
            </a:r>
            <a:br>
              <a:rPr lang="da-DK" altLang="da-DK" sz="1800" b="1" dirty="0" smtClean="0">
                <a:solidFill>
                  <a:srgbClr val="A50021"/>
                </a:solidFill>
                <a:ea typeface="ＭＳ Ｐゴシック" pitchFamily="34" charset="-128"/>
              </a:rPr>
            </a:br>
            <a:r>
              <a:rPr lang="da-DK" altLang="da-DK" sz="1800" b="1" dirty="0" smtClean="0">
                <a:solidFill>
                  <a:srgbClr val="A50021"/>
                </a:solidFill>
                <a:ea typeface="ＭＳ Ｐゴシック" pitchFamily="34" charset="-128"/>
              </a:rPr>
              <a:t>til terminalvinduet</a:t>
            </a:r>
            <a:endParaRPr lang="da-DK" altLang="da-DK" sz="1800" b="1" dirty="0">
              <a:solidFill>
                <a:srgbClr val="A50021"/>
              </a:solidFill>
              <a:ea typeface="ＭＳ Ｐゴシック" pitchFamily="34" charset="-128"/>
            </a:endParaRPr>
          </a:p>
        </p:txBody>
      </p:sp>
      <p:grpSp>
        <p:nvGrpSpPr>
          <p:cNvPr id="3" name="Group 2"/>
          <p:cNvGrpSpPr/>
          <p:nvPr/>
        </p:nvGrpSpPr>
        <p:grpSpPr>
          <a:xfrm>
            <a:off x="3779912" y="2492896"/>
            <a:ext cx="4896544" cy="3744416"/>
            <a:chOff x="3419872" y="2753652"/>
            <a:chExt cx="4896544" cy="3987716"/>
          </a:xfrm>
        </p:grpSpPr>
        <p:grpSp>
          <p:nvGrpSpPr>
            <p:cNvPr id="30" name="Group 29"/>
            <p:cNvGrpSpPr/>
            <p:nvPr/>
          </p:nvGrpSpPr>
          <p:grpSpPr>
            <a:xfrm>
              <a:off x="3419872" y="2753652"/>
              <a:ext cx="4896544" cy="3987716"/>
              <a:chOff x="2483768" y="2276872"/>
              <a:chExt cx="5429250" cy="4371975"/>
            </a:xfrm>
          </p:grpSpPr>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276872"/>
                <a:ext cx="5429250"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8532" y="2387587"/>
                <a:ext cx="1323976" cy="200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3" name="Text Box 21"/>
            <p:cNvSpPr txBox="1">
              <a:spLocks noChangeArrowheads="1"/>
            </p:cNvSpPr>
            <p:nvPr/>
          </p:nvSpPr>
          <p:spPr bwMode="auto">
            <a:xfrm>
              <a:off x="3593282" y="3284983"/>
              <a:ext cx="4320480" cy="2720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en-US" altLang="da-DK" sz="1000" dirty="0">
                  <a:solidFill>
                    <a:schemeClr val="tx1"/>
                  </a:solidFill>
                </a:rPr>
                <a:t>Welcome to the </a:t>
              </a:r>
              <a:r>
                <a:rPr lang="en-US" altLang="da-DK" sz="1000" dirty="0" err="1">
                  <a:solidFill>
                    <a:schemeClr val="tx1"/>
                  </a:solidFill>
                </a:rPr>
                <a:t>DodgySoft</a:t>
              </a:r>
              <a:r>
                <a:rPr lang="en-US" altLang="da-DK" sz="1000" dirty="0">
                  <a:solidFill>
                    <a:schemeClr val="tx1"/>
                  </a:solidFill>
                </a:rPr>
                <a:t> Technical Support System.</a:t>
              </a:r>
            </a:p>
            <a:p>
              <a:pPr eaLnBrk="1" hangingPunct="1">
                <a:spcBef>
                  <a:spcPct val="50000"/>
                </a:spcBef>
                <a:buFontTx/>
                <a:buNone/>
              </a:pPr>
              <a:r>
                <a:rPr lang="en-US" altLang="da-DK" sz="1000" dirty="0" smtClean="0">
                  <a:solidFill>
                    <a:schemeClr val="tx1"/>
                  </a:solidFill>
                </a:rPr>
                <a:t>Please </a:t>
              </a:r>
              <a:r>
                <a:rPr lang="en-US" altLang="da-DK" sz="1000" dirty="0">
                  <a:solidFill>
                    <a:schemeClr val="tx1"/>
                  </a:solidFill>
                </a:rPr>
                <a:t>tell us about your problem.</a:t>
              </a:r>
            </a:p>
            <a:p>
              <a:pPr eaLnBrk="1" hangingPunct="1">
                <a:spcBef>
                  <a:spcPct val="50000"/>
                </a:spcBef>
                <a:buFontTx/>
                <a:buNone/>
              </a:pPr>
              <a:r>
                <a:rPr lang="en-US" altLang="da-DK" sz="1000" dirty="0">
                  <a:solidFill>
                    <a:schemeClr val="tx1"/>
                  </a:solidFill>
                </a:rPr>
                <a:t>We will assist you with any problem you might have.</a:t>
              </a:r>
            </a:p>
            <a:p>
              <a:pPr eaLnBrk="1" hangingPunct="1">
                <a:spcBef>
                  <a:spcPct val="50000"/>
                </a:spcBef>
                <a:buFontTx/>
                <a:buNone/>
              </a:pPr>
              <a:r>
                <a:rPr lang="en-US" altLang="da-DK" sz="1000" dirty="0">
                  <a:solidFill>
                    <a:schemeClr val="tx1"/>
                  </a:solidFill>
                </a:rPr>
                <a:t>Please type 'bye' to exit our system.</a:t>
              </a:r>
            </a:p>
            <a:p>
              <a:pPr eaLnBrk="1" hangingPunct="1">
                <a:spcBef>
                  <a:spcPct val="50000"/>
                </a:spcBef>
                <a:buFontTx/>
                <a:buNone/>
              </a:pPr>
              <a:r>
                <a:rPr lang="en-US" altLang="da-DK" sz="1000" dirty="0">
                  <a:solidFill>
                    <a:schemeClr val="tx1"/>
                  </a:solidFill>
                </a:rPr>
                <a:t>&gt; My </a:t>
              </a:r>
              <a:r>
                <a:rPr lang="en-US" altLang="da-DK" sz="1000" dirty="0" smtClean="0">
                  <a:solidFill>
                    <a:schemeClr val="tx1"/>
                  </a:solidFill>
                </a:rPr>
                <a:t>web browser crashes each morning</a:t>
              </a:r>
              <a:endParaRPr lang="en-US" altLang="da-DK" sz="1000" dirty="0">
                <a:solidFill>
                  <a:schemeClr val="tx1"/>
                </a:solidFill>
              </a:endParaRPr>
            </a:p>
            <a:p>
              <a:pPr eaLnBrk="1" hangingPunct="1">
                <a:spcBef>
                  <a:spcPct val="50000"/>
                </a:spcBef>
                <a:buFontTx/>
                <a:buNone/>
              </a:pPr>
              <a:r>
                <a:rPr lang="en-US" altLang="da-DK" sz="1000" dirty="0">
                  <a:solidFill>
                    <a:schemeClr val="tx1"/>
                  </a:solidFill>
                </a:rPr>
                <a:t>Well, it never crashes on our system. It must have something</a:t>
              </a:r>
            </a:p>
            <a:p>
              <a:pPr eaLnBrk="1" hangingPunct="1">
                <a:spcBef>
                  <a:spcPct val="50000"/>
                </a:spcBef>
                <a:buFontTx/>
                <a:buNone/>
              </a:pPr>
              <a:r>
                <a:rPr lang="en-US" altLang="da-DK" sz="1000" dirty="0">
                  <a:solidFill>
                    <a:schemeClr val="tx1"/>
                  </a:solidFill>
                </a:rPr>
                <a:t>to do with your system. Tell me more about your configuration.</a:t>
              </a:r>
            </a:p>
            <a:p>
              <a:pPr eaLnBrk="1" hangingPunct="1">
                <a:spcBef>
                  <a:spcPct val="50000"/>
                </a:spcBef>
                <a:buFontTx/>
                <a:buNone/>
              </a:pPr>
              <a:r>
                <a:rPr lang="en-US" altLang="da-DK" sz="1000" dirty="0">
                  <a:solidFill>
                    <a:schemeClr val="tx1"/>
                  </a:solidFill>
                </a:rPr>
                <a:t>&gt; Windows 7</a:t>
              </a:r>
            </a:p>
            <a:p>
              <a:pPr eaLnBrk="1" hangingPunct="1">
                <a:spcBef>
                  <a:spcPct val="50000"/>
                </a:spcBef>
                <a:buFontTx/>
                <a:buNone/>
              </a:pPr>
              <a:r>
                <a:rPr lang="en-US" altLang="da-DK" sz="1000" dirty="0">
                  <a:solidFill>
                    <a:schemeClr val="tx1"/>
                  </a:solidFill>
                </a:rPr>
                <a:t>This is a known bug to do with the Windows operating system. Please</a:t>
              </a:r>
            </a:p>
            <a:p>
              <a:pPr eaLnBrk="1" hangingPunct="1">
                <a:spcBef>
                  <a:spcPct val="50000"/>
                </a:spcBef>
                <a:buFontTx/>
                <a:buNone/>
              </a:pPr>
              <a:r>
                <a:rPr lang="en-US" altLang="da-DK" sz="1000" dirty="0">
                  <a:solidFill>
                    <a:schemeClr val="tx1"/>
                  </a:solidFill>
                </a:rPr>
                <a:t>report it to Microsoft. There is nothing we can do about this.</a:t>
              </a:r>
            </a:p>
            <a:p>
              <a:pPr eaLnBrk="1" hangingPunct="1">
                <a:spcBef>
                  <a:spcPct val="50000"/>
                </a:spcBef>
                <a:buFontTx/>
                <a:buNone/>
              </a:pPr>
              <a:r>
                <a:rPr lang="en-US" altLang="da-DK" sz="1000" dirty="0">
                  <a:solidFill>
                    <a:schemeClr val="tx1"/>
                  </a:solidFill>
                </a:rPr>
                <a:t>&gt; </a:t>
              </a:r>
              <a:endParaRPr lang="da-DK" altLang="da-DK" sz="1000" dirty="0">
                <a:solidFill>
                  <a:schemeClr val="tx1"/>
                </a:solidFill>
              </a:endParaRPr>
            </a:p>
          </p:txBody>
        </p:sp>
        <p:sp>
          <p:nvSpPr>
            <p:cNvPr id="34" name="Text Box 21"/>
            <p:cNvSpPr txBox="1">
              <a:spLocks noChangeArrowheads="1"/>
            </p:cNvSpPr>
            <p:nvPr/>
          </p:nvSpPr>
          <p:spPr bwMode="auto">
            <a:xfrm>
              <a:off x="3601705" y="6094884"/>
              <a:ext cx="274885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en-US" altLang="da-DK" sz="1000" dirty="0" smtClean="0">
                  <a:solidFill>
                    <a:srgbClr val="FF0000"/>
                  </a:solidFill>
                </a:rPr>
                <a:t>Errors written to </a:t>
              </a:r>
              <a:r>
                <a:rPr lang="en-US" altLang="da-DK" sz="1000" dirty="0" err="1" smtClean="0">
                  <a:solidFill>
                    <a:srgbClr val="FF0000"/>
                  </a:solidFill>
                </a:rPr>
                <a:t>System.err</a:t>
              </a:r>
              <a:r>
                <a:rPr lang="en-US" altLang="da-DK" sz="1000" dirty="0" smtClean="0">
                  <a:solidFill>
                    <a:srgbClr val="FF0000"/>
                  </a:solidFill>
                </a:rPr>
                <a:t> is shown here</a:t>
              </a:r>
              <a:endParaRPr lang="da-DK" altLang="da-DK" sz="1000" dirty="0">
                <a:solidFill>
                  <a:srgbClr val="FF0000"/>
                </a:solidFill>
              </a:endParaRPr>
            </a:p>
          </p:txBody>
        </p:sp>
      </p:grpSp>
      <p:sp>
        <p:nvSpPr>
          <p:cNvPr id="11" name="Line 22"/>
          <p:cNvSpPr>
            <a:spLocks noChangeShapeType="1"/>
          </p:cNvSpPr>
          <p:nvPr/>
        </p:nvSpPr>
        <p:spPr bwMode="auto">
          <a:xfrm flipV="1">
            <a:off x="3146136" y="3990576"/>
            <a:ext cx="517771" cy="134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768522" y="3837806"/>
            <a:ext cx="2319425" cy="58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Input via System.in</a:t>
            </a:r>
          </a:p>
          <a:p>
            <a:pPr algn="r" eaLnBrk="1" hangingPunct="1">
              <a:lnSpc>
                <a:spcPct val="90000"/>
              </a:lnSpc>
              <a:spcBef>
                <a:spcPct val="50000"/>
              </a:spcBef>
              <a:buFontTx/>
              <a:buNone/>
            </a:pPr>
            <a:r>
              <a:rPr lang="da-DK" altLang="da-DK" sz="1400" b="1" dirty="0" smtClean="0">
                <a:solidFill>
                  <a:schemeClr val="tx1"/>
                </a:solidFill>
              </a:rPr>
              <a:t>Output via </a:t>
            </a:r>
            <a:r>
              <a:rPr lang="da-DK" altLang="da-DK" sz="1400" b="1" dirty="0" err="1" smtClean="0">
                <a:solidFill>
                  <a:schemeClr val="tx1"/>
                </a:solidFill>
              </a:rPr>
              <a:t>System.out</a:t>
            </a:r>
            <a:endParaRPr lang="da-DK" altLang="da-DK" sz="1400" b="1" dirty="0">
              <a:solidFill>
                <a:schemeClr val="tx1"/>
              </a:solidFill>
            </a:endParaRPr>
          </a:p>
        </p:txBody>
      </p:sp>
      <p:sp>
        <p:nvSpPr>
          <p:cNvPr id="13" name="Line 22"/>
          <p:cNvSpPr>
            <a:spLocks noChangeShapeType="1"/>
          </p:cNvSpPr>
          <p:nvPr/>
        </p:nvSpPr>
        <p:spPr bwMode="auto">
          <a:xfrm flipV="1">
            <a:off x="3177187" y="5741783"/>
            <a:ext cx="428531" cy="408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4" name="Text Box 21"/>
          <p:cNvSpPr txBox="1">
            <a:spLocks noChangeArrowheads="1"/>
          </p:cNvSpPr>
          <p:nvPr/>
        </p:nvSpPr>
        <p:spPr bwMode="auto">
          <a:xfrm>
            <a:off x="857762" y="5589240"/>
            <a:ext cx="231942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FF0000"/>
                </a:solidFill>
              </a:rPr>
              <a:t>Errors via </a:t>
            </a:r>
            <a:r>
              <a:rPr lang="da-DK" altLang="da-DK" sz="1400" b="1" dirty="0" err="1" smtClean="0">
                <a:solidFill>
                  <a:srgbClr val="FF0000"/>
                </a:solidFill>
              </a:rPr>
              <a:t>System.err</a:t>
            </a:r>
            <a:endParaRPr lang="da-DK" altLang="da-DK" sz="1400" b="1" dirty="0">
              <a:solidFill>
                <a:srgbClr val="FF0000"/>
              </a:solidFill>
            </a:endParaRPr>
          </a:p>
        </p:txBody>
      </p:sp>
      <p:sp>
        <p:nvSpPr>
          <p:cNvPr id="15" name="Text Box 21"/>
          <p:cNvSpPr txBox="1">
            <a:spLocks noChangeArrowheads="1"/>
          </p:cNvSpPr>
          <p:nvPr/>
        </p:nvSpPr>
        <p:spPr bwMode="auto">
          <a:xfrm>
            <a:off x="1192705" y="5877272"/>
            <a:ext cx="2299175"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I kan skrive i denne del af terminalvinduet via </a:t>
            </a:r>
            <a:r>
              <a:rPr lang="da-DK" altLang="da-DK" sz="1400" b="1" dirty="0" err="1" smtClean="0">
                <a:solidFill>
                  <a:srgbClr val="FF0000"/>
                </a:solidFill>
              </a:rPr>
              <a:t>System.err.println</a:t>
            </a:r>
            <a:r>
              <a:rPr lang="da-DK" altLang="da-DK" sz="1400" b="1" dirty="0" smtClean="0">
                <a:solidFill>
                  <a:srgbClr val="FF0000"/>
                </a:solidFill>
              </a:rPr>
              <a:t>("…")</a:t>
            </a:r>
            <a:endParaRPr lang="da-DK" altLang="da-DK" sz="1400" b="1" dirty="0">
              <a:solidFill>
                <a:srgbClr val="FF0000"/>
              </a:solidFill>
            </a:endParaRPr>
          </a:p>
        </p:txBody>
      </p:sp>
      <p:sp>
        <p:nvSpPr>
          <p:cNvPr id="17" name="Rectangle 28"/>
          <p:cNvSpPr>
            <a:spLocks noChangeArrowheads="1"/>
          </p:cNvSpPr>
          <p:nvPr/>
        </p:nvSpPr>
        <p:spPr bwMode="auto">
          <a:xfrm>
            <a:off x="4123577" y="3950883"/>
            <a:ext cx="2328023" cy="18085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8" name="Rectangle 28"/>
          <p:cNvSpPr>
            <a:spLocks noChangeArrowheads="1"/>
          </p:cNvSpPr>
          <p:nvPr/>
        </p:nvSpPr>
        <p:spPr bwMode="auto">
          <a:xfrm>
            <a:off x="4132044" y="4619750"/>
            <a:ext cx="727824" cy="172383"/>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9" name="Line 22"/>
          <p:cNvSpPr>
            <a:spLocks noChangeShapeType="1"/>
          </p:cNvSpPr>
          <p:nvPr/>
        </p:nvSpPr>
        <p:spPr bwMode="auto">
          <a:xfrm flipV="1">
            <a:off x="3137823" y="4292421"/>
            <a:ext cx="517772"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14233376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p:bldP spid="15" grpId="0"/>
      <p:bldP spid="17" grpId="0" animBg="1"/>
      <p:bldP spid="18" grpId="0" animBg="1"/>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C00000"/>
                </a:solidFill>
                <a:cs typeface="Arial"/>
              </a:rPr>
              <a:t>●</a:t>
            </a:r>
            <a:r>
              <a:rPr lang="da-DK" altLang="da-DK" sz="3200" dirty="0">
                <a:cs typeface="Arial"/>
              </a:rPr>
              <a:t> </a:t>
            </a:r>
            <a:r>
              <a:rPr lang="da-DK" altLang="da-DK" sz="3200" dirty="0" smtClean="0">
                <a:cs typeface="Arial"/>
              </a:rPr>
              <a:t>Afleveringsopgave: </a:t>
            </a:r>
            <a:r>
              <a:rPr lang="da-DK" altLang="da-DK" sz="3200" dirty="0" smtClean="0">
                <a:ea typeface="ＭＳ Ｐゴシック" pitchFamily="34" charset="-128"/>
              </a:rPr>
              <a:t>Computerspil 4</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32</a:t>
            </a:fld>
            <a:endParaRPr lang="da-DK" altLang="da-DK" dirty="0"/>
          </a:p>
        </p:txBody>
      </p:sp>
      <p:sp>
        <p:nvSpPr>
          <p:cNvPr id="7" name="Rectangle 3"/>
          <p:cNvSpPr txBox="1">
            <a:spLocks noChangeArrowheads="1"/>
          </p:cNvSpPr>
          <p:nvPr/>
        </p:nvSpPr>
        <p:spPr bwMode="auto">
          <a:xfrm>
            <a:off x="411643" y="1014801"/>
            <a:ext cx="8410624" cy="1220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a:t>I </a:t>
            </a:r>
            <a:r>
              <a:rPr lang="da-DK" sz="2000" dirty="0" smtClean="0"/>
              <a:t>den </a:t>
            </a:r>
            <a:r>
              <a:rPr lang="da-DK" sz="2000" dirty="0"/>
              <a:t>fjerde delaflevering skal I bruge nogle af de ting, som I har lært om grafiske </a:t>
            </a:r>
            <a:r>
              <a:rPr lang="da-DK" sz="2000" dirty="0" smtClean="0"/>
              <a:t>brugergrænseflader</a:t>
            </a:r>
          </a:p>
          <a:p>
            <a:pPr marL="342900" lvl="1" indent="-342900">
              <a:spcBef>
                <a:spcPts val="1800"/>
              </a:spcBef>
              <a:buChar char="•"/>
            </a:pPr>
            <a:r>
              <a:rPr lang="da-DK" b="1" dirty="0" smtClean="0">
                <a:solidFill>
                  <a:srgbClr val="A50021"/>
                </a:solidFill>
                <a:ea typeface="ＭＳ Ｐゴシック" pitchFamily="-106" charset="-128"/>
                <a:cs typeface="ＭＳ Ｐゴシック" pitchFamily="-106" charset="-128"/>
              </a:rPr>
              <a:t>Først </a:t>
            </a:r>
            <a:r>
              <a:rPr lang="da-DK" b="1" dirty="0">
                <a:solidFill>
                  <a:srgbClr val="A50021"/>
                </a:solidFill>
                <a:ea typeface="ＭＳ Ｐゴシック" pitchFamily="-106" charset="-128"/>
                <a:cs typeface="ＭＳ Ｐゴシック" pitchFamily="-106" charset="-128"/>
              </a:rPr>
              <a:t>skal I tilføje </a:t>
            </a:r>
            <a:r>
              <a:rPr lang="da-DK" b="1" dirty="0" smtClean="0">
                <a:solidFill>
                  <a:srgbClr val="A50021"/>
                </a:solidFill>
                <a:ea typeface="ＭＳ Ｐゴシック" pitchFamily="-106" charset="-128"/>
                <a:cs typeface="ＭＳ Ｐゴシック" pitchFamily="-106" charset="-128"/>
              </a:rPr>
              <a:t>to ekstra </a:t>
            </a:r>
            <a:r>
              <a:rPr lang="da-DK" b="1" dirty="0">
                <a:solidFill>
                  <a:srgbClr val="A50021"/>
                </a:solidFill>
                <a:ea typeface="ＭＳ Ｐゴシック" pitchFamily="-106" charset="-128"/>
                <a:cs typeface="ＭＳ Ｐゴシック" pitchFamily="-106" charset="-128"/>
              </a:rPr>
              <a:t>knapper til panelet nederst i </a:t>
            </a:r>
            <a:r>
              <a:rPr lang="da-DK" b="1" dirty="0" smtClean="0">
                <a:solidFill>
                  <a:srgbClr val="A50021"/>
                </a:solidFill>
                <a:ea typeface="ＭＳ Ｐゴシック" pitchFamily="-106" charset="-128"/>
                <a:cs typeface="ＭＳ Ｐゴシック" pitchFamily="-106" charset="-128"/>
              </a:rPr>
              <a:t>vinduet</a:t>
            </a:r>
            <a:endParaRPr lang="da-DK" b="1" dirty="0">
              <a:solidFill>
                <a:srgbClr val="A50021"/>
              </a:solidFill>
              <a:ea typeface="ＭＳ Ｐゴシック" pitchFamily="-106" charset="-128"/>
              <a:cs typeface="ＭＳ Ｐゴシック" pitchFamily="-106" charset="-128"/>
            </a:endParaRPr>
          </a:p>
        </p:txBody>
      </p:sp>
      <p:pic>
        <p:nvPicPr>
          <p:cNvPr id="20" name="Picture 19"/>
          <p:cNvPicPr>
            <a:picLocks noChangeAspect="1"/>
          </p:cNvPicPr>
          <p:nvPr/>
        </p:nvPicPr>
        <p:blipFill>
          <a:blip r:embed="rId3"/>
          <a:stretch>
            <a:fillRect/>
          </a:stretch>
        </p:blipFill>
        <p:spPr>
          <a:xfrm>
            <a:off x="1251981" y="3481176"/>
            <a:ext cx="3922357" cy="3030110"/>
          </a:xfrm>
          <a:prstGeom prst="rect">
            <a:avLst/>
          </a:prstGeom>
        </p:spPr>
      </p:pic>
      <p:pic>
        <p:nvPicPr>
          <p:cNvPr id="21" name="Picture 20"/>
          <p:cNvPicPr/>
          <p:nvPr/>
        </p:nvPicPr>
        <p:blipFill>
          <a:blip r:embed="rId4"/>
          <a:stretch>
            <a:fillRect/>
          </a:stretch>
        </p:blipFill>
        <p:spPr>
          <a:xfrm>
            <a:off x="1259839" y="2285834"/>
            <a:ext cx="4824329" cy="495094"/>
          </a:xfrm>
          <a:prstGeom prst="rect">
            <a:avLst/>
          </a:prstGeom>
        </p:spPr>
      </p:pic>
      <p:sp>
        <p:nvSpPr>
          <p:cNvPr id="22" name="Rectangle 28"/>
          <p:cNvSpPr>
            <a:spLocks noChangeArrowheads="1"/>
          </p:cNvSpPr>
          <p:nvPr/>
        </p:nvSpPr>
        <p:spPr bwMode="auto">
          <a:xfrm>
            <a:off x="2870922" y="2544143"/>
            <a:ext cx="3182745" cy="21598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Rectangle 28"/>
          <p:cNvSpPr>
            <a:spLocks noChangeArrowheads="1"/>
          </p:cNvSpPr>
          <p:nvPr/>
        </p:nvSpPr>
        <p:spPr bwMode="auto">
          <a:xfrm>
            <a:off x="1319630" y="5261569"/>
            <a:ext cx="3142303" cy="46049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3"/>
          <p:cNvSpPr txBox="1">
            <a:spLocks noChangeArrowheads="1"/>
          </p:cNvSpPr>
          <p:nvPr/>
        </p:nvSpPr>
        <p:spPr bwMode="auto">
          <a:xfrm>
            <a:off x="411643" y="2996952"/>
            <a:ext cx="8264813" cy="844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buChar char="•"/>
            </a:pPr>
            <a:r>
              <a:rPr lang="da-DK" b="1" spc="-60" dirty="0" smtClean="0">
                <a:solidFill>
                  <a:srgbClr val="A50021"/>
                </a:solidFill>
                <a:ea typeface="ＭＳ Ｐゴシック" pitchFamily="-106" charset="-128"/>
                <a:cs typeface="ＭＳ Ｐゴシック" pitchFamily="-106" charset="-128"/>
              </a:rPr>
              <a:t>Dernæst </a:t>
            </a:r>
            <a:r>
              <a:rPr lang="da-DK" b="1" spc="-60" dirty="0">
                <a:solidFill>
                  <a:srgbClr val="A50021"/>
                </a:solidFill>
                <a:ea typeface="ＭＳ Ｐゴシック" pitchFamily="-106" charset="-128"/>
                <a:cs typeface="ＭＳ Ｐゴシック" pitchFamily="-106" charset="-128"/>
              </a:rPr>
              <a:t>skal I </a:t>
            </a:r>
            <a:r>
              <a:rPr lang="da-DK" b="1" spc="-60" dirty="0" smtClean="0">
                <a:solidFill>
                  <a:srgbClr val="A50021"/>
                </a:solidFill>
                <a:ea typeface="ＭＳ Ｐゴシック" pitchFamily="-106" charset="-128"/>
                <a:cs typeface="ＭＳ Ｐゴシック" pitchFamily="-106" charset="-128"/>
              </a:rPr>
              <a:t>udvide </a:t>
            </a:r>
            <a:r>
              <a:rPr lang="da-DK" b="1" spc="-60" dirty="0">
                <a:solidFill>
                  <a:srgbClr val="A50021"/>
                </a:solidFill>
                <a:ea typeface="ＭＳ Ｐゴシック" pitchFamily="-106" charset="-128"/>
                <a:cs typeface="ＭＳ Ｐゴシック" pitchFamily="-106" charset="-128"/>
              </a:rPr>
              <a:t>Options </a:t>
            </a:r>
            <a:r>
              <a:rPr lang="da-DK" b="1" spc="-60" dirty="0" smtClean="0">
                <a:solidFill>
                  <a:srgbClr val="A50021"/>
                </a:solidFill>
                <a:ea typeface="ＭＳ Ｐゴシック" pitchFamily="-106" charset="-128"/>
                <a:cs typeface="ＭＳ Ｐゴシック" pitchFamily="-106" charset="-128"/>
              </a:rPr>
              <a:t>dialogboksen</a:t>
            </a:r>
            <a:r>
              <a:rPr lang="da-DK" b="1" spc="-60" dirty="0">
                <a:solidFill>
                  <a:srgbClr val="A50021"/>
                </a:solidFill>
                <a:ea typeface="ＭＳ Ｐゴシック" pitchFamily="-106" charset="-128"/>
                <a:cs typeface="ＭＳ Ｐゴシック" pitchFamily="-106" charset="-128"/>
              </a:rPr>
              <a:t>, med nogle ekstra </a:t>
            </a:r>
            <a:r>
              <a:rPr lang="da-DK" b="1" spc="-60" dirty="0" smtClean="0">
                <a:solidFill>
                  <a:srgbClr val="A50021"/>
                </a:solidFill>
                <a:ea typeface="ＭＳ Ｐゴシック" pitchFamily="-106" charset="-128"/>
                <a:cs typeface="ＭＳ Ｐゴシック" pitchFamily="-106" charset="-128"/>
              </a:rPr>
              <a:t>valg </a:t>
            </a:r>
            <a:endParaRPr lang="da-DK" b="1" spc="-60" dirty="0">
              <a:solidFill>
                <a:srgbClr val="A50021"/>
              </a:solidFill>
              <a:ea typeface="ＭＳ Ｐゴシック" pitchFamily="-106" charset="-128"/>
              <a:cs typeface="ＭＳ Ｐゴシック" pitchFamily="-106" charset="-128"/>
            </a:endParaRPr>
          </a:p>
        </p:txBody>
      </p:sp>
      <p:sp>
        <p:nvSpPr>
          <p:cNvPr id="10" name="Text Box 21"/>
          <p:cNvSpPr txBox="1">
            <a:spLocks noChangeArrowheads="1"/>
          </p:cNvSpPr>
          <p:nvPr/>
        </p:nvSpPr>
        <p:spPr bwMode="auto">
          <a:xfrm>
            <a:off x="5508105" y="4423054"/>
            <a:ext cx="3168351" cy="954107"/>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I begge tilfælde kan I se, hvordan koden for de eksisterende knapper/ valg ser ud, og derefter kopiere denne med oplagte småændringer</a:t>
            </a:r>
            <a:endParaRPr lang="da-DK" altLang="da-DK" sz="1400" b="1" dirty="0">
              <a:solidFill>
                <a:srgbClr val="008000"/>
              </a:solidFill>
            </a:endParaRPr>
          </a:p>
        </p:txBody>
      </p:sp>
    </p:spTree>
    <p:extLst>
      <p:ext uri="{BB962C8B-B14F-4D97-AF65-F5344CB8AC3E}">
        <p14:creationId xmlns:p14="http://schemas.microsoft.com/office/powerpoint/2010/main" val="362487343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561099" y="1412776"/>
            <a:ext cx="3379053" cy="2531675"/>
            <a:chOff x="2216798" y="1401633"/>
            <a:chExt cx="3379053" cy="253167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6798" y="1401633"/>
              <a:ext cx="3379053" cy="2531675"/>
            </a:xfrm>
            <a:prstGeom prst="rect">
              <a:avLst/>
            </a:prstGeom>
          </p:spPr>
        </p:pic>
        <p:sp>
          <p:nvSpPr>
            <p:cNvPr id="22" name="Rectangle 28"/>
            <p:cNvSpPr>
              <a:spLocks noChangeArrowheads="1"/>
            </p:cNvSpPr>
            <p:nvPr/>
          </p:nvSpPr>
          <p:spPr bwMode="auto">
            <a:xfrm>
              <a:off x="4831745" y="2863611"/>
              <a:ext cx="352575" cy="82664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Rectangle 28"/>
            <p:cNvSpPr>
              <a:spLocks noChangeArrowheads="1"/>
            </p:cNvSpPr>
            <p:nvPr/>
          </p:nvSpPr>
          <p:spPr bwMode="auto">
            <a:xfrm>
              <a:off x="4302555" y="2822423"/>
              <a:ext cx="987902" cy="92498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3" name="Rectangle 28"/>
            <p:cNvSpPr>
              <a:spLocks noChangeArrowheads="1"/>
            </p:cNvSpPr>
            <p:nvPr/>
          </p:nvSpPr>
          <p:spPr bwMode="auto">
            <a:xfrm>
              <a:off x="3575956" y="1946702"/>
              <a:ext cx="661307" cy="82099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Rectangle 28"/>
            <p:cNvSpPr>
              <a:spLocks noChangeArrowheads="1"/>
            </p:cNvSpPr>
            <p:nvPr/>
          </p:nvSpPr>
          <p:spPr bwMode="auto">
            <a:xfrm>
              <a:off x="2216798" y="1691531"/>
              <a:ext cx="812152" cy="169926"/>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Rectangle 28"/>
            <p:cNvSpPr>
              <a:spLocks noChangeArrowheads="1"/>
            </p:cNvSpPr>
            <p:nvPr/>
          </p:nvSpPr>
          <p:spPr bwMode="auto">
            <a:xfrm>
              <a:off x="2226104" y="2844194"/>
              <a:ext cx="2043817" cy="20108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Computerspil 4 (fortsat)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33</a:t>
            </a:fld>
            <a:endParaRPr lang="da-DK" altLang="da-DK" dirty="0"/>
          </a:p>
        </p:txBody>
      </p:sp>
      <p:sp>
        <p:nvSpPr>
          <p:cNvPr id="7" name="Rectangle 3"/>
          <p:cNvSpPr txBox="1">
            <a:spLocks noChangeArrowheads="1"/>
          </p:cNvSpPr>
          <p:nvPr/>
        </p:nvSpPr>
        <p:spPr bwMode="auto">
          <a:xfrm>
            <a:off x="467544" y="1016105"/>
            <a:ext cx="8064896" cy="44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smtClean="0"/>
              <a:t>Til sidst skal I tilføje en menubar samt nogle tastaturgenveje</a:t>
            </a:r>
          </a:p>
        </p:txBody>
      </p:sp>
      <p:sp>
        <p:nvSpPr>
          <p:cNvPr id="14" name="Line 22"/>
          <p:cNvSpPr>
            <a:spLocks noChangeShapeType="1"/>
          </p:cNvSpPr>
          <p:nvPr/>
        </p:nvSpPr>
        <p:spPr bwMode="auto">
          <a:xfrm flipV="1">
            <a:off x="2051720" y="2940105"/>
            <a:ext cx="484818" cy="228179"/>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202216" y="2978182"/>
            <a:ext cx="204457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Game menuen er hierarkisk, idet en af </a:t>
            </a:r>
            <a:r>
              <a:rPr lang="da-DK" altLang="da-DK" sz="1400" b="1" dirty="0" err="1" smtClean="0">
                <a:solidFill>
                  <a:srgbClr val="FF0000"/>
                </a:solidFill>
              </a:rPr>
              <a:t>menuindgangene</a:t>
            </a:r>
            <a:r>
              <a:rPr lang="da-DK" altLang="da-DK" sz="1400" b="1" dirty="0" smtClean="0">
                <a:solidFill>
                  <a:srgbClr val="FF0000"/>
                </a:solidFill>
              </a:rPr>
              <a:t> selv er en menu</a:t>
            </a:r>
            <a:endParaRPr lang="da-DK" altLang="da-DK" sz="1400" b="1" dirty="0">
              <a:solidFill>
                <a:srgbClr val="FF0000"/>
              </a:solidFill>
            </a:endParaRPr>
          </a:p>
        </p:txBody>
      </p:sp>
      <p:sp>
        <p:nvSpPr>
          <p:cNvPr id="16" name="Line 22"/>
          <p:cNvSpPr>
            <a:spLocks noChangeShapeType="1"/>
          </p:cNvSpPr>
          <p:nvPr/>
        </p:nvSpPr>
        <p:spPr bwMode="auto">
          <a:xfrm flipH="1">
            <a:off x="4651099" y="2247489"/>
            <a:ext cx="484222" cy="28336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Line 22"/>
          <p:cNvSpPr>
            <a:spLocks noChangeShapeType="1"/>
          </p:cNvSpPr>
          <p:nvPr/>
        </p:nvSpPr>
        <p:spPr bwMode="auto">
          <a:xfrm flipH="1">
            <a:off x="5376144" y="2313177"/>
            <a:ext cx="121909" cy="539759"/>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9" name="Text Box 21"/>
          <p:cNvSpPr txBox="1">
            <a:spLocks noChangeArrowheads="1"/>
          </p:cNvSpPr>
          <p:nvPr/>
        </p:nvSpPr>
        <p:spPr bwMode="auto">
          <a:xfrm>
            <a:off x="5127157" y="2026945"/>
            <a:ext cx="153307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Tastaturgenveje</a:t>
            </a:r>
            <a:endParaRPr lang="da-DK" altLang="da-DK" sz="1400" b="1" dirty="0">
              <a:solidFill>
                <a:srgbClr val="0000FF"/>
              </a:solidFill>
            </a:endParaRPr>
          </a:p>
        </p:txBody>
      </p:sp>
      <p:sp>
        <p:nvSpPr>
          <p:cNvPr id="25" name="Line 22"/>
          <p:cNvSpPr>
            <a:spLocks noChangeShapeType="1"/>
          </p:cNvSpPr>
          <p:nvPr/>
        </p:nvSpPr>
        <p:spPr bwMode="auto">
          <a:xfrm>
            <a:off x="2195736" y="1800574"/>
            <a:ext cx="349256"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Text Box 21"/>
          <p:cNvSpPr txBox="1">
            <a:spLocks noChangeArrowheads="1"/>
          </p:cNvSpPr>
          <p:nvPr/>
        </p:nvSpPr>
        <p:spPr bwMode="auto">
          <a:xfrm>
            <a:off x="1266773" y="1658020"/>
            <a:ext cx="944050"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Menubar</a:t>
            </a:r>
            <a:endParaRPr lang="da-DK" altLang="da-DK" sz="1400" b="1" dirty="0">
              <a:solidFill>
                <a:srgbClr val="008000"/>
              </a:solidFill>
            </a:endParaRPr>
          </a:p>
        </p:txBody>
      </p:sp>
      <p:sp>
        <p:nvSpPr>
          <p:cNvPr id="21" name="Rectangle 3"/>
          <p:cNvSpPr txBox="1">
            <a:spLocks noChangeArrowheads="1"/>
          </p:cNvSpPr>
          <p:nvPr/>
        </p:nvSpPr>
        <p:spPr bwMode="auto">
          <a:xfrm>
            <a:off x="467544" y="4033724"/>
            <a:ext cx="5029908" cy="44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spc="-50" dirty="0" smtClean="0"/>
              <a:t>Kode for menuindgangen </a:t>
            </a:r>
            <a:r>
              <a:rPr lang="da-DK" sz="2000" spc="-50" dirty="0" smtClean="0">
                <a:solidFill>
                  <a:srgbClr val="008000"/>
                </a:solidFill>
              </a:rPr>
              <a:t>New game</a:t>
            </a:r>
            <a:endParaRPr lang="da-DK" sz="2000" spc="-50" dirty="0" smtClean="0"/>
          </a:p>
        </p:txBody>
      </p:sp>
      <p:sp>
        <p:nvSpPr>
          <p:cNvPr id="27" name="Rectangle 26"/>
          <p:cNvSpPr/>
          <p:nvPr/>
        </p:nvSpPr>
        <p:spPr bwMode="auto">
          <a:xfrm>
            <a:off x="2604112" y="4557805"/>
            <a:ext cx="6392932" cy="1422397"/>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eaLnBrk="1" hangingPunct="1"/>
            <a:r>
              <a:rPr lang="en-US" altLang="da-DK" sz="1400" b="1" dirty="0" err="1">
                <a:solidFill>
                  <a:schemeClr val="tx1"/>
                </a:solidFill>
                <a:latin typeface="Courier New" pitchFamily="49" charset="0"/>
              </a:rPr>
              <a:t>JMenuItem</a:t>
            </a: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newGameItem</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new</a:t>
            </a:r>
            <a:r>
              <a:rPr lang="en-US" altLang="da-DK" sz="1400" b="1" dirty="0">
                <a:solidFill>
                  <a:schemeClr val="tx1"/>
                </a:solidFill>
                <a:latin typeface="Courier New" pitchFamily="49" charset="0"/>
              </a:rPr>
              <a:t> </a:t>
            </a:r>
            <a:r>
              <a:rPr lang="en-US" altLang="da-DK" sz="1400" b="1" dirty="0" err="1">
                <a:solidFill>
                  <a:schemeClr val="tx1"/>
                </a:solidFill>
                <a:latin typeface="Courier New" pitchFamily="49" charset="0"/>
              </a:rPr>
              <a:t>JMenuItem</a:t>
            </a:r>
            <a:r>
              <a:rPr lang="en-US" altLang="da-DK" sz="1400" b="1" dirty="0" smtClean="0">
                <a:solidFill>
                  <a:schemeClr val="tx1"/>
                </a:solidFill>
                <a:latin typeface="Courier New" pitchFamily="49" charset="0"/>
              </a:rPr>
              <a:t>(</a:t>
            </a:r>
            <a:r>
              <a:rPr lang="en-US" altLang="da-DK" sz="1400" b="1" dirty="0" smtClean="0">
                <a:solidFill>
                  <a:srgbClr val="008000"/>
                </a:solidFill>
                <a:latin typeface="Courier New" pitchFamily="49" charset="0"/>
              </a:rPr>
              <a:t>"New </a:t>
            </a:r>
            <a:r>
              <a:rPr lang="en-US" altLang="da-DK" sz="1400" b="1" dirty="0">
                <a:solidFill>
                  <a:srgbClr val="008000"/>
                </a:solidFill>
                <a:latin typeface="Courier New" pitchFamily="49" charset="0"/>
              </a:rPr>
              <a:t>game</a:t>
            </a:r>
            <a:r>
              <a:rPr lang="en-US" altLang="da-DK" sz="1400" b="1" dirty="0" smtClean="0">
                <a:solidFill>
                  <a:srgbClr val="008000"/>
                </a:solidFill>
                <a:latin typeface="Courier New" pitchFamily="49" charset="0"/>
              </a:rPr>
              <a:t>"</a:t>
            </a:r>
            <a:r>
              <a:rPr lang="en-US" altLang="da-DK" sz="1400" b="1" dirty="0" smtClean="0">
                <a:solidFill>
                  <a:schemeClr val="tx1"/>
                </a:solidFill>
                <a:latin typeface="Courier New" pitchFamily="49" charset="0"/>
              </a:rPr>
              <a:t>);</a:t>
            </a:r>
          </a:p>
          <a:p>
            <a:pPr>
              <a:spcBef>
                <a:spcPts val="0"/>
              </a:spcBef>
            </a:pPr>
            <a:r>
              <a:rPr lang="en-US" altLang="da-DK" sz="1400" b="1" dirty="0" err="1">
                <a:solidFill>
                  <a:schemeClr val="tx1"/>
                </a:solidFill>
                <a:latin typeface="Courier New" pitchFamily="49" charset="0"/>
              </a:rPr>
              <a:t>gameMenu.add</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newGameItem</a:t>
            </a:r>
            <a:r>
              <a:rPr lang="en-US" altLang="da-DK" sz="1400" b="1" dirty="0">
                <a:solidFill>
                  <a:schemeClr val="tx1"/>
                </a:solidFill>
                <a:latin typeface="Courier New" pitchFamily="49" charset="0"/>
              </a:rPr>
              <a:t>);</a:t>
            </a:r>
          </a:p>
          <a:p>
            <a:pPr eaLnBrk="1" hangingPunct="1">
              <a:spcBef>
                <a:spcPts val="600"/>
              </a:spcBef>
            </a:pPr>
            <a:r>
              <a:rPr lang="en-US" altLang="da-DK" sz="1400" b="1" dirty="0" err="1" smtClean="0">
                <a:solidFill>
                  <a:schemeClr val="tx1"/>
                </a:solidFill>
                <a:latin typeface="Courier New" pitchFamily="49" charset="0"/>
              </a:rPr>
              <a:t>newGameItem.setAccelerator</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KeyStroke.getKeyStroke</a:t>
            </a:r>
            <a:r>
              <a:rPr lang="en-US" altLang="da-DK" sz="1400" b="1" dirty="0" smtClean="0">
                <a:solidFill>
                  <a:schemeClr val="tx1"/>
                </a:solidFill>
                <a:latin typeface="Courier New" pitchFamily="49" charset="0"/>
              </a:rPr>
              <a:t>(</a:t>
            </a:r>
          </a:p>
          <a:p>
            <a:pPr eaLnBrk="1" hangingPunct="1">
              <a:spcBef>
                <a:spcPts val="0"/>
              </a:spcBef>
            </a:pP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KeyEvent.VK_N</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CTRL_SHIFT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err="1" smtClean="0">
                <a:solidFill>
                  <a:schemeClr val="tx1"/>
                </a:solidFill>
                <a:latin typeface="Courier New" pitchFamily="49" charset="0"/>
              </a:rPr>
              <a:t>newGameItem.addActionListener</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spc="-50" dirty="0" smtClean="0">
                <a:solidFill>
                  <a:schemeClr val="tx1"/>
                </a:solidFill>
                <a:latin typeface="Courier New" pitchFamily="49" charset="0"/>
              </a:rPr>
              <a:t>e</a:t>
            </a:r>
            <a:r>
              <a:rPr lang="en-US" altLang="da-DK" sz="1000" b="1" spc="-50" dirty="0" smtClean="0">
                <a:solidFill>
                  <a:schemeClr val="tx1"/>
                </a:solidFill>
                <a:latin typeface="Courier New" pitchFamily="49" charset="0"/>
              </a:rPr>
              <a:t> </a:t>
            </a:r>
            <a:r>
              <a:rPr lang="en-US" altLang="da-DK" sz="1400" b="1" spc="-50" dirty="0">
                <a:solidFill>
                  <a:schemeClr val="tx1"/>
                </a:solidFill>
                <a:latin typeface="Courier New" pitchFamily="49" charset="0"/>
              </a:rPr>
              <a:t>-&gt;</a:t>
            </a:r>
            <a:r>
              <a:rPr lang="en-US" altLang="da-DK" sz="1000" b="1" spc="-50" dirty="0">
                <a:solidFill>
                  <a:schemeClr val="tx1"/>
                </a:solidFill>
                <a:latin typeface="Courier New" pitchFamily="49" charset="0"/>
              </a:rPr>
              <a:t> </a:t>
            </a:r>
            <a:r>
              <a:rPr lang="en-US" altLang="da-DK" sz="1400" b="1" spc="-50" dirty="0" err="1" smtClean="0">
                <a:solidFill>
                  <a:schemeClr val="tx1"/>
                </a:solidFill>
                <a:latin typeface="Courier New" pitchFamily="49" charset="0"/>
              </a:rPr>
              <a:t>newGameButton.doClick</a:t>
            </a:r>
            <a:r>
              <a:rPr lang="en-US" altLang="da-DK" sz="1400" b="1" spc="-50" dirty="0" smtClean="0">
                <a:solidFill>
                  <a:schemeClr val="tx1"/>
                </a:solidFill>
                <a:latin typeface="Courier New" pitchFamily="49" charset="0"/>
              </a:rPr>
              <a:t>());</a:t>
            </a:r>
          </a:p>
        </p:txBody>
      </p:sp>
      <p:sp>
        <p:nvSpPr>
          <p:cNvPr id="28" name="Line 22"/>
          <p:cNvSpPr>
            <a:spLocks noChangeShapeType="1"/>
          </p:cNvSpPr>
          <p:nvPr/>
        </p:nvSpPr>
        <p:spPr bwMode="auto">
          <a:xfrm>
            <a:off x="2267745" y="4696042"/>
            <a:ext cx="31217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9" name="Text Box 21"/>
          <p:cNvSpPr txBox="1">
            <a:spLocks noChangeArrowheads="1"/>
          </p:cNvSpPr>
          <p:nvPr/>
        </p:nvSpPr>
        <p:spPr bwMode="auto">
          <a:xfrm>
            <a:off x="140808" y="4547288"/>
            <a:ext cx="233992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nSpc>
                <a:spcPct val="90000"/>
              </a:lnSpc>
              <a:spcBef>
                <a:spcPct val="50000"/>
              </a:spcBef>
            </a:pPr>
            <a:r>
              <a:rPr lang="da-DK" altLang="da-DK" sz="1400" b="1" dirty="0" smtClean="0">
                <a:solidFill>
                  <a:srgbClr val="FF0000"/>
                </a:solidFill>
              </a:rPr>
              <a:t>Skab menuindgang og </a:t>
            </a:r>
            <a:r>
              <a:rPr lang="da-DK" altLang="da-DK" sz="1400" b="1" spc="-50" dirty="0" smtClean="0">
                <a:solidFill>
                  <a:srgbClr val="FF0000"/>
                </a:solidFill>
              </a:rPr>
              <a:t>tilføj den </a:t>
            </a:r>
            <a:r>
              <a:rPr lang="da-DK" altLang="da-DK" sz="1400" b="1" dirty="0">
                <a:solidFill>
                  <a:srgbClr val="FF0000"/>
                </a:solidFill>
              </a:rPr>
              <a:t>til Game </a:t>
            </a:r>
            <a:r>
              <a:rPr lang="da-DK" altLang="da-DK" sz="1400" b="1" dirty="0" smtClean="0">
                <a:solidFill>
                  <a:srgbClr val="FF0000"/>
                </a:solidFill>
              </a:rPr>
              <a:t>menuen</a:t>
            </a:r>
            <a:endParaRPr lang="da-DK" altLang="da-DK" sz="1400" b="1" dirty="0">
              <a:solidFill>
                <a:srgbClr val="FF0000"/>
              </a:solidFill>
            </a:endParaRPr>
          </a:p>
        </p:txBody>
      </p:sp>
      <p:sp>
        <p:nvSpPr>
          <p:cNvPr id="31" name="Line 22"/>
          <p:cNvSpPr>
            <a:spLocks noChangeShapeType="1"/>
          </p:cNvSpPr>
          <p:nvPr/>
        </p:nvSpPr>
        <p:spPr bwMode="auto">
          <a:xfrm flipV="1">
            <a:off x="2122420" y="5228602"/>
            <a:ext cx="451756" cy="96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Line 22"/>
          <p:cNvSpPr>
            <a:spLocks noChangeShapeType="1"/>
          </p:cNvSpPr>
          <p:nvPr/>
        </p:nvSpPr>
        <p:spPr bwMode="auto">
          <a:xfrm flipV="1">
            <a:off x="2183644" y="5729859"/>
            <a:ext cx="387813" cy="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Text Box 21"/>
          <p:cNvSpPr txBox="1">
            <a:spLocks noChangeArrowheads="1"/>
          </p:cNvSpPr>
          <p:nvPr/>
        </p:nvSpPr>
        <p:spPr bwMode="auto">
          <a:xfrm>
            <a:off x="132833" y="5079102"/>
            <a:ext cx="2214191"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Tilføj tastaturgenvej</a:t>
            </a:r>
            <a:br>
              <a:rPr lang="da-DK" altLang="da-DK" sz="1400" b="1" dirty="0" smtClean="0">
                <a:solidFill>
                  <a:srgbClr val="0000FF"/>
                </a:solidFill>
              </a:rPr>
            </a:br>
            <a:r>
              <a:rPr lang="da-DK" altLang="da-DK" sz="1400" b="1" dirty="0" smtClean="0">
                <a:solidFill>
                  <a:srgbClr val="0000FF"/>
                </a:solidFill>
              </a:rPr>
              <a:t>via metode i </a:t>
            </a:r>
            <a:r>
              <a:rPr lang="da-DK" altLang="da-DK" sz="1400" b="1" dirty="0" err="1" smtClean="0">
                <a:solidFill>
                  <a:srgbClr val="0000FF"/>
                </a:solidFill>
              </a:rPr>
              <a:t>JMenuItem</a:t>
            </a:r>
            <a:endParaRPr lang="da-DK" altLang="da-DK" sz="1400" b="1" dirty="0">
              <a:solidFill>
                <a:srgbClr val="0000FF"/>
              </a:solidFill>
            </a:endParaRPr>
          </a:p>
        </p:txBody>
      </p:sp>
      <p:sp>
        <p:nvSpPr>
          <p:cNvPr id="35" name="Text Box 21"/>
          <p:cNvSpPr txBox="1">
            <a:spLocks noChangeArrowheads="1"/>
          </p:cNvSpPr>
          <p:nvPr/>
        </p:nvSpPr>
        <p:spPr bwMode="auto">
          <a:xfrm>
            <a:off x="152073" y="5583361"/>
            <a:ext cx="2023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Håndtering af  events</a:t>
            </a:r>
            <a:endParaRPr lang="da-DK" altLang="da-DK" sz="1400" b="1" dirty="0">
              <a:solidFill>
                <a:srgbClr val="008000"/>
              </a:solidFill>
            </a:endParaRPr>
          </a:p>
        </p:txBody>
      </p:sp>
      <p:sp>
        <p:nvSpPr>
          <p:cNvPr id="37" name="Rectangle 28"/>
          <p:cNvSpPr>
            <a:spLocks noChangeArrowheads="1"/>
          </p:cNvSpPr>
          <p:nvPr/>
        </p:nvSpPr>
        <p:spPr bwMode="auto">
          <a:xfrm>
            <a:off x="5895887" y="5618279"/>
            <a:ext cx="2768599" cy="221618"/>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Line 22"/>
          <p:cNvSpPr>
            <a:spLocks noChangeShapeType="1"/>
          </p:cNvSpPr>
          <p:nvPr/>
        </p:nvSpPr>
        <p:spPr bwMode="auto">
          <a:xfrm flipH="1" flipV="1">
            <a:off x="6795432" y="5841616"/>
            <a:ext cx="3302" cy="276158"/>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9" name="Text Box 21"/>
          <p:cNvSpPr txBox="1">
            <a:spLocks noChangeArrowheads="1"/>
          </p:cNvSpPr>
          <p:nvPr/>
        </p:nvSpPr>
        <p:spPr bwMode="auto">
          <a:xfrm>
            <a:off x="4217610" y="6067337"/>
            <a:ext cx="4572293"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Når der modtages et event, skal der ske det samme, som når brugeren trykker på New game knappen</a:t>
            </a:r>
            <a:br>
              <a:rPr lang="da-DK" altLang="da-DK" sz="1400" b="1" dirty="0" smtClean="0">
                <a:solidFill>
                  <a:srgbClr val="008000"/>
                </a:solidFill>
              </a:rPr>
            </a:br>
            <a:r>
              <a:rPr lang="da-DK" altLang="da-DK" sz="1400" b="1" dirty="0" smtClean="0">
                <a:solidFill>
                  <a:srgbClr val="008000"/>
                </a:solidFill>
              </a:rPr>
              <a:t>(</a:t>
            </a:r>
            <a:r>
              <a:rPr lang="da-DK" altLang="da-DK" sz="1400" b="1" dirty="0" err="1" smtClean="0">
                <a:solidFill>
                  <a:srgbClr val="008000"/>
                </a:solidFill>
              </a:rPr>
              <a:t>doClick</a:t>
            </a:r>
            <a:r>
              <a:rPr lang="da-DK" altLang="da-DK" sz="1400" b="1" dirty="0" smtClean="0">
                <a:solidFill>
                  <a:srgbClr val="008000"/>
                </a:solidFill>
              </a:rPr>
              <a:t> er en metode i </a:t>
            </a:r>
            <a:r>
              <a:rPr lang="da-DK" altLang="da-DK" sz="1400" b="1" dirty="0" err="1" smtClean="0">
                <a:solidFill>
                  <a:srgbClr val="008000"/>
                </a:solidFill>
              </a:rPr>
              <a:t>AbstractButton</a:t>
            </a:r>
            <a:r>
              <a:rPr lang="da-DK" altLang="da-DK" sz="1400" b="1" dirty="0" smtClean="0">
                <a:solidFill>
                  <a:srgbClr val="008000"/>
                </a:solidFill>
              </a:rPr>
              <a:t>)</a:t>
            </a:r>
            <a:endParaRPr lang="da-DK" altLang="da-DK" sz="1400" b="1" dirty="0">
              <a:solidFill>
                <a:srgbClr val="008000"/>
              </a:solidFill>
            </a:endParaRPr>
          </a:p>
        </p:txBody>
      </p:sp>
      <p:sp>
        <p:nvSpPr>
          <p:cNvPr id="41" name="Rectangle 28"/>
          <p:cNvSpPr>
            <a:spLocks noChangeArrowheads="1"/>
          </p:cNvSpPr>
          <p:nvPr/>
        </p:nvSpPr>
        <p:spPr bwMode="auto">
          <a:xfrm>
            <a:off x="7062531" y="5323122"/>
            <a:ext cx="1144014" cy="23749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3" name="Text Box 21"/>
          <p:cNvSpPr txBox="1">
            <a:spLocks noChangeArrowheads="1"/>
          </p:cNvSpPr>
          <p:nvPr/>
        </p:nvSpPr>
        <p:spPr bwMode="auto">
          <a:xfrm>
            <a:off x="6308386" y="3674176"/>
            <a:ext cx="2602941"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For </a:t>
            </a:r>
            <a:r>
              <a:rPr lang="da-DK" altLang="da-DK" sz="1400" b="1" dirty="0" err="1" smtClean="0">
                <a:solidFill>
                  <a:srgbClr val="0000FF"/>
                </a:solidFill>
              </a:rPr>
              <a:t>Slow</a:t>
            </a:r>
            <a:r>
              <a:rPr lang="da-DK" altLang="da-DK" sz="1400" b="1" dirty="0" smtClean="0">
                <a:solidFill>
                  <a:srgbClr val="0000FF"/>
                </a:solidFill>
              </a:rPr>
              <a:t>, Medium, Fast og </a:t>
            </a:r>
            <a:r>
              <a:rPr lang="da-DK" altLang="da-DK" sz="1400" b="1" dirty="0" err="1" smtClean="0">
                <a:solidFill>
                  <a:srgbClr val="0000FF"/>
                </a:solidFill>
              </a:rPr>
              <a:t>Sonic</a:t>
            </a:r>
            <a:r>
              <a:rPr lang="da-DK" altLang="da-DK" sz="1400" b="1" dirty="0" smtClean="0">
                <a:solidFill>
                  <a:srgbClr val="0000FF"/>
                </a:solidFill>
              </a:rPr>
              <a:t> skal man skrive CTRL i stedet for CTRL_SHIFT</a:t>
            </a:r>
          </a:p>
        </p:txBody>
      </p:sp>
      <p:sp>
        <p:nvSpPr>
          <p:cNvPr id="44" name="Rectangle 28"/>
          <p:cNvSpPr>
            <a:spLocks noChangeArrowheads="1"/>
          </p:cNvSpPr>
          <p:nvPr/>
        </p:nvSpPr>
        <p:spPr bwMode="auto">
          <a:xfrm>
            <a:off x="6819116" y="5326826"/>
            <a:ext cx="137840" cy="23749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6" name="Rectangle 28"/>
          <p:cNvSpPr>
            <a:spLocks noChangeArrowheads="1"/>
          </p:cNvSpPr>
          <p:nvPr/>
        </p:nvSpPr>
        <p:spPr bwMode="auto">
          <a:xfrm>
            <a:off x="3965170" y="5110279"/>
            <a:ext cx="1504297" cy="208852"/>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Text Box 21"/>
          <p:cNvSpPr txBox="1">
            <a:spLocks noChangeArrowheads="1"/>
          </p:cNvSpPr>
          <p:nvPr/>
        </p:nvSpPr>
        <p:spPr bwMode="auto">
          <a:xfrm>
            <a:off x="179512" y="2086806"/>
            <a:ext cx="2244882"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400"/>
              </a:spcBef>
              <a:buFontTx/>
              <a:buNone/>
            </a:pPr>
            <a:r>
              <a:rPr lang="da-DK" altLang="da-DK" sz="1400" b="1" dirty="0" smtClean="0">
                <a:solidFill>
                  <a:srgbClr val="008000"/>
                </a:solidFill>
              </a:rPr>
              <a:t>Log menuen indeholder to indgange Play log… og Save log…</a:t>
            </a:r>
            <a:endParaRPr lang="da-DK" altLang="da-DK" sz="1400" b="1" dirty="0">
              <a:solidFill>
                <a:srgbClr val="008000"/>
              </a:solidFill>
            </a:endParaRPr>
          </a:p>
        </p:txBody>
      </p:sp>
      <p:pic>
        <p:nvPicPr>
          <p:cNvPr id="40" name="Picture 39"/>
          <p:cNvPicPr/>
          <p:nvPr/>
        </p:nvPicPr>
        <p:blipFill>
          <a:blip r:embed="rId4"/>
          <a:stretch>
            <a:fillRect/>
          </a:stretch>
        </p:blipFill>
        <p:spPr>
          <a:xfrm>
            <a:off x="294386" y="6137308"/>
            <a:ext cx="3844824" cy="489265"/>
          </a:xfrm>
          <a:prstGeom prst="rect">
            <a:avLst/>
          </a:prstGeom>
        </p:spPr>
      </p:pic>
      <p:sp>
        <p:nvSpPr>
          <p:cNvPr id="42" name="Rectangle 28"/>
          <p:cNvSpPr>
            <a:spLocks noChangeArrowheads="1"/>
          </p:cNvSpPr>
          <p:nvPr/>
        </p:nvSpPr>
        <p:spPr bwMode="auto">
          <a:xfrm>
            <a:off x="316353" y="6185546"/>
            <a:ext cx="1258447" cy="221618"/>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5" name="Line 22"/>
          <p:cNvSpPr>
            <a:spLocks noChangeShapeType="1"/>
          </p:cNvSpPr>
          <p:nvPr/>
        </p:nvSpPr>
        <p:spPr bwMode="auto">
          <a:xfrm flipH="1">
            <a:off x="8100392" y="4336345"/>
            <a:ext cx="0" cy="98278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30213109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3"/>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4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animBg="1"/>
      <p:bldP spid="28" grpId="0" animBg="1"/>
      <p:bldP spid="29" grpId="0"/>
      <p:bldP spid="31" grpId="0" animBg="1"/>
      <p:bldP spid="32" grpId="0" animBg="1"/>
      <p:bldP spid="34" grpId="0"/>
      <p:bldP spid="35" grpId="0"/>
      <p:bldP spid="37" grpId="0" animBg="1"/>
      <p:bldP spid="38" grpId="0" animBg="1"/>
      <p:bldP spid="39" grpId="0"/>
      <p:bldP spid="41" grpId="0" animBg="1"/>
      <p:bldP spid="43" grpId="0"/>
      <p:bldP spid="44" grpId="0" animBg="1"/>
      <p:bldP spid="46" grpId="0" animBg="1"/>
      <p:bldP spid="42" grpId="0" animBg="1"/>
      <p:bldP spid="4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467544" y="332656"/>
            <a:ext cx="8676456"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charset="-128"/>
                <a:cs typeface="ＭＳ Ｐゴシック" charset="-128"/>
              </a:defRPr>
            </a:lvl1pPr>
            <a:lvl2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2pPr>
            <a:lvl3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3pPr>
            <a:lvl4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4pPr>
            <a:lvl5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5pPr>
            <a:lvl6pPr marL="457200" algn="l" rtl="0" fontAlgn="base">
              <a:spcBef>
                <a:spcPct val="0"/>
              </a:spcBef>
              <a:spcAft>
                <a:spcPct val="0"/>
              </a:spcAft>
              <a:defRPr sz="3600" b="1">
                <a:solidFill>
                  <a:srgbClr val="000066"/>
                </a:solidFill>
                <a:latin typeface="Arial" pitchFamily="-105" charset="0"/>
              </a:defRPr>
            </a:lvl6pPr>
            <a:lvl7pPr marL="914400" algn="l" rtl="0" fontAlgn="base">
              <a:spcBef>
                <a:spcPct val="0"/>
              </a:spcBef>
              <a:spcAft>
                <a:spcPct val="0"/>
              </a:spcAft>
              <a:defRPr sz="3600" b="1">
                <a:solidFill>
                  <a:srgbClr val="000066"/>
                </a:solidFill>
                <a:latin typeface="Arial" pitchFamily="-105" charset="0"/>
              </a:defRPr>
            </a:lvl7pPr>
            <a:lvl8pPr marL="1371600" algn="l" rtl="0" fontAlgn="base">
              <a:spcBef>
                <a:spcPct val="0"/>
              </a:spcBef>
              <a:spcAft>
                <a:spcPct val="0"/>
              </a:spcAft>
              <a:defRPr sz="3600" b="1">
                <a:solidFill>
                  <a:srgbClr val="000066"/>
                </a:solidFill>
                <a:latin typeface="Arial" pitchFamily="-105" charset="0"/>
              </a:defRPr>
            </a:lvl8pPr>
            <a:lvl9pPr marL="1828800" algn="l" rtl="0" fontAlgn="base">
              <a:spcBef>
                <a:spcPct val="0"/>
              </a:spcBef>
              <a:spcAft>
                <a:spcPct val="0"/>
              </a:spcAft>
              <a:defRPr sz="3600" b="1">
                <a:solidFill>
                  <a:srgbClr val="000066"/>
                </a:solidFill>
                <a:latin typeface="Arial" pitchFamily="-105" charset="0"/>
              </a:defRPr>
            </a:lvl9pPr>
          </a:lstStyle>
          <a:p>
            <a:pPr eaLnBrk="1" hangingPunct="1"/>
            <a:r>
              <a:rPr lang="da-DK" altLang="da-DK" sz="3200" kern="0" dirty="0" smtClean="0">
                <a:ea typeface="ＭＳ Ｐゴシック" pitchFamily="34" charset="-128"/>
              </a:rPr>
              <a:t>StringBuilder klassen (fra </a:t>
            </a:r>
            <a:r>
              <a:rPr lang="da-DK" altLang="da-DK" sz="3200" kern="0" dirty="0" err="1" smtClean="0">
                <a:ea typeface="ＭＳ Ｐゴシック" pitchFamily="34" charset="-128"/>
              </a:rPr>
              <a:t>java.lang</a:t>
            </a:r>
            <a:r>
              <a:rPr lang="da-DK" altLang="da-DK" sz="3200" kern="0" dirty="0" smtClean="0">
                <a:ea typeface="ＭＳ Ｐゴシック" pitchFamily="34" charset="-128"/>
              </a:rPr>
              <a:t>)</a:t>
            </a:r>
          </a:p>
        </p:txBody>
      </p:sp>
      <p:sp>
        <p:nvSpPr>
          <p:cNvPr id="6" name="Rectangle 3"/>
          <p:cNvSpPr txBox="1">
            <a:spLocks noChangeArrowheads="1"/>
          </p:cNvSpPr>
          <p:nvPr/>
        </p:nvSpPr>
        <p:spPr bwMode="auto">
          <a:xfrm>
            <a:off x="467544" y="1011870"/>
            <a:ext cx="8439737" cy="1266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800">
                <a:solidFill>
                  <a:srgbClr val="000066"/>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t>I opgave 3 skal fejl rapporteres til brugeren via en dialogboks</a:t>
            </a:r>
          </a:p>
          <a:p>
            <a:pPr lvl="1">
              <a:spcBef>
                <a:spcPts val="400"/>
              </a:spcBef>
              <a:buFont typeface="Arial" panose="020B0604020202020204" pitchFamily="34" charset="0"/>
              <a:buChar char="–"/>
            </a:pPr>
            <a:r>
              <a:rPr lang="da-DK" altLang="da-DK" sz="1800" kern="0" dirty="0" smtClean="0">
                <a:ea typeface="ＭＳ Ｐゴシック" pitchFamily="34" charset="-128"/>
              </a:rPr>
              <a:t>Fejlene opsamles via </a:t>
            </a:r>
            <a:r>
              <a:rPr lang="da-DK" altLang="da-DK" sz="1800" b="1" kern="0" dirty="0">
                <a:solidFill>
                  <a:srgbClr val="008000"/>
                </a:solidFill>
                <a:ea typeface="ＭＳ Ｐゴシック" pitchFamily="34" charset="-128"/>
              </a:rPr>
              <a:t>StringBuilder</a:t>
            </a:r>
            <a:r>
              <a:rPr lang="da-DK" altLang="da-DK" sz="1800" kern="0" dirty="0">
                <a:ea typeface="ＭＳ Ｐゴシック" pitchFamily="34" charset="-128"/>
              </a:rPr>
              <a:t> </a:t>
            </a:r>
            <a:r>
              <a:rPr lang="da-DK" altLang="da-DK" sz="1800" kern="0" dirty="0" smtClean="0">
                <a:ea typeface="ＭＳ Ｐゴシック" pitchFamily="34" charset="-128"/>
              </a:rPr>
              <a:t>klassen</a:t>
            </a:r>
            <a:endParaRPr lang="da-DK" altLang="da-DK" sz="1800" kern="0" dirty="0">
              <a:ea typeface="ＭＳ Ｐゴシック" pitchFamily="34" charset="-128"/>
            </a:endParaRPr>
          </a:p>
          <a:p>
            <a:pPr lvl="1">
              <a:lnSpc>
                <a:spcPct val="90000"/>
              </a:lnSpc>
              <a:spcBef>
                <a:spcPts val="600"/>
              </a:spcBef>
              <a:buFont typeface="Arial" panose="020B0604020202020204" pitchFamily="34" charset="0"/>
              <a:buChar char="–"/>
            </a:pPr>
            <a:r>
              <a:rPr lang="da-DK" altLang="da-DK" sz="1800" kern="0" dirty="0" smtClean="0"/>
              <a:t>Herunder illustreres brugen af </a:t>
            </a:r>
            <a:r>
              <a:rPr lang="da-DK" altLang="da-DK" sz="1800" kern="0" dirty="0" err="1" smtClean="0"/>
              <a:t>StringBuilder</a:t>
            </a:r>
            <a:r>
              <a:rPr lang="da-DK" altLang="da-DK" sz="1800" kern="0" dirty="0" smtClean="0"/>
              <a:t> ved at lave en toString metode </a:t>
            </a:r>
            <a:r>
              <a:rPr lang="da-DK" altLang="da-DK" sz="1800" kern="0" dirty="0"/>
              <a:t>for Post </a:t>
            </a:r>
            <a:r>
              <a:rPr lang="da-DK" altLang="da-DK" sz="1800" kern="0" dirty="0" smtClean="0"/>
              <a:t>klassen i Network projektet fra kapitel 11</a:t>
            </a:r>
            <a:endParaRPr lang="da-DK" altLang="da-DK" sz="1800" kern="0" dirty="0"/>
          </a:p>
          <a:p>
            <a:pPr lvl="1">
              <a:spcBef>
                <a:spcPts val="200"/>
              </a:spcBef>
              <a:buFont typeface="Arial" panose="020B0604020202020204" pitchFamily="34" charset="0"/>
              <a:buChar char="–"/>
            </a:pPr>
            <a:endParaRPr lang="da-DK" altLang="da-DK" sz="1800" kern="0" dirty="0"/>
          </a:p>
          <a:p>
            <a:pPr lvl="1">
              <a:spcBef>
                <a:spcPts val="1200"/>
              </a:spcBef>
            </a:pPr>
            <a:endParaRPr lang="da-DK" sz="1800" kern="0" dirty="0" smtClean="0"/>
          </a:p>
          <a:p>
            <a:pPr lvl="1">
              <a:spcBef>
                <a:spcPts val="200"/>
              </a:spcBef>
            </a:pPr>
            <a:endParaRPr lang="da-DK" sz="1800" kern="0" dirty="0" smtClean="0"/>
          </a:p>
        </p:txBody>
      </p:sp>
      <p:sp>
        <p:nvSpPr>
          <p:cNvPr id="18" name="Rectangle 17"/>
          <p:cNvSpPr/>
          <p:nvPr/>
        </p:nvSpPr>
        <p:spPr bwMode="auto">
          <a:xfrm>
            <a:off x="2438267" y="2410140"/>
            <a:ext cx="6310197" cy="3794491"/>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en-US" sz="1600" b="1" kern="0" dirty="0">
                <a:solidFill>
                  <a:srgbClr val="7030A0"/>
                </a:solidFill>
                <a:latin typeface="Courier New" panose="02070309020205020404" pitchFamily="49" charset="0"/>
                <a:cs typeface="Courier New" panose="02070309020205020404" pitchFamily="49" charset="0"/>
              </a:rPr>
              <a:t>public</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String </a:t>
            </a:r>
            <a:r>
              <a:rPr lang="en-US" sz="1600" b="1" kern="0" dirty="0" err="1" smtClean="0">
                <a:solidFill>
                  <a:schemeClr val="tx1"/>
                </a:solidFill>
                <a:latin typeface="Courier New" panose="02070309020205020404" pitchFamily="49" charset="0"/>
                <a:cs typeface="Courier New" panose="02070309020205020404" pitchFamily="49" charset="0"/>
              </a:rPr>
              <a:t>toString</a:t>
            </a:r>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smtClean="0">
                <a:solidFill>
                  <a:schemeClr val="tx1"/>
                </a:solidFill>
                <a:latin typeface="Courier New" panose="02070309020205020404" pitchFamily="49" charset="0"/>
                <a:cs typeface="Courier New" panose="02070309020205020404" pitchFamily="49" charset="0"/>
              </a:rPr>
              <a:t>  StringBuilder sb </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a:solidFill>
                  <a:srgbClr val="7030A0"/>
                </a:solidFill>
                <a:latin typeface="Courier New" panose="02070309020205020404" pitchFamily="49" charset="0"/>
                <a:cs typeface="Courier New" panose="02070309020205020404" pitchFamily="49" charset="0"/>
              </a:rPr>
              <a:t>new</a:t>
            </a:r>
            <a:r>
              <a:rPr lang="en-US" sz="1600" b="1" kern="0" dirty="0">
                <a:solidFill>
                  <a:schemeClr val="tx1"/>
                </a:solidFill>
                <a:latin typeface="Courier New" panose="02070309020205020404" pitchFamily="49" charset="0"/>
                <a:cs typeface="Courier New" panose="02070309020205020404" pitchFamily="49" charset="0"/>
              </a:rPr>
              <a:t> StringBuilder(); </a:t>
            </a:r>
            <a:endParaRPr lang="en-US" sz="1600" b="1" kern="0" dirty="0" smtClean="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(username + '\n');</a:t>
            </a:r>
            <a:endParaRPr lang="en-US" sz="1600" b="1" kern="0" dirty="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err="1" smtClean="0">
                <a:solidFill>
                  <a:schemeClr val="tx1"/>
                </a:solidFill>
                <a:latin typeface="Courier New" panose="02070309020205020404" pitchFamily="49" charset="0"/>
                <a:cs typeface="Courier New" panose="02070309020205020404" pitchFamily="49" charset="0"/>
              </a:rPr>
              <a:t>timeString</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a:solidFill>
                  <a:schemeClr val="tx1"/>
                </a:solidFill>
                <a:latin typeface="Courier New" panose="02070309020205020404" pitchFamily="49" charset="0"/>
                <a:cs typeface="Courier New" panose="02070309020205020404" pitchFamily="49" charset="0"/>
              </a:rPr>
              <a:t>timestamp) + '\</a:t>
            </a:r>
            <a:r>
              <a:rPr lang="en-US" sz="1600" b="1" kern="0" dirty="0" smtClean="0">
                <a:solidFill>
                  <a:schemeClr val="tx1"/>
                </a:solidFill>
                <a:latin typeface="Courier New" panose="02070309020205020404" pitchFamily="49" charset="0"/>
                <a:cs typeface="Courier New" panose="02070309020205020404" pitchFamily="49" charset="0"/>
              </a:rPr>
              <a:t>n');</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if</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likes </a:t>
            </a:r>
            <a:r>
              <a:rPr lang="en-US" sz="1600" b="1" kern="0" dirty="0">
                <a:solidFill>
                  <a:schemeClr val="tx1"/>
                </a:solidFill>
                <a:latin typeface="Courier New" panose="02070309020205020404" pitchFamily="49" charset="0"/>
                <a:cs typeface="Courier New" panose="02070309020205020404" pitchFamily="49" charset="0"/>
              </a:rPr>
              <a:t>&gt; 0) </a:t>
            </a:r>
            <a:r>
              <a:rPr lang="en-US" sz="1600" b="1" kern="0" dirty="0" smtClean="0">
                <a:solidFill>
                  <a:schemeClr val="tx1"/>
                </a:solidFill>
                <a:latin typeface="Courier New" panose="02070309020205020404" pitchFamily="49" charset="0"/>
                <a:cs typeface="Courier New" panose="02070309020205020404" pitchFamily="49" charset="0"/>
              </a:rPr>
              <a:t>{</a:t>
            </a:r>
          </a:p>
          <a:p>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(likes </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a:solidFill>
                  <a:srgbClr val="008000"/>
                </a:solidFill>
                <a:latin typeface="Courier New" panose="02070309020205020404" pitchFamily="49" charset="0"/>
                <a:cs typeface="Courier New" panose="02070309020205020404" pitchFamily="49" charset="0"/>
              </a:rPr>
              <a:t>" people like this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rgbClr val="7030A0"/>
                </a:solidFill>
                <a:latin typeface="Courier New" panose="02070309020205020404" pitchFamily="49" charset="0"/>
                <a:cs typeface="Courier New" panose="02070309020205020404" pitchFamily="49" charset="0"/>
              </a:rPr>
              <a:t>  if</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chemeClr val="tx1"/>
                </a:solidFill>
                <a:latin typeface="Courier New" panose="02070309020205020404" pitchFamily="49" charset="0"/>
                <a:cs typeface="Courier New" panose="02070309020205020404" pitchFamily="49" charset="0"/>
              </a:rPr>
              <a:t>comments.isEmpty</a:t>
            </a:r>
            <a:r>
              <a:rPr lang="en-US" sz="1600" b="1" kern="0" dirty="0" smtClean="0">
                <a:solidFill>
                  <a:schemeClr val="tx1"/>
                </a:solidFill>
                <a:latin typeface="Courier New" panose="02070309020205020404" pitchFamily="49" charset="0"/>
                <a:cs typeface="Courier New" panose="02070309020205020404" pitchFamily="49" charset="0"/>
              </a:rPr>
              <a:t>()) {</a:t>
            </a: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smtClean="0">
                <a:solidFill>
                  <a:srgbClr val="008000"/>
                </a:solidFill>
                <a:latin typeface="Courier New" panose="02070309020205020404" pitchFamily="49" charset="0"/>
                <a:cs typeface="Courier New" panose="02070309020205020404" pitchFamily="49" charset="0"/>
              </a:rPr>
              <a:t>"No </a:t>
            </a:r>
            <a:r>
              <a:rPr lang="en-US" sz="1600" b="1" kern="0" dirty="0">
                <a:solidFill>
                  <a:srgbClr val="008000"/>
                </a:solidFill>
                <a:latin typeface="Courier New" panose="02070309020205020404" pitchFamily="49" charset="0"/>
                <a:cs typeface="Courier New" panose="02070309020205020404" pitchFamily="49" charset="0"/>
              </a:rPr>
              <a:t>comments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else</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a:solidFill>
                  <a:schemeClr val="tx1"/>
                </a:solidFill>
                <a:latin typeface="Courier New" panose="02070309020205020404" pitchFamily="49" charset="0"/>
                <a:cs typeface="Courier New" panose="02070309020205020404" pitchFamily="49" charset="0"/>
              </a:rPr>
              <a:t>{</a:t>
            </a: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err="1" smtClean="0">
                <a:solidFill>
                  <a:schemeClr val="tx1"/>
                </a:solidFill>
                <a:latin typeface="Courier New" panose="02070309020205020404" pitchFamily="49" charset="0"/>
                <a:cs typeface="Courier New" panose="02070309020205020404" pitchFamily="49" charset="0"/>
              </a:rPr>
              <a:t>comments.size</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008000"/>
                </a:solidFill>
                <a:latin typeface="Courier New" panose="02070309020205020404" pitchFamily="49" charset="0"/>
                <a:cs typeface="Courier New" panose="02070309020205020404" pitchFamily="49" charset="0"/>
              </a:rPr>
              <a:t>" </a:t>
            </a:r>
            <a:r>
              <a:rPr lang="en-US" sz="1600" b="1" kern="0" dirty="0">
                <a:solidFill>
                  <a:srgbClr val="008000"/>
                </a:solidFill>
                <a:latin typeface="Courier New" panose="02070309020205020404" pitchFamily="49" charset="0"/>
                <a:cs typeface="Courier New" panose="02070309020205020404" pitchFamily="49" charset="0"/>
              </a:rPr>
              <a:t>comment(s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en-US" sz="1600" b="1" kern="0" dirty="0" smtClean="0">
                <a:solidFill>
                  <a:schemeClr val="tx1"/>
                </a:solidFill>
                <a:latin typeface="Courier New" panose="02070309020205020404" pitchFamily="49" charset="0"/>
                <a:cs typeface="Courier New" panose="02070309020205020404" pitchFamily="49" charset="0"/>
              </a:rPr>
              <a:t>  }</a:t>
            </a:r>
          </a:p>
          <a:p>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return</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chemeClr val="tx1"/>
                </a:solidFill>
                <a:latin typeface="Courier New" panose="02070309020205020404" pitchFamily="49" charset="0"/>
                <a:cs typeface="Courier New" panose="02070309020205020404" pitchFamily="49" charset="0"/>
              </a:rPr>
              <a:t>sb.toString</a:t>
            </a:r>
            <a:r>
              <a:rPr lang="en-US" sz="1600" b="1" kern="0" dirty="0">
                <a:solidFill>
                  <a:schemeClr val="tx1"/>
                </a:solidFill>
                <a:latin typeface="Courier New" panose="02070309020205020404" pitchFamily="49" charset="0"/>
                <a:cs typeface="Courier New" panose="02070309020205020404" pitchFamily="49" charset="0"/>
              </a:rPr>
              <a:t>();</a:t>
            </a:r>
          </a:p>
          <a:p>
            <a:pPr>
              <a:lnSpc>
                <a:spcPct val="60000"/>
              </a:lnSpc>
            </a:pP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rgbClr val="FF0000"/>
              </a:solidFill>
              <a:latin typeface="Courier New" panose="02070309020205020404" pitchFamily="49" charset="0"/>
              <a:cs typeface="Courier New" panose="02070309020205020404" pitchFamily="49" charset="0"/>
            </a:endParaRPr>
          </a:p>
        </p:txBody>
      </p:sp>
      <p:sp>
        <p:nvSpPr>
          <p:cNvPr id="29" name="Rectangle 28"/>
          <p:cNvSpPr>
            <a:spLocks noChangeArrowheads="1"/>
          </p:cNvSpPr>
          <p:nvPr/>
        </p:nvSpPr>
        <p:spPr bwMode="auto">
          <a:xfrm>
            <a:off x="2739431" y="2764192"/>
            <a:ext cx="4875731" cy="262238"/>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0" name="Line 22"/>
          <p:cNvSpPr>
            <a:spLocks noChangeShapeType="1"/>
          </p:cNvSpPr>
          <p:nvPr/>
        </p:nvSpPr>
        <p:spPr bwMode="auto">
          <a:xfrm>
            <a:off x="2224933" y="2886074"/>
            <a:ext cx="516032"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1" name="Text Box 21"/>
          <p:cNvSpPr txBox="1">
            <a:spLocks noChangeArrowheads="1"/>
          </p:cNvSpPr>
          <p:nvPr/>
        </p:nvSpPr>
        <p:spPr bwMode="auto">
          <a:xfrm>
            <a:off x="474392" y="2732588"/>
            <a:ext cx="179335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Lokal variabel af type StringBuilder</a:t>
            </a:r>
          </a:p>
        </p:txBody>
      </p:sp>
      <p:sp>
        <p:nvSpPr>
          <p:cNvPr id="32" name="Rectangle 31"/>
          <p:cNvSpPr>
            <a:spLocks noChangeArrowheads="1"/>
          </p:cNvSpPr>
          <p:nvPr/>
        </p:nvSpPr>
        <p:spPr bwMode="auto">
          <a:xfrm>
            <a:off x="6994053" y="3405582"/>
            <a:ext cx="476098"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3" name="Line 22"/>
          <p:cNvSpPr>
            <a:spLocks noChangeShapeType="1"/>
          </p:cNvSpPr>
          <p:nvPr/>
        </p:nvSpPr>
        <p:spPr bwMode="auto">
          <a:xfrm flipV="1">
            <a:off x="4427984" y="6010662"/>
            <a:ext cx="0" cy="301453"/>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Text Box 21"/>
          <p:cNvSpPr txBox="1">
            <a:spLocks noChangeArrowheads="1"/>
          </p:cNvSpPr>
          <p:nvPr/>
        </p:nvSpPr>
        <p:spPr bwMode="auto">
          <a:xfrm>
            <a:off x="1187624" y="6261237"/>
            <a:ext cx="447997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Den opbyggede tekststreng returneres ved hjælp af </a:t>
            </a:r>
            <a:r>
              <a:rPr lang="da-DK" altLang="da-DK" sz="1400" b="1" dirty="0" err="1" smtClean="0">
                <a:solidFill>
                  <a:srgbClr val="008000"/>
                </a:solidFill>
              </a:rPr>
              <a:t>toString</a:t>
            </a:r>
            <a:r>
              <a:rPr lang="da-DK" altLang="da-DK" sz="1400" b="1" dirty="0" smtClean="0">
                <a:solidFill>
                  <a:srgbClr val="FF0000"/>
                </a:solidFill>
              </a:rPr>
              <a:t> metoden i </a:t>
            </a:r>
            <a:r>
              <a:rPr lang="da-DK" altLang="da-DK" sz="1400" b="1" dirty="0" err="1" smtClean="0">
                <a:solidFill>
                  <a:srgbClr val="008000"/>
                </a:solidFill>
              </a:rPr>
              <a:t>StringBuilder</a:t>
            </a:r>
            <a:r>
              <a:rPr lang="da-DK" altLang="da-DK" sz="1400" b="1" dirty="0" smtClean="0">
                <a:solidFill>
                  <a:srgbClr val="FF0000"/>
                </a:solidFill>
              </a:rPr>
              <a:t> klassen</a:t>
            </a:r>
          </a:p>
        </p:txBody>
      </p:sp>
      <p:sp>
        <p:nvSpPr>
          <p:cNvPr id="36" name="Line 22"/>
          <p:cNvSpPr>
            <a:spLocks noChangeShapeType="1"/>
          </p:cNvSpPr>
          <p:nvPr/>
        </p:nvSpPr>
        <p:spPr bwMode="auto">
          <a:xfrm flipH="1">
            <a:off x="7470399" y="3276872"/>
            <a:ext cx="193713" cy="15458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7576100" y="3014634"/>
            <a:ext cx="10504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Linjeskift</a:t>
            </a:r>
          </a:p>
        </p:txBody>
      </p:sp>
      <p:sp>
        <p:nvSpPr>
          <p:cNvPr id="38" name="Rectangle 37"/>
          <p:cNvSpPr>
            <a:spLocks noChangeArrowheads="1"/>
          </p:cNvSpPr>
          <p:nvPr/>
        </p:nvSpPr>
        <p:spPr bwMode="auto">
          <a:xfrm>
            <a:off x="3578506" y="5740811"/>
            <a:ext cx="1819929" cy="259081"/>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9" name="Text Box 21"/>
          <p:cNvSpPr txBox="1">
            <a:spLocks noChangeArrowheads="1"/>
          </p:cNvSpPr>
          <p:nvPr/>
        </p:nvSpPr>
        <p:spPr bwMode="auto">
          <a:xfrm>
            <a:off x="496932" y="3990680"/>
            <a:ext cx="1847886"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De ønskede tekststrenge tilføjes ved hjælp</a:t>
            </a:r>
            <a:br>
              <a:rPr lang="da-DK" altLang="da-DK" sz="1400" b="1" dirty="0" smtClean="0">
                <a:solidFill>
                  <a:srgbClr val="0000FF"/>
                </a:solidFill>
              </a:rPr>
            </a:br>
            <a:r>
              <a:rPr lang="da-DK" altLang="da-DK" sz="1400" b="1" dirty="0" smtClean="0">
                <a:solidFill>
                  <a:srgbClr val="0000FF"/>
                </a:solidFill>
              </a:rPr>
              <a:t>af </a:t>
            </a:r>
            <a:r>
              <a:rPr lang="da-DK" altLang="da-DK" sz="1400" b="1" dirty="0" err="1" smtClean="0">
                <a:solidFill>
                  <a:srgbClr val="008000"/>
                </a:solidFill>
              </a:rPr>
              <a:t>append</a:t>
            </a:r>
            <a:r>
              <a:rPr lang="da-DK" altLang="da-DK" sz="1400" b="1" dirty="0" smtClean="0">
                <a:solidFill>
                  <a:srgbClr val="0000FF"/>
                </a:solidFill>
              </a:rPr>
              <a:t> metoden</a:t>
            </a:r>
          </a:p>
        </p:txBody>
      </p:sp>
      <p:sp>
        <p:nvSpPr>
          <p:cNvPr id="14" name="Slide Number Placeholder 1"/>
          <p:cNvSpPr>
            <a:spLocks noGrp="1"/>
          </p:cNvSpPr>
          <p:nvPr>
            <p:ph type="sldNum" sz="quarter" idx="4294967295"/>
          </p:nvPr>
        </p:nvSpPr>
        <p:spPr>
          <a:xfrm>
            <a:off x="8496696" y="6395842"/>
            <a:ext cx="647304" cy="457200"/>
          </a:xfrm>
          <a:prstGeom prst="rect">
            <a:avLst/>
          </a:prstGeom>
        </p:spPr>
        <p:txBody>
          <a:bodyPr/>
          <a:lstStyle/>
          <a:p>
            <a:fld id="{D5F120ED-4883-459A-AC97-4FAD8D591FCC}" type="slidenum">
              <a:rPr lang="da-DK" altLang="da-DK" smtClean="0"/>
              <a:pPr/>
              <a:t>34</a:t>
            </a:fld>
            <a:endParaRPr lang="da-DK" altLang="da-DK" dirty="0"/>
          </a:p>
        </p:txBody>
      </p:sp>
      <p:sp>
        <p:nvSpPr>
          <p:cNvPr id="17" name="Text Box 21"/>
          <p:cNvSpPr txBox="1">
            <a:spLocks noChangeArrowheads="1"/>
          </p:cNvSpPr>
          <p:nvPr/>
        </p:nvSpPr>
        <p:spPr bwMode="auto">
          <a:xfrm>
            <a:off x="5726026" y="5889041"/>
            <a:ext cx="2785958" cy="73866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For komplekse strenge giver StringBuilder mere læselig kode end brug af + operatoren</a:t>
            </a:r>
            <a:endParaRPr lang="da-DK" altLang="da-DK" sz="1400" b="1" dirty="0">
              <a:solidFill>
                <a:srgbClr val="008000"/>
              </a:solidFill>
            </a:endParaRPr>
          </a:p>
        </p:txBody>
      </p:sp>
      <p:sp>
        <p:nvSpPr>
          <p:cNvPr id="19" name="Rectangle 18"/>
          <p:cNvSpPr>
            <a:spLocks noChangeArrowheads="1"/>
          </p:cNvSpPr>
          <p:nvPr/>
        </p:nvSpPr>
        <p:spPr bwMode="auto">
          <a:xfrm>
            <a:off x="7534806" y="3890491"/>
            <a:ext cx="249381"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H="1">
            <a:off x="7728767" y="3322411"/>
            <a:ext cx="268753" cy="56204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1" name="Line 22"/>
          <p:cNvSpPr>
            <a:spLocks noChangeShapeType="1"/>
          </p:cNvSpPr>
          <p:nvPr/>
        </p:nvSpPr>
        <p:spPr bwMode="auto">
          <a:xfrm flipH="1">
            <a:off x="6231058" y="3166275"/>
            <a:ext cx="1303748" cy="5038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Rectangle 21"/>
          <p:cNvSpPr>
            <a:spLocks noChangeArrowheads="1"/>
          </p:cNvSpPr>
          <p:nvPr/>
        </p:nvSpPr>
        <p:spPr bwMode="auto">
          <a:xfrm>
            <a:off x="5345362" y="3096164"/>
            <a:ext cx="476098"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a:off x="2154950" y="4523513"/>
            <a:ext cx="516032"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Line 22"/>
          <p:cNvSpPr>
            <a:spLocks noChangeShapeType="1"/>
          </p:cNvSpPr>
          <p:nvPr/>
        </p:nvSpPr>
        <p:spPr bwMode="auto">
          <a:xfrm flipV="1">
            <a:off x="1907705" y="3643130"/>
            <a:ext cx="720079" cy="67202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Line 22"/>
          <p:cNvSpPr>
            <a:spLocks noChangeShapeType="1"/>
          </p:cNvSpPr>
          <p:nvPr/>
        </p:nvSpPr>
        <p:spPr bwMode="auto">
          <a:xfrm>
            <a:off x="1979711" y="4904206"/>
            <a:ext cx="691271" cy="499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34309684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Opsummering</a:t>
            </a:r>
            <a:endParaRPr lang="da-DK" altLang="da-DK" sz="3200" dirty="0">
              <a:ea typeface="ＭＳ Ｐゴシック" pitchFamily="34" charset="-128"/>
            </a:endParaRPr>
          </a:p>
        </p:txBody>
      </p:sp>
      <p:sp>
        <p:nvSpPr>
          <p:cNvPr id="2" name="Slide Number Placeholder 1"/>
          <p:cNvSpPr>
            <a:spLocks noGrp="1"/>
          </p:cNvSpPr>
          <p:nvPr>
            <p:ph type="sldNum" sz="quarter" idx="12"/>
          </p:nvPr>
        </p:nvSpPr>
        <p:spPr>
          <a:xfrm>
            <a:off x="8532440" y="6400800"/>
            <a:ext cx="611560" cy="457200"/>
          </a:xfrm>
          <a:prstGeom prst="rect">
            <a:avLst/>
          </a:prstGeom>
        </p:spPr>
        <p:txBody>
          <a:bodyPr/>
          <a:lstStyle/>
          <a:p>
            <a:pPr>
              <a:defRPr/>
            </a:pPr>
            <a:fld id="{2CA5836E-6711-417F-AF48-31ACC3CF4030}" type="slidenum">
              <a:rPr lang="da-DK" altLang="da-DK" smtClean="0"/>
              <a:pPr>
                <a:defRPr/>
              </a:pPr>
              <a:t>35</a:t>
            </a:fld>
            <a:endParaRPr lang="da-DK" altLang="da-DK" dirty="0"/>
          </a:p>
        </p:txBody>
      </p:sp>
      <p:sp>
        <p:nvSpPr>
          <p:cNvPr id="5" name="Rectangle 3"/>
          <p:cNvSpPr txBox="1">
            <a:spLocks noChangeArrowheads="1"/>
          </p:cNvSpPr>
          <p:nvPr/>
        </p:nvSpPr>
        <p:spPr bwMode="auto">
          <a:xfrm>
            <a:off x="504489" y="1063855"/>
            <a:ext cx="8280920" cy="5533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1800" kern="0" dirty="0" smtClean="0">
                <a:ea typeface="ＭＳ Ｐゴシック" pitchFamily="34" charset="-128"/>
              </a:rPr>
              <a:t>Defensiv programmering</a:t>
            </a:r>
          </a:p>
          <a:p>
            <a:pPr lvl="1">
              <a:spcBef>
                <a:spcPts val="300"/>
              </a:spcBef>
            </a:pPr>
            <a:r>
              <a:rPr lang="da-DK" altLang="da-DK" sz="1600" kern="1200" dirty="0" smtClean="0">
                <a:ea typeface="ＭＳ Ｐゴシック" pitchFamily="34" charset="-128"/>
                <a:cs typeface="+mn-cs"/>
              </a:rPr>
              <a:t>Metoder og konstruktører bør tjekke de modtagne parameterværdier, således at de kan undgå at udføre ulovlige handlinger</a:t>
            </a:r>
            <a:endParaRPr lang="da-DK" altLang="da-DK" sz="1600" kern="0" spc="-50" dirty="0" smtClean="0">
              <a:ea typeface="ＭＳ Ｐゴシック" pitchFamily="34" charset="-128"/>
            </a:endParaRP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Exceptions</a:t>
            </a:r>
          </a:p>
          <a:p>
            <a:pPr lvl="1">
              <a:spcBef>
                <a:spcPts val="300"/>
              </a:spcBef>
            </a:pPr>
            <a:r>
              <a:rPr lang="da-DK" altLang="da-DK" sz="1600" kern="1200" dirty="0" smtClean="0">
                <a:ea typeface="ＭＳ Ｐゴシック" pitchFamily="34" charset="-128"/>
                <a:cs typeface="+mn-cs"/>
              </a:rPr>
              <a:t>Sprogkonstruktion til rapportering af fejl</a:t>
            </a:r>
          </a:p>
          <a:p>
            <a:pPr lvl="1">
              <a:spcBef>
                <a:spcPts val="300"/>
              </a:spcBef>
            </a:pPr>
            <a:r>
              <a:rPr lang="da-DK" altLang="da-DK" sz="1600" kern="1200" dirty="0" smtClean="0">
                <a:ea typeface="ＭＳ Ｐゴシック" pitchFamily="34" charset="-128"/>
                <a:cs typeface="+mn-cs"/>
              </a:rPr>
              <a:t>En kaldt metode kan kaste en exception, som så efterfølgende kan gribes på det sted hvor metoden blev kaldt</a:t>
            </a: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Assertions</a:t>
            </a:r>
          </a:p>
          <a:p>
            <a:pPr lvl="1">
              <a:spcBef>
                <a:spcPts val="300"/>
              </a:spcBef>
            </a:pPr>
            <a:r>
              <a:rPr lang="da-DK" altLang="da-DK" sz="1600" kern="1200" dirty="0" smtClean="0">
                <a:ea typeface="ＭＳ Ｐゴシック" pitchFamily="34" charset="-128"/>
                <a:cs typeface="+mn-cs"/>
              </a:rPr>
              <a:t>Sprogkonstruktion til beskrivelse af betingelser, som man forventer vil være opfyldt på bestemte steder i programmet (invarianter)</a:t>
            </a:r>
          </a:p>
          <a:p>
            <a:pPr lvl="1">
              <a:spcBef>
                <a:spcPts val="300"/>
              </a:spcBef>
            </a:pPr>
            <a:r>
              <a:rPr lang="da-DK" altLang="da-DK" sz="1600" kern="1200" dirty="0" smtClean="0">
                <a:ea typeface="ＭＳ Ｐゴシック" pitchFamily="34" charset="-128"/>
                <a:cs typeface="+mn-cs"/>
              </a:rPr>
              <a:t>Betingelserne kan testes under programudførelsen</a:t>
            </a: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Fil-baseret input/output</a:t>
            </a:r>
          </a:p>
          <a:p>
            <a:pPr lvl="1">
              <a:spcBef>
                <a:spcPts val="300"/>
              </a:spcBef>
            </a:pPr>
            <a:r>
              <a:rPr lang="da-DK" altLang="da-DK" sz="1600" kern="1200" dirty="0" smtClean="0">
                <a:ea typeface="ＭＳ Ｐゴシック" pitchFamily="34" charset="-128"/>
                <a:cs typeface="+mn-cs"/>
              </a:rPr>
              <a:t>Område, hvor der let kan ske fejl</a:t>
            </a:r>
            <a:r>
              <a:rPr lang="da-DK" altLang="da-DK" sz="1600" dirty="0">
                <a:ea typeface="ＭＳ Ｐゴシック" pitchFamily="34" charset="-128"/>
              </a:rPr>
              <a:t> (forkert filnavn, disk </a:t>
            </a:r>
            <a:r>
              <a:rPr lang="da-DK" altLang="da-DK" sz="1600" dirty="0" err="1">
                <a:ea typeface="ＭＳ Ｐゴシック" pitchFamily="34" charset="-128"/>
              </a:rPr>
              <a:t>full</a:t>
            </a:r>
            <a:r>
              <a:rPr lang="da-DK" altLang="da-DK" sz="1600" dirty="0">
                <a:ea typeface="ＭＳ Ｐゴシック" pitchFamily="34" charset="-128"/>
              </a:rPr>
              <a:t>, </a:t>
            </a:r>
            <a:r>
              <a:rPr lang="da-DK" altLang="da-DK" sz="1600" dirty="0" err="1">
                <a:ea typeface="ＭＳ Ｐゴシック" pitchFamily="34" charset="-128"/>
              </a:rPr>
              <a:t>no</a:t>
            </a:r>
            <a:r>
              <a:rPr lang="da-DK" altLang="da-DK" sz="1600" dirty="0">
                <a:ea typeface="ＭＳ Ｐゴシック" pitchFamily="34" charset="-128"/>
              </a:rPr>
              <a:t> permission , osv.)</a:t>
            </a:r>
          </a:p>
          <a:p>
            <a:pPr lvl="1">
              <a:spcBef>
                <a:spcPts val="300"/>
              </a:spcBef>
            </a:pPr>
            <a:r>
              <a:rPr lang="da-DK" altLang="da-DK" sz="1600" kern="1200" dirty="0" smtClean="0">
                <a:ea typeface="ＭＳ Ｐゴシック" pitchFamily="34" charset="-128"/>
                <a:cs typeface="+mn-cs"/>
              </a:rPr>
              <a:t>Sådanne fejl håndteres elegant ved hjælp af exceptions</a:t>
            </a:r>
          </a:p>
          <a:p>
            <a:pPr marL="342900" lvl="1" indent="-342900">
              <a:spcBef>
                <a:spcPts val="900"/>
              </a:spcBef>
              <a:buFontTx/>
              <a:buChar char="•"/>
            </a:pPr>
            <a:r>
              <a:rPr lang="da-DK" altLang="da-DK" sz="1800" b="1" spc="-70" dirty="0">
                <a:solidFill>
                  <a:srgbClr val="A50021"/>
                </a:solidFill>
                <a:ea typeface="ＭＳ Ｐゴシック" pitchFamily="34" charset="-128"/>
                <a:cs typeface="ＭＳ Ｐゴシック" pitchFamily="-106" charset="-128"/>
              </a:rPr>
              <a:t>Afleveringsopgave: Computerspil </a:t>
            </a:r>
            <a:r>
              <a:rPr lang="da-DK" altLang="da-DK" sz="1800" b="1" spc="-70" dirty="0" smtClean="0">
                <a:solidFill>
                  <a:srgbClr val="A50021"/>
                </a:solidFill>
                <a:ea typeface="ＭＳ Ｐゴシック" pitchFamily="34" charset="-128"/>
                <a:cs typeface="ＭＳ Ｐゴシック" pitchFamily="-106" charset="-128"/>
              </a:rPr>
              <a:t>4</a:t>
            </a:r>
          </a:p>
          <a:p>
            <a:pPr lvl="1">
              <a:spcBef>
                <a:spcPts val="300"/>
              </a:spcBef>
              <a:buFontTx/>
              <a:buChar char="–"/>
            </a:pPr>
            <a:r>
              <a:rPr lang="da-DK" altLang="da-DK" sz="1600" dirty="0">
                <a:ea typeface="ＭＳ Ｐゴシック" pitchFamily="34" charset="-128"/>
              </a:rPr>
              <a:t>Modifikation af </a:t>
            </a:r>
            <a:r>
              <a:rPr lang="da-DK" altLang="da-DK" sz="1600" dirty="0" smtClean="0">
                <a:ea typeface="ＭＳ Ｐゴシック" pitchFamily="34" charset="-128"/>
              </a:rPr>
              <a:t>den</a:t>
            </a:r>
            <a:br>
              <a:rPr lang="da-DK" altLang="da-DK" sz="1600" dirty="0" smtClean="0">
                <a:ea typeface="ＭＳ Ｐゴシック" pitchFamily="34" charset="-128"/>
              </a:rPr>
            </a:br>
            <a:r>
              <a:rPr lang="da-DK" altLang="da-DK" sz="1600" dirty="0" smtClean="0">
                <a:ea typeface="ＭＳ Ｐゴシック" pitchFamily="34" charset="-128"/>
              </a:rPr>
              <a:t>grafiske </a:t>
            </a:r>
            <a:r>
              <a:rPr lang="da-DK" altLang="da-DK" sz="1600" dirty="0">
                <a:ea typeface="ＭＳ Ｐゴシック" pitchFamily="34" charset="-128"/>
              </a:rPr>
              <a:t>brugergrænseflade</a:t>
            </a:r>
          </a:p>
          <a:p>
            <a:pPr marL="342900" lvl="1" indent="-342900">
              <a:spcBef>
                <a:spcPts val="900"/>
              </a:spcBef>
              <a:buFontTx/>
              <a:buChar char="•"/>
            </a:pPr>
            <a:endParaRPr lang="da-DK" altLang="da-DK" sz="1600" kern="1200" dirty="0" smtClean="0">
              <a:ea typeface="ＭＳ Ｐゴシック" pitchFamily="34" charset="-128"/>
              <a:cs typeface="+mn-cs"/>
            </a:endParaRPr>
          </a:p>
          <a:p>
            <a:pPr lvl="1">
              <a:spcBef>
                <a:spcPts val="100"/>
              </a:spcBef>
            </a:pPr>
            <a:endParaRPr lang="da-DK" altLang="da-DK" sz="1600" kern="1200" spc="-50" dirty="0" smtClean="0">
              <a:ea typeface="ＭＳ Ｐゴシック" pitchFamily="34" charset="-128"/>
              <a:cs typeface="+mn-cs"/>
            </a:endParaRPr>
          </a:p>
          <a:p>
            <a:pPr>
              <a:spcBef>
                <a:spcPts val="1200"/>
              </a:spcBef>
            </a:pPr>
            <a:endParaRPr lang="da-DK" altLang="da-DK" sz="1800" kern="0" dirty="0">
              <a:ea typeface="ＭＳ Ｐゴシック" pitchFamily="34" charset="-128"/>
            </a:endParaRPr>
          </a:p>
        </p:txBody>
      </p:sp>
      <p:sp>
        <p:nvSpPr>
          <p:cNvPr id="6" name="Text Box 21"/>
          <p:cNvSpPr txBox="1">
            <a:spLocks noChangeArrowheads="1"/>
          </p:cNvSpPr>
          <p:nvPr/>
        </p:nvSpPr>
        <p:spPr bwMode="auto">
          <a:xfrm>
            <a:off x="4850753" y="5511145"/>
            <a:ext cx="3681687" cy="1118255"/>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0000FF"/>
                </a:solidFill>
              </a:rPr>
              <a:t>Husk træningen i mundtlig præsentation</a:t>
            </a:r>
          </a:p>
          <a:p>
            <a:pPr marL="182563" indent="-182563" eaLnBrk="1" hangingPunct="1">
              <a:spcBef>
                <a:spcPts val="400"/>
              </a:spcBef>
              <a:buFont typeface="Arial" panose="020B0604020202020204" pitchFamily="34" charset="0"/>
              <a:buChar char="•"/>
            </a:pPr>
            <a:r>
              <a:rPr lang="da-DK" altLang="da-DK" sz="1200" b="1" dirty="0">
                <a:solidFill>
                  <a:srgbClr val="0000FF"/>
                </a:solidFill>
              </a:rPr>
              <a:t>Den er uhyre vigtig for jeres succes ved mundtlig eksamen</a:t>
            </a:r>
          </a:p>
          <a:p>
            <a:pPr marL="182563" indent="-182563" eaLnBrk="1" hangingPunct="1">
              <a:spcBef>
                <a:spcPts val="400"/>
              </a:spcBef>
              <a:buFont typeface="Arial" panose="020B0604020202020204" pitchFamily="34" charset="0"/>
              <a:buChar char="•"/>
            </a:pPr>
            <a:r>
              <a:rPr lang="da-DK" altLang="da-DK" sz="1200" b="1" dirty="0" smtClean="0">
                <a:solidFill>
                  <a:srgbClr val="0000FF"/>
                </a:solidFill>
              </a:rPr>
              <a:t>Nu kan I med stor fordel se den sidste video, der handler om grafiske brugergrænseflader</a:t>
            </a:r>
            <a:endParaRPr lang="da-DK" altLang="da-DK" sz="1200" b="1" dirty="0">
              <a:solidFill>
                <a:srgbClr val="0000FF"/>
              </a:solidFill>
            </a:endParaRPr>
          </a:p>
        </p:txBody>
      </p:sp>
      <p:sp>
        <p:nvSpPr>
          <p:cNvPr id="7" name="Text Box 21"/>
          <p:cNvSpPr txBox="1">
            <a:spLocks noChangeArrowheads="1"/>
          </p:cNvSpPr>
          <p:nvPr/>
        </p:nvSpPr>
        <p:spPr bwMode="auto">
          <a:xfrm>
            <a:off x="5363969" y="1839299"/>
            <a:ext cx="3600736" cy="574516"/>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Husk at deltage i kursusevalueringen</a:t>
            </a:r>
          </a:p>
          <a:p>
            <a:pPr>
              <a:spcBef>
                <a:spcPts val="300"/>
              </a:spcBef>
            </a:pPr>
            <a:r>
              <a:rPr lang="da-DK" altLang="da-DK" sz="1400" b="1" dirty="0" smtClean="0">
                <a:solidFill>
                  <a:srgbClr val="0000FF"/>
                </a:solidFill>
              </a:rPr>
              <a:t>Sidste dag </a:t>
            </a:r>
            <a:r>
              <a:rPr lang="da-DK" altLang="da-DK" sz="1400" b="1" smtClean="0">
                <a:solidFill>
                  <a:srgbClr val="0000FF"/>
                </a:solidFill>
              </a:rPr>
              <a:t>er </a:t>
            </a:r>
            <a:r>
              <a:rPr lang="da-DK" altLang="da-DK" sz="1400" b="1" smtClean="0">
                <a:solidFill>
                  <a:srgbClr val="0000FF"/>
                </a:solidFill>
              </a:rPr>
              <a:t>ons</a:t>
            </a:r>
            <a:r>
              <a:rPr lang="da-DK" altLang="da-DK" sz="1400" b="1" smtClean="0">
                <a:solidFill>
                  <a:srgbClr val="0000FF"/>
                </a:solidFill>
              </a:rPr>
              <a:t>dag </a:t>
            </a:r>
            <a:r>
              <a:rPr lang="da-DK" altLang="da-DK" sz="1400" b="1" dirty="0" smtClean="0">
                <a:solidFill>
                  <a:srgbClr val="0000FF"/>
                </a:solidFill>
              </a:rPr>
              <a:t>den 29. november</a:t>
            </a:r>
            <a:endParaRPr lang="da-DK" altLang="da-DK" sz="1400" b="1" dirty="0">
              <a:solidFill>
                <a:srgbClr val="0000FF"/>
              </a:solidFill>
            </a:endParaRPr>
          </a:p>
        </p:txBody>
      </p:sp>
    </p:spTree>
    <p:extLst>
      <p:ext uri="{BB962C8B-B14F-4D97-AF65-F5344CB8AC3E}">
        <p14:creationId xmlns:p14="http://schemas.microsoft.com/office/powerpoint/2010/main" val="3888658645"/>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36</a:t>
            </a:fld>
            <a:endParaRPr lang="da-DK" altLang="da-DK" dirty="0"/>
          </a:p>
        </p:txBody>
      </p:sp>
    </p:spTree>
    <p:extLst>
      <p:ext uri="{BB962C8B-B14F-4D97-AF65-F5344CB8AC3E}">
        <p14:creationId xmlns:p14="http://schemas.microsoft.com/office/powerpoint/2010/main" val="1520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40960" cy="682625"/>
          </a:xfrm>
        </p:spPr>
        <p:txBody>
          <a:bodyPr/>
          <a:lstStyle/>
          <a:p>
            <a:pPr lvl="1"/>
            <a:r>
              <a:rPr lang="da-DK" altLang="da-DK" sz="3200" dirty="0" smtClean="0">
                <a:ea typeface="ＭＳ Ｐゴシック" pitchFamily="34" charset="-128"/>
              </a:rPr>
              <a:t>removeDetails metoden i AddressBook</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a:t>
            </a:fld>
            <a:endParaRPr lang="da-DK" altLang="da-DK" dirty="0"/>
          </a:p>
        </p:txBody>
      </p:sp>
      <p:sp>
        <p:nvSpPr>
          <p:cNvPr id="7" name="Content Placeholder 2"/>
          <p:cNvSpPr txBox="1">
            <a:spLocks/>
          </p:cNvSpPr>
          <p:nvPr/>
        </p:nvSpPr>
        <p:spPr bwMode="auto">
          <a:xfrm>
            <a:off x="395536" y="980728"/>
            <a:ext cx="8352928"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Parameterværdien bruges til at finde et sæt ContactDetails, hvis indgange derefter fjernes fra </a:t>
            </a:r>
            <a:r>
              <a:rPr lang="da-DK" altLang="da-DK" b="1" kern="0" dirty="0" err="1" smtClean="0">
                <a:solidFill>
                  <a:srgbClr val="A50021"/>
                </a:solidFill>
                <a:latin typeface="Arial" pitchFamily="34" charset="0"/>
                <a:ea typeface="ＭＳ Ｐゴシック" pitchFamily="34" charset="-128"/>
              </a:rPr>
              <a:t>Map'en</a:t>
            </a:r>
            <a:endParaRPr lang="da-DK" altLang="da-DK" b="1" kern="0" dirty="0">
              <a:solidFill>
                <a:srgbClr val="A50021"/>
              </a:solidFill>
              <a:latin typeface="Arial" pitchFamily="34" charset="0"/>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5" name="Text Box 4"/>
          <p:cNvSpPr txBox="1">
            <a:spLocks noChangeArrowheads="1"/>
          </p:cNvSpPr>
          <p:nvPr/>
        </p:nvSpPr>
        <p:spPr bwMode="auto">
          <a:xfrm>
            <a:off x="1403648" y="1772816"/>
            <a:ext cx="6912768" cy="149797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smtClean="0">
                <a:solidFill>
                  <a:srgbClr val="FF0000"/>
                </a:solidFill>
                <a:latin typeface="Courier New" pitchFamily="49" charset="0"/>
              </a:rPr>
              <a:t>void </a:t>
            </a:r>
            <a:r>
              <a:rPr lang="en-US" altLang="da-DK" sz="1600" b="1" dirty="0" err="1" smtClean="0">
                <a:solidFill>
                  <a:srgbClr val="002060"/>
                </a:solidFill>
                <a:latin typeface="Courier New" pitchFamily="49" charset="0"/>
              </a:rPr>
              <a:t>r</a:t>
            </a:r>
            <a:r>
              <a:rPr lang="en-US" altLang="da-DK" sz="1600" b="1" dirty="0" err="1" smtClean="0">
                <a:solidFill>
                  <a:schemeClr val="tx1"/>
                </a:solidFill>
                <a:latin typeface="Courier New" pitchFamily="49" charset="0"/>
              </a:rPr>
              <a:t>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details = </a:t>
            </a:r>
            <a:r>
              <a:rPr lang="en-US" altLang="da-DK" sz="1600" b="1" dirty="0" err="1">
                <a:solidFill>
                  <a:schemeClr val="tx1"/>
                </a:solidFill>
                <a:latin typeface="Courier New" pitchFamily="49" charset="0"/>
              </a:rPr>
              <a:t>book.get</a:t>
            </a:r>
            <a:r>
              <a:rPr lang="en-US" altLang="da-DK" sz="1600" b="1"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Content Placeholder 2"/>
          <p:cNvSpPr txBox="1">
            <a:spLocks/>
          </p:cNvSpPr>
          <p:nvPr/>
        </p:nvSpPr>
        <p:spPr bwMode="auto">
          <a:xfrm>
            <a:off x="496800" y="3371446"/>
            <a:ext cx="8352928" cy="3486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Ovenstående giver os et problem</a:t>
            </a:r>
          </a:p>
          <a:p>
            <a:pPr lvl="1">
              <a:spcBef>
                <a:spcPts val="600"/>
              </a:spcBef>
              <a:buFontTx/>
              <a:buChar char="–"/>
            </a:pPr>
            <a:r>
              <a:rPr lang="da-DK" altLang="da-DK" sz="1800" kern="0" dirty="0" smtClean="0">
                <a:solidFill>
                  <a:srgbClr val="000066"/>
                </a:solidFill>
                <a:ea typeface="ＭＳ Ｐゴシック" pitchFamily="34" charset="-128"/>
              </a:rPr>
              <a:t>Hvis den angivne nøgle ikke er i brug, </a:t>
            </a:r>
            <a:r>
              <a:rPr lang="da-DK" altLang="da-DK" sz="1800" kern="0" dirty="0">
                <a:solidFill>
                  <a:srgbClr val="000066"/>
                </a:solidFill>
                <a:ea typeface="ＭＳ Ｐゴシック" pitchFamily="34" charset="-128"/>
              </a:rPr>
              <a:t>vil metodekaldet </a:t>
            </a:r>
            <a:r>
              <a:rPr lang="da-DK" altLang="da-DK" sz="1800" b="1" kern="0" dirty="0" err="1">
                <a:solidFill>
                  <a:srgbClr val="008000"/>
                </a:solidFill>
                <a:ea typeface="ＭＳ Ｐゴシック" pitchFamily="34" charset="-128"/>
              </a:rPr>
              <a:t>book.get</a:t>
            </a:r>
            <a:r>
              <a:rPr lang="da-DK" altLang="da-DK" sz="1800" b="1" kern="0" dirty="0">
                <a:solidFill>
                  <a:srgbClr val="008000"/>
                </a:solidFill>
                <a:ea typeface="ＭＳ Ｐゴシック" pitchFamily="34" charset="-128"/>
              </a:rPr>
              <a:t>(</a:t>
            </a:r>
            <a:r>
              <a:rPr lang="da-DK" altLang="da-DK" sz="1800" b="1" kern="0" dirty="0" err="1">
                <a:solidFill>
                  <a:srgbClr val="008000"/>
                </a:solidFill>
                <a:ea typeface="ＭＳ Ｐゴシック" pitchFamily="34" charset="-128"/>
              </a:rPr>
              <a:t>key</a:t>
            </a:r>
            <a:r>
              <a:rPr lang="da-DK" altLang="da-DK" sz="1800" b="1" kern="0" dirty="0">
                <a:solidFill>
                  <a:srgbClr val="008000"/>
                </a:solidFill>
                <a:ea typeface="ＭＳ Ｐゴシック" pitchFamily="34" charset="-128"/>
              </a:rPr>
              <a:t>)</a:t>
            </a:r>
            <a:r>
              <a:rPr lang="da-DK" altLang="da-DK" sz="1800" kern="0" dirty="0">
                <a:solidFill>
                  <a:srgbClr val="000066"/>
                </a:solidFill>
                <a:ea typeface="ＭＳ Ｐゴシック" pitchFamily="34" charset="-128"/>
              </a:rPr>
              <a:t> returnere </a:t>
            </a:r>
            <a:r>
              <a:rPr lang="da-DK" altLang="da-DK" sz="1800" b="1" kern="0" dirty="0" smtClean="0">
                <a:solidFill>
                  <a:srgbClr val="008000"/>
                </a:solidFill>
                <a:ea typeface="ＭＳ Ｐゴシック" pitchFamily="34" charset="-128"/>
              </a:rPr>
              <a:t>null</a:t>
            </a:r>
            <a:r>
              <a:rPr lang="da-DK" altLang="da-DK" sz="1800" kern="0" dirty="0">
                <a:solidFill>
                  <a:srgbClr val="000066"/>
                </a:solidFill>
                <a:ea typeface="ＭＳ Ｐゴシック" pitchFamily="34" charset="-128"/>
              </a:rPr>
              <a:t> – hvilket er OK</a:t>
            </a:r>
          </a:p>
          <a:p>
            <a:pPr lvl="1">
              <a:spcBef>
                <a:spcPts val="600"/>
              </a:spcBef>
              <a:buFontTx/>
              <a:buChar char="–"/>
            </a:pPr>
            <a:r>
              <a:rPr lang="da-DK" altLang="da-DK" sz="1800" kern="0" dirty="0" smtClean="0">
                <a:solidFill>
                  <a:srgbClr val="000066"/>
                </a:solidFill>
                <a:ea typeface="ＭＳ Ｐゴシック" pitchFamily="34" charset="-128"/>
              </a:rPr>
              <a:t>Men det betyder, at det efterfølgende metodekald </a:t>
            </a:r>
            <a:r>
              <a:rPr lang="da-DK" altLang="da-DK" sz="1800" b="1" kern="0" dirty="0" err="1">
                <a:solidFill>
                  <a:srgbClr val="008000"/>
                </a:solidFill>
                <a:ea typeface="ＭＳ Ｐゴシック" pitchFamily="34" charset="-128"/>
              </a:rPr>
              <a:t>details.getName</a:t>
            </a:r>
            <a:r>
              <a:rPr lang="da-DK" altLang="da-DK" sz="1800" b="1" kern="0" dirty="0">
                <a:solidFill>
                  <a:srgbClr val="008000"/>
                </a:solidFill>
                <a:ea typeface="ＭＳ Ｐゴシック" pitchFamily="34" charset="-128"/>
              </a:rPr>
              <a:t>()</a:t>
            </a:r>
            <a:r>
              <a:rPr lang="da-DK" altLang="da-DK" sz="1800" kern="0" dirty="0">
                <a:solidFill>
                  <a:srgbClr val="000066"/>
                </a:solidFill>
                <a:ea typeface="ＭＳ Ｐゴシック" pitchFamily="34" charset="-128"/>
              </a:rPr>
              <a:t> </a:t>
            </a:r>
            <a:r>
              <a:rPr lang="da-DK" altLang="da-DK" sz="1800" kern="0" dirty="0" smtClean="0">
                <a:solidFill>
                  <a:srgbClr val="000066"/>
                </a:solidFill>
                <a:ea typeface="ＭＳ Ｐゴシック" pitchFamily="34" charset="-128"/>
              </a:rPr>
              <a:t>fejler </a:t>
            </a:r>
            <a:r>
              <a:rPr lang="da-DK" altLang="da-DK" sz="1800" kern="0" dirty="0">
                <a:solidFill>
                  <a:srgbClr val="000066"/>
                </a:solidFill>
                <a:ea typeface="ＭＳ Ｐゴシック" pitchFamily="34" charset="-128"/>
              </a:rPr>
              <a:t>med en </a:t>
            </a:r>
            <a:r>
              <a:rPr lang="da-DK" altLang="da-DK" sz="1800" b="1" kern="0" dirty="0">
                <a:solidFill>
                  <a:srgbClr val="008000"/>
                </a:solidFill>
                <a:ea typeface="ＭＳ Ｐゴシック" pitchFamily="34" charset="-128"/>
              </a:rPr>
              <a:t>NullPointerException</a:t>
            </a:r>
          </a:p>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Det er ikke nødvendigvis forkert</a:t>
            </a:r>
            <a:endParaRPr lang="da-DK" altLang="da-DK" b="1" kern="0" dirty="0">
              <a:solidFill>
                <a:srgbClr val="A50021"/>
              </a:solidFill>
              <a:latin typeface="Arial" pitchFamily="34" charset="0"/>
              <a:ea typeface="ＭＳ Ｐゴシック" pitchFamily="34" charset="-128"/>
            </a:endParaRPr>
          </a:p>
          <a:p>
            <a:pPr lvl="1">
              <a:spcBef>
                <a:spcPts val="600"/>
              </a:spcBef>
            </a:pPr>
            <a:r>
              <a:rPr lang="da-DK" altLang="da-DK" sz="1800" kern="0" dirty="0" smtClean="0">
                <a:solidFill>
                  <a:srgbClr val="000066"/>
                </a:solidFill>
                <a:ea typeface="ＭＳ Ｐゴシック" pitchFamily="34" charset="-128"/>
              </a:rPr>
              <a:t>Hvis alle klienter "opfører sig korrekt", og kun kalder </a:t>
            </a:r>
            <a:r>
              <a:rPr lang="da-DK" altLang="da-DK" sz="1800" kern="0" dirty="0" err="1" smtClean="0">
                <a:solidFill>
                  <a:srgbClr val="000066"/>
                </a:solidFill>
                <a:ea typeface="ＭＳ Ｐゴシック" pitchFamily="34" charset="-128"/>
              </a:rPr>
              <a:t>get</a:t>
            </a:r>
            <a:r>
              <a:rPr lang="da-DK" altLang="da-DK" sz="1800" kern="0" dirty="0" smtClean="0">
                <a:solidFill>
                  <a:srgbClr val="000066"/>
                </a:solidFill>
                <a:ea typeface="ＭＳ Ｐゴシック" pitchFamily="34" charset="-128"/>
              </a:rPr>
              <a:t> metoden med nøgler, der er i brug, fungerer alt som det skal</a:t>
            </a:r>
          </a:p>
          <a:p>
            <a:pPr lvl="1">
              <a:spcBef>
                <a:spcPts val="600"/>
              </a:spcBef>
            </a:pPr>
            <a:r>
              <a:rPr lang="da-DK" altLang="da-DK" sz="1800" kern="0" dirty="0" smtClean="0">
                <a:solidFill>
                  <a:srgbClr val="000066"/>
                </a:solidFill>
                <a:ea typeface="ＭＳ Ｐゴシック" pitchFamily="34" charset="-128"/>
              </a:rPr>
              <a:t>Men det er en farlig fremgangsmåde – specielt hvis man ikke selv har kontrol over, hvordan klienterne programmeres</a:t>
            </a: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8" name="Rectangle 28"/>
          <p:cNvSpPr>
            <a:spLocks noChangeArrowheads="1"/>
          </p:cNvSpPr>
          <p:nvPr/>
        </p:nvSpPr>
        <p:spPr bwMode="auto">
          <a:xfrm>
            <a:off x="1673680" y="2083039"/>
            <a:ext cx="4841420" cy="2029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1681843" y="2334986"/>
            <a:ext cx="3992336" cy="45806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Text Box 21"/>
          <p:cNvSpPr txBox="1">
            <a:spLocks noChangeArrowheads="1"/>
          </p:cNvSpPr>
          <p:nvPr/>
        </p:nvSpPr>
        <p:spPr bwMode="auto">
          <a:xfrm>
            <a:off x="6785132" y="2085535"/>
            <a:ext cx="162493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Find </a:t>
            </a:r>
            <a:r>
              <a:rPr lang="da-DK" altLang="da-DK" sz="1400" b="1" dirty="0" err="1" smtClean="0">
                <a:solidFill>
                  <a:srgbClr val="FF0000"/>
                </a:solidFill>
              </a:rPr>
              <a:t>ContactDetails</a:t>
            </a:r>
            <a:endParaRPr lang="da-DK" altLang="da-DK" sz="1400" b="1" dirty="0">
              <a:solidFill>
                <a:srgbClr val="FF0000"/>
              </a:solidFill>
            </a:endParaRPr>
          </a:p>
        </p:txBody>
      </p:sp>
      <p:sp>
        <p:nvSpPr>
          <p:cNvPr id="14" name="Line 22"/>
          <p:cNvSpPr>
            <a:spLocks noChangeShapeType="1"/>
          </p:cNvSpPr>
          <p:nvPr/>
        </p:nvSpPr>
        <p:spPr bwMode="auto">
          <a:xfrm flipH="1" flipV="1">
            <a:off x="5685418" y="2635874"/>
            <a:ext cx="266956" cy="15717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5971068" y="2698612"/>
            <a:ext cx="2057316"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Fjern de to </a:t>
            </a:r>
            <a:r>
              <a:rPr lang="da-DK" altLang="da-DK" sz="1400" b="1" dirty="0" smtClean="0">
                <a:solidFill>
                  <a:srgbClr val="FF0000"/>
                </a:solidFill>
              </a:rPr>
              <a:t>indgange fra </a:t>
            </a:r>
            <a:r>
              <a:rPr lang="da-DK" altLang="da-DK" sz="1400" b="1" dirty="0" err="1" smtClean="0">
                <a:solidFill>
                  <a:srgbClr val="FF0000"/>
                </a:solidFill>
              </a:rPr>
              <a:t>Map’en</a:t>
            </a:r>
            <a:endParaRPr lang="da-DK" altLang="da-DK" sz="1400" b="1" dirty="0">
              <a:solidFill>
                <a:srgbClr val="FF0000"/>
              </a:solidFill>
            </a:endParaRPr>
          </a:p>
        </p:txBody>
      </p:sp>
      <p:sp>
        <p:nvSpPr>
          <p:cNvPr id="16" name="Line 22"/>
          <p:cNvSpPr>
            <a:spLocks noChangeShapeType="1"/>
          </p:cNvSpPr>
          <p:nvPr/>
        </p:nvSpPr>
        <p:spPr bwMode="auto">
          <a:xfrm flipH="1" flipV="1">
            <a:off x="6515435" y="2264547"/>
            <a:ext cx="277859" cy="12210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1681843" y="2828957"/>
            <a:ext cx="2386101" cy="2029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flipH="1" flipV="1">
            <a:off x="4068280" y="2930437"/>
            <a:ext cx="277859" cy="12210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4378677" y="2910139"/>
            <a:ext cx="131419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Juster antal</a:t>
            </a:r>
            <a:endParaRPr lang="da-DK" altLang="da-DK" sz="1400" b="1" dirty="0">
              <a:solidFill>
                <a:srgbClr val="FF0000"/>
              </a:solidFill>
            </a:endParaRPr>
          </a:p>
        </p:txBody>
      </p:sp>
    </p:spTree>
    <p:extLst>
      <p:ext uri="{BB962C8B-B14F-4D97-AF65-F5344CB8AC3E}">
        <p14:creationId xmlns:p14="http://schemas.microsoft.com/office/powerpoint/2010/main" val="84828880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Kontrol af parameterværdier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5</a:t>
            </a:fld>
            <a:endParaRPr lang="da-DK" altLang="da-DK" dirty="0"/>
          </a:p>
        </p:txBody>
      </p:sp>
      <p:sp>
        <p:nvSpPr>
          <p:cNvPr id="7" name="Content Placeholder 2"/>
          <p:cNvSpPr txBox="1">
            <a:spLocks/>
          </p:cNvSpPr>
          <p:nvPr/>
        </p:nvSpPr>
        <p:spPr bwMode="auto">
          <a:xfrm>
            <a:off x="395536" y="1052736"/>
            <a:ext cx="8496944"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Servere er særligt sårbare, når deres konstruktører og metoder modtager værdier via deres parametre</a:t>
            </a:r>
          </a:p>
          <a:p>
            <a:pPr lvl="1">
              <a:spcBef>
                <a:spcPts val="600"/>
              </a:spcBef>
            </a:pPr>
            <a:r>
              <a:rPr lang="da-DK" altLang="da-DK" sz="1800" kern="0" dirty="0" smtClean="0">
                <a:solidFill>
                  <a:srgbClr val="000066"/>
                </a:solidFill>
                <a:ea typeface="ＭＳ Ｐゴシック" pitchFamily="34" charset="-128"/>
              </a:rPr>
              <a:t>Hvis man ved, </a:t>
            </a:r>
            <a:r>
              <a:rPr lang="da-DK" altLang="da-DK" sz="1800" kern="0" dirty="0">
                <a:solidFill>
                  <a:srgbClr val="000066"/>
                </a:solidFill>
                <a:ea typeface="ＭＳ Ｐゴシック" pitchFamily="34" charset="-128"/>
              </a:rPr>
              <a:t>at disse </a:t>
            </a:r>
            <a:r>
              <a:rPr lang="da-DK" altLang="da-DK" sz="1800" kern="0" dirty="0" smtClean="0">
                <a:solidFill>
                  <a:srgbClr val="000066"/>
                </a:solidFill>
                <a:ea typeface="ＭＳ Ｐゴシック" pitchFamily="34" charset="-128"/>
              </a:rPr>
              <a:t>parameterværdier er fornuftige, er der ingen grund til at spilde tid på at teste dem</a:t>
            </a:r>
          </a:p>
          <a:p>
            <a:pPr lvl="1">
              <a:spcBef>
                <a:spcPts val="600"/>
              </a:spcBef>
            </a:pPr>
            <a:r>
              <a:rPr lang="da-DK" altLang="da-DK" sz="1800" kern="0" dirty="0" smtClean="0">
                <a:solidFill>
                  <a:srgbClr val="000066"/>
                </a:solidFill>
                <a:ea typeface="ＭＳ Ｐゴシック" pitchFamily="34" charset="-128"/>
              </a:rPr>
              <a:t>I mange tilfælde har man dog ingen eller kun ringe indflydelse på, hvordan klienter programmeres, og så bør alle parameterværdier tjekkes</a:t>
            </a:r>
          </a:p>
          <a:p>
            <a:pPr lvl="1">
              <a:spcBef>
                <a:spcPts val="600"/>
              </a:spcBef>
            </a:pPr>
            <a:r>
              <a:rPr lang="da-DK" altLang="da-DK" sz="1800" kern="0" dirty="0">
                <a:solidFill>
                  <a:srgbClr val="000066"/>
                </a:solidFill>
                <a:ea typeface="ＭＳ Ｐゴシック" pitchFamily="34" charset="-128"/>
              </a:rPr>
              <a:t>Derved kan man ofte undgå ulovlige handlinger, såsom at dividere med 0, kalde en metode på en variabel, der har værdien null, eller tilgå et element som ikke eksisterer (i en arrayliste eller et array)</a:t>
            </a:r>
          </a:p>
          <a:p>
            <a:pPr lvl="1">
              <a:spcBef>
                <a:spcPts val="200"/>
              </a:spcBef>
            </a:pPr>
            <a:endParaRPr lang="da-DK" altLang="da-DK" sz="1800" dirty="0">
              <a:ea typeface="ＭＳ Ｐゴシック" pitchFamily="34" charset="-128"/>
            </a:endParaRPr>
          </a:p>
        </p:txBody>
      </p:sp>
      <p:sp>
        <p:nvSpPr>
          <p:cNvPr id="5" name="Text Box 4"/>
          <p:cNvSpPr txBox="1">
            <a:spLocks noChangeArrowheads="1"/>
          </p:cNvSpPr>
          <p:nvPr/>
        </p:nvSpPr>
        <p:spPr bwMode="auto">
          <a:xfrm>
            <a:off x="3706149" y="4221088"/>
            <a:ext cx="5166918" cy="1971951"/>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smtClean="0">
                <a:solidFill>
                  <a:srgbClr val="FF0000"/>
                </a:solidFill>
                <a:latin typeface="Courier New" pitchFamily="49" charset="0"/>
              </a:rPr>
              <a:t>void </a:t>
            </a:r>
            <a:r>
              <a:rPr lang="en-US" altLang="da-DK" sz="1600" b="1" dirty="0" err="1" smtClean="0">
                <a:solidFill>
                  <a:srgbClr val="002060"/>
                </a:solidFill>
                <a:latin typeface="Courier New" pitchFamily="49" charset="0"/>
              </a:rPr>
              <a:t>r</a:t>
            </a:r>
            <a:r>
              <a:rPr lang="en-US" altLang="da-DK" sz="1600" b="1" dirty="0" err="1" smtClean="0">
                <a:solidFill>
                  <a:schemeClr val="tx1"/>
                </a:solidFill>
                <a:latin typeface="Courier New" pitchFamily="49" charset="0"/>
              </a:rPr>
              <a:t>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800" b="1" spc="-60" dirty="0" smtClean="0">
                <a:solidFill>
                  <a:schemeClr val="tx1"/>
                </a:solidFill>
                <a:latin typeface="Courier New" pitchFamily="49" charset="0"/>
              </a:rPr>
              <a:t> </a:t>
            </a:r>
            <a:r>
              <a:rPr lang="en-US" altLang="da-DK" sz="1600" b="1" spc="-60" dirty="0">
                <a:solidFill>
                  <a:schemeClr val="tx1"/>
                </a:solidFill>
                <a:latin typeface="Courier New" pitchFamily="49" charset="0"/>
              </a:rPr>
              <a:t>details</a:t>
            </a:r>
            <a:r>
              <a:rPr lang="en-US" altLang="da-DK" sz="800" b="1" spc="-60" dirty="0">
                <a:solidFill>
                  <a:schemeClr val="tx1"/>
                </a:solidFill>
                <a:latin typeface="Courier New" pitchFamily="49" charset="0"/>
              </a:rPr>
              <a:t> </a:t>
            </a:r>
            <a:r>
              <a:rPr lang="en-US" altLang="da-DK" sz="1600" b="1" spc="-60" dirty="0">
                <a:solidFill>
                  <a:schemeClr val="tx1"/>
                </a:solidFill>
                <a:latin typeface="Courier New" pitchFamily="49" charset="0"/>
              </a:rPr>
              <a:t>=</a:t>
            </a:r>
            <a:r>
              <a:rPr lang="en-US" altLang="da-DK" sz="800" b="1" spc="-60" dirty="0">
                <a:solidFill>
                  <a:schemeClr val="tx1"/>
                </a:solidFill>
                <a:latin typeface="Courier New" pitchFamily="49" charset="0"/>
              </a:rPr>
              <a:t> </a:t>
            </a:r>
            <a:r>
              <a:rPr lang="en-US" altLang="da-DK" sz="1600" b="1" spc="-60" dirty="0" err="1">
                <a:solidFill>
                  <a:schemeClr val="tx1"/>
                </a:solidFill>
                <a:latin typeface="Courier New" pitchFamily="49" charset="0"/>
              </a:rPr>
              <a:t>book.get</a:t>
            </a:r>
            <a:r>
              <a:rPr lang="en-US" altLang="da-DK" sz="1600" b="1" spc="-60"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50000"/>
              </a:lnSpc>
              <a:spcBef>
                <a:spcPts val="600"/>
              </a:spcBef>
            </a:pPr>
            <a:r>
              <a:rPr lang="en-US" altLang="da-DK" sz="1600" b="1" dirty="0" smtClean="0">
                <a:solidFill>
                  <a:schemeClr val="tx1"/>
                </a:solidFill>
                <a:latin typeface="Courier New" pitchFamily="49" charset="0"/>
              </a:rPr>
              <a:t>  }</a:t>
            </a:r>
          </a:p>
          <a:p>
            <a:pPr eaLnBrk="1" hangingPunct="1">
              <a:lnSpc>
                <a:spcPct val="5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4414430" y="4513418"/>
            <a:ext cx="1639238" cy="22552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Text Box 21"/>
          <p:cNvSpPr txBox="1">
            <a:spLocks noChangeArrowheads="1"/>
          </p:cNvSpPr>
          <p:nvPr/>
        </p:nvSpPr>
        <p:spPr bwMode="auto">
          <a:xfrm>
            <a:off x="636830" y="4221088"/>
            <a:ext cx="2808312" cy="1538883"/>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Samme metode som før</a:t>
            </a:r>
          </a:p>
          <a:p>
            <a:pPr marL="180975" indent="-180975">
              <a:spcBef>
                <a:spcPts val="400"/>
              </a:spcBef>
              <a:buFont typeface="Arial" panose="020B0604020202020204" pitchFamily="34" charset="0"/>
              <a:buChar char="•"/>
            </a:pPr>
            <a:r>
              <a:rPr lang="da-DK" altLang="da-DK" sz="1400" b="1" dirty="0">
                <a:solidFill>
                  <a:srgbClr val="0000FF"/>
                </a:solidFill>
              </a:rPr>
              <a:t>Vi har nu "pakket" de fire sætninger ind i en if sætning</a:t>
            </a:r>
          </a:p>
          <a:p>
            <a:pPr marL="180975" indent="-180975" eaLnBrk="1" hangingPunct="1">
              <a:spcBef>
                <a:spcPts val="400"/>
              </a:spcBef>
              <a:buFont typeface="Arial" panose="020B0604020202020204" pitchFamily="34" charset="0"/>
              <a:buChar char="•"/>
            </a:pPr>
            <a:r>
              <a:rPr lang="da-DK" altLang="da-DK" sz="1400" b="1" dirty="0">
                <a:solidFill>
                  <a:srgbClr val="0000FF"/>
                </a:solidFill>
              </a:rPr>
              <a:t>Hvis nøglen er i brug gøres det samme som før</a:t>
            </a:r>
          </a:p>
          <a:p>
            <a:pPr marL="180975" indent="-180975" eaLnBrk="1" hangingPunct="1">
              <a:spcBef>
                <a:spcPts val="400"/>
              </a:spcBef>
              <a:buFont typeface="Arial" panose="020B0604020202020204" pitchFamily="34" charset="0"/>
              <a:buChar char="•"/>
            </a:pPr>
            <a:r>
              <a:rPr lang="da-DK" altLang="da-DK" sz="1400" b="1" dirty="0">
                <a:solidFill>
                  <a:srgbClr val="0000FF"/>
                </a:solidFill>
              </a:rPr>
              <a:t>Ellers gør man ingen </a:t>
            </a:r>
            <a:r>
              <a:rPr lang="da-DK" altLang="da-DK" sz="1400" b="1" dirty="0" smtClean="0">
                <a:solidFill>
                  <a:srgbClr val="0000FF"/>
                </a:solidFill>
              </a:rPr>
              <a:t>ting</a:t>
            </a:r>
            <a:endParaRPr lang="da-DK" altLang="da-DK" sz="1400" b="1" dirty="0">
              <a:solidFill>
                <a:srgbClr val="0000FF"/>
              </a:solidFill>
            </a:endParaRPr>
          </a:p>
        </p:txBody>
      </p:sp>
      <p:sp>
        <p:nvSpPr>
          <p:cNvPr id="10" name="Rectangle 28"/>
          <p:cNvSpPr>
            <a:spLocks noChangeArrowheads="1"/>
          </p:cNvSpPr>
          <p:nvPr/>
        </p:nvSpPr>
        <p:spPr bwMode="auto">
          <a:xfrm>
            <a:off x="4228163" y="4826685"/>
            <a:ext cx="4467104" cy="989915"/>
          </a:xfrm>
          <a:prstGeom prst="rect">
            <a:avLst/>
          </a:prstGeom>
          <a:noFill/>
          <a:ln w="25400">
            <a:solidFill>
              <a:srgbClr val="FF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17207569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Rapportering af fejl</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6</a:t>
            </a:fld>
            <a:endParaRPr lang="da-DK" altLang="da-DK" dirty="0"/>
          </a:p>
        </p:txBody>
      </p:sp>
      <p:sp>
        <p:nvSpPr>
          <p:cNvPr id="7" name="Content Placeholder 2"/>
          <p:cNvSpPr txBox="1">
            <a:spLocks/>
          </p:cNvSpPr>
          <p:nvPr/>
        </p:nvSpPr>
        <p:spPr bwMode="auto">
          <a:xfrm>
            <a:off x="382928" y="980728"/>
            <a:ext cx="8689063" cy="5877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Hvad </a:t>
            </a:r>
            <a:r>
              <a:rPr lang="da-DK" altLang="da-DK" b="1" kern="0" dirty="0">
                <a:solidFill>
                  <a:srgbClr val="A50021"/>
                </a:solidFill>
                <a:latin typeface="Arial" pitchFamily="34" charset="0"/>
                <a:ea typeface="ＭＳ Ｐゴシック" pitchFamily="34" charset="-128"/>
              </a:rPr>
              <a:t>bør serveren </a:t>
            </a:r>
            <a:r>
              <a:rPr lang="da-DK" altLang="da-DK" b="1" kern="0" dirty="0" smtClean="0">
                <a:solidFill>
                  <a:srgbClr val="A50021"/>
                </a:solidFill>
                <a:latin typeface="Arial" pitchFamily="34" charset="0"/>
                <a:ea typeface="ＭＳ Ｐゴシック" pitchFamily="34" charset="-128"/>
              </a:rPr>
              <a:t>gøre, hvis </a:t>
            </a:r>
            <a:r>
              <a:rPr lang="da-DK" altLang="da-DK" b="1" kern="0" dirty="0">
                <a:solidFill>
                  <a:srgbClr val="A50021"/>
                </a:solidFill>
                <a:latin typeface="Arial" pitchFamily="34" charset="0"/>
                <a:ea typeface="ＭＳ Ｐゴシック" pitchFamily="34" charset="-128"/>
              </a:rPr>
              <a:t>den </a:t>
            </a:r>
            <a:r>
              <a:rPr lang="da-DK" altLang="da-DK" b="1" kern="0" dirty="0" smtClean="0">
                <a:solidFill>
                  <a:srgbClr val="A50021"/>
                </a:solidFill>
                <a:latin typeface="Arial" pitchFamily="34" charset="0"/>
                <a:ea typeface="ＭＳ Ｐゴシック" pitchFamily="34" charset="-128"/>
              </a:rPr>
              <a:t>finder en illegal parameter?</a:t>
            </a:r>
          </a:p>
          <a:p>
            <a:pPr marL="342900" lvl="1" indent="-342900" eaLnBrk="1" hangingPunct="1">
              <a:spcBef>
                <a:spcPts val="900"/>
              </a:spcBef>
              <a:buFontTx/>
              <a:buChar char="•"/>
            </a:pPr>
            <a:r>
              <a:rPr lang="da-DK" altLang="da-DK" b="1" kern="0" dirty="0">
                <a:solidFill>
                  <a:srgbClr val="A50021"/>
                </a:solidFill>
                <a:latin typeface="Arial" pitchFamily="34" charset="0"/>
                <a:ea typeface="ＭＳ Ｐゴシック" pitchFamily="34" charset="-128"/>
              </a:rPr>
              <a:t>Serveren kan </a:t>
            </a:r>
            <a:r>
              <a:rPr lang="da-DK" altLang="da-DK" b="1" kern="0" dirty="0" smtClean="0">
                <a:solidFill>
                  <a:srgbClr val="A50021"/>
                </a:solidFill>
                <a:latin typeface="Arial" pitchFamily="34" charset="0"/>
                <a:ea typeface="ＭＳ Ｐゴシック" pitchFamily="34" charset="-128"/>
              </a:rPr>
              <a:t>undlade </a:t>
            </a:r>
            <a:r>
              <a:rPr lang="da-DK" altLang="da-DK" b="1" kern="0" dirty="0">
                <a:solidFill>
                  <a:srgbClr val="A50021"/>
                </a:solidFill>
                <a:latin typeface="Arial" pitchFamily="34" charset="0"/>
                <a:ea typeface="ＭＳ Ｐゴシック" pitchFamily="34" charset="-128"/>
              </a:rPr>
              <a:t>at </a:t>
            </a:r>
            <a:r>
              <a:rPr lang="da-DK" altLang="da-DK" b="1" kern="0" dirty="0" smtClean="0">
                <a:solidFill>
                  <a:srgbClr val="A50021"/>
                </a:solidFill>
                <a:latin typeface="Arial" pitchFamily="34" charset="0"/>
                <a:ea typeface="ＭＳ Ｐゴシック" pitchFamily="34" charset="-128"/>
              </a:rPr>
              <a:t>udføre </a:t>
            </a:r>
            <a:r>
              <a:rPr lang="da-DK" altLang="da-DK" b="1" kern="0" dirty="0">
                <a:solidFill>
                  <a:srgbClr val="A50021"/>
                </a:solidFill>
                <a:latin typeface="Arial" pitchFamily="34" charset="0"/>
                <a:ea typeface="ＭＳ Ｐゴシック" pitchFamily="34" charset="-128"/>
              </a:rPr>
              <a:t>det foretagne </a:t>
            </a:r>
            <a:r>
              <a:rPr lang="da-DK" altLang="da-DK" b="1" kern="0" dirty="0" smtClean="0">
                <a:solidFill>
                  <a:srgbClr val="A50021"/>
                </a:solidFill>
                <a:latin typeface="Arial" pitchFamily="34" charset="0"/>
                <a:ea typeface="ＭＳ Ｐゴシック" pitchFamily="34" charset="-128"/>
              </a:rPr>
              <a:t>request</a:t>
            </a:r>
          </a:p>
          <a:p>
            <a:pPr lvl="1">
              <a:spcBef>
                <a:spcPts val="400"/>
              </a:spcBef>
            </a:pPr>
            <a:r>
              <a:rPr lang="da-DK" altLang="da-DK" sz="1800" kern="0" spc="-20" dirty="0">
                <a:solidFill>
                  <a:srgbClr val="000066"/>
                </a:solidFill>
                <a:ea typeface="ＭＳ Ｐゴシック" pitchFamily="34" charset="-128"/>
              </a:rPr>
              <a:t>Det gjorde vi for removeDetails metoden – kan være forvirrende for brugeren</a:t>
            </a:r>
          </a:p>
          <a:p>
            <a:pPr lvl="1">
              <a:spcBef>
                <a:spcPts val="400"/>
              </a:spcBef>
            </a:pPr>
            <a:r>
              <a:rPr lang="da-DK" altLang="da-DK" sz="1800" kern="0" spc="-20" dirty="0" smtClean="0">
                <a:solidFill>
                  <a:srgbClr val="000066"/>
                </a:solidFill>
                <a:ea typeface="ＭＳ Ｐゴシック" pitchFamily="34" charset="-128"/>
              </a:rPr>
              <a:t>Serveren kan (sommetider) ændre parameterværdien til noget "fornuftigt"</a:t>
            </a:r>
            <a:endParaRPr lang="da-DK" altLang="da-DK" sz="1800" kern="0" spc="-20" dirty="0">
              <a:solidFill>
                <a:srgbClr val="000066"/>
              </a:solidFill>
              <a:ea typeface="ＭＳ Ｐゴシック" pitchFamily="34" charset="-128"/>
            </a:endParaRPr>
          </a:p>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Serveren kan rapportere fejlen til </a:t>
            </a:r>
            <a:r>
              <a:rPr lang="da-DK" altLang="da-DK" b="1" kern="0" dirty="0" smtClean="0">
                <a:solidFill>
                  <a:srgbClr val="A50021"/>
                </a:solidFill>
                <a:latin typeface="Arial" pitchFamily="34" charset="0"/>
                <a:ea typeface="ＭＳ Ｐゴシック" pitchFamily="34" charset="-128"/>
              </a:rPr>
              <a:t>brugeren (dvs. et menneske)</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spc="-50" dirty="0" smtClean="0">
                <a:solidFill>
                  <a:srgbClr val="000066"/>
                </a:solidFill>
                <a:ea typeface="ＭＳ Ｐゴシック" pitchFamily="34" charset="-128"/>
              </a:rPr>
              <a:t>Serveren kan printe en fejlmeddelelse eller bringe en dialogboks op på skærmen</a:t>
            </a:r>
          </a:p>
          <a:p>
            <a:pPr lvl="1">
              <a:spcBef>
                <a:spcPts val="600"/>
              </a:spcBef>
            </a:pPr>
            <a:r>
              <a:rPr lang="da-DK" altLang="da-DK" sz="1800" kern="0" dirty="0" smtClean="0">
                <a:solidFill>
                  <a:srgbClr val="000066"/>
                </a:solidFill>
                <a:ea typeface="ＭＳ Ｐゴシック" pitchFamily="34" charset="-128"/>
              </a:rPr>
              <a:t>Begge dele har kun effekt, hvis der er en bruger til at se beskeden, og selv da vil de fleste brugere ikke forstå beskeden / vide hvad de skal gøre</a:t>
            </a:r>
          </a:p>
          <a:p>
            <a:pPr lvl="1">
              <a:spcBef>
                <a:spcPts val="600"/>
              </a:spcBef>
            </a:pPr>
            <a:r>
              <a:rPr lang="da-DK" altLang="da-DK" sz="1800" kern="0" dirty="0" smtClean="0">
                <a:solidFill>
                  <a:srgbClr val="000066"/>
                </a:solidFill>
                <a:ea typeface="ＭＳ Ｐゴシック" pitchFamily="34" charset="-128"/>
              </a:rPr>
              <a:t>Hvad vil I gøre, hvis en hæveautomat fortæller jer, at der er en Fejl 5614 eller kaster en NullPointerException?</a:t>
            </a:r>
          </a:p>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Serveren kan rapportere fejlen til </a:t>
            </a:r>
            <a:r>
              <a:rPr lang="da-DK" altLang="da-DK" b="1" kern="0" dirty="0" smtClean="0">
                <a:solidFill>
                  <a:srgbClr val="A50021"/>
                </a:solidFill>
                <a:latin typeface="Arial" pitchFamily="34" charset="0"/>
                <a:ea typeface="ＭＳ Ｐゴシック" pitchFamily="34" charset="-128"/>
              </a:rPr>
              <a:t>klienten (dvs. et objekt)</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dirty="0" smtClean="0">
                <a:solidFill>
                  <a:srgbClr val="000066"/>
                </a:solidFill>
                <a:ea typeface="ＭＳ Ｐゴシック" pitchFamily="34" charset="-128"/>
              </a:rPr>
              <a:t>Hvis </a:t>
            </a:r>
            <a:r>
              <a:rPr lang="da-DK" altLang="da-DK" sz="1800" kern="0" dirty="0">
                <a:solidFill>
                  <a:srgbClr val="000066"/>
                </a:solidFill>
                <a:ea typeface="ＭＳ Ｐゴシック" pitchFamily="34" charset="-128"/>
              </a:rPr>
              <a:t>metoden har </a:t>
            </a:r>
            <a:r>
              <a:rPr lang="da-DK" altLang="da-DK" sz="1800" kern="0" dirty="0" smtClean="0">
                <a:solidFill>
                  <a:srgbClr val="000066"/>
                </a:solidFill>
                <a:ea typeface="ＭＳ Ｐゴシック" pitchFamily="34" charset="-128"/>
              </a:rPr>
              <a:t>returtypen </a:t>
            </a:r>
            <a:r>
              <a:rPr lang="da-DK" altLang="da-DK" sz="1800" kern="0" dirty="0">
                <a:solidFill>
                  <a:srgbClr val="000066"/>
                </a:solidFill>
                <a:ea typeface="ＭＳ Ｐゴシック" pitchFamily="34" charset="-128"/>
              </a:rPr>
              <a:t>void kan denne ændres til boolean, </a:t>
            </a:r>
            <a:r>
              <a:rPr lang="da-DK" altLang="da-DK" sz="1800" kern="0" dirty="0" smtClean="0">
                <a:solidFill>
                  <a:srgbClr val="000066"/>
                </a:solidFill>
                <a:ea typeface="ＭＳ Ｐゴシック" pitchFamily="34" charset="-128"/>
              </a:rPr>
              <a:t>således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at legale </a:t>
            </a:r>
            <a:r>
              <a:rPr lang="da-DK" altLang="da-DK" sz="1800" kern="0" dirty="0">
                <a:solidFill>
                  <a:srgbClr val="000066"/>
                </a:solidFill>
                <a:ea typeface="ＭＳ Ｐゴシック" pitchFamily="34" charset="-128"/>
              </a:rPr>
              <a:t>requests returnerer true og illegale </a:t>
            </a:r>
            <a:r>
              <a:rPr lang="da-DK" altLang="da-DK" sz="1800" kern="0" dirty="0" smtClean="0">
                <a:solidFill>
                  <a:srgbClr val="000066"/>
                </a:solidFill>
                <a:ea typeface="ＭＳ Ｐゴシック" pitchFamily="34" charset="-128"/>
              </a:rPr>
              <a:t>returnerer </a:t>
            </a:r>
            <a:r>
              <a:rPr lang="da-DK" altLang="da-DK" sz="1800" kern="0" dirty="0">
                <a:solidFill>
                  <a:srgbClr val="000066"/>
                </a:solidFill>
                <a:ea typeface="ＭＳ Ｐゴシック" pitchFamily="34" charset="-128"/>
              </a:rPr>
              <a:t>false</a:t>
            </a:r>
          </a:p>
          <a:p>
            <a:pPr lvl="1">
              <a:spcBef>
                <a:spcPts val="600"/>
              </a:spcBef>
            </a:pPr>
            <a:r>
              <a:rPr lang="da-DK" altLang="da-DK" sz="1800" kern="0" dirty="0">
                <a:solidFill>
                  <a:srgbClr val="000066"/>
                </a:solidFill>
                <a:ea typeface="ＭＳ Ｐゴシック" pitchFamily="34" charset="-128"/>
              </a:rPr>
              <a:t>Hvis metoden har en non-void returtype kan man returnere en speciel værdi, der </a:t>
            </a:r>
            <a:r>
              <a:rPr lang="da-DK" altLang="da-DK" sz="1800" kern="0" dirty="0" smtClean="0">
                <a:solidFill>
                  <a:srgbClr val="000066"/>
                </a:solidFill>
                <a:ea typeface="ＭＳ Ｐゴシック" pitchFamily="34" charset="-128"/>
              </a:rPr>
              <a:t>ikke er i brug </a:t>
            </a:r>
            <a:r>
              <a:rPr lang="da-DK" altLang="da-DK" sz="1800" kern="0" dirty="0">
                <a:solidFill>
                  <a:srgbClr val="000066"/>
                </a:solidFill>
                <a:ea typeface="ＭＳ Ｐゴシック" pitchFamily="34" charset="-128"/>
              </a:rPr>
              <a:t>(</a:t>
            </a:r>
            <a:r>
              <a:rPr lang="da-DK" altLang="da-DK" sz="1800" kern="0" dirty="0" smtClean="0">
                <a:solidFill>
                  <a:srgbClr val="000066"/>
                </a:solidFill>
                <a:ea typeface="ＭＳ Ｐゴシック" pitchFamily="34" charset="-128"/>
              </a:rPr>
              <a:t>f.eks. </a:t>
            </a:r>
            <a:r>
              <a:rPr lang="da-DK" altLang="da-DK" sz="1800" kern="0" dirty="0" err="1">
                <a:solidFill>
                  <a:srgbClr val="000066"/>
                </a:solidFill>
                <a:ea typeface="ＭＳ Ｐゴシック" pitchFamily="34" charset="-128"/>
              </a:rPr>
              <a:t>null</a:t>
            </a:r>
            <a:r>
              <a:rPr lang="da-DK" altLang="da-DK" sz="1800" kern="0" dirty="0">
                <a:solidFill>
                  <a:srgbClr val="000066"/>
                </a:solidFill>
                <a:ea typeface="ＭＳ Ｐゴシック" pitchFamily="34" charset="-128"/>
              </a:rPr>
              <a:t>, 0, eller en negativ værdi)</a:t>
            </a:r>
          </a:p>
          <a:p>
            <a:pPr lvl="1">
              <a:spcBef>
                <a:spcPts val="600"/>
              </a:spcBef>
            </a:pPr>
            <a:r>
              <a:rPr lang="da-DK" altLang="da-DK" sz="1800" kern="0" dirty="0">
                <a:solidFill>
                  <a:srgbClr val="000066"/>
                </a:solidFill>
                <a:ea typeface="ＭＳ Ｐゴシック" pitchFamily="34" charset="-128"/>
              </a:rPr>
              <a:t>Serveren kan </a:t>
            </a:r>
            <a:r>
              <a:rPr lang="da-DK" altLang="da-DK" sz="1800" b="1" kern="0" dirty="0" smtClean="0">
                <a:solidFill>
                  <a:srgbClr val="008000"/>
                </a:solidFill>
                <a:ea typeface="ＭＳ Ｐゴシック" pitchFamily="34" charset="-128"/>
              </a:rPr>
              <a:t>kaste</a:t>
            </a:r>
            <a:r>
              <a:rPr lang="da-DK" altLang="da-DK" sz="1800" kern="0" dirty="0" smtClean="0">
                <a:solidFill>
                  <a:srgbClr val="000066"/>
                </a:solidFill>
                <a:ea typeface="ＭＳ Ｐゴシック" pitchFamily="34" charset="-128"/>
              </a:rPr>
              <a:t> </a:t>
            </a:r>
            <a:r>
              <a:rPr lang="da-DK" altLang="da-DK" sz="1800" kern="0" dirty="0">
                <a:solidFill>
                  <a:srgbClr val="000066"/>
                </a:solidFill>
                <a:ea typeface="ＭＳ Ｐゴシック" pitchFamily="34" charset="-128"/>
              </a:rPr>
              <a:t>en </a:t>
            </a:r>
            <a:r>
              <a:rPr lang="da-DK" altLang="da-DK" sz="1800" b="1" kern="0" dirty="0" smtClean="0">
                <a:solidFill>
                  <a:srgbClr val="008000"/>
                </a:solidFill>
                <a:ea typeface="ＭＳ Ｐゴシック" pitchFamily="34" charset="-128"/>
              </a:rPr>
              <a:t>exception</a:t>
            </a:r>
            <a:r>
              <a:rPr lang="da-DK" altLang="da-DK" sz="1800" kern="0" dirty="0" smtClean="0">
                <a:ea typeface="ＭＳ Ｐゴシック" pitchFamily="34" charset="-128"/>
              </a:rPr>
              <a:t>, som efterfølgende </a:t>
            </a:r>
            <a:r>
              <a:rPr lang="da-DK" altLang="da-DK" sz="1800" b="1" kern="0" dirty="0" smtClean="0">
                <a:solidFill>
                  <a:srgbClr val="008000"/>
                </a:solidFill>
                <a:ea typeface="ＭＳ Ｐゴシック" pitchFamily="34" charset="-128"/>
              </a:rPr>
              <a:t>gribes</a:t>
            </a:r>
            <a:r>
              <a:rPr lang="da-DK" altLang="da-DK" sz="1800" kern="0" dirty="0" smtClean="0">
                <a:ea typeface="ＭＳ Ｐゴシック" pitchFamily="34" charset="-128"/>
              </a:rPr>
              <a:t> af klienten</a:t>
            </a:r>
            <a:br>
              <a:rPr lang="da-DK" altLang="da-DK" sz="1800" kern="0" dirty="0" smtClean="0">
                <a:ea typeface="ＭＳ Ｐゴシック" pitchFamily="34" charset="-128"/>
              </a:rPr>
            </a:br>
            <a:r>
              <a:rPr lang="da-DK" altLang="da-DK" sz="1800" kern="0" dirty="0" smtClean="0">
                <a:ea typeface="ＭＳ Ｐゴシック" pitchFamily="34" charset="-128"/>
              </a:rPr>
              <a:t>(i den programkode, der kaldte den fejlende metode)</a:t>
            </a:r>
            <a:endParaRPr lang="da-DK" altLang="da-DK" sz="1800" kern="0" dirty="0">
              <a:ea typeface="ＭＳ Ｐゴシック" pitchFamily="34" charset="-128"/>
            </a:endParaRPr>
          </a:p>
          <a:p>
            <a:pPr lvl="1">
              <a:spcBef>
                <a:spcPts val="600"/>
              </a:spcBef>
            </a:pPr>
            <a:endParaRPr lang="da-DK" altLang="da-DK" sz="1800" kern="0" dirty="0">
              <a:solidFill>
                <a:srgbClr val="000066"/>
              </a:solidFill>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77333749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60040" y="260648"/>
            <a:ext cx="8676456" cy="682625"/>
          </a:xfrm>
        </p:spPr>
        <p:txBody>
          <a:bodyPr/>
          <a:lstStyle/>
          <a:p>
            <a:pPr lvl="1"/>
            <a:r>
              <a:rPr lang="da-DK" altLang="da-DK" sz="3200" dirty="0" smtClean="0">
                <a:ea typeface="ＭＳ Ｐゴシック" pitchFamily="34" charset="-128"/>
              </a:rPr>
              <a:t>Forskellige strategier til at rapportere fejl</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7</a:t>
            </a:fld>
            <a:endParaRPr lang="da-DK" altLang="da-DK" dirty="0"/>
          </a:p>
        </p:txBody>
      </p:sp>
      <p:sp>
        <p:nvSpPr>
          <p:cNvPr id="5" name="Text Box 4"/>
          <p:cNvSpPr txBox="1">
            <a:spLocks noChangeArrowheads="1"/>
          </p:cNvSpPr>
          <p:nvPr/>
        </p:nvSpPr>
        <p:spPr bwMode="auto">
          <a:xfrm>
            <a:off x="3232653" y="1556792"/>
            <a:ext cx="5587819" cy="3892477"/>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rgbClr val="FF0000"/>
                </a:solidFill>
                <a:latin typeface="Courier New" pitchFamily="49" charset="0"/>
              </a:rPr>
              <a:t>boolean</a:t>
            </a:r>
            <a:r>
              <a:rPr lang="en-US" altLang="da-DK" sz="1600" b="1" dirty="0" smtClean="0">
                <a:solidFill>
                  <a:srgbClr val="FF0000"/>
                </a:solidFill>
                <a:latin typeface="Courier New" pitchFamily="49" charset="0"/>
              </a:rPr>
              <a:t> </a:t>
            </a:r>
            <a:r>
              <a:rPr lang="en-US" altLang="da-DK" sz="1600" b="1" dirty="0" err="1" smtClean="0">
                <a:solidFill>
                  <a:schemeClr val="tx1"/>
                </a:solidFill>
                <a:latin typeface="Courier New" pitchFamily="49" charset="0"/>
              </a:rPr>
              <a:t>removeDetails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spc="-100" dirty="0" smtClean="0">
                <a:solidFill>
                  <a:srgbClr val="7030A0"/>
                </a:solidFill>
                <a:latin typeface="Courier New" pitchFamily="49" charset="0"/>
              </a:rPr>
              <a:t>throw </a:t>
            </a:r>
            <a:r>
              <a:rPr lang="en-US" altLang="da-DK" sz="1600" b="1" spc="-100" dirty="0">
                <a:solidFill>
                  <a:srgbClr val="7030A0"/>
                </a:solidFill>
                <a:latin typeface="Courier New" pitchFamily="49" charset="0"/>
              </a:rPr>
              <a:t>new</a:t>
            </a:r>
            <a:r>
              <a:rPr lang="en-US" altLang="da-DK" sz="1600" b="1" spc="-100" dirty="0">
                <a:solidFill>
                  <a:schemeClr val="tx1"/>
                </a:solidFill>
                <a:latin typeface="Courier New" pitchFamily="49" charset="0"/>
              </a:rPr>
              <a:t> </a:t>
            </a:r>
            <a:r>
              <a:rPr lang="en-US" altLang="da-DK" sz="1600" b="1" spc="-100" dirty="0" err="1">
                <a:solidFill>
                  <a:schemeClr val="tx1"/>
                </a:solidFill>
                <a:latin typeface="Courier New" pitchFamily="49" charset="0"/>
              </a:rPr>
              <a:t>IllegalArgumentException</a:t>
            </a:r>
            <a:r>
              <a:rPr lang="en-US" altLang="da-DK" sz="1600" b="1" spc="-100" dirty="0" smtClean="0">
                <a:solidFill>
                  <a:schemeClr val="tx1"/>
                </a:solidFill>
                <a:latin typeface="Courier New" pitchFamily="49" charset="0"/>
              </a:rPr>
              <a:t>(</a:t>
            </a:r>
          </a:p>
          <a:p>
            <a:pPr eaLnBrk="1" hangingPunct="1"/>
            <a:r>
              <a:rPr lang="en-US" altLang="da-DK" sz="1600" b="1" spc="-100" dirty="0">
                <a:solidFill>
                  <a:schemeClr val="tx1"/>
                </a:solidFill>
                <a:latin typeface="Courier New" pitchFamily="49" charset="0"/>
              </a:rPr>
              <a:t> </a:t>
            </a:r>
            <a:r>
              <a:rPr lang="en-US" altLang="da-DK" sz="1600" b="1" spc="-100" dirty="0" smtClean="0">
                <a:solidFill>
                  <a:schemeClr val="tx1"/>
                </a:solidFill>
                <a:latin typeface="Courier New" pitchFamily="49" charset="0"/>
              </a:rPr>
              <a:t>                </a:t>
            </a:r>
            <a:r>
              <a:rPr lang="en-US" altLang="da-DK" sz="1600" b="1" spc="-100" dirty="0" smtClean="0">
                <a:solidFill>
                  <a:srgbClr val="008000"/>
                </a:solidFill>
                <a:latin typeface="Courier New" pitchFamily="49" charset="0"/>
              </a:rPr>
              <a:t>"</a:t>
            </a:r>
            <a:r>
              <a:rPr lang="en-US" altLang="da-DK" sz="1600" b="1" spc="-100" dirty="0">
                <a:solidFill>
                  <a:srgbClr val="008000"/>
                </a:solidFill>
                <a:latin typeface="Courier New" pitchFamily="49" charset="0"/>
              </a:rPr>
              <a:t>Null key </a:t>
            </a:r>
            <a:r>
              <a:rPr lang="en-US" altLang="da-DK" sz="1600" b="1" spc="-100" dirty="0" smtClean="0">
                <a:solidFill>
                  <a:srgbClr val="008000"/>
                </a:solidFill>
                <a:latin typeface="Courier New" pitchFamily="49" charset="0"/>
              </a:rPr>
              <a:t>in removeDetails"</a:t>
            </a:r>
            <a:r>
              <a:rPr lang="en-US" altLang="da-DK" sz="1600" b="1" spc="-100" dirty="0" smtClean="0">
                <a:solidFill>
                  <a:schemeClr val="tx1"/>
                </a:solidFill>
                <a:latin typeface="Courier New" pitchFamily="49" charset="0"/>
              </a:rPr>
              <a:t>);</a:t>
            </a:r>
            <a:endParaRPr lang="en-US" altLang="da-DK" sz="1600" b="1" spc="-100"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details = </a:t>
            </a:r>
            <a:r>
              <a:rPr lang="en-US" altLang="da-DK" sz="1600" b="1" dirty="0" err="1">
                <a:solidFill>
                  <a:schemeClr val="tx1"/>
                </a:solidFill>
                <a:latin typeface="Courier New" pitchFamily="49" charset="0"/>
              </a:rPr>
              <a:t>book.get</a:t>
            </a:r>
            <a:r>
              <a:rPr lang="en-US" altLang="da-DK" sz="1600" b="1"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true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rgbClr val="7030A0"/>
                </a:solidFill>
                <a:latin typeface="Courier New" pitchFamily="49" charset="0"/>
              </a:rPr>
              <a:t>else</a:t>
            </a:r>
            <a:r>
              <a:rPr lang="en-US" altLang="da-DK" sz="1600" b="1" dirty="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return</a:t>
            </a:r>
            <a:r>
              <a:rPr lang="en-US" altLang="da-DK" sz="1600" b="1" dirty="0">
                <a:solidFill>
                  <a:srgbClr val="6699FF"/>
                </a:solidFill>
                <a:latin typeface="Courier New" pitchFamily="49" charset="0"/>
              </a:rPr>
              <a:t> </a:t>
            </a:r>
            <a:r>
              <a:rPr lang="en-US" altLang="da-DK" sz="1600" b="1" dirty="0" smtClean="0">
                <a:solidFill>
                  <a:srgbClr val="0070C0"/>
                </a:solidFill>
                <a:latin typeface="Courier New" pitchFamily="49" charset="0"/>
              </a:rPr>
              <a:t>false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3782414" y="4141664"/>
            <a:ext cx="1551016" cy="204624"/>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8" name="Rectangle 28"/>
          <p:cNvSpPr>
            <a:spLocks noChangeArrowheads="1"/>
          </p:cNvSpPr>
          <p:nvPr/>
        </p:nvSpPr>
        <p:spPr bwMode="auto">
          <a:xfrm>
            <a:off x="3770221" y="4796984"/>
            <a:ext cx="1618071" cy="19852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Rectangle 28"/>
          <p:cNvSpPr>
            <a:spLocks noChangeArrowheads="1"/>
          </p:cNvSpPr>
          <p:nvPr/>
        </p:nvSpPr>
        <p:spPr bwMode="auto">
          <a:xfrm>
            <a:off x="3477613" y="2885887"/>
            <a:ext cx="5156799" cy="2338223"/>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4123113" y="1630274"/>
            <a:ext cx="945140" cy="181902"/>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28"/>
          <p:cNvSpPr>
            <a:spLocks noChangeArrowheads="1"/>
          </p:cNvSpPr>
          <p:nvPr/>
        </p:nvSpPr>
        <p:spPr bwMode="auto">
          <a:xfrm>
            <a:off x="3483709" y="1928976"/>
            <a:ext cx="5143036" cy="90245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2" name="Text Box 21"/>
          <p:cNvSpPr txBox="1">
            <a:spLocks noChangeArrowheads="1"/>
          </p:cNvSpPr>
          <p:nvPr/>
        </p:nvSpPr>
        <p:spPr bwMode="auto">
          <a:xfrm>
            <a:off x="3953820" y="1032991"/>
            <a:ext cx="36735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Returtypen er ændret fra void til </a:t>
            </a:r>
            <a:r>
              <a:rPr lang="da-DK" altLang="da-DK" sz="1400" b="1" dirty="0" err="1" smtClean="0">
                <a:solidFill>
                  <a:srgbClr val="008000"/>
                </a:solidFill>
              </a:rPr>
              <a:t>boolean</a:t>
            </a:r>
            <a:endParaRPr lang="da-DK" altLang="da-DK" sz="1400" b="1" dirty="0">
              <a:solidFill>
                <a:srgbClr val="008000"/>
              </a:solidFill>
            </a:endParaRPr>
          </a:p>
        </p:txBody>
      </p:sp>
      <p:sp>
        <p:nvSpPr>
          <p:cNvPr id="13" name="Line 22"/>
          <p:cNvSpPr>
            <a:spLocks noChangeShapeType="1"/>
          </p:cNvSpPr>
          <p:nvPr/>
        </p:nvSpPr>
        <p:spPr bwMode="auto">
          <a:xfrm>
            <a:off x="4572000" y="1340768"/>
            <a:ext cx="0" cy="289506"/>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Line 22"/>
          <p:cNvSpPr>
            <a:spLocks noChangeShapeType="1"/>
          </p:cNvSpPr>
          <p:nvPr/>
        </p:nvSpPr>
        <p:spPr bwMode="auto">
          <a:xfrm>
            <a:off x="2862841" y="4536753"/>
            <a:ext cx="614772" cy="769"/>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 name="Line 22"/>
          <p:cNvSpPr>
            <a:spLocks noChangeShapeType="1"/>
          </p:cNvSpPr>
          <p:nvPr/>
        </p:nvSpPr>
        <p:spPr bwMode="auto">
          <a:xfrm>
            <a:off x="2987824" y="2132857"/>
            <a:ext cx="489789"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3232653" y="5579722"/>
            <a:ext cx="4096742" cy="1069524"/>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ct val="50000"/>
              </a:spcBef>
              <a:buFontTx/>
              <a:buNone/>
              <a:defRPr sz="1400" b="1">
                <a:solidFill>
                  <a:srgbClr val="0000FF"/>
                </a:solidFill>
              </a:defRPr>
            </a:lvl1pPr>
          </a:lstStyle>
          <a:p>
            <a:r>
              <a:rPr lang="da-DK" altLang="da-DK" dirty="0" smtClean="0"/>
              <a:t>Returtype kontra exception</a:t>
            </a:r>
          </a:p>
          <a:p>
            <a:pPr marL="182563" indent="-182563">
              <a:spcBef>
                <a:spcPts val="300"/>
              </a:spcBef>
              <a:buFont typeface="Arial" panose="020B0604020202020204" pitchFamily="34" charset="0"/>
              <a:buChar char="•"/>
            </a:pPr>
            <a:r>
              <a:rPr lang="da-DK" altLang="da-DK" dirty="0"/>
              <a:t>Klienter kan undlade at tjekke </a:t>
            </a:r>
            <a:r>
              <a:rPr lang="da-DK" altLang="da-DK" dirty="0" smtClean="0"/>
              <a:t>returværdien</a:t>
            </a:r>
          </a:p>
          <a:p>
            <a:pPr marL="182563" indent="-182563">
              <a:spcBef>
                <a:spcPts val="300"/>
              </a:spcBef>
              <a:buFont typeface="Arial" panose="020B0604020202020204" pitchFamily="34" charset="0"/>
              <a:buChar char="•"/>
            </a:pPr>
            <a:r>
              <a:rPr lang="da-DK" altLang="da-DK" dirty="0" smtClean="0"/>
              <a:t>De </a:t>
            </a:r>
            <a:r>
              <a:rPr lang="da-DK" altLang="da-DK" dirty="0"/>
              <a:t>har sværere ved at ignorere exceptions</a:t>
            </a:r>
          </a:p>
          <a:p>
            <a:pPr marL="182563" indent="-182563">
              <a:spcBef>
                <a:spcPts val="300"/>
              </a:spcBef>
              <a:buFont typeface="Arial" panose="020B0604020202020204" pitchFamily="34" charset="0"/>
              <a:buChar char="•"/>
            </a:pPr>
            <a:r>
              <a:rPr lang="da-DK" altLang="da-DK" dirty="0"/>
              <a:t>Derfor er exceptions i mange tilfælde bedst</a:t>
            </a:r>
          </a:p>
        </p:txBody>
      </p:sp>
      <p:sp>
        <p:nvSpPr>
          <p:cNvPr id="19" name="Rectangle 28"/>
          <p:cNvSpPr>
            <a:spLocks noChangeArrowheads="1"/>
          </p:cNvSpPr>
          <p:nvPr/>
        </p:nvSpPr>
        <p:spPr bwMode="auto">
          <a:xfrm>
            <a:off x="3959979" y="2926659"/>
            <a:ext cx="1618699" cy="204624"/>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Text Box 21"/>
          <p:cNvSpPr txBox="1">
            <a:spLocks noChangeArrowheads="1"/>
          </p:cNvSpPr>
          <p:nvPr/>
        </p:nvSpPr>
        <p:spPr bwMode="auto">
          <a:xfrm>
            <a:off x="216628" y="4195685"/>
            <a:ext cx="2837117" cy="1246495"/>
          </a:xfrm>
          <a:prstGeom prst="rect">
            <a:avLst/>
          </a:prstGeom>
          <a:solidFill>
            <a:srgbClr val="CCECFF"/>
          </a:solidFill>
          <a:ln w="28575">
            <a:solidFill>
              <a:srgbClr val="0000FF"/>
            </a:solidFill>
          </a:ln>
          <a:extLst/>
        </p:spPr>
        <p:txBody>
          <a:bodyPr wrap="square">
            <a:spAutoFit/>
          </a:bodyPr>
          <a:lstStyle>
            <a:defPPr>
              <a:defRPr lang="da-DK"/>
            </a:defPPr>
            <a:lvl1pPr marL="182563" indent="-182563" eaLnBrk="1" hangingPunct="1">
              <a:spcBef>
                <a:spcPct val="50000"/>
              </a:spcBef>
              <a:buFont typeface="Arial" panose="020B0604020202020204" pitchFamily="34" charset="0"/>
              <a:buChar char="•"/>
              <a:defRPr sz="1400" b="1">
                <a:solidFill>
                  <a:srgbClr val="0000FF"/>
                </a:solidFill>
              </a:defRPr>
            </a:lvl1pPr>
          </a:lstStyle>
          <a:p>
            <a:pPr marL="0" indent="0">
              <a:buNone/>
            </a:pPr>
            <a:r>
              <a:rPr lang="da-DK" altLang="da-DK" dirty="0"/>
              <a:t>Brug af returtype</a:t>
            </a:r>
          </a:p>
          <a:p>
            <a:pPr>
              <a:spcBef>
                <a:spcPts val="300"/>
              </a:spcBef>
            </a:pPr>
            <a:r>
              <a:rPr lang="da-DK" altLang="da-DK" dirty="0"/>
              <a:t>If sætningen er ændret til</a:t>
            </a:r>
            <a:br>
              <a:rPr lang="da-DK" altLang="da-DK" dirty="0"/>
            </a:br>
            <a:r>
              <a:rPr lang="da-DK" altLang="da-DK" dirty="0"/>
              <a:t>en if-</a:t>
            </a:r>
            <a:r>
              <a:rPr lang="da-DK" altLang="da-DK" dirty="0" err="1"/>
              <a:t>else</a:t>
            </a:r>
            <a:r>
              <a:rPr lang="da-DK" altLang="da-DK" dirty="0"/>
              <a:t> sætning</a:t>
            </a:r>
          </a:p>
          <a:p>
            <a:pPr>
              <a:spcBef>
                <a:spcPts val="300"/>
              </a:spcBef>
            </a:pPr>
            <a:r>
              <a:rPr lang="da-DK" altLang="da-DK" dirty="0">
                <a:solidFill>
                  <a:srgbClr val="008000"/>
                </a:solidFill>
              </a:rPr>
              <a:t>Returværdien</a:t>
            </a:r>
            <a:r>
              <a:rPr lang="da-DK" altLang="da-DK" dirty="0"/>
              <a:t> angiver om operationen lykkedes eller ej</a:t>
            </a:r>
          </a:p>
        </p:txBody>
      </p:sp>
      <p:sp>
        <p:nvSpPr>
          <p:cNvPr id="16" name="Text Box 21"/>
          <p:cNvSpPr txBox="1">
            <a:spLocks noChangeArrowheads="1"/>
          </p:cNvSpPr>
          <p:nvPr/>
        </p:nvSpPr>
        <p:spPr bwMode="auto">
          <a:xfrm>
            <a:off x="257271" y="1211662"/>
            <a:ext cx="2808312" cy="2831544"/>
          </a:xfrm>
          <a:prstGeom prst="rect">
            <a:avLst/>
          </a:prstGeom>
          <a:solidFill>
            <a:srgbClr val="CCECFF"/>
          </a:solidFill>
          <a:ln w="28575">
            <a:solidFill>
              <a:srgbClr val="0000FF"/>
            </a:solidFill>
          </a:ln>
          <a:extLst/>
        </p:spPr>
        <p:txBody>
          <a:bodyPr wrap="square">
            <a:spAutoFit/>
          </a:bodyPr>
          <a:lstStyle>
            <a:defPPr>
              <a:defRPr lang="da-DK"/>
            </a:defPPr>
            <a:lvl1pPr marL="0" indent="0" eaLnBrk="1" hangingPunct="1">
              <a:spcBef>
                <a:spcPct val="50000"/>
              </a:spcBef>
              <a:buFont typeface="Arial" panose="020B0604020202020204" pitchFamily="34" charset="0"/>
              <a:buNone/>
              <a:defRPr sz="1400" b="1">
                <a:solidFill>
                  <a:srgbClr val="0000FF"/>
                </a:solidFill>
              </a:defRPr>
            </a:lvl1pPr>
          </a:lstStyle>
          <a:p>
            <a:r>
              <a:rPr lang="da-DK" altLang="da-DK" dirty="0"/>
              <a:t>Brug af exception</a:t>
            </a:r>
          </a:p>
          <a:p>
            <a:pPr marL="182563" indent="-182563">
              <a:spcBef>
                <a:spcPts val="300"/>
              </a:spcBef>
              <a:buFont typeface="Arial" panose="020B0604020202020204" pitchFamily="34" charset="0"/>
              <a:buChar char="•"/>
            </a:pPr>
            <a:r>
              <a:rPr lang="da-DK" altLang="da-DK" dirty="0"/>
              <a:t>Det tjekkes om </a:t>
            </a:r>
            <a:r>
              <a:rPr lang="da-DK" altLang="da-DK" dirty="0" smtClean="0"/>
              <a:t>parameter-værdien </a:t>
            </a:r>
            <a:r>
              <a:rPr lang="da-DK" altLang="da-DK" dirty="0"/>
              <a:t>er null</a:t>
            </a:r>
          </a:p>
          <a:p>
            <a:pPr marL="182563" indent="-182563">
              <a:spcBef>
                <a:spcPts val="300"/>
              </a:spcBef>
              <a:buFont typeface="Arial" panose="020B0604020202020204" pitchFamily="34" charset="0"/>
              <a:buChar char="•"/>
            </a:pPr>
            <a:r>
              <a:rPr lang="da-DK" altLang="da-DK" dirty="0"/>
              <a:t>Hvis det er tilfældet skabes</a:t>
            </a:r>
            <a:br>
              <a:rPr lang="da-DK" altLang="da-DK" dirty="0"/>
            </a:br>
            <a:r>
              <a:rPr lang="da-DK" altLang="da-DK" dirty="0"/>
              <a:t>et </a:t>
            </a:r>
            <a:r>
              <a:rPr lang="da-DK" altLang="da-DK" dirty="0">
                <a:solidFill>
                  <a:srgbClr val="008000"/>
                </a:solidFill>
              </a:rPr>
              <a:t>exception objekt</a:t>
            </a:r>
            <a:r>
              <a:rPr lang="da-DK" altLang="da-DK" dirty="0"/>
              <a:t>, og dette </a:t>
            </a:r>
            <a:r>
              <a:rPr lang="da-DK" altLang="da-DK" dirty="0">
                <a:solidFill>
                  <a:srgbClr val="008000"/>
                </a:solidFill>
              </a:rPr>
              <a:t>kastes</a:t>
            </a:r>
            <a:r>
              <a:rPr lang="da-DK" altLang="da-DK" dirty="0"/>
              <a:t> ved hjælp af det reserverede ord </a:t>
            </a:r>
            <a:r>
              <a:rPr lang="da-DK" altLang="da-DK" dirty="0">
                <a:solidFill>
                  <a:srgbClr val="008000"/>
                </a:solidFill>
              </a:rPr>
              <a:t>throw</a:t>
            </a:r>
          </a:p>
          <a:p>
            <a:pPr marL="182563" indent="-182563">
              <a:spcBef>
                <a:spcPts val="300"/>
              </a:spcBef>
              <a:buFont typeface="Arial" panose="020B0604020202020204" pitchFamily="34" charset="0"/>
              <a:buChar char="•"/>
            </a:pPr>
            <a:r>
              <a:rPr lang="da-DK" altLang="da-DK" dirty="0"/>
              <a:t>Exception objektets </a:t>
            </a:r>
            <a:r>
              <a:rPr lang="da-DK" altLang="da-DK" dirty="0">
                <a:solidFill>
                  <a:srgbClr val="008000"/>
                </a:solidFill>
              </a:rPr>
              <a:t>type</a:t>
            </a:r>
            <a:r>
              <a:rPr lang="da-DK" altLang="da-DK" dirty="0"/>
              <a:t> beskriver </a:t>
            </a:r>
            <a:r>
              <a:rPr lang="da-DK" altLang="da-DK" dirty="0" smtClean="0"/>
              <a:t>fejlen</a:t>
            </a:r>
            <a:endParaRPr lang="da-DK" altLang="da-DK" dirty="0"/>
          </a:p>
          <a:p>
            <a:pPr marL="182563" indent="-182563">
              <a:spcBef>
                <a:spcPts val="300"/>
              </a:spcBef>
              <a:buFont typeface="Arial" panose="020B0604020202020204" pitchFamily="34" charset="0"/>
              <a:buChar char="•"/>
            </a:pPr>
            <a:r>
              <a:rPr lang="da-DK" altLang="da-DK" dirty="0"/>
              <a:t>Herudover kan der være en </a:t>
            </a:r>
            <a:r>
              <a:rPr lang="da-DK" altLang="da-DK" dirty="0">
                <a:solidFill>
                  <a:srgbClr val="008000"/>
                </a:solidFill>
              </a:rPr>
              <a:t>tekststreng</a:t>
            </a:r>
            <a:r>
              <a:rPr lang="da-DK" altLang="da-DK" dirty="0"/>
              <a:t> med yderligere information om fejlen</a:t>
            </a:r>
          </a:p>
        </p:txBody>
      </p:sp>
      <p:sp>
        <p:nvSpPr>
          <p:cNvPr id="20" name="Rectangle 28"/>
          <p:cNvSpPr>
            <a:spLocks noChangeArrowheads="1"/>
          </p:cNvSpPr>
          <p:nvPr/>
        </p:nvSpPr>
        <p:spPr bwMode="auto">
          <a:xfrm>
            <a:off x="3767056" y="3177639"/>
            <a:ext cx="4814236" cy="917623"/>
          </a:xfrm>
          <a:prstGeom prst="rect">
            <a:avLst/>
          </a:prstGeom>
          <a:noFill/>
          <a:ln w="25400">
            <a:solidFill>
              <a:srgbClr val="008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38299544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8</a:t>
            </a:fld>
            <a:endParaRPr lang="da-DK" altLang="da-DK" dirty="0"/>
          </a:p>
        </p:txBody>
      </p:sp>
      <p:grpSp>
        <p:nvGrpSpPr>
          <p:cNvPr id="4" name="Group 3"/>
          <p:cNvGrpSpPr/>
          <p:nvPr/>
        </p:nvGrpSpPr>
        <p:grpSpPr>
          <a:xfrm>
            <a:off x="876299" y="2638623"/>
            <a:ext cx="1319437" cy="307777"/>
            <a:chOff x="866271" y="2786254"/>
            <a:chExt cx="1689506" cy="307777"/>
          </a:xfrm>
        </p:grpSpPr>
        <p:sp>
          <p:nvSpPr>
            <p:cNvPr id="3" name="Rounded Rectangle 2"/>
            <p:cNvSpPr/>
            <p:nvPr/>
          </p:nvSpPr>
          <p:spPr bwMode="auto">
            <a:xfrm>
              <a:off x="915431" y="2811682"/>
              <a:ext cx="1640346" cy="255979"/>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19" name="Text Box 21"/>
            <p:cNvSpPr txBox="1">
              <a:spLocks noChangeArrowheads="1"/>
            </p:cNvSpPr>
            <p:nvPr/>
          </p:nvSpPr>
          <p:spPr bwMode="auto">
            <a:xfrm>
              <a:off x="866271" y="2786254"/>
              <a:ext cx="16895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1. A kalder B</a:t>
              </a:r>
              <a:endParaRPr lang="da-DK" altLang="da-DK" sz="1400" b="1" dirty="0">
                <a:solidFill>
                  <a:srgbClr val="FF0000"/>
                </a:solidFill>
              </a:endParaRPr>
            </a:p>
          </p:txBody>
        </p:sp>
      </p:grpSp>
      <p:grpSp>
        <p:nvGrpSpPr>
          <p:cNvPr id="5" name="Group 4"/>
          <p:cNvGrpSpPr/>
          <p:nvPr/>
        </p:nvGrpSpPr>
        <p:grpSpPr>
          <a:xfrm>
            <a:off x="4721427" y="2600033"/>
            <a:ext cx="3880325" cy="523220"/>
            <a:chOff x="4721427" y="2653703"/>
            <a:chExt cx="2724543" cy="523220"/>
          </a:xfrm>
        </p:grpSpPr>
        <p:sp>
          <p:nvSpPr>
            <p:cNvPr id="23" name="Rounded Rectangle 22"/>
            <p:cNvSpPr/>
            <p:nvPr/>
          </p:nvSpPr>
          <p:spPr bwMode="auto">
            <a:xfrm>
              <a:off x="4754812" y="2663912"/>
              <a:ext cx="2691158" cy="283088"/>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5" name="Text Box 21"/>
            <p:cNvSpPr txBox="1">
              <a:spLocks noChangeArrowheads="1"/>
            </p:cNvSpPr>
            <p:nvPr/>
          </p:nvSpPr>
          <p:spPr bwMode="auto">
            <a:xfrm>
              <a:off x="4721427" y="2653703"/>
              <a:ext cx="27245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2. </a:t>
              </a:r>
              <a:r>
                <a:rPr lang="da-DK" altLang="da-DK" sz="1400" b="1" dirty="0" err="1" smtClean="0">
                  <a:solidFill>
                    <a:srgbClr val="FF0000"/>
                  </a:solidFill>
                </a:rPr>
                <a:t>Paremetre</a:t>
              </a:r>
              <a:r>
                <a:rPr lang="da-DK" altLang="da-DK" sz="1400" b="1" dirty="0" smtClean="0">
                  <a:solidFill>
                    <a:srgbClr val="FF0000"/>
                  </a:solidFill>
                </a:rPr>
                <a:t> overføres og B’s krop udføres</a:t>
              </a:r>
            </a:p>
          </p:txBody>
        </p:sp>
      </p:grpSp>
      <p:grpSp>
        <p:nvGrpSpPr>
          <p:cNvPr id="7" name="Group 6"/>
          <p:cNvGrpSpPr/>
          <p:nvPr/>
        </p:nvGrpSpPr>
        <p:grpSpPr>
          <a:xfrm>
            <a:off x="875244" y="3154355"/>
            <a:ext cx="3048684" cy="954107"/>
            <a:chOff x="899592" y="3143535"/>
            <a:chExt cx="2952328" cy="954107"/>
          </a:xfrm>
        </p:grpSpPr>
        <p:sp>
          <p:nvSpPr>
            <p:cNvPr id="33" name="Rounded Rectangle 32"/>
            <p:cNvSpPr/>
            <p:nvPr/>
          </p:nvSpPr>
          <p:spPr bwMode="auto">
            <a:xfrm>
              <a:off x="915430" y="3143535"/>
              <a:ext cx="2936490" cy="954107"/>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6" name="Text Box 21"/>
            <p:cNvSpPr txBox="1">
              <a:spLocks noChangeArrowheads="1"/>
            </p:cNvSpPr>
            <p:nvPr/>
          </p:nvSpPr>
          <p:spPr bwMode="auto">
            <a:xfrm>
              <a:off x="899592" y="3143535"/>
              <a:ext cx="295232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5. </a:t>
              </a:r>
              <a:r>
                <a:rPr lang="da-DK" altLang="da-DK" sz="1400" b="1" dirty="0">
                  <a:solidFill>
                    <a:srgbClr val="FF0000"/>
                  </a:solidFill>
                </a:rPr>
                <a:t>Udførelsen fortsætter </a:t>
              </a:r>
              <a:r>
                <a:rPr lang="da-DK" altLang="da-DK" sz="1400" b="1" dirty="0" smtClean="0">
                  <a:solidFill>
                    <a:srgbClr val="FF0000"/>
                  </a:solidFill>
                </a:rPr>
                <a:t> i A (dvs. på </a:t>
              </a:r>
              <a:r>
                <a:rPr lang="da-DK" altLang="da-DK" sz="1400" b="1" dirty="0" smtClean="0">
                  <a:solidFill>
                    <a:srgbClr val="008000"/>
                  </a:solidFill>
                </a:rPr>
                <a:t>kaldsstedet</a:t>
              </a:r>
              <a:r>
                <a:rPr lang="da-DK" altLang="da-DK" sz="1400" b="1" dirty="0" smtClean="0">
                  <a:solidFill>
                    <a:srgbClr val="FF0000"/>
                  </a:solidFill>
                </a:rPr>
                <a:t>), hvor man kan </a:t>
              </a:r>
              <a:r>
                <a:rPr lang="da-DK" altLang="da-DK" sz="1400" b="1" dirty="0" smtClean="0">
                  <a:solidFill>
                    <a:srgbClr val="008000"/>
                  </a:solidFill>
                </a:rPr>
                <a:t>gribe</a:t>
              </a:r>
              <a:r>
                <a:rPr lang="da-DK" altLang="da-DK" sz="1400" b="1" dirty="0" smtClean="0">
                  <a:solidFill>
                    <a:srgbClr val="FF0000"/>
                  </a:solidFill>
                </a:rPr>
                <a:t> den kastede exception og forsøge at reparere fejlen</a:t>
              </a:r>
              <a:endParaRPr lang="da-DK" altLang="da-DK" sz="1400" b="1" dirty="0">
                <a:solidFill>
                  <a:srgbClr val="FF0000"/>
                </a:solidFill>
              </a:endParaRPr>
            </a:p>
          </p:txBody>
        </p:sp>
      </p:grpSp>
      <p:sp>
        <p:nvSpPr>
          <p:cNvPr id="27" name="Text Box 21"/>
          <p:cNvSpPr txBox="1">
            <a:spLocks noChangeArrowheads="1"/>
          </p:cNvSpPr>
          <p:nvPr/>
        </p:nvSpPr>
        <p:spPr bwMode="auto">
          <a:xfrm>
            <a:off x="6309859" y="1892147"/>
            <a:ext cx="920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800" b="1" dirty="0" smtClean="0">
                <a:solidFill>
                  <a:srgbClr val="0000FF"/>
                </a:solidFill>
              </a:rPr>
              <a:t>Server</a:t>
            </a:r>
            <a:endParaRPr lang="da-DK" altLang="da-DK" sz="1800" b="1" dirty="0">
              <a:solidFill>
                <a:srgbClr val="0000FF"/>
              </a:solidFill>
            </a:endParaRPr>
          </a:p>
        </p:txBody>
      </p:sp>
      <p:grpSp>
        <p:nvGrpSpPr>
          <p:cNvPr id="6" name="Group 5"/>
          <p:cNvGrpSpPr/>
          <p:nvPr/>
        </p:nvGrpSpPr>
        <p:grpSpPr>
          <a:xfrm>
            <a:off x="4713640" y="3072985"/>
            <a:ext cx="3991033" cy="535060"/>
            <a:chOff x="4685423" y="3019184"/>
            <a:chExt cx="3847017" cy="654357"/>
          </a:xfrm>
        </p:grpSpPr>
        <p:sp>
          <p:nvSpPr>
            <p:cNvPr id="24" name="Rounded Rectangle 23"/>
            <p:cNvSpPr/>
            <p:nvPr/>
          </p:nvSpPr>
          <p:spPr bwMode="auto">
            <a:xfrm>
              <a:off x="4721427" y="3019184"/>
              <a:ext cx="3739005" cy="653382"/>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8" name="Text Box 21"/>
            <p:cNvSpPr txBox="1">
              <a:spLocks noChangeArrowheads="1"/>
            </p:cNvSpPr>
            <p:nvPr/>
          </p:nvSpPr>
          <p:spPr bwMode="auto">
            <a:xfrm>
              <a:off x="4685423" y="3033664"/>
              <a:ext cx="3847017" cy="639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7800" indent="-177800" eaLnBrk="1" hangingPunct="1">
                <a:spcBef>
                  <a:spcPct val="50000"/>
                </a:spcBef>
                <a:buFontTx/>
                <a:buNone/>
              </a:pPr>
              <a:r>
                <a:rPr lang="da-DK" altLang="da-DK" sz="1400" b="1" dirty="0" smtClean="0">
                  <a:solidFill>
                    <a:srgbClr val="FF0000"/>
                  </a:solidFill>
                </a:rPr>
                <a:t>3. </a:t>
              </a:r>
              <a:r>
                <a:rPr lang="da-DK" altLang="da-DK" sz="1400" b="1" dirty="0">
                  <a:solidFill>
                    <a:srgbClr val="FF0000"/>
                  </a:solidFill>
                </a:rPr>
                <a:t>Under udførelsen </a:t>
              </a:r>
              <a:r>
                <a:rPr lang="da-DK" altLang="da-DK" sz="1400" b="1" dirty="0" smtClean="0">
                  <a:solidFill>
                    <a:srgbClr val="FF0000"/>
                  </a:solidFill>
                </a:rPr>
                <a:t>kan </a:t>
              </a:r>
              <a:r>
                <a:rPr lang="da-DK" altLang="da-DK" sz="1400" b="1" dirty="0">
                  <a:solidFill>
                    <a:srgbClr val="FF0000"/>
                  </a:solidFill>
                </a:rPr>
                <a:t>der blive </a:t>
              </a:r>
              <a:r>
                <a:rPr lang="da-DK" altLang="da-DK" sz="1400" b="1" dirty="0">
                  <a:solidFill>
                    <a:srgbClr val="008000"/>
                  </a:solidFill>
                </a:rPr>
                <a:t>kastet</a:t>
              </a:r>
              <a:r>
                <a:rPr lang="da-DK" altLang="da-DK" sz="1400" b="1" dirty="0">
                  <a:solidFill>
                    <a:srgbClr val="FF0000"/>
                  </a:solidFill>
                </a:rPr>
                <a:t> en </a:t>
              </a:r>
              <a:r>
                <a:rPr lang="da-DK" altLang="da-DK" sz="1400" b="1" dirty="0" smtClean="0">
                  <a:solidFill>
                    <a:srgbClr val="008000"/>
                  </a:solidFill>
                </a:rPr>
                <a:t>exception</a:t>
              </a:r>
              <a:r>
                <a:rPr lang="da-DK" altLang="da-DK" sz="1400" b="1" dirty="0" smtClean="0">
                  <a:solidFill>
                    <a:srgbClr val="FF0000"/>
                  </a:solidFill>
                </a:rPr>
                <a:t> (fordi der opstår en fejlsituation) </a:t>
              </a:r>
              <a:endParaRPr lang="da-DK" altLang="da-DK" sz="1400" b="1" dirty="0">
                <a:solidFill>
                  <a:srgbClr val="008000"/>
                </a:solidFill>
              </a:endParaRPr>
            </a:p>
          </p:txBody>
        </p:sp>
      </p:grpSp>
      <p:sp>
        <p:nvSpPr>
          <p:cNvPr id="29" name="Text Box 21"/>
          <p:cNvSpPr txBox="1">
            <a:spLocks noChangeArrowheads="1"/>
          </p:cNvSpPr>
          <p:nvPr/>
        </p:nvSpPr>
        <p:spPr bwMode="auto">
          <a:xfrm>
            <a:off x="809367" y="1895110"/>
            <a:ext cx="85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800" b="1" dirty="0" smtClean="0">
                <a:solidFill>
                  <a:srgbClr val="0000FF"/>
                </a:solidFill>
              </a:rPr>
              <a:t>Klient</a:t>
            </a:r>
            <a:endParaRPr lang="da-DK" altLang="da-DK" sz="1800" b="1" dirty="0">
              <a:solidFill>
                <a:srgbClr val="0000FF"/>
              </a:solidFill>
            </a:endParaRPr>
          </a:p>
        </p:txBody>
      </p:sp>
      <p:cxnSp>
        <p:nvCxnSpPr>
          <p:cNvPr id="9" name="Straight Connector 8"/>
          <p:cNvCxnSpPr/>
          <p:nvPr/>
        </p:nvCxnSpPr>
        <p:spPr bwMode="auto">
          <a:xfrm>
            <a:off x="4139952" y="1700808"/>
            <a:ext cx="0" cy="2466610"/>
          </a:xfrm>
          <a:prstGeom prst="line">
            <a:avLst/>
          </a:prstGeom>
          <a:noFill/>
          <a:ln w="38100" cap="flat" cmpd="sng" algn="ctr">
            <a:solidFill>
              <a:srgbClr val="000066"/>
            </a:solidFill>
            <a:prstDash val="solid"/>
            <a:round/>
            <a:headEnd type="none" w="med" len="med"/>
            <a:tailEnd type="none" w="med" len="med"/>
          </a:ln>
          <a:effectLst/>
        </p:spPr>
      </p:cxnSp>
      <p:sp>
        <p:nvSpPr>
          <p:cNvPr id="31" name="Line 22"/>
          <p:cNvSpPr>
            <a:spLocks noChangeShapeType="1"/>
          </p:cNvSpPr>
          <p:nvPr/>
        </p:nvSpPr>
        <p:spPr bwMode="auto">
          <a:xfrm flipV="1">
            <a:off x="4632068" y="4102993"/>
            <a:ext cx="443988" cy="43223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Line 22"/>
          <p:cNvSpPr>
            <a:spLocks noChangeShapeType="1"/>
          </p:cNvSpPr>
          <p:nvPr/>
        </p:nvSpPr>
        <p:spPr bwMode="auto">
          <a:xfrm flipH="1" flipV="1">
            <a:off x="2987490" y="4118694"/>
            <a:ext cx="375813" cy="41175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Rectangle 3"/>
          <p:cNvSpPr txBox="1">
            <a:spLocks noChangeArrowheads="1"/>
          </p:cNvSpPr>
          <p:nvPr/>
        </p:nvSpPr>
        <p:spPr bwMode="auto">
          <a:xfrm>
            <a:off x="485918" y="1012560"/>
            <a:ext cx="8403087"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Exceptions er en sprogkonstruktion, som tillader klienter at forsøge at overleve/reparere fejl, som rapporteres fra servere</a:t>
            </a:r>
          </a:p>
        </p:txBody>
      </p:sp>
      <p:sp>
        <p:nvSpPr>
          <p:cNvPr id="35" name="Rectangle 3"/>
          <p:cNvSpPr txBox="1">
            <a:spLocks noChangeArrowheads="1"/>
          </p:cNvSpPr>
          <p:nvPr/>
        </p:nvSpPr>
        <p:spPr bwMode="auto">
          <a:xfrm>
            <a:off x="458494" y="5301923"/>
            <a:ext cx="8403087" cy="158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FontTx/>
              <a:buChar char="•"/>
            </a:pPr>
            <a:r>
              <a:rPr lang="da-DK" altLang="da-DK" b="1" dirty="0" smtClean="0">
                <a:solidFill>
                  <a:srgbClr val="A50021"/>
                </a:solidFill>
                <a:ea typeface="ＭＳ Ｐゴシック" pitchFamily="34" charset="-128"/>
                <a:cs typeface="ＭＳ Ｐゴシック" pitchFamily="-106" charset="-128"/>
              </a:rPr>
              <a:t>Det </a:t>
            </a:r>
            <a:r>
              <a:rPr lang="da-DK" altLang="da-DK" b="1" dirty="0">
                <a:solidFill>
                  <a:srgbClr val="A50021"/>
                </a:solidFill>
                <a:ea typeface="ＭＳ Ｐゴシック" pitchFamily="34" charset="-128"/>
                <a:cs typeface="ＭＳ Ｐゴシック" pitchFamily="-106" charset="-128"/>
              </a:rPr>
              <a:t>er ikke kun i klient/server systemer, at exceptions er nyttige</a:t>
            </a:r>
          </a:p>
          <a:p>
            <a:pPr lvl="1">
              <a:spcBef>
                <a:spcPts val="600"/>
              </a:spcBef>
            </a:pPr>
            <a:r>
              <a:rPr lang="da-DK" altLang="da-DK" sz="1800" dirty="0" smtClean="0">
                <a:ea typeface="ＭＳ Ｐゴシック" pitchFamily="34" charset="-128"/>
              </a:rPr>
              <a:t>De kan bruges overalt, hvor metoder/konstruktører kalder hinanden</a:t>
            </a:r>
          </a:p>
          <a:p>
            <a:pPr lvl="1">
              <a:spcBef>
                <a:spcPts val="600"/>
              </a:spcBef>
            </a:pPr>
            <a:r>
              <a:rPr lang="da-DK" altLang="da-DK" sz="1800" dirty="0" smtClean="0">
                <a:ea typeface="ＭＳ Ｐゴシック" pitchFamily="34" charset="-128"/>
              </a:rPr>
              <a:t>Exceptions kastes i den metode/konstruktør der bliver kaldt</a:t>
            </a:r>
          </a:p>
          <a:p>
            <a:pPr lvl="1">
              <a:spcBef>
                <a:spcPts val="600"/>
              </a:spcBef>
            </a:pPr>
            <a:r>
              <a:rPr lang="da-DK" altLang="da-DK" sz="1800" dirty="0" smtClean="0">
                <a:ea typeface="ＭＳ Ｐゴシック" pitchFamily="34" charset="-128"/>
              </a:rPr>
              <a:t>Exceptions gribes af den metode/konstruktør, der foretager kaldet</a:t>
            </a:r>
            <a:endParaRPr lang="da-DK" altLang="da-DK" sz="1800" dirty="0">
              <a:ea typeface="ＭＳ Ｐゴシック" pitchFamily="34" charset="-128"/>
            </a:endParaRPr>
          </a:p>
        </p:txBody>
      </p:sp>
      <p:sp>
        <p:nvSpPr>
          <p:cNvPr id="30" name="Text Box 21"/>
          <p:cNvSpPr txBox="1">
            <a:spLocks noChangeArrowheads="1"/>
          </p:cNvSpPr>
          <p:nvPr/>
        </p:nvSpPr>
        <p:spPr bwMode="auto">
          <a:xfrm>
            <a:off x="1662411" y="4410770"/>
            <a:ext cx="5853523" cy="777136"/>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ct val="50000"/>
              </a:spcBef>
              <a:buFontTx/>
              <a:buNone/>
              <a:defRPr sz="1400" b="1">
                <a:solidFill>
                  <a:srgbClr val="0000FF"/>
                </a:solidFill>
              </a:defRPr>
            </a:lvl1pPr>
          </a:lstStyle>
          <a:p>
            <a:pPr marL="177800" indent="-177800">
              <a:buFont typeface="Arial" panose="020B0604020202020204" pitchFamily="34" charset="0"/>
              <a:buChar char="•"/>
            </a:pPr>
            <a:r>
              <a:rPr lang="da-DK" altLang="da-DK" dirty="0"/>
              <a:t>To forskellige steder i </a:t>
            </a:r>
            <a:r>
              <a:rPr lang="da-DK" altLang="da-DK" dirty="0" smtClean="0"/>
              <a:t>programmet – ofte i to forskellige objekter</a:t>
            </a:r>
          </a:p>
          <a:p>
            <a:pPr marL="177800" indent="-177800">
              <a:spcBef>
                <a:spcPts val="300"/>
              </a:spcBef>
              <a:buFont typeface="Arial" panose="020B0604020202020204" pitchFamily="34" charset="0"/>
              <a:buChar char="•"/>
            </a:pPr>
            <a:r>
              <a:rPr lang="da-DK" altLang="da-DK" dirty="0" smtClean="0"/>
              <a:t>Exceptions </a:t>
            </a:r>
            <a:r>
              <a:rPr lang="da-DK" altLang="da-DK" dirty="0" smtClean="0">
                <a:solidFill>
                  <a:srgbClr val="008000"/>
                </a:solidFill>
              </a:rPr>
              <a:t>kastes</a:t>
            </a:r>
            <a:r>
              <a:rPr lang="da-DK" altLang="da-DK" dirty="0"/>
              <a:t> af den </a:t>
            </a:r>
            <a:r>
              <a:rPr lang="da-DK" altLang="da-DK" dirty="0" smtClean="0">
                <a:solidFill>
                  <a:srgbClr val="008000"/>
                </a:solidFill>
              </a:rPr>
              <a:t>kaldte metode</a:t>
            </a:r>
            <a:r>
              <a:rPr lang="da-DK" altLang="da-DK" dirty="0"/>
              <a:t> </a:t>
            </a:r>
            <a:r>
              <a:rPr lang="da-DK" altLang="da-DK" dirty="0" smtClean="0"/>
              <a:t>(i serveren</a:t>
            </a:r>
            <a:r>
              <a:rPr lang="da-DK" altLang="da-DK" dirty="0"/>
              <a:t>) </a:t>
            </a:r>
            <a:r>
              <a:rPr lang="da-DK" altLang="da-DK" dirty="0" smtClean="0"/>
              <a:t>og de </a:t>
            </a:r>
            <a:r>
              <a:rPr lang="da-DK" altLang="da-DK" dirty="0" smtClean="0">
                <a:solidFill>
                  <a:srgbClr val="008000"/>
                </a:solidFill>
              </a:rPr>
              <a:t>gribes</a:t>
            </a:r>
            <a:r>
              <a:rPr lang="da-DK" altLang="da-DK" dirty="0"/>
              <a:t> </a:t>
            </a:r>
            <a:r>
              <a:rPr lang="da-DK" altLang="da-DK" dirty="0" smtClean="0"/>
              <a:t>på </a:t>
            </a:r>
            <a:r>
              <a:rPr lang="da-DK" altLang="da-DK" dirty="0" smtClean="0">
                <a:solidFill>
                  <a:srgbClr val="008000"/>
                </a:solidFill>
              </a:rPr>
              <a:t>kaldsstedet</a:t>
            </a:r>
            <a:r>
              <a:rPr lang="da-DK" altLang="da-DK" dirty="0" smtClean="0"/>
              <a:t> (i klienten</a:t>
            </a:r>
            <a:r>
              <a:rPr lang="da-DK" altLang="da-DK" dirty="0"/>
              <a:t>)</a:t>
            </a:r>
          </a:p>
        </p:txBody>
      </p:sp>
      <p:grpSp>
        <p:nvGrpSpPr>
          <p:cNvPr id="36" name="Group 35"/>
          <p:cNvGrpSpPr/>
          <p:nvPr/>
        </p:nvGrpSpPr>
        <p:grpSpPr>
          <a:xfrm>
            <a:off x="4685424" y="3817394"/>
            <a:ext cx="3944546" cy="307777"/>
            <a:chOff x="4721427" y="2653703"/>
            <a:chExt cx="2724543" cy="307777"/>
          </a:xfrm>
        </p:grpSpPr>
        <p:sp>
          <p:nvSpPr>
            <p:cNvPr id="37" name="Rounded Rectangle 36"/>
            <p:cNvSpPr/>
            <p:nvPr/>
          </p:nvSpPr>
          <p:spPr bwMode="auto">
            <a:xfrm>
              <a:off x="4754812" y="2663912"/>
              <a:ext cx="2691158" cy="283088"/>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38" name="Text Box 21"/>
            <p:cNvSpPr txBox="1">
              <a:spLocks noChangeArrowheads="1"/>
            </p:cNvSpPr>
            <p:nvPr/>
          </p:nvSpPr>
          <p:spPr bwMode="auto">
            <a:xfrm>
              <a:off x="4721427" y="2653703"/>
              <a:ext cx="27245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4. Udførelse af den </a:t>
              </a:r>
              <a:r>
                <a:rPr lang="da-DK" altLang="da-DK" sz="1400" b="1" dirty="0" smtClean="0">
                  <a:solidFill>
                    <a:srgbClr val="008000"/>
                  </a:solidFill>
                </a:rPr>
                <a:t>kaldte</a:t>
              </a:r>
              <a:r>
                <a:rPr lang="da-DK" altLang="da-DK" sz="1400" b="1" dirty="0" smtClean="0">
                  <a:solidFill>
                    <a:srgbClr val="FF0000"/>
                  </a:solidFill>
                </a:rPr>
                <a:t> metode B stopper</a:t>
              </a:r>
            </a:p>
          </p:txBody>
        </p:sp>
      </p:grpSp>
      <p:sp>
        <p:nvSpPr>
          <p:cNvPr id="39" name="Line 22"/>
          <p:cNvSpPr>
            <a:spLocks noChangeShapeType="1"/>
          </p:cNvSpPr>
          <p:nvPr/>
        </p:nvSpPr>
        <p:spPr bwMode="auto">
          <a:xfrm>
            <a:off x="2203524" y="2782517"/>
            <a:ext cx="2558002" cy="1797"/>
          </a:xfrm>
          <a:prstGeom prst="line">
            <a:avLst/>
          </a:prstGeom>
          <a:noFill/>
          <a:ln w="28575">
            <a:solidFill>
              <a:srgbClr val="FF0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0" name="Line 22"/>
          <p:cNvSpPr>
            <a:spLocks noChangeShapeType="1"/>
          </p:cNvSpPr>
          <p:nvPr/>
        </p:nvSpPr>
        <p:spPr bwMode="auto">
          <a:xfrm flipH="1" flipV="1">
            <a:off x="3843408" y="3939974"/>
            <a:ext cx="877684" cy="0"/>
          </a:xfrm>
          <a:prstGeom prst="line">
            <a:avLst/>
          </a:prstGeom>
          <a:noFill/>
          <a:ln w="28575">
            <a:solidFill>
              <a:srgbClr val="FF0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41" name="Group 40"/>
          <p:cNvGrpSpPr/>
          <p:nvPr/>
        </p:nvGrpSpPr>
        <p:grpSpPr>
          <a:xfrm>
            <a:off x="4863384" y="1821067"/>
            <a:ext cx="1449172" cy="525097"/>
            <a:chOff x="7011259" y="5287467"/>
            <a:chExt cx="1449172" cy="525097"/>
          </a:xfrm>
        </p:grpSpPr>
        <p:sp>
          <p:nvSpPr>
            <p:cNvPr id="42" name="Rounded Rectangle 41"/>
            <p:cNvSpPr/>
            <p:nvPr/>
          </p:nvSpPr>
          <p:spPr bwMode="auto">
            <a:xfrm>
              <a:off x="7011259" y="52874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43"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B</a:t>
              </a:r>
              <a:endParaRPr lang="da-DK" altLang="da-DK" sz="1400" b="1" dirty="0">
                <a:solidFill>
                  <a:srgbClr val="0000FF"/>
                </a:solidFill>
              </a:endParaRPr>
            </a:p>
          </p:txBody>
        </p:sp>
      </p:grpSp>
      <p:sp>
        <p:nvSpPr>
          <p:cNvPr id="47" name="Text Box 21"/>
          <p:cNvSpPr txBox="1">
            <a:spLocks noChangeArrowheads="1"/>
          </p:cNvSpPr>
          <p:nvPr/>
        </p:nvSpPr>
        <p:spPr bwMode="auto">
          <a:xfrm>
            <a:off x="3614185" y="1824100"/>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48" name="Line 22"/>
          <p:cNvSpPr>
            <a:spLocks noChangeShapeType="1"/>
          </p:cNvSpPr>
          <p:nvPr/>
        </p:nvSpPr>
        <p:spPr bwMode="auto">
          <a:xfrm flipV="1">
            <a:off x="2389759" y="2099001"/>
            <a:ext cx="2436707" cy="1146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44" name="Group 43"/>
          <p:cNvGrpSpPr/>
          <p:nvPr/>
        </p:nvGrpSpPr>
        <p:grpSpPr>
          <a:xfrm>
            <a:off x="1685545" y="1834665"/>
            <a:ext cx="1440159" cy="525097"/>
            <a:chOff x="7020272" y="5280167"/>
            <a:chExt cx="1440159" cy="525097"/>
          </a:xfrm>
        </p:grpSpPr>
        <p:sp>
          <p:nvSpPr>
            <p:cNvPr id="45" name="Rounded Rectangle 44"/>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46"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A</a:t>
              </a:r>
              <a:endParaRPr lang="da-DK" altLang="da-DK" sz="1400" b="1" dirty="0">
                <a:solidFill>
                  <a:srgbClr val="0000FF"/>
                </a:solidFill>
              </a:endParaRPr>
            </a:p>
          </p:txBody>
        </p:sp>
      </p:grpSp>
    </p:spTree>
    <p:extLst>
      <p:ext uri="{BB962C8B-B14F-4D97-AF65-F5344CB8AC3E}">
        <p14:creationId xmlns:p14="http://schemas.microsoft.com/office/powerpoint/2010/main" val="25556792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5" grpId="0"/>
      <p:bldP spid="30" grpId="0" animBg="1"/>
      <p:bldP spid="39"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5348178" y="2204864"/>
            <a:ext cx="2471625" cy="1190008"/>
            <a:chOff x="5350650" y="2500846"/>
            <a:chExt cx="2471625" cy="1190008"/>
          </a:xfrm>
        </p:grpSpPr>
        <p:pic>
          <p:nvPicPr>
            <p:cNvPr id="36" name="Picture 35"/>
            <p:cNvPicPr>
              <a:picLocks noChangeAspect="1"/>
            </p:cNvPicPr>
            <p:nvPr/>
          </p:nvPicPr>
          <p:blipFill rotWithShape="1">
            <a:blip r:embed="rId3">
              <a:extLst>
                <a:ext uri="{28A0092B-C50C-407E-A947-70E740481C1C}">
                  <a14:useLocalDpi xmlns:a14="http://schemas.microsoft.com/office/drawing/2010/main" val="0"/>
                </a:ext>
              </a:extLst>
            </a:blip>
            <a:srcRect l="1" r="45994" b="56251"/>
            <a:stretch/>
          </p:blipFill>
          <p:spPr>
            <a:xfrm>
              <a:off x="5350650" y="2500846"/>
              <a:ext cx="2471625" cy="1190008"/>
            </a:xfrm>
            <a:prstGeom prst="rect">
              <a:avLst/>
            </a:prstGeom>
            <a:solidFill>
              <a:schemeClr val="bg1"/>
            </a:solidFill>
          </p:spPr>
        </p:pic>
        <p:sp>
          <p:nvSpPr>
            <p:cNvPr id="37" name="Rectangle 28"/>
            <p:cNvSpPr>
              <a:spLocks noChangeArrowheads="1"/>
            </p:cNvSpPr>
            <p:nvPr/>
          </p:nvSpPr>
          <p:spPr bwMode="auto">
            <a:xfrm>
              <a:off x="6942173" y="3379446"/>
              <a:ext cx="622409" cy="18671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Rectangle 28"/>
            <p:cNvSpPr>
              <a:spLocks noChangeArrowheads="1"/>
            </p:cNvSpPr>
            <p:nvPr/>
          </p:nvSpPr>
          <p:spPr bwMode="auto">
            <a:xfrm>
              <a:off x="5645311" y="3367307"/>
              <a:ext cx="356478" cy="207166"/>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9" name="Rectangle 38"/>
            <p:cNvSpPr>
              <a:spLocks noChangeArrowheads="1"/>
            </p:cNvSpPr>
            <p:nvPr/>
          </p:nvSpPr>
          <p:spPr bwMode="auto">
            <a:xfrm>
              <a:off x="6182944" y="2611904"/>
              <a:ext cx="691681" cy="189485"/>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18434" name="Title 1"/>
          <p:cNvSpPr>
            <a:spLocks noGrp="1"/>
          </p:cNvSpPr>
          <p:nvPr>
            <p:ph type="title"/>
          </p:nvPr>
        </p:nvSpPr>
        <p:spPr>
          <a:xfrm>
            <a:off x="467544" y="260648"/>
            <a:ext cx="8568952" cy="682625"/>
          </a:xfrm>
        </p:spPr>
        <p:txBody>
          <a:bodyPr/>
          <a:lstStyle/>
          <a:p>
            <a:r>
              <a:rPr lang="da-DK" altLang="da-DK" sz="3200" dirty="0" err="1" smtClean="0">
                <a:ea typeface="ＭＳ Ｐゴシック" pitchFamily="34" charset="-128"/>
              </a:rPr>
              <a:t>Throwable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18647" y="6395350"/>
            <a:ext cx="611560" cy="457200"/>
          </a:xfrm>
          <a:prstGeom prst="rect">
            <a:avLst/>
          </a:prstGeom>
        </p:spPr>
        <p:txBody>
          <a:bodyPr/>
          <a:lstStyle/>
          <a:p>
            <a:pPr>
              <a:defRPr/>
            </a:pPr>
            <a:fld id="{2CA5836E-6711-417F-AF48-31ACC3CF4030}" type="slidenum">
              <a:rPr lang="da-DK" altLang="da-DK" smtClean="0"/>
              <a:pPr>
                <a:defRPr/>
              </a:pPr>
              <a:t>9</a:t>
            </a:fld>
            <a:endParaRPr lang="da-DK" altLang="da-DK" dirty="0"/>
          </a:p>
        </p:txBody>
      </p:sp>
      <p:sp>
        <p:nvSpPr>
          <p:cNvPr id="24" name="Rectangle 3"/>
          <p:cNvSpPr txBox="1">
            <a:spLocks noChangeArrowheads="1"/>
          </p:cNvSpPr>
          <p:nvPr/>
        </p:nvSpPr>
        <p:spPr bwMode="auto">
          <a:xfrm>
            <a:off x="561401" y="1025343"/>
            <a:ext cx="8568806" cy="106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Alle exceptions er en subtype af </a:t>
            </a:r>
            <a:r>
              <a:rPr lang="da-DK" altLang="da-DK" b="1" dirty="0">
                <a:solidFill>
                  <a:srgbClr val="008000"/>
                </a:solidFill>
                <a:ea typeface="ＭＳ Ｐゴシック" pitchFamily="34" charset="-128"/>
                <a:cs typeface="ＭＳ Ｐゴシック" pitchFamily="-106" charset="-128"/>
              </a:rPr>
              <a:t>Exception</a:t>
            </a:r>
            <a:r>
              <a:rPr lang="da-DK" altLang="da-DK" b="1" dirty="0">
                <a:solidFill>
                  <a:srgbClr val="A50021"/>
                </a:solidFill>
                <a:ea typeface="ＭＳ Ｐゴシック" pitchFamily="34" charset="-128"/>
                <a:cs typeface="ＭＳ Ｐゴシック" pitchFamily="-106" charset="-128"/>
              </a:rPr>
              <a:t> klassen</a:t>
            </a:r>
          </a:p>
          <a:p>
            <a:pPr lvl="1">
              <a:spcBef>
                <a:spcPts val="600"/>
              </a:spcBef>
            </a:pPr>
            <a:r>
              <a:rPr lang="da-DK" altLang="da-DK" sz="1800" b="1" dirty="0" err="1" smtClean="0">
                <a:solidFill>
                  <a:srgbClr val="008000"/>
                </a:solidFill>
                <a:ea typeface="ＭＳ Ｐゴシック" pitchFamily="34" charset="-128"/>
              </a:rPr>
              <a:t>Error</a:t>
            </a:r>
            <a:r>
              <a:rPr lang="da-DK" altLang="da-DK" sz="1800" dirty="0" err="1" smtClean="0">
                <a:ea typeface="ＭＳ Ｐゴシック" pitchFamily="34" charset="-128"/>
              </a:rPr>
              <a:t>’s</a:t>
            </a:r>
            <a:r>
              <a:rPr lang="da-DK" altLang="da-DK" sz="1800" dirty="0" smtClean="0">
                <a:ea typeface="ＭＳ Ｐゴシック" pitchFamily="34" charset="-128"/>
              </a:rPr>
              <a:t> </a:t>
            </a:r>
            <a:r>
              <a:rPr lang="da-DK" altLang="da-DK" sz="1800" dirty="0">
                <a:ea typeface="ＭＳ Ｐゴシック" pitchFamily="34" charset="-128"/>
              </a:rPr>
              <a:t>er alvorlige </a:t>
            </a:r>
            <a:r>
              <a:rPr lang="da-DK" altLang="da-DK" sz="1800" dirty="0" smtClean="0">
                <a:ea typeface="ＭＳ Ｐゴシック" pitchFamily="34" charset="-128"/>
              </a:rPr>
              <a:t>runtime-fejl fejl</a:t>
            </a:r>
            <a:r>
              <a:rPr lang="da-DK" altLang="da-DK" sz="1800" dirty="0">
                <a:ea typeface="ＭＳ Ｐゴシック" pitchFamily="34" charset="-128"/>
              </a:rPr>
              <a:t>, som et program ikke med fornuft kan forsøge at overleve, f.eks. </a:t>
            </a:r>
            <a:r>
              <a:rPr lang="en-US" sz="1800" dirty="0" err="1" smtClean="0">
                <a:ea typeface="ＭＳ Ｐゴシック" pitchFamily="34" charset="-128"/>
              </a:rPr>
              <a:t>AWTError</a:t>
            </a:r>
            <a:r>
              <a:rPr lang="en-US" sz="1800" dirty="0">
                <a:ea typeface="ＭＳ Ｐゴシック" pitchFamily="34" charset="-128"/>
              </a:rPr>
              <a:t>, </a:t>
            </a:r>
            <a:r>
              <a:rPr lang="en-US" sz="1800" dirty="0" err="1">
                <a:ea typeface="ＭＳ Ｐゴシック" pitchFamily="34" charset="-128"/>
              </a:rPr>
              <a:t>IOError</a:t>
            </a:r>
            <a:r>
              <a:rPr lang="en-US" sz="1800" dirty="0">
                <a:ea typeface="ＭＳ Ｐゴシック" pitchFamily="34" charset="-128"/>
              </a:rPr>
              <a:t>, </a:t>
            </a:r>
            <a:r>
              <a:rPr lang="en-US" sz="1800" dirty="0" err="1" smtClean="0">
                <a:ea typeface="ＭＳ Ｐゴシック" pitchFamily="34" charset="-128"/>
              </a:rPr>
              <a:t>VirtualMachineError</a:t>
            </a:r>
            <a:r>
              <a:rPr lang="en-US" sz="1800" dirty="0">
                <a:ea typeface="ＭＳ Ｐゴシック" pitchFamily="34" charset="-128"/>
              </a:rPr>
              <a:t>, </a:t>
            </a:r>
            <a:r>
              <a:rPr lang="en-US" sz="1800" dirty="0" smtClean="0">
                <a:ea typeface="ＭＳ Ｐゴシック" pitchFamily="34" charset="-128"/>
              </a:rPr>
              <a:t>AssertionError, </a:t>
            </a:r>
            <a:r>
              <a:rPr lang="en-US" sz="1800" dirty="0" err="1" smtClean="0">
                <a:ea typeface="ＭＳ Ｐゴシック" pitchFamily="34" charset="-128"/>
              </a:rPr>
              <a:t>osv</a:t>
            </a:r>
            <a:endParaRPr lang="en-US" sz="1800" dirty="0">
              <a:ea typeface="ＭＳ Ｐゴシック" pitchFamily="34" charset="-128"/>
            </a:endParaRPr>
          </a:p>
        </p:txBody>
      </p:sp>
      <p:sp>
        <p:nvSpPr>
          <p:cNvPr id="28" name="Rectangle 3"/>
          <p:cNvSpPr txBox="1">
            <a:spLocks noChangeArrowheads="1"/>
          </p:cNvSpPr>
          <p:nvPr/>
        </p:nvSpPr>
        <p:spPr bwMode="auto">
          <a:xfrm>
            <a:off x="539345" y="2546974"/>
            <a:ext cx="4627929" cy="1964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Der er to slags exceptions</a:t>
            </a:r>
            <a:endParaRPr lang="da-DK" altLang="da-DK" sz="2000" dirty="0">
              <a:ea typeface="ＭＳ Ｐゴシック" pitchFamily="34" charset="-128"/>
            </a:endParaRPr>
          </a:p>
          <a:p>
            <a:pPr lvl="1">
              <a:spcBef>
                <a:spcPts val="600"/>
              </a:spcBef>
            </a:pPr>
            <a:r>
              <a:rPr lang="da-DK" altLang="da-DK" sz="1800" b="1" dirty="0" err="1">
                <a:solidFill>
                  <a:srgbClr val="008000"/>
                </a:solidFill>
                <a:ea typeface="ＭＳ Ｐゴシック" pitchFamily="34" charset="-128"/>
              </a:rPr>
              <a:t>Checked</a:t>
            </a:r>
            <a:r>
              <a:rPr lang="da-DK" altLang="da-DK" sz="1800" dirty="0">
                <a:ea typeface="ＭＳ Ｐゴシック" pitchFamily="34" charset="-128"/>
              </a:rPr>
              <a:t> exceptions tjekkes af oversætteren, som kontrollerer, at de </a:t>
            </a:r>
            <a:r>
              <a:rPr lang="da-DK" altLang="da-DK" sz="1800" b="1" dirty="0">
                <a:solidFill>
                  <a:srgbClr val="008000"/>
                </a:solidFill>
                <a:ea typeface="ＭＳ Ｐゴシック" pitchFamily="34" charset="-128"/>
              </a:rPr>
              <a:t>håndteres</a:t>
            </a:r>
            <a:r>
              <a:rPr lang="da-DK" altLang="da-DK" sz="1800" dirty="0">
                <a:ea typeface="ＭＳ Ｐゴシック" pitchFamily="34" charset="-128"/>
              </a:rPr>
              <a:t> på kaldsstedet</a:t>
            </a:r>
            <a:endParaRPr lang="da-DK" altLang="da-DK" sz="1800" b="1" dirty="0">
              <a:solidFill>
                <a:srgbClr val="A50021"/>
              </a:solidFill>
              <a:ea typeface="ＭＳ Ｐゴシック" pitchFamily="34" charset="-128"/>
              <a:cs typeface="ＭＳ Ｐゴシック" pitchFamily="-106" charset="-128"/>
            </a:endParaRPr>
          </a:p>
          <a:p>
            <a:pPr lvl="1">
              <a:spcBef>
                <a:spcPts val="600"/>
              </a:spcBef>
            </a:pPr>
            <a:r>
              <a:rPr lang="da-DK" altLang="da-DK" sz="1800" b="1" dirty="0" err="1" smtClean="0">
                <a:solidFill>
                  <a:srgbClr val="008000"/>
                </a:solidFill>
                <a:ea typeface="ＭＳ Ｐゴシック" pitchFamily="34" charset="-128"/>
              </a:rPr>
              <a:t>Unchecked</a:t>
            </a:r>
            <a:r>
              <a:rPr lang="da-DK" altLang="da-DK" sz="1800" dirty="0" smtClean="0">
                <a:ea typeface="ＭＳ Ｐゴシック" pitchFamily="34" charset="-128"/>
              </a:rPr>
              <a:t> </a:t>
            </a:r>
            <a:r>
              <a:rPr lang="da-DK" altLang="da-DK" sz="1800" dirty="0">
                <a:ea typeface="ＭＳ Ｐゴシック" pitchFamily="34" charset="-128"/>
              </a:rPr>
              <a:t>exceptions (og Errors) </a:t>
            </a:r>
            <a:r>
              <a:rPr lang="da-DK" altLang="da-DK" sz="1800" dirty="0" smtClean="0">
                <a:ea typeface="ＭＳ Ｐゴシック" pitchFamily="34" charset="-128"/>
              </a:rPr>
              <a:t>er oversætteren ligeglad med</a:t>
            </a:r>
            <a:endParaRPr lang="da-DK" altLang="da-DK" sz="1800" dirty="0">
              <a:ea typeface="ＭＳ Ｐゴシック" pitchFamily="34" charset="-128"/>
            </a:endParaRPr>
          </a:p>
        </p:txBody>
      </p:sp>
      <p:grpSp>
        <p:nvGrpSpPr>
          <p:cNvPr id="22" name="Group 21"/>
          <p:cNvGrpSpPr/>
          <p:nvPr/>
        </p:nvGrpSpPr>
        <p:grpSpPr>
          <a:xfrm>
            <a:off x="5348082" y="2633065"/>
            <a:ext cx="3417917" cy="2337705"/>
            <a:chOff x="5348082" y="2922655"/>
            <a:chExt cx="3417917" cy="2337705"/>
          </a:xfrm>
        </p:grpSpPr>
        <p:grpSp>
          <p:nvGrpSpPr>
            <p:cNvPr id="20" name="Group 19"/>
            <p:cNvGrpSpPr/>
            <p:nvPr/>
          </p:nvGrpSpPr>
          <p:grpSpPr>
            <a:xfrm>
              <a:off x="5348082" y="2922655"/>
              <a:ext cx="3417917" cy="2337705"/>
              <a:chOff x="5348082" y="2922655"/>
              <a:chExt cx="3417917" cy="2337705"/>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41374" r="25757"/>
              <a:stretch/>
            </p:blipFill>
            <p:spPr>
              <a:xfrm>
                <a:off x="5348082" y="3617077"/>
                <a:ext cx="3397814" cy="1594662"/>
              </a:xfrm>
              <a:prstGeom prst="rect">
                <a:avLst/>
              </a:prstGeom>
              <a:solidFill>
                <a:schemeClr val="bg1"/>
              </a:solidFill>
            </p:spPr>
          </p:pic>
          <p:sp>
            <p:nvSpPr>
              <p:cNvPr id="17" name="Text Box 21"/>
              <p:cNvSpPr txBox="1">
                <a:spLocks noChangeArrowheads="1"/>
              </p:cNvSpPr>
              <p:nvPr/>
            </p:nvSpPr>
            <p:spPr bwMode="auto">
              <a:xfrm>
                <a:off x="7172517" y="2922655"/>
                <a:ext cx="908489"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050" b="1" dirty="0" smtClean="0">
                    <a:solidFill>
                      <a:srgbClr val="FF0000"/>
                    </a:solidFill>
                  </a:rPr>
                  <a:t>Checked</a:t>
                </a:r>
                <a:endParaRPr lang="da-DK" altLang="da-DK" sz="1050" b="1" dirty="0">
                  <a:solidFill>
                    <a:srgbClr val="FF0000"/>
                  </a:solidFill>
                </a:endParaRPr>
              </a:p>
            </p:txBody>
          </p:sp>
          <p:sp>
            <p:nvSpPr>
              <p:cNvPr id="18" name="Text Box 21"/>
              <p:cNvSpPr txBox="1">
                <a:spLocks noChangeArrowheads="1"/>
              </p:cNvSpPr>
              <p:nvPr/>
            </p:nvSpPr>
            <p:spPr bwMode="auto">
              <a:xfrm>
                <a:off x="7795940" y="3664540"/>
                <a:ext cx="952523"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050" b="1" dirty="0" smtClean="0">
                    <a:solidFill>
                      <a:srgbClr val="0000FF"/>
                    </a:solidFill>
                  </a:rPr>
                  <a:t>Unchecked</a:t>
                </a:r>
                <a:endParaRPr lang="da-DK" altLang="da-DK" sz="1050" b="1" dirty="0">
                  <a:solidFill>
                    <a:srgbClr val="0000FF"/>
                  </a:solidFill>
                </a:endParaRPr>
              </a:p>
            </p:txBody>
          </p:sp>
          <p:sp>
            <p:nvSpPr>
              <p:cNvPr id="10" name="Text Box 21"/>
              <p:cNvSpPr txBox="1">
                <a:spLocks noChangeArrowheads="1"/>
              </p:cNvSpPr>
              <p:nvPr/>
            </p:nvSpPr>
            <p:spPr bwMode="auto">
              <a:xfrm>
                <a:off x="5883206" y="4140714"/>
                <a:ext cx="1199547" cy="216982"/>
              </a:xfrm>
              <a:prstGeom prst="rect">
                <a:avLst/>
              </a:prstGeom>
              <a:solidFill>
                <a:schemeClr val="bg1"/>
              </a:solidFill>
              <a:ln>
                <a:noFill/>
              </a:ln>
              <a:extLst/>
            </p:spPr>
            <p:txBody>
              <a:bodyPr wrap="square" lIns="0" rIns="0">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lnSpc>
                    <a:spcPct val="90000"/>
                  </a:lnSpc>
                  <a:spcBef>
                    <a:spcPct val="50000"/>
                  </a:spcBef>
                  <a:buFontTx/>
                  <a:buNone/>
                </a:pPr>
                <a:r>
                  <a:rPr lang="da-DK" altLang="da-DK" sz="900" dirty="0" err="1" smtClean="0">
                    <a:solidFill>
                      <a:schemeClr val="tx1"/>
                    </a:solidFill>
                  </a:rPr>
                  <a:t>CheckedException</a:t>
                </a:r>
                <a:endParaRPr lang="da-DK" altLang="da-DK" sz="900" dirty="0">
                  <a:solidFill>
                    <a:schemeClr val="tx1"/>
                  </a:solidFill>
                </a:endParaRPr>
              </a:p>
            </p:txBody>
          </p:sp>
          <p:sp>
            <p:nvSpPr>
              <p:cNvPr id="11" name="Text Box 21"/>
              <p:cNvSpPr txBox="1">
                <a:spLocks noChangeArrowheads="1"/>
              </p:cNvSpPr>
              <p:nvPr/>
            </p:nvSpPr>
            <p:spPr bwMode="auto">
              <a:xfrm>
                <a:off x="6775444" y="4895796"/>
                <a:ext cx="1353521" cy="216982"/>
              </a:xfrm>
              <a:prstGeom prst="rect">
                <a:avLst/>
              </a:prstGeom>
              <a:solidFill>
                <a:schemeClr val="bg1"/>
              </a:solidFill>
              <a:ln>
                <a:noFill/>
              </a:ln>
              <a:extLst/>
            </p:spPr>
            <p:txBody>
              <a:bodyPr wrap="square" lIns="0" rIns="0">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lnSpc>
                    <a:spcPct val="90000"/>
                  </a:lnSpc>
                  <a:spcBef>
                    <a:spcPct val="50000"/>
                  </a:spcBef>
                  <a:buFontTx/>
                  <a:buNone/>
                </a:pPr>
                <a:r>
                  <a:rPr lang="da-DK" altLang="da-DK" sz="900" dirty="0" err="1" smtClean="0">
                    <a:solidFill>
                      <a:schemeClr val="tx1"/>
                    </a:solidFill>
                  </a:rPr>
                  <a:t>UncheckedException</a:t>
                </a:r>
                <a:endParaRPr lang="da-DK" altLang="da-DK" sz="900" dirty="0">
                  <a:solidFill>
                    <a:schemeClr val="tx1"/>
                  </a:solidFill>
                </a:endParaRPr>
              </a:p>
            </p:txBody>
          </p:sp>
          <p:sp>
            <p:nvSpPr>
              <p:cNvPr id="13" name="Oval 12"/>
              <p:cNvSpPr/>
              <p:nvPr/>
            </p:nvSpPr>
            <p:spPr bwMode="auto">
              <a:xfrm rot="19323327">
                <a:off x="5649503" y="3430032"/>
                <a:ext cx="2261592" cy="982457"/>
              </a:xfrm>
              <a:prstGeom prst="ellipse">
                <a:avLst/>
              </a:prstGeom>
              <a:noFill/>
              <a:ln w="19050"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15" name="Oval 14"/>
              <p:cNvSpPr/>
              <p:nvPr/>
            </p:nvSpPr>
            <p:spPr bwMode="auto">
              <a:xfrm rot="19361746">
                <a:off x="6666783" y="4107650"/>
                <a:ext cx="2099216" cy="1152710"/>
              </a:xfrm>
              <a:prstGeom prst="ellipse">
                <a:avLst/>
              </a:prstGeom>
              <a:noFill/>
              <a:ln w="19050"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grpSp>
        <p:sp>
          <p:nvSpPr>
            <p:cNvPr id="29" name="Rectangle 28"/>
            <p:cNvSpPr>
              <a:spLocks noChangeArrowheads="1"/>
            </p:cNvSpPr>
            <p:nvPr/>
          </p:nvSpPr>
          <p:spPr bwMode="auto">
            <a:xfrm>
              <a:off x="7535148" y="4146987"/>
              <a:ext cx="1026961" cy="19225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23" name="Rectangle 3"/>
          <p:cNvSpPr txBox="1">
            <a:spLocks noChangeArrowheads="1"/>
          </p:cNvSpPr>
          <p:nvPr/>
        </p:nvSpPr>
        <p:spPr bwMode="auto">
          <a:xfrm>
            <a:off x="589665" y="4707214"/>
            <a:ext cx="7928982" cy="189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RuntimeException og dens </a:t>
            </a:r>
            <a:r>
              <a:rPr lang="da-DK" altLang="da-DK" b="1" dirty="0" smtClean="0">
                <a:solidFill>
                  <a:srgbClr val="A50021"/>
                </a:solidFill>
                <a:ea typeface="ＭＳ Ｐゴシック" pitchFamily="34" charset="-128"/>
                <a:cs typeface="ＭＳ Ｐゴシック" pitchFamily="-106" charset="-128"/>
              </a:rPr>
              <a:t>subklasser</a:t>
            </a:r>
            <a:br>
              <a:rPr lang="da-DK" altLang="da-DK" b="1" dirty="0" smtClean="0">
                <a:solidFill>
                  <a:srgbClr val="A50021"/>
                </a:solidFill>
                <a:ea typeface="ＭＳ Ｐゴシック" pitchFamily="34" charset="-128"/>
                <a:cs typeface="ＭＳ Ｐゴシック" pitchFamily="-106" charset="-128"/>
              </a:rPr>
            </a:br>
            <a:r>
              <a:rPr lang="da-DK" altLang="da-DK" b="1" dirty="0" smtClean="0">
                <a:solidFill>
                  <a:srgbClr val="A50021"/>
                </a:solidFill>
                <a:ea typeface="ＭＳ Ｐゴシック" pitchFamily="34" charset="-128"/>
                <a:cs typeface="ＭＳ Ｐゴシック" pitchFamily="-106" charset="-128"/>
              </a:rPr>
              <a:t>er </a:t>
            </a:r>
            <a:r>
              <a:rPr lang="da-DK" altLang="da-DK" b="1" dirty="0" smtClean="0">
                <a:solidFill>
                  <a:srgbClr val="008000"/>
                </a:solidFill>
                <a:ea typeface="ＭＳ Ｐゴシック" pitchFamily="34" charset="-128"/>
                <a:cs typeface="ＭＳ Ｐゴシック" pitchFamily="-106" charset="-128"/>
              </a:rPr>
              <a:t>unchecked</a:t>
            </a:r>
            <a:r>
              <a:rPr lang="da-DK" altLang="da-DK" b="1" dirty="0" smtClean="0">
                <a:solidFill>
                  <a:srgbClr val="A50021"/>
                </a:solidFill>
                <a:ea typeface="ＭＳ Ｐゴシック" pitchFamily="34" charset="-128"/>
                <a:cs typeface="ＭＳ Ｐゴシック" pitchFamily="-106" charset="-128"/>
              </a:rPr>
              <a:t> exceptions</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Alle andre exceptions er </a:t>
            </a:r>
            <a:r>
              <a:rPr lang="da-DK" altLang="da-DK" sz="1800" b="1" spc="-60" dirty="0" smtClean="0">
                <a:solidFill>
                  <a:srgbClr val="008000"/>
                </a:solidFill>
                <a:ea typeface="ＭＳ Ｐゴシック" pitchFamily="34" charset="-128"/>
              </a:rPr>
              <a:t>checked</a:t>
            </a:r>
            <a:endParaRPr lang="da-DK" altLang="da-DK" sz="1800" spc="-60" dirty="0" smtClean="0">
              <a:ea typeface="ＭＳ Ｐゴシック" pitchFamily="34" charset="-128"/>
            </a:endParaRP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Alle de exceptions, I har set indtil nu, har været </a:t>
            </a:r>
            <a:r>
              <a:rPr lang="da-DK" altLang="da-DK" b="1" dirty="0" smtClean="0">
                <a:solidFill>
                  <a:srgbClr val="008000"/>
                </a:solidFill>
                <a:ea typeface="ＭＳ Ｐゴシック" pitchFamily="34" charset="-128"/>
                <a:cs typeface="ＭＳ Ｐゴシック" pitchFamily="-106" charset="-128"/>
              </a:rPr>
              <a:t>unchecked</a:t>
            </a:r>
          </a:p>
          <a:p>
            <a:pPr lvl="1">
              <a:spcBef>
                <a:spcPts val="600"/>
              </a:spcBef>
            </a:pPr>
            <a:r>
              <a:rPr lang="da-DK" altLang="da-DK" sz="1800" dirty="0" smtClean="0">
                <a:ea typeface="ＭＳ Ｐゴシック" pitchFamily="34" charset="-128"/>
              </a:rPr>
              <a:t>Ellers ville oversætteren have krævet, at I håndterede dem</a:t>
            </a:r>
          </a:p>
        </p:txBody>
      </p:sp>
    </p:spTree>
    <p:extLst>
      <p:ext uri="{BB962C8B-B14F-4D97-AF65-F5344CB8AC3E}">
        <p14:creationId xmlns:p14="http://schemas.microsoft.com/office/powerpoint/2010/main" val="5921849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3" grpId="0"/>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10038</TotalTime>
  <Words>5444</Words>
  <Application>Microsoft Office PowerPoint</Application>
  <PresentationFormat>On-screen Show (4:3)</PresentationFormat>
  <Paragraphs>724</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ＭＳ Ｐゴシック</vt:lpstr>
      <vt:lpstr>Arial</vt:lpstr>
      <vt:lpstr>Courier New</vt:lpstr>
      <vt:lpstr>Times New Roman</vt:lpstr>
      <vt:lpstr>Standarddesign</vt:lpstr>
      <vt:lpstr>Forelæsning Uge 14</vt:lpstr>
      <vt:lpstr>● Defensiv programmering</vt:lpstr>
      <vt:lpstr>AddressBook projektet</vt:lpstr>
      <vt:lpstr>removeDetails metoden i AddressBook</vt:lpstr>
      <vt:lpstr>Kontrol af parameterværdier</vt:lpstr>
      <vt:lpstr>Rapportering af fejl</vt:lpstr>
      <vt:lpstr>Forskellige strategier til at rapportere fejl</vt:lpstr>
      <vt:lpstr>● Exceptions</vt:lpstr>
      <vt:lpstr>Throwable</vt:lpstr>
      <vt:lpstr>Unchecked versus checked exceptions</vt:lpstr>
      <vt:lpstr>Når en exception kastes</vt:lpstr>
      <vt:lpstr>Kontrol af parameterværdier</vt:lpstr>
      <vt:lpstr>Check af parameterværdier i konstruktør</vt:lpstr>
      <vt:lpstr>Checked exceptions</vt:lpstr>
      <vt:lpstr>Try-catch sætning</vt:lpstr>
      <vt:lpstr>Eksempel på dårlig kode</vt:lpstr>
      <vt:lpstr>Eksempel på nyttig try sætning</vt:lpstr>
      <vt:lpstr>Erklæring af nye exception klasser</vt:lpstr>
      <vt:lpstr>Videresendelse af exceptions (propagering)</vt:lpstr>
      <vt:lpstr>Checked exceptions</vt:lpstr>
      <vt:lpstr>● Assertions</vt:lpstr>
      <vt:lpstr>Metoderne keyInUse and consistentSize</vt:lpstr>
      <vt:lpstr>Brug af assertions</vt:lpstr>
      <vt:lpstr>● Kursusevaluering</vt:lpstr>
      <vt:lpstr>● Fil-baseret input/output</vt:lpstr>
      <vt:lpstr>Files og streams</vt:lpstr>
      <vt:lpstr>File klassen og Path interfacet</vt:lpstr>
      <vt:lpstr>File output består af tre skridt</vt:lpstr>
      <vt:lpstr>File input består af de samme tre skridt</vt:lpstr>
      <vt:lpstr>Files klassen (java.nio) og Scanner klassen (java.util)</vt:lpstr>
      <vt:lpstr>System klassen</vt:lpstr>
      <vt:lpstr>● Afleveringsopgave: Computerspil 4</vt:lpstr>
      <vt:lpstr>Computerspil 4 (fortsat)</vt:lpstr>
      <vt:lpstr>PowerPoint Presentation</vt:lpstr>
      <vt:lpstr>● Opsummering</vt:lpstr>
      <vt:lpstr>Det var alt for nu…..              … spørgsmål</vt:lpstr>
    </vt:vector>
  </TitlesOfParts>
  <Company>DAIMI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984</cp:revision>
  <cp:lastPrinted>2015-09-29T11:26:29Z</cp:lastPrinted>
  <dcterms:created xsi:type="dcterms:W3CDTF">2009-09-02T10:07:09Z</dcterms:created>
  <dcterms:modified xsi:type="dcterms:W3CDTF">2023-11-17T12:36:02Z</dcterms:modified>
</cp:coreProperties>
</file>