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CFFB7"/>
    <a:srgbClr val="CCFF33"/>
    <a:srgbClr val="0000FF"/>
    <a:srgbClr val="CCECFF"/>
    <a:srgbClr val="FFFFCC"/>
    <a:srgbClr val="FF9999"/>
    <a:srgbClr val="E6FEDA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45" d="100"/>
          <a:sy n="145" d="100"/>
        </p:scale>
        <p:origin x="22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</a:t>
            </a:r>
            <a:r>
              <a:rPr lang="da-DK" altLang="da-DK" sz="1800" dirty="0" smtClean="0">
                <a:ea typeface="ＭＳ Ｐゴシック" pitchFamily="34" charset="-128"/>
              </a:rPr>
              <a:t>I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(sammen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med jeres makker)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programmere et 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28335" y="2377757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2970"/>
            <a:ext cx="2818068" cy="16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5616" y="1712414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48554" y="4168281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237086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431969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353157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2" y="2729693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4914090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lov</a:t>
            </a:r>
            <a:r>
              <a:rPr lang="da-DK" altLang="da-DK" sz="1800" b="1" kern="0" dirty="0">
                <a:solidFill>
                  <a:srgbClr val="008000"/>
                </a:solidFill>
              </a:rPr>
              <a:t>ligt</a:t>
            </a:r>
            <a:r>
              <a:rPr lang="da-DK" altLang="da-DK" sz="1800" kern="0" dirty="0"/>
              <a:t>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6107668"/>
            <a:ext cx="5745928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6180614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71242" y="5281463"/>
            <a:ext cx="572545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182563" indent="-182563">
              <a:spcBef>
                <a:spcPts val="300"/>
              </a:spcBef>
              <a:tabLst>
                <a:tab pos="182563" algn="l"/>
              </a:tabLst>
            </a:pPr>
            <a:r>
              <a:rPr lang="da-DK" altLang="da-DK" dirty="0" smtClean="0"/>
              <a:t>c's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smtClean="0"/>
              <a:t>Car, </a:t>
            </a:r>
            <a:r>
              <a:rPr lang="da-DK" altLang="da-DK" dirty="0"/>
              <a:t>er </a:t>
            </a:r>
            <a:r>
              <a:rPr lang="da-DK" altLang="da-DK" dirty="0" smtClean="0"/>
              <a:t>en </a:t>
            </a:r>
            <a:r>
              <a:rPr lang="da-DK" altLang="da-DK" dirty="0"/>
              <a:t>subtype af </a:t>
            </a:r>
            <a:r>
              <a:rPr lang="da-DK" altLang="da-DK" dirty="0" smtClean="0"/>
              <a:t>v's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err="1" smtClean="0"/>
              <a:t>Vehicle</a:t>
            </a:r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552" y="5758247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Det modsatte 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ulovligt</a:t>
            </a:r>
            <a:r>
              <a:rPr lang="da-DK" altLang="da-DK" sz="1800" kern="0" dirty="0" smtClean="0"/>
              <a:t> – og giver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oversætterfejl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068960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61649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481554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3943031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programmet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 er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83568" y="1268760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400659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1767804" y="2595542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433489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77582" y="2681720"/>
            <a:ext cx="3541396" cy="127265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Post klassens display metode udskriver information om de fire feltvariabler, der ligger i Post klassen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Men den kender ikke de feltvariabler, der ligger i subklasserne, og kan derfor ikke udskrive information om disse</a:t>
            </a:r>
            <a:endParaRPr lang="da-DK" altLang="da-DK" sz="13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linje,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acces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062452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7618" y="4438716"/>
            <a:ext cx="5689097" cy="20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metode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828536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624949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9960" y="2225651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5346670" y="2368767"/>
            <a:ext cx="556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257400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23909" y="2697991"/>
            <a:ext cx="21376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5319680" y="2910766"/>
            <a:ext cx="576371" cy="2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826950" y="2360205"/>
            <a:ext cx="430649" cy="91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02114" y="2406110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2259035" y="2644432"/>
            <a:ext cx="391522" cy="749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65590" y="270903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38173" y="2251903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211960" y="1730793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88023" y="1965671"/>
            <a:ext cx="0" cy="2750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4286726" y="2834632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40" grpId="0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895" y="1556792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1296" y="4357183"/>
            <a:ext cx="7560840" cy="23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spc="-5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669520" y="2134578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64772" y="3021012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12700" y="2779670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109471" y="2937382"/>
            <a:ext cx="60322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080772" y="2834113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372277" y="2055541"/>
            <a:ext cx="31125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4704589" y="2212559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904389" y="1874502"/>
            <a:ext cx="772627" cy="61809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07199" y="2472008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2207199" y="2730671"/>
            <a:ext cx="432791" cy="36199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5079" y="3102227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9502" y="173980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366811" y="1682057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704124" y="1825476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3668301" y="2126044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 animBg="1"/>
      <p:bldP spid="35" grpId="0"/>
      <p:bldP spid="36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556792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653136"/>
            <a:ext cx="61926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01871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15026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2978038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355597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14740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312255" y="280477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60280" y="2947895"/>
            <a:ext cx="41815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834478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413343" y="3591591"/>
            <a:ext cx="472327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udføres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den metode, som oversætteren fandt,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men en der overskriver denne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display metoden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PhotoPost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kalder display metoden i Post (således at begge display metoder udføres)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49819" y="1839409"/>
            <a:ext cx="521047" cy="40295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930593" y="2252123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659079" y="174609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930593" y="2520341"/>
            <a:ext cx="553174" cy="428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307877" y="304444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856011" y="3279070"/>
            <a:ext cx="508076" cy="294865"/>
            <a:chOff x="4863326" y="3351078"/>
            <a:chExt cx="508076" cy="294865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863326" y="3365707"/>
              <a:ext cx="500761" cy="1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5371402" y="3351078"/>
              <a:ext cx="0" cy="2948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125409" y="1705146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 flipV="1">
            <a:off x="4462722" y="1848565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07045" y="2108506"/>
            <a:ext cx="504067" cy="19374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2" y="1124744"/>
            <a:ext cx="8367729" cy="19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</a:t>
            </a:r>
            <a:r>
              <a:rPr lang="da-DK" altLang="da-DK" sz="2000" kern="0" dirty="0" smtClean="0"/>
              <a:t>polymorfe – dvs. kan pege på objekter </a:t>
            </a:r>
            <a:r>
              <a:rPr lang="da-DK" altLang="da-DK" sz="2000" kern="0" dirty="0"/>
              <a:t>af forskellig </a:t>
            </a:r>
            <a:r>
              <a:rPr lang="da-DK" altLang="da-DK" sz="2000" kern="0" dirty="0" smtClean="0"/>
              <a:t>type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Nedenstående variabel kan pege på objekter af typen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Post)</a:t>
            </a:r>
            <a:endParaRPr lang="da-DK" altLang="da-DK" sz="1800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49333" y="3041945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06237" y="4270368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26573" y="3644046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4725144"/>
            <a:ext cx="8496944" cy="13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 – dv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s. kan aktivere metoder i forskellige typer (klasser)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Ovenstående metodekald kan aktivere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og</a:t>
            </a:r>
            <a:r>
              <a:rPr lang="da-DK" altLang="da-DK" sz="1800" kern="0" dirty="0" smtClean="0"/>
              <a:t> </a:t>
            </a:r>
            <a:r>
              <a:rPr lang="da-DK" altLang="da-DK" sz="1800" kern="0" dirty="0" smtClean="0"/>
              <a:t>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 display metoden i Post)</a:t>
            </a:r>
            <a:endParaRPr lang="da-DK" sz="1800" kern="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1873" y="3374506"/>
            <a:ext cx="1300718" cy="22229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843213" y="3357814"/>
            <a:ext cx="17531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Polymorf variabel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5190157" y="3514832"/>
            <a:ext cx="6530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68144" y="3628299"/>
            <a:ext cx="216024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Polymorft metode kald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5215088" y="3785317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0717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</a:t>
            </a:r>
            <a:r>
              <a:rPr lang="da-DK" sz="1800" kern="0" dirty="0" smtClean="0"/>
              <a:t>umage </a:t>
            </a:r>
            <a:r>
              <a:rPr lang="da-DK" sz="1800" kern="0" dirty="0" smtClean="0"/>
              <a:t>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1" y="5854312"/>
            <a:ext cx="2455945" cy="933943"/>
            <a:chOff x="5090923" y="5885787"/>
            <a:chExt cx="2455945" cy="93394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458637" y="6145699"/>
              <a:ext cx="2088231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 (kodeduplikering),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3" y="5949280"/>
              <a:ext cx="355087" cy="296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2379" y="58857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Integer(age).hashCode();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).hashCode();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931100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</a:t>
            </a:r>
            <a:r>
              <a:rPr lang="da-DK" sz="2000" kern="0" dirty="0" err="1" smtClean="0"/>
              <a:t>prinln</a:t>
            </a:r>
            <a:r>
              <a:rPr lang="da-DK" sz="2000" kern="0" dirty="0" smtClean="0"/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</a:t>
            </a:r>
            <a:r>
              <a:rPr lang="da-DK" sz="1800" kern="0" dirty="0"/>
              <a:t>værdien af </a:t>
            </a:r>
            <a:r>
              <a:rPr lang="da-DK" sz="1800" kern="0" dirty="0" smtClean="0"/>
              <a:t>den tekststreng som 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"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Cecilie:18</a:t>
            </a:r>
            <a:r>
              <a:rPr lang="da-DK" sz="1800" b="1" kern="0" dirty="0" smtClean="0">
                <a:solidFill>
                  <a:srgbClr val="008000"/>
                </a:solidFill>
              </a:rPr>
              <a:t>"</a:t>
            </a:r>
            <a:r>
              <a:rPr lang="da-DK" sz="1800" kern="0" dirty="0" smtClean="0"/>
              <a:t>, </a:t>
            </a:r>
            <a:r>
              <a:rPr lang="da-DK" sz="1800" kern="0" dirty="0" smtClean="0"/>
              <a:t>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klasse, der hedder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  <a:endParaRPr lang="da-DK" b="1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</a:t>
            </a:r>
            <a:r>
              <a:rPr lang="da-DK" sz="1800" kern="0" dirty="0"/>
              <a:t>har hver type (også de primitive) ét</a:t>
            </a:r>
            <a:br>
              <a:rPr lang="da-DK" sz="1800" kern="0" dirty="0"/>
            </a:br>
            <a:r>
              <a:rPr lang="da-DK" sz="1800" kern="0" dirty="0"/>
              <a:t>(og kun et) tilhørende objekt fra Class klassen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000500" y="4486149"/>
            <a:ext cx="1361" cy="3838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2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Det kræves at equals metoden opfylder to betingelser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Den er </a:t>
            </a:r>
            <a:r>
              <a:rPr lang="da-DK" sz="1800" kern="0" dirty="0"/>
              <a:t>en </a:t>
            </a:r>
            <a:r>
              <a:rPr lang="da-DK" sz="1800" kern="0" dirty="0" smtClean="0"/>
              <a:t>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spc="-30" dirty="0" smtClean="0"/>
              <a:t>Hvis I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overskriver</a:t>
            </a:r>
            <a:r>
              <a:rPr lang="da-DK" sz="1800" kern="0" spc="-30" dirty="0" smtClean="0"/>
              <a:t> en equals metode,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skal</a:t>
            </a:r>
            <a:r>
              <a:rPr lang="da-DK" sz="1800" kern="0" spc="-30" dirty="0" smtClean="0"/>
              <a:t> ovenstående være opfyldt</a:t>
            </a:r>
            <a:endParaRPr lang="da-DK" sz="1800" kern="0" spc="-30" dirty="0"/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940888" y="5782190"/>
            <a:ext cx="4104435" cy="944874"/>
          </a:xfrm>
          <a:prstGeom prst="rect">
            <a:avLst/>
          </a:prstGeom>
          <a:solidFill>
            <a:srgbClr val="ECFFB7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behøver ikke at huske detaljerne i overskrivning af </a:t>
            </a:r>
            <a:r>
              <a:rPr lang="da-DK" altLang="da-DK" sz="1400" b="1" spc="-50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spc="-50" dirty="0" err="1" smtClean="0">
                <a:solidFill>
                  <a:srgbClr val="008000"/>
                </a:solidFill>
              </a:rPr>
              <a:t>hashCode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metoderne udenad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kan slå op i mine slides, når I får bruge for det, f.eks. i Computerspil 1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11152" y="1484785"/>
            <a:ext cx="7534171" cy="22320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45724" y="2601798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6204" y="2432749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1018" y="2755666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6423" y="3069159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60558" y="2914215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65979" y="3231647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39710" y="2308063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21655" y="2144937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38863" y="2034060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22111" y="1844824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263" y="3755919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54712" y="4194457"/>
            <a:ext cx="6542331" cy="12370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2184" y="4501763"/>
            <a:ext cx="2365378" cy="10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superklassen</a:t>
            </a:r>
          </a:p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Tjekker den dynamiske type og superklassens </a:t>
            </a:r>
            <a:r>
              <a:rPr lang="da-DK" altLang="da-DK" sz="1400" b="1" dirty="0">
                <a:solidFill>
                  <a:srgbClr val="0000FF"/>
                </a:solidFill>
              </a:rPr>
              <a:t>feltvariabler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59480" y="4664080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75856" y="5466742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644007" y="5220639"/>
            <a:ext cx="1471" cy="300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97732" y="3435219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45378" y="3336693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5851" y="3424333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98178" y="3284984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007" y="5782190"/>
            <a:ext cx="4512129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90110" y="1613897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2761132" y="4569520"/>
            <a:ext cx="6162432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725754" y="4917862"/>
            <a:ext cx="5667132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09850" y="6454654"/>
            <a:ext cx="4531864" cy="2862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80" dirty="0" smtClean="0">
                <a:solidFill>
                  <a:srgbClr val="0000FF"/>
                </a:solidFill>
              </a:rPr>
              <a:t>Hvis I overskriver equals, skal I </a:t>
            </a:r>
            <a:r>
              <a:rPr lang="da-DK" altLang="da-DK" sz="1400" b="1" spc="-80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spc="-80" dirty="0" smtClean="0">
                <a:solidFill>
                  <a:srgbClr val="0000FF"/>
                </a:solidFill>
              </a:rPr>
              <a:t>overskrive </a:t>
            </a:r>
            <a:r>
              <a:rPr lang="da-DK" altLang="da-DK" sz="1400" b="1" spc="-80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spc="-8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41" grpId="0" animBg="1"/>
      <p:bldP spid="42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4159" y="1844824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980728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2636912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5708" y="4837973"/>
            <a:ext cx="8352928" cy="160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også</a:t>
            </a:r>
            <a:r>
              <a:rPr lang="da-DK" altLang="da-DK" sz="2000" kern="0" dirty="0" smtClean="0"/>
              <a:t> tilgås fra klasser i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samme programpakke</a:t>
            </a:r>
            <a:r>
              <a:rPr lang="da-DK" altLang="da-DK" sz="2000" kern="0" dirty="0" smtClean="0"/>
              <a:t>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Man kan også helt </a:t>
            </a:r>
            <a:r>
              <a:rPr lang="da-DK" altLang="da-DK" sz="1800" b="1" kern="0" dirty="0">
                <a:solidFill>
                  <a:srgbClr val="008000"/>
                </a:solidFill>
              </a:rPr>
              <a:t>udelade</a:t>
            </a:r>
            <a:r>
              <a:rPr lang="da-DK" altLang="da-DK" sz="1800" kern="0" dirty="0"/>
              <a:t> access </a:t>
            </a:r>
            <a:r>
              <a:rPr lang="da-DK" altLang="da-DK" sz="1800" kern="0" dirty="0" err="1"/>
              <a:t>modifier'en</a:t>
            </a:r>
            <a:r>
              <a:rPr lang="da-DK" altLang="da-DK" sz="1800" kern="0" dirty="0"/>
              <a:t>, hvilket </a:t>
            </a:r>
            <a:r>
              <a:rPr lang="da-DK" altLang="da-DK" sz="1800" kern="0" dirty="0"/>
              <a:t>betyder, at </a:t>
            </a:r>
            <a:r>
              <a:rPr lang="da-DK" altLang="da-DK" sz="1800" kern="0" dirty="0"/>
              <a:t>feltvariabler/metoder kan tilgås fra klasser i samme </a:t>
            </a:r>
            <a:r>
              <a:rPr lang="da-DK" altLang="da-DK" sz="1800" kern="0" dirty="0" smtClean="0"/>
              <a:t>programpakke</a:t>
            </a: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</a:t>
            </a:r>
            <a:r>
              <a:rPr lang="da-DK" altLang="da-DK" sz="2000" kern="0" dirty="0" smtClean="0">
                <a:ea typeface="ＭＳ Ｐゴシック" pitchFamily="34" charset="-128"/>
              </a:rPr>
              <a:t>jeres </a:t>
            </a:r>
            <a:r>
              <a:rPr lang="da-DK" altLang="da-DK" sz="2000" kern="0" dirty="0">
                <a:ea typeface="ＭＳ Ｐゴシック" pitchFamily="34" charset="-128"/>
              </a:rPr>
              <a:t>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5" y="2066730"/>
            <a:ext cx="4968552" cy="38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mellem byer i forskellige lande og indsamler </a:t>
            </a:r>
            <a:r>
              <a:rPr lang="da-DK" sz="2000" dirty="0" smtClean="0"/>
              <a:t>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 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pænt, idet der så er feltvariabler/metoder, der ikke giver mening for det enkelte objekt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</a:t>
            </a:r>
            <a:r>
              <a:rPr lang="da-DK" sz="1800" dirty="0" smtClean="0"/>
              <a:t>for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634666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760124"/>
            <a:ext cx="8568952" cy="5030116"/>
            <a:chOff x="395536" y="1760124"/>
            <a:chExt cx="8568952" cy="5030116"/>
          </a:xfrm>
        </p:grpSpPr>
        <p:grpSp>
          <p:nvGrpSpPr>
            <p:cNvPr id="17" name="Group 16"/>
            <p:cNvGrpSpPr/>
            <p:nvPr/>
          </p:nvGrpSpPr>
          <p:grpSpPr>
            <a:xfrm>
              <a:off x="395536" y="1760124"/>
              <a:ext cx="8568952" cy="5030116"/>
              <a:chOff x="395536" y="1827884"/>
              <a:chExt cx="8424936" cy="5030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827884"/>
                <a:ext cx="8424936" cy="503011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1442" y="3688080"/>
                <a:ext cx="985837" cy="25855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6974204" y="3742809"/>
                <a:ext cx="720080" cy="8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6" name="Isosceles Triangle 15"/>
              <p:cNvSpPr/>
              <p:nvPr/>
            </p:nvSpPr>
            <p:spPr bwMode="auto">
              <a:xfrm rot="16200000">
                <a:off x="6972518" y="3657141"/>
                <a:ext cx="157590" cy="174953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690247" y="455952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96409" y="438191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2505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340268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8031" y="437807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16445" y="4560671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742025" y="4561817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15730" y="456296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66005" y="547381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61546" y="530995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911528" y="567548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689570" y="550475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672508" y="642717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326796" y="6228939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957361" y="641571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CG5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771540" y="2037498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CG4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</a:t>
            </a:r>
            <a:r>
              <a:rPr lang="da-DK" sz="1800" kern="0" spc="-50" dirty="0" smtClean="0">
                <a:ea typeface="ＭＳ Ｐゴシック" pitchFamily="34" charset="-128"/>
              </a:rPr>
              <a:t>modificere 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79949" y="2613434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276872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513059" y="2544108"/>
                  <a:ext cx="0" cy="30189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Meget 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helt klart, hvad der er fælles, og hvad der er forskelligt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Ingen kodedublering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dot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getTimestamp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10989</TotalTime>
  <Words>5971</Words>
  <Application>Microsoft Office PowerPoint</Application>
  <PresentationFormat>On-screen Show (4:3)</PresentationFormat>
  <Paragraphs>868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1016</cp:revision>
  <cp:lastPrinted>2019-07-30T07:46:50Z</cp:lastPrinted>
  <dcterms:created xsi:type="dcterms:W3CDTF">2009-09-02T10:07:09Z</dcterms:created>
  <dcterms:modified xsi:type="dcterms:W3CDTF">2022-11-02T13:21:55Z</dcterms:modified>
</cp:coreProperties>
</file>