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3" r:id="rId2"/>
    <p:sldId id="411" r:id="rId3"/>
    <p:sldId id="412" r:id="rId4"/>
    <p:sldId id="413" r:id="rId5"/>
    <p:sldId id="414" r:id="rId6"/>
    <p:sldId id="415" r:id="rId7"/>
    <p:sldId id="416" r:id="rId8"/>
    <p:sldId id="406" r:id="rId9"/>
    <p:sldId id="407" r:id="rId10"/>
    <p:sldId id="408" r:id="rId11"/>
    <p:sldId id="409" r:id="rId12"/>
    <p:sldId id="410" r:id="rId13"/>
    <p:sldId id="400" r:id="rId14"/>
    <p:sldId id="401" r:id="rId15"/>
    <p:sldId id="396" r:id="rId16"/>
    <p:sldId id="418" r:id="rId17"/>
    <p:sldId id="419" r:id="rId18"/>
    <p:sldId id="420" r:id="rId19"/>
    <p:sldId id="421" r:id="rId20"/>
    <p:sldId id="384" r:id="rId21"/>
    <p:sldId id="385" r:id="rId22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ECFF"/>
    <a:srgbClr val="0000FF"/>
    <a:srgbClr val="A50021"/>
    <a:srgbClr val="0000CC"/>
    <a:srgbClr val="FFFFCC"/>
    <a:srgbClr val="7030A0"/>
    <a:srgbClr val="000000"/>
    <a:srgbClr val="6600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82" d="100"/>
          <a:sy n="82" d="100"/>
        </p:scale>
        <p:origin x="114" y="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3ECE776-52C0-4724-A86C-428E77CE8D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90A1D68-BB96-4C0D-BD76-B8ADEF34438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0B14035-BA03-4CD1-B030-71623B8381A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879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8483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2600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4333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391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7506D1C-365C-46EF-84F4-208CA85511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882295-2DA0-4F0D-859C-E55CF28A69F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92E613F-CB2D-4BDB-9B74-7F8484AE2EF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C102DDE-C386-4207-81BC-399C3D63903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13E2C71-2077-4C3A-8484-B040119CC3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CE59A7E-33CE-4C77-BF67-D96C8AD4E9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8056D7-E49C-4E07-A3A9-8ACEE231155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8056D7-E49C-4E07-A3A9-8ACEE231155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Torsdag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19" cy="5385455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Niveauer af programbeskrivelser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Statiske / dynamiske beskrivelser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Klassevariabler og klassemetoder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Variabler og metoder der et tilknyttet klassen (i stedet for at være tilknyttet objekter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Problemløsning / Analyse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BlueJ’s Code Pad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Nyttig til små eksperimenter</a:t>
            </a:r>
          </a:p>
          <a:p>
            <a:pPr>
              <a:spcBef>
                <a:spcPts val="1800"/>
              </a:spcBef>
            </a:pPr>
            <a:r>
              <a:rPr lang="da-DK" altLang="da-DK" sz="2000" dirty="0"/>
              <a:t>BlueJ’s </a:t>
            </a:r>
            <a:r>
              <a:rPr lang="da-DK" altLang="da-DK" sz="2000" dirty="0" smtClean="0"/>
              <a:t>Debugger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</a:t>
            </a:r>
            <a:r>
              <a:rPr lang="da-DK" altLang="da-DK" sz="1800" dirty="0" smtClean="0">
                <a:ea typeface="ＭＳ Ｐゴシック" pitchFamily="34" charset="-128"/>
              </a:rPr>
              <a:t>at finde fejl i kode</a:t>
            </a:r>
            <a:endParaRPr lang="da-DK" altLang="da-DK" sz="18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355600" algn="l"/>
              </a:tabLst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92" y="4077072"/>
            <a:ext cx="2259330" cy="2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866" y="4077072"/>
            <a:ext cx="237363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Eksempler fra </a:t>
            </a:r>
            <a:r>
              <a:rPr lang="da-DK" sz="3200" noProof="0" dirty="0" err="1" smtClean="0">
                <a:cs typeface="+mj-cs"/>
              </a:rPr>
              <a:t>java.lang.Math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532438" y="1545894"/>
            <a:ext cx="8208143" cy="47111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Math 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 final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PI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3.141592653589793</a:t>
            </a: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</a:rPr>
              <a:t>0.0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≤ random() &lt;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1.0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random() {...}</a:t>
            </a: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da-DK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(a) ==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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a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a) {...}</a:t>
            </a: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pow(</a:t>
            </a:r>
            <a:r>
              <a:rPr lang="en-US" altLang="da-DK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da-DK" b="1" baseline="30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pow(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a,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b)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711273" y="1108416"/>
            <a:ext cx="2952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Konstant (kan ikke ændres)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>
            <a:off x="3711273" y="1402151"/>
            <a:ext cx="264909" cy="50781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" name="Rectangle 6"/>
          <p:cNvSpPr/>
          <p:nvPr/>
        </p:nvSpPr>
        <p:spPr bwMode="auto">
          <a:xfrm>
            <a:off x="1942093" y="1909964"/>
            <a:ext cx="1027915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32418" y="3134100"/>
            <a:ext cx="105591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32418" y="4053271"/>
            <a:ext cx="105591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54189" y="4976633"/>
            <a:ext cx="1023257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32725" y="1910336"/>
            <a:ext cx="839770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508104" y="2323428"/>
            <a:ext cx="29527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avne på konstanter skrives med store bogstaver og "underscores", fx MAX_NO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292080" y="2197996"/>
            <a:ext cx="288032" cy="271636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13"/>
          <p:cNvSpPr/>
          <p:nvPr/>
        </p:nvSpPr>
        <p:spPr bwMode="auto">
          <a:xfrm>
            <a:off x="4949917" y="1879856"/>
            <a:ext cx="481619" cy="30670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61686" y="1907242"/>
            <a:ext cx="1027915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1618495" y="1387929"/>
            <a:ext cx="6198" cy="50298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8926" y="1106412"/>
            <a:ext cx="30490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Kan bruges uden for klassen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088895" y="5436766"/>
            <a:ext cx="2588919" cy="119263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Math.PI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Math.random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Math.sqrt</a:t>
            </a:r>
            <a:r>
              <a:rPr lang="da-DK" altLang="da-DK" sz="1600" b="1" dirty="0">
                <a:solidFill>
                  <a:srgbClr val="0000FF"/>
                </a:solidFill>
              </a:rPr>
              <a:t>(4.5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Math.pow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(3.34, 2)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Flere eksempler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468313" y="1061583"/>
            <a:ext cx="8280151" cy="40956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class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 {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</a:t>
            </a:r>
            <a:r>
              <a:rPr lang="en-US" b="1" dirty="0"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 </a:t>
            </a:r>
            <a:r>
              <a:rPr lang="en-US" b="1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// 1.035 ≈ 3.5%</a:t>
            </a:r>
            <a:endParaRPr lang="en-US" b="1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Person owner;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setInterestRate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rate)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= 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  </a:t>
            </a:r>
            <a:r>
              <a:rPr lang="en-US" b="1" spc="-50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// </a:t>
            </a:r>
            <a:r>
              <a:rPr lang="en-US" b="1" spc="-50" dirty="0" err="1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Opdaterer</a:t>
            </a:r>
            <a:r>
              <a:rPr lang="en-US" b="1" spc="-50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spc="-50" dirty="0" err="1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klassevariablen</a:t>
            </a:r>
            <a:endParaRPr lang="en-US" b="1" spc="-50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addInterest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)(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 *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98918" y="1430681"/>
            <a:ext cx="1045029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59825" y="2624229"/>
            <a:ext cx="1045028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55692" y="4876505"/>
            <a:ext cx="27006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>
                <a:solidFill>
                  <a:srgbClr val="0000CC"/>
                </a:solidFill>
              </a:rPr>
              <a:t>Klassemetoder har </a:t>
            </a:r>
            <a:r>
              <a:rPr lang="da-DK" altLang="da-DK" sz="1600" b="1" kern="0" dirty="0">
                <a:solidFill>
                  <a:srgbClr val="008000"/>
                </a:solidFill>
              </a:rPr>
              <a:t>kun</a:t>
            </a:r>
            <a:r>
              <a:rPr lang="da-DK" altLang="da-DK" sz="1600" b="1" kern="0" dirty="0">
                <a:solidFill>
                  <a:srgbClr val="0000CC"/>
                </a:solidFill>
              </a:rPr>
              <a:t> adgang til klassevariabler og klassemetoder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47852" y="4880020"/>
            <a:ext cx="417569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 smtClean="0">
                <a:solidFill>
                  <a:srgbClr val="0000CC"/>
                </a:solidFill>
              </a:rPr>
              <a:t>Almindelige metoder har adgang til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variabler og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metoder uanset om de er klassevariabler/klassemetoder eller ej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39442" y="5827315"/>
            <a:ext cx="646196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>
                <a:solidFill>
                  <a:srgbClr val="0000CC"/>
                </a:solidFill>
              </a:rPr>
              <a:t>En 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klassemetode</a:t>
            </a:r>
            <a:r>
              <a:rPr lang="da-DK" altLang="da-DK" sz="1600" b="1" kern="0" dirty="0">
                <a:solidFill>
                  <a:srgbClr val="0000CC"/>
                </a:solidFill>
              </a:rPr>
              <a:t>, kan dog godt oprette et eller flere nye objekter (fra egen eller andre klasser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) og derefter tilgå </a:t>
            </a:r>
            <a:r>
              <a:rPr lang="da-DK" altLang="da-DK" sz="1600" b="1" kern="0" dirty="0">
                <a:solidFill>
                  <a:srgbClr val="0000CC"/>
                </a:solidFill>
              </a:rPr>
              <a:t>feltvariabler og instansmetoder i disse objekter på 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normal vis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50425" y="3860362"/>
            <a:ext cx="536242" cy="27175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652486" y="4132112"/>
            <a:ext cx="5256584" cy="61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Type cast (ændrer typen fra double til int)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Uden  et type cast ville vi få en oversættelsesfejl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362424" y="4132113"/>
            <a:ext cx="345480" cy="2122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94622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Brug af klassevariabler og  klassemetoder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547"/>
            <a:ext cx="8414485" cy="5762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/>
              <a:t>Klassevariabler og klassemetoder tilgås via klassen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898525" y="1628775"/>
            <a:ext cx="4952295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Math.PI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Math.random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Account.setInterestRate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(1.035);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3129463"/>
            <a:ext cx="6480720" cy="80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De kan også tilgås via et objekt, men det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dårlig programmeringsstil</a:t>
            </a:r>
            <a:r>
              <a:rPr lang="da-DK" altLang="da-DK" sz="2000" kern="0" dirty="0" smtClean="0"/>
              <a:t> og kan være forvirrende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98525" y="3933056"/>
            <a:ext cx="5875624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myAccount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= </a:t>
            </a:r>
            <a:r>
              <a:rPr lang="da-DK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new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(...);</a:t>
            </a:r>
          </a:p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myAccount.setInterestRate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(1.035);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123728" y="4887740"/>
            <a:ext cx="4176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Metoden kaldes på en specifik bankkonto, men det er rentesatsen for </a:t>
            </a:r>
            <a:r>
              <a:rPr lang="da-DK" altLang="da-DK" sz="1400" b="1" u="sng" dirty="0" smtClean="0">
                <a:solidFill>
                  <a:srgbClr val="0000FF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konti, der 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3131840" y="4643123"/>
            <a:ext cx="0" cy="271636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>
          <a:xfrm rot="21165640">
            <a:off x="6223462" y="5529406"/>
            <a:ext cx="20930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511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43608" y="1268760"/>
            <a:ext cx="7145879" cy="4597367"/>
            <a:chOff x="1115616" y="1495929"/>
            <a:chExt cx="7145879" cy="4597367"/>
          </a:xfrm>
        </p:grpSpPr>
        <p:pic>
          <p:nvPicPr>
            <p:cNvPr id="10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72" y="1495929"/>
              <a:ext cx="5832648" cy="4552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284911" y="2372644"/>
              <a:ext cx="221727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Identificer problemet</a:t>
              </a:r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6012160" y="3533950"/>
              <a:ext cx="2249335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Analyser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  løsningsmuligheder</a:t>
              </a:r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1115616" y="3229168"/>
              <a:ext cx="190789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Evaluer resultatet</a:t>
              </a: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578241" y="5754742"/>
              <a:ext cx="218040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Vælg den bedste idé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915816" y="2780928"/>
              <a:ext cx="3096344" cy="13377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altLang="da-DK" sz="32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/>
              <a:t>Problemløsning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1381516" y="5200997"/>
            <a:ext cx="2606804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Implementer idéen via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et program (f.eks. i Java)</a:t>
            </a: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1475656" y="5938135"/>
            <a:ext cx="1712328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CC"/>
                </a:solidFill>
              </a:rPr>
              <a:t>Programmering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6130239" y="1182834"/>
            <a:ext cx="2915311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CC"/>
                </a:solidFill>
              </a:rPr>
              <a:t>Analyse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da-DK" altLang="da-DK" sz="1600" dirty="0">
                <a:solidFill>
                  <a:srgbClr val="0000CC"/>
                </a:solidFill>
              </a:rPr>
              <a:t>Mindst lige så vigtig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da-DK" altLang="da-DK" sz="1600" dirty="0">
                <a:solidFill>
                  <a:srgbClr val="0000CC"/>
                </a:solidFill>
              </a:rPr>
              <a:t>Kan spare masser af tid i programmeringsfasen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600" dirty="0" smtClean="0">
              <a:solidFill>
                <a:srgbClr val="0000CC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331640" y="3993919"/>
            <a:ext cx="2736304" cy="1944216"/>
          </a:xfrm>
          <a:prstGeom prst="roundRect">
            <a:avLst/>
          </a:prstGeom>
          <a:solidFill>
            <a:srgbClr val="FFFF00">
              <a:alpha val="14000"/>
            </a:srgbClr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2160" y="2314752"/>
            <a:ext cx="2266282" cy="1679167"/>
          </a:xfrm>
          <a:prstGeom prst="roundRect">
            <a:avLst/>
          </a:prstGeom>
          <a:solidFill>
            <a:srgbClr val="FFFF00">
              <a:alpha val="14000"/>
            </a:srgbClr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51" y="2708920"/>
            <a:ext cx="391154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Ex: Cup turnering (fx tennis eller fodbold)</a:t>
            </a:r>
            <a:endParaRPr lang="da-DK" sz="3200" noProof="0" dirty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618" y="1052736"/>
            <a:ext cx="7776790" cy="1800200"/>
          </a:xfrm>
        </p:spPr>
        <p:txBody>
          <a:bodyPr/>
          <a:lstStyle/>
          <a:p>
            <a:pPr marL="342900" lvl="1" indent="-342900" eaLnBrk="1" hangingPunct="1">
              <a:buChar char="•"/>
              <a:defRPr/>
            </a:pPr>
            <a:r>
              <a:rPr lang="da-DK" altLang="da-DK" b="1" noProof="0" dirty="0" smtClean="0">
                <a:solidFill>
                  <a:srgbClr val="A50021"/>
                </a:solidFill>
                <a:cs typeface="ＭＳ Ｐゴシック" charset="0"/>
              </a:rPr>
              <a:t>Spillerne/holdene mødes to og to</a:t>
            </a:r>
            <a:endParaRPr lang="da-DK" altLang="da-DK" b="1" noProof="0" dirty="0">
              <a:solidFill>
                <a:srgbClr val="A50021"/>
              </a:solidFill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da-DK" altLang="da-DK" sz="1800" noProof="0" dirty="0" smtClean="0"/>
              <a:t>Vinderen fortsætter til næste runde, mens taberen er slået ud af turneringen og ikke får flere kampe</a:t>
            </a:r>
          </a:p>
          <a:p>
            <a:pPr lvl="1" eaLnBrk="1" hangingPunct="1">
              <a:defRPr/>
            </a:pPr>
            <a:r>
              <a:rPr lang="da-DK" altLang="da-DK" sz="1800" noProof="0" dirty="0" smtClean="0"/>
              <a:t>Vi vil gerne lave en algoritme, som beregner, hvor mange kampe, der skal til, hvis der er X spillere/hold i turneringen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14</a:t>
            </a:fld>
            <a:endParaRPr lang="da-DK" altLang="da-DK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1003" y="2823344"/>
            <a:ext cx="5536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eaLnBrk="1" hangingPunct="1">
              <a:spcBef>
                <a:spcPts val="1200"/>
              </a:spcBef>
              <a:defRPr/>
            </a:pPr>
            <a:r>
              <a:rPr lang="da-DK" altLang="da-DK" sz="2000" kern="0" dirty="0" smtClean="0"/>
              <a:t>Løsning for X = 29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13 sekstendedels finaler + 3 oversiddere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8 ottendedels 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4 kvartfinaler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2 seminfinaler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1 finale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I alt 28 kampe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90380" y="5229200"/>
            <a:ext cx="6754465" cy="123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eaLnBrk="1" hangingPunct="1">
              <a:defRPr/>
            </a:pPr>
            <a:r>
              <a:rPr lang="da-DK" altLang="da-DK" sz="2000" kern="0" dirty="0" smtClean="0"/>
              <a:t>Er der en lettere måde at løse opgaven på?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Der </a:t>
            </a:r>
            <a:r>
              <a:rPr lang="da-DK" altLang="da-DK" sz="1800" kern="0" dirty="0"/>
              <a:t>bliver slået </a:t>
            </a:r>
            <a:r>
              <a:rPr lang="da-DK" altLang="da-DK" sz="1800" kern="0" dirty="0" smtClean="0"/>
              <a:t>ét </a:t>
            </a:r>
            <a:r>
              <a:rPr lang="da-DK" altLang="da-DK" sz="1800" kern="0" dirty="0"/>
              <a:t>hold ud i hver </a:t>
            </a:r>
            <a:r>
              <a:rPr lang="da-DK" altLang="da-DK" sz="1800" kern="0" dirty="0" smtClean="0"/>
              <a:t>kamp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Vi er færdige, når der kun er et hold tilbage (vinderen)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vi skal bruge X-1 </a:t>
            </a:r>
            <a:r>
              <a:rPr lang="da-DK" altLang="da-DK" sz="1800" kern="0" dirty="0" smtClean="0"/>
              <a:t>kampe (hvor X er antallet af hold)</a:t>
            </a:r>
            <a:endParaRPr lang="da-DK" altLang="da-DK" sz="1800" kern="0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7812360" y="3416883"/>
            <a:ext cx="1224136" cy="836799"/>
          </a:xfrm>
          <a:prstGeom prst="roundRect">
            <a:avLst/>
          </a:prstGeom>
          <a:solidFill>
            <a:srgbClr val="FFFF00">
              <a:alpha val="14000"/>
            </a:srgbClr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2987824" y="3895654"/>
            <a:ext cx="2592288" cy="979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400" spc="-50" dirty="0" smtClean="0">
                <a:solidFill>
                  <a:srgbClr val="0000CC"/>
                </a:solidFill>
              </a:rPr>
              <a:t>Husk at bruge tid på analyse</a:t>
            </a:r>
          </a:p>
          <a:p>
            <a:pPr marL="180975" indent="-180975" eaLnBrk="1" hangingPunct="1">
              <a:spcBef>
                <a:spcPts val="100"/>
              </a:spcBef>
            </a:pPr>
            <a:r>
              <a:rPr lang="da-DK" altLang="da-DK" sz="1400" spc="-50" dirty="0">
                <a:solidFill>
                  <a:srgbClr val="0000CC"/>
                </a:solidFill>
              </a:rPr>
              <a:t>Giver simplere programmer</a:t>
            </a:r>
          </a:p>
          <a:p>
            <a:pPr marL="180975" indent="-180975" eaLnBrk="1" hangingPunct="1">
              <a:spcBef>
                <a:spcPts val="100"/>
              </a:spcBef>
            </a:pPr>
            <a:r>
              <a:rPr lang="da-DK" altLang="da-DK" sz="1400" dirty="0" smtClean="0">
                <a:solidFill>
                  <a:srgbClr val="0000CC"/>
                </a:solidFill>
              </a:rPr>
              <a:t>Hurtigere at skrive og nemmere at vedligeholde</a:t>
            </a:r>
          </a:p>
        </p:txBody>
      </p:sp>
    </p:spTree>
    <p:extLst>
      <p:ext uri="{BB962C8B-B14F-4D97-AF65-F5344CB8AC3E}">
        <p14:creationId xmlns:p14="http://schemas.microsoft.com/office/powerpoint/2010/main" val="28001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879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BlueJ’s</a:t>
            </a:r>
            <a:r>
              <a:rPr lang="da-DK" altLang="da-DK" sz="3200" noProof="0" dirty="0" smtClean="0">
                <a:ea typeface="ＭＳ Ｐゴシック" pitchFamily="34" charset="-128"/>
              </a:rPr>
              <a:t> Code Pad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51621" y="4365104"/>
            <a:ext cx="4512272" cy="123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sz="1800" b="1" dirty="0" smtClean="0">
                <a:cs typeface="ＭＳ Ｐゴシック" pitchFamily="-106" charset="-128"/>
              </a:rPr>
              <a:t>I </a:t>
            </a:r>
            <a:r>
              <a:rPr lang="da-DK" altLang="da-DK" sz="1800" b="1" dirty="0">
                <a:cs typeface="ＭＳ Ｐゴシック" pitchFamily="-106" charset="-128"/>
              </a:rPr>
              <a:t>Code </a:t>
            </a:r>
            <a:r>
              <a:rPr lang="da-DK" altLang="da-DK" sz="1800" b="1" dirty="0" err="1">
                <a:cs typeface="ＭＳ Ｐゴシック" pitchFamily="-106" charset="-128"/>
              </a:rPr>
              <a:t>Pad’en</a:t>
            </a:r>
            <a:r>
              <a:rPr lang="da-DK" altLang="da-DK" sz="1800" b="1" dirty="0">
                <a:cs typeface="ＭＳ Ｐゴシック" pitchFamily="-106" charset="-128"/>
              </a:rPr>
              <a:t> </a:t>
            </a:r>
            <a:r>
              <a:rPr lang="da-DK" altLang="da-DK" sz="1800" b="1" dirty="0">
                <a:latin typeface="+mn-lt"/>
                <a:cs typeface="ＭＳ Ｐゴシック" pitchFamily="-106" charset="-128"/>
              </a:rPr>
              <a:t>k</a:t>
            </a:r>
            <a:r>
              <a:rPr lang="da-DK" altLang="da-DK" sz="1800" b="1" dirty="0" smtClean="0">
                <a:latin typeface="+mn-lt"/>
                <a:cs typeface="ＭＳ Ｐゴシック" pitchFamily="-106" charset="-128"/>
              </a:rPr>
              <a:t>an man indtaste erklæringer, sætninger og udtryk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>
                <a:solidFill>
                  <a:srgbClr val="000066"/>
                </a:solidFill>
              </a:rPr>
              <a:t>Udtryk evalueres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Erklæringer og sætninger udføres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94409" y="5725356"/>
            <a:ext cx="5257711" cy="9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sz="1800" b="1" spc="-30" dirty="0" smtClean="0">
                <a:cs typeface="ＭＳ Ｐゴシック" pitchFamily="-106" charset="-128"/>
              </a:rPr>
              <a:t>Brug </a:t>
            </a:r>
            <a:r>
              <a:rPr lang="da-DK" altLang="da-DK" sz="1800" b="1" spc="-30" dirty="0">
                <a:cs typeface="ＭＳ Ｐゴシック" pitchFamily="-106" charset="-128"/>
              </a:rPr>
              <a:t>Code </a:t>
            </a:r>
            <a:r>
              <a:rPr lang="da-DK" altLang="da-DK" sz="1800" b="1" spc="-30" dirty="0" err="1">
                <a:cs typeface="ＭＳ Ｐゴシック" pitchFamily="-106" charset="-128"/>
              </a:rPr>
              <a:t>Pad’en</a:t>
            </a:r>
            <a:r>
              <a:rPr lang="da-DK" altLang="da-DK" sz="1800" b="1" spc="-30" dirty="0">
                <a:cs typeface="ＭＳ Ｐゴシック" pitchFamily="-106" charset="-128"/>
              </a:rPr>
              <a:t> til </a:t>
            </a:r>
            <a:r>
              <a:rPr lang="da-DK" altLang="da-DK" sz="1800" b="1" spc="-30" dirty="0" smtClean="0">
                <a:cs typeface="ＭＳ Ｐゴシック" pitchFamily="-106" charset="-128"/>
              </a:rPr>
              <a:t>hurtige eksperimenter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Mere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komplekse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eksperimenter laves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bedst</a:t>
            </a:r>
            <a:br>
              <a:rPr lang="da-DK" altLang="da-DK" sz="16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via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en testklasse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47" y="1136519"/>
            <a:ext cx="4064616" cy="4544980"/>
          </a:xfrm>
          <a:prstGeom prst="rect">
            <a:avLst/>
          </a:prstGeom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262988" y="1453434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4 + 3 * 5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724128" y="1793800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19   (int)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271455" y="2134166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int i = 7;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254522" y="2474532"/>
            <a:ext cx="303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>
                <a:solidFill>
                  <a:schemeClr val="tx1"/>
                </a:solidFill>
              </a:rPr>
              <a:t>b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oolean </a:t>
            </a: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 = false;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279922" y="2842958"/>
            <a:ext cx="303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>
                <a:solidFill>
                  <a:schemeClr val="tx1"/>
                </a:solidFill>
              </a:rPr>
              <a:t>i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f(</a:t>
            </a: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 = true) { i++; }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279922" y="3871430"/>
            <a:ext cx="3001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i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724128" y="4211796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8   (int)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62984" y="3169028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707189" y="3509394"/>
            <a:ext cx="21687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true   (boolean)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97" y="1114253"/>
            <a:ext cx="3955294" cy="318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75" y="1148341"/>
            <a:ext cx="3932786" cy="3146062"/>
          </a:xfrm>
          <a:prstGeom prst="rect">
            <a:avLst/>
          </a:prstGeom>
        </p:spPr>
      </p:pic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3041771" y="3257185"/>
            <a:ext cx="1200029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latin typeface="+mn-lt"/>
                <a:cs typeface="ＭＳ Ｐゴシック" pitchFamily="-106" charset="-128"/>
              </a:rPr>
              <a:t>Code Pad</a:t>
            </a:r>
            <a:endParaRPr lang="da-DK" altLang="da-DK" sz="14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 rot="20832830">
            <a:off x="6273937" y="5804184"/>
            <a:ext cx="152746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7114471" y="1546763"/>
            <a:ext cx="141156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0" hangingPunct="0">
              <a:defRPr sz="1600" b="1" kern="0">
                <a:solidFill>
                  <a:srgbClr val="0000CC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sz="1200" b="1" kern="0" dirty="0">
                <a:solidFill>
                  <a:srgbClr val="0000CC"/>
                </a:solidFill>
              </a:rPr>
              <a:t>Hvad er værdien af </a:t>
            </a:r>
            <a:r>
              <a:rPr lang="da-DK" altLang="da-DK" sz="1200" b="1" kern="0" dirty="0" err="1">
                <a:solidFill>
                  <a:srgbClr val="008000"/>
                </a:solidFill>
              </a:rPr>
              <a:t>female</a:t>
            </a:r>
            <a:r>
              <a:rPr lang="da-DK" altLang="da-DK" sz="1200" b="1" kern="0" dirty="0">
                <a:solidFill>
                  <a:srgbClr val="0000CC"/>
                </a:solidFill>
              </a:rPr>
              <a:t> og </a:t>
            </a:r>
            <a:r>
              <a:rPr lang="da-DK" altLang="da-DK" sz="1200" b="1" kern="0" dirty="0">
                <a:solidFill>
                  <a:srgbClr val="008000"/>
                </a:solidFill>
              </a:rPr>
              <a:t>i</a:t>
            </a:r>
            <a:r>
              <a:rPr lang="da-DK" altLang="da-DK" sz="1200" b="1" kern="0" dirty="0">
                <a:solidFill>
                  <a:srgbClr val="0000CC"/>
                </a:solidFill>
              </a:rPr>
              <a:t> efter udførelsen af if sætningen?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563118" y="4704880"/>
            <a:ext cx="2956376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0" hangingPunct="0">
              <a:defRPr sz="1200" b="1" kern="0">
                <a:solidFill>
                  <a:srgbClr val="0000CC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Hvis man skriver forkert og </a:t>
            </a:r>
            <a:r>
              <a:rPr lang="da-DK" altLang="da-DK" dirty="0" smtClean="0"/>
              <a:t>f.eks. får </a:t>
            </a:r>
            <a:r>
              <a:rPr lang="da-DK" altLang="da-DK" dirty="0"/>
              <a:t>en syntaksfejl, kan man trykke på </a:t>
            </a:r>
            <a:r>
              <a:rPr lang="da-DK" altLang="da-DK" dirty="0">
                <a:solidFill>
                  <a:srgbClr val="008000"/>
                </a:solidFill>
              </a:rPr>
              <a:t>↑</a:t>
            </a:r>
            <a:r>
              <a:rPr lang="da-DK" altLang="da-DK" dirty="0"/>
              <a:t>, hvilket kopierer det </a:t>
            </a:r>
            <a:r>
              <a:rPr lang="da-DK" altLang="da-DK" dirty="0" smtClean="0"/>
              <a:t>sidste, </a:t>
            </a:r>
            <a:r>
              <a:rPr lang="da-DK" altLang="da-DK" dirty="0"/>
              <a:t>man skrev</a:t>
            </a:r>
          </a:p>
        </p:txBody>
      </p:sp>
    </p:spTree>
    <p:extLst>
      <p:ext uri="{BB962C8B-B14F-4D97-AF65-F5344CB8AC3E}">
        <p14:creationId xmlns:p14="http://schemas.microsoft.com/office/powerpoint/2010/main" val="1839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0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3" grpId="0"/>
      <p:bldP spid="21" grpId="0"/>
      <p:bldP spid="37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3558120" cy="1510428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charset="-128"/>
              </a:rPr>
              <a:t>Bruges i nogle af opgaverne i kursets anden halvdel</a:t>
            </a:r>
            <a:endParaRPr lang="da-DK" altLang="da-DK" sz="1800" noProof="0" dirty="0">
              <a:ea typeface="ＭＳ Ｐゴシック" charset="-12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0790" y="2843190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468313" y="333375"/>
            <a:ext cx="856818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smtClean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kern="0" smtClean="0">
                <a:cs typeface="Arial"/>
              </a:rPr>
              <a:t> </a:t>
            </a:r>
            <a:r>
              <a:rPr lang="da-DK" altLang="da-DK" sz="3200" kern="0" spc="-150" smtClean="0">
                <a:ea typeface="ＭＳ Ｐゴシック" charset="-128"/>
              </a:rPr>
              <a:t>BlueJ's debugger (afluser = fejlfinder)</a:t>
            </a:r>
            <a:endParaRPr lang="da-DK" altLang="da-DK" sz="3200" kern="0" spc="-15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9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</a:t>
            </a:r>
            <a:r>
              <a:rPr lang="da-DK" altLang="da-DK" sz="1800" kern="0" smtClean="0">
                <a:ea typeface="ＭＳ Ｐゴシック" charset="-128"/>
              </a:rPr>
              <a:t>stopper inden </a:t>
            </a:r>
            <a:r>
              <a:rPr lang="da-DK" altLang="da-DK" sz="1800" kern="0" dirty="0" smtClean="0">
                <a:ea typeface="ＭＳ Ｐゴシック" charset="-128"/>
              </a:rPr>
              <a:t>første sætning i kroppen af den 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2880842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995" y="5133229"/>
            <a:ext cx="2888068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169732" y="5302707"/>
            <a:ext cx="2821880" cy="9233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 smtClean="0"/>
              <a:t>Når vi er stoppet ved et </a:t>
            </a:r>
            <a:r>
              <a:rPr lang="da-DK" altLang="da-DK" dirty="0" err="1" smtClean="0"/>
              <a:t>breakpoint</a:t>
            </a:r>
            <a:r>
              <a:rPr lang="da-DK" altLang="da-DK" dirty="0" smtClean="0"/>
              <a:t> (eller et statement nået via Step eller Step </a:t>
            </a:r>
            <a:r>
              <a:rPr lang="da-DK" altLang="da-DK" dirty="0" err="1"/>
              <a:t>I</a:t>
            </a:r>
            <a:r>
              <a:rPr lang="da-DK" altLang="da-DK" smtClean="0"/>
              <a:t>nto</a:t>
            </a:r>
            <a:r>
              <a:rPr lang="da-DK" altLang="da-DK" dirty="0" smtClean="0"/>
              <a:t>), kan vi inspicere alle variabler i de objekter, der er i gang med at udføre metodekald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219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Niveauer af programbeskrivelser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4463726" cy="519588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Klassediagram (oversigt)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Hvad (specifikation)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JavaDoc (mellem-niveau)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Hvad (dokumentation)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Java-kode (detaljeret)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Hvordan (inplementation)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Objektdiagram (oversigt)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Relationer mellem objekter (referencer)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Sekvensdiagram (detaljeret)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Interaktion mellem objekter (metodekald)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60998" y="1195182"/>
            <a:ext cx="3027363" cy="1957387"/>
            <a:chOff x="3560" y="981"/>
            <a:chExt cx="1907" cy="1233"/>
          </a:xfrm>
        </p:grpSpPr>
        <p:sp>
          <p:nvSpPr>
            <p:cNvPr id="52239" name="AutoShape 4"/>
            <p:cNvSpPr>
              <a:spLocks/>
            </p:cNvSpPr>
            <p:nvPr/>
          </p:nvSpPr>
          <p:spPr bwMode="auto">
            <a:xfrm>
              <a:off x="3560" y="981"/>
              <a:ext cx="137" cy="1233"/>
            </a:xfrm>
            <a:prstGeom prst="rightBrace">
              <a:avLst>
                <a:gd name="adj1" fmla="val 88909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2240" name="Text Box 5"/>
            <p:cNvSpPr txBox="1">
              <a:spLocks noChangeArrowheads="1"/>
            </p:cNvSpPr>
            <p:nvPr/>
          </p:nvSpPr>
          <p:spPr bwMode="auto">
            <a:xfrm>
              <a:off x="3742" y="1486"/>
              <a:ext cx="1725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b="1" dirty="0" smtClean="0">
                  <a:latin typeface="+mn-lt"/>
                  <a:cs typeface="ＭＳ Ｐゴシック" pitchFamily="-106" charset="-128"/>
                </a:rPr>
                <a:t>Statisk </a:t>
              </a:r>
              <a:r>
                <a:rPr lang="da-DK" altLang="da-DK" b="1" dirty="0">
                  <a:latin typeface="+mn-lt"/>
                  <a:cs typeface="ＭＳ Ｐゴシック" pitchFamily="-106" charset="-128"/>
                </a:rPr>
                <a:t>(struktur)</a:t>
              </a:r>
            </a:p>
            <a:p>
              <a:pPr marL="265113" lvl="1" indent="-265113" eaLnBrk="1" hangingPunct="1">
                <a:spcBef>
                  <a:spcPct val="20000"/>
                </a:spcBef>
                <a:buChar char="–"/>
              </a:pP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rum for hvad der generelt kan ske</a:t>
              </a:r>
            </a:p>
          </p:txBody>
        </p:sp>
      </p:grpSp>
      <p:sp>
        <p:nvSpPr>
          <p:cNvPr id="249865" name="Line 9"/>
          <p:cNvSpPr>
            <a:spLocks noChangeShapeType="1"/>
          </p:cNvSpPr>
          <p:nvPr/>
        </p:nvSpPr>
        <p:spPr bwMode="auto">
          <a:xfrm>
            <a:off x="827335" y="3440311"/>
            <a:ext cx="7488237" cy="0"/>
          </a:xfrm>
          <a:prstGeom prst="line">
            <a:avLst/>
          </a:prstGeom>
          <a:noFill/>
          <a:ln w="12700">
            <a:solidFill>
              <a:srgbClr val="00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5354634" y="3584327"/>
            <a:ext cx="3355829" cy="1982606"/>
            <a:chOff x="5427412" y="3789040"/>
            <a:chExt cx="3355829" cy="1982606"/>
          </a:xfrm>
        </p:grpSpPr>
        <p:sp>
          <p:nvSpPr>
            <p:cNvPr id="52237" name="AutoShape 6"/>
            <p:cNvSpPr>
              <a:spLocks/>
            </p:cNvSpPr>
            <p:nvPr/>
          </p:nvSpPr>
          <p:spPr bwMode="auto">
            <a:xfrm>
              <a:off x="5427412" y="3789040"/>
              <a:ext cx="223851" cy="1982606"/>
            </a:xfrm>
            <a:prstGeom prst="rightBrace">
              <a:avLst>
                <a:gd name="adj1" fmla="val 61152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5724128" y="4581128"/>
              <a:ext cx="3059113" cy="101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b="1" dirty="0" smtClean="0">
                  <a:latin typeface="+mn-lt"/>
                  <a:cs typeface="ＭＳ Ｐゴシック" pitchFamily="-106" charset="-128"/>
                </a:rPr>
                <a:t>Dynamisk (udførelse)</a:t>
              </a:r>
              <a:endParaRPr lang="da-DK" altLang="da-DK" b="1" dirty="0">
                <a:latin typeface="+mn-lt"/>
                <a:cs typeface="ＭＳ Ｐゴシック" pitchFamily="-106" charset="-128"/>
              </a:endParaRPr>
            </a:p>
            <a:p>
              <a:pPr marL="265113" lvl="1" indent="-265113" eaLnBrk="1" hangingPunct="1">
                <a:spcBef>
                  <a:spcPct val="20000"/>
                </a:spcBef>
                <a:buChar char="–"/>
              </a:pP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scenarie for hvad der </a:t>
              </a:r>
              <a:r>
                <a:rPr lang="da-DK" altLang="da-DK" sz="1800" dirty="0" smtClean="0">
                  <a:solidFill>
                    <a:srgbClr val="000066"/>
                  </a:solidFill>
                  <a:latin typeface="+mn-lt"/>
                </a:rPr>
                <a:t>sker </a:t>
              </a: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i en konkret situation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6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48148" y="1052736"/>
            <a:ext cx="621208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Niveauer af programbeskrivelser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Statiske / dynamiske beskrivelser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Klassevariabler </a:t>
            </a:r>
            <a:r>
              <a:rPr lang="da-DK" altLang="da-DK" sz="2000" dirty="0">
                <a:ea typeface="ＭＳ Ｐゴシック" pitchFamily="34" charset="-128"/>
              </a:rPr>
              <a:t>og </a:t>
            </a:r>
            <a:r>
              <a:rPr lang="da-DK" altLang="da-DK" sz="2000" dirty="0" smtClean="0">
                <a:ea typeface="ＭＳ Ｐゴシック" pitchFamily="34" charset="-128"/>
              </a:rPr>
              <a:t>klassemetoder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Variabler og metoder der et tilknyttet </a:t>
            </a:r>
            <a:r>
              <a:rPr lang="da-DK" altLang="da-DK" sz="1800" kern="0" dirty="0" smtClean="0">
                <a:ea typeface="ＭＳ Ｐゴシック" pitchFamily="34" charset="-128"/>
              </a:rPr>
              <a:t>klassen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i stedet for </a:t>
            </a:r>
            <a:r>
              <a:rPr lang="da-DK" altLang="da-DK" sz="1800" kern="0" dirty="0" smtClean="0">
                <a:ea typeface="ＭＳ Ｐゴシック" pitchFamily="34" charset="-128"/>
              </a:rPr>
              <a:t>at være tilknyttet objekter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Problemløsning / analyse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Husk at lave en grundig analyse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Det betaler sig i det lange løb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I store projekter bruger man ofte </a:t>
            </a:r>
            <a:r>
              <a:rPr lang="da-DK" altLang="da-DK" sz="1800" kern="0" dirty="0" smtClean="0">
                <a:ea typeface="ＭＳ Ｐゴシック" pitchFamily="34" charset="-128"/>
              </a:rPr>
              <a:t>betydeligt mere </a:t>
            </a:r>
            <a:r>
              <a:rPr lang="da-DK" altLang="da-DK" sz="1800" kern="0" dirty="0">
                <a:ea typeface="ＭＳ Ｐゴシック" pitchFamily="34" charset="-128"/>
              </a:rPr>
              <a:t>tid på analyse end på programmering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err="1">
                <a:ea typeface="ＭＳ Ｐゴシック" pitchFamily="34" charset="-128"/>
              </a:rPr>
              <a:t>BlueJ’s</a:t>
            </a:r>
            <a:r>
              <a:rPr lang="da-DK" altLang="da-DK" sz="2000" dirty="0">
                <a:ea typeface="ＭＳ Ｐゴシック" pitchFamily="34" charset="-128"/>
              </a:rPr>
              <a:t> Code Pad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små eksperimenter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err="1"/>
              <a:t>BlueJ’s</a:t>
            </a:r>
            <a:r>
              <a:rPr lang="da-DK" altLang="da-DK" sz="2000" dirty="0"/>
              <a:t> Debugger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at finde fejl i </a:t>
            </a:r>
            <a:r>
              <a:rPr lang="da-DK" altLang="da-DK" sz="1800" dirty="0" smtClean="0">
                <a:ea typeface="ＭＳ Ｐゴシック" pitchFamily="34" charset="-128"/>
              </a:rPr>
              <a:t>kode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Bruges i projekter i kursets anden halvdel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Klassediagram (statisk, oversigt)</a:t>
            </a:r>
          </a:p>
        </p:txBody>
      </p:sp>
      <p:sp>
        <p:nvSpPr>
          <p:cNvPr id="54292" name="Rectangle 7"/>
          <p:cNvSpPr>
            <a:spLocks noChangeArrowheads="1"/>
          </p:cNvSpPr>
          <p:nvPr/>
        </p:nvSpPr>
        <p:spPr bwMode="auto">
          <a:xfrm>
            <a:off x="5362998" y="1170807"/>
            <a:ext cx="3312690" cy="1735036"/>
          </a:xfrm>
          <a:prstGeom prst="rect">
            <a:avLst/>
          </a:prstGeom>
          <a:solidFill>
            <a:srgbClr val="CCFFCC"/>
          </a:solidFill>
          <a:ln w="19050">
            <a:solidFill>
              <a:srgbClr val="002060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sz="1800"/>
          </a:p>
        </p:txBody>
      </p:sp>
      <p:sp>
        <p:nvSpPr>
          <p:cNvPr id="54293" name="Text Box 8"/>
          <p:cNvSpPr txBox="1">
            <a:spLocks noChangeArrowheads="1"/>
          </p:cNvSpPr>
          <p:nvPr/>
        </p:nvSpPr>
        <p:spPr bwMode="auto">
          <a:xfrm>
            <a:off x="5723360" y="1273613"/>
            <a:ext cx="24482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600" b="1" dirty="0" err="1"/>
              <a:t>NumberDisplay</a:t>
            </a:r>
            <a:endParaRPr lang="da-DK" altLang="da-DK" sz="1600" b="1" dirty="0"/>
          </a:p>
        </p:txBody>
      </p:sp>
      <p:sp>
        <p:nvSpPr>
          <p:cNvPr id="54295" name="Line 10"/>
          <p:cNvSpPr>
            <a:spLocks noChangeShapeType="1"/>
          </p:cNvSpPr>
          <p:nvPr/>
        </p:nvSpPr>
        <p:spPr bwMode="auto">
          <a:xfrm>
            <a:off x="5362998" y="1747069"/>
            <a:ext cx="3312690" cy="1587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 sz="1800"/>
          </a:p>
        </p:txBody>
      </p:sp>
      <p:sp>
        <p:nvSpPr>
          <p:cNvPr id="54296" name="Text Box 11"/>
          <p:cNvSpPr txBox="1">
            <a:spLocks noChangeArrowheads="1"/>
          </p:cNvSpPr>
          <p:nvPr/>
        </p:nvSpPr>
        <p:spPr bwMode="auto">
          <a:xfrm>
            <a:off x="5484477" y="1818507"/>
            <a:ext cx="3313261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getValue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setValue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(int val)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64890" y="1182302"/>
            <a:ext cx="3167063" cy="1715604"/>
            <a:chOff x="611560" y="4663589"/>
            <a:chExt cx="3167063" cy="1715604"/>
          </a:xfrm>
        </p:grpSpPr>
        <p:sp>
          <p:nvSpPr>
            <p:cNvPr id="54290" name="Rectangle 5"/>
            <p:cNvSpPr>
              <a:spLocks noChangeArrowheads="1"/>
            </p:cNvSpPr>
            <p:nvPr/>
          </p:nvSpPr>
          <p:spPr bwMode="auto">
            <a:xfrm>
              <a:off x="648147" y="4663589"/>
              <a:ext cx="2880320" cy="171560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sz="1800"/>
            </a:p>
          </p:txBody>
        </p:sp>
        <p:sp>
          <p:nvSpPr>
            <p:cNvPr id="54291" name="Text Box 6"/>
            <p:cNvSpPr txBox="1">
              <a:spLocks noChangeArrowheads="1"/>
            </p:cNvSpPr>
            <p:nvPr/>
          </p:nvSpPr>
          <p:spPr bwMode="auto">
            <a:xfrm>
              <a:off x="899592" y="4754901"/>
              <a:ext cx="2232248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600" b="1" dirty="0" err="1"/>
                <a:t>ClockDisplay</a:t>
              </a:r>
              <a:endParaRPr lang="da-DK" altLang="da-DK" sz="1600" b="1" dirty="0"/>
            </a:p>
          </p:txBody>
        </p:sp>
        <p:sp>
          <p:nvSpPr>
            <p:cNvPr id="54294" name="Line 9"/>
            <p:cNvSpPr>
              <a:spLocks noChangeShapeType="1"/>
            </p:cNvSpPr>
            <p:nvPr/>
          </p:nvSpPr>
          <p:spPr bwMode="auto">
            <a:xfrm>
              <a:off x="611560" y="5229944"/>
              <a:ext cx="2916907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 sz="1800"/>
            </a:p>
          </p:txBody>
        </p:sp>
        <p:sp>
          <p:nvSpPr>
            <p:cNvPr id="54297" name="Text Box 12"/>
            <p:cNvSpPr txBox="1">
              <a:spLocks noChangeArrowheads="1"/>
            </p:cNvSpPr>
            <p:nvPr/>
          </p:nvSpPr>
          <p:spPr bwMode="auto">
            <a:xfrm>
              <a:off x="684585" y="5299794"/>
              <a:ext cx="3094038" cy="107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timeTick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setTime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600" b="1" dirty="0" smtClean="0">
                  <a:solidFill>
                    <a:schemeClr val="tx1"/>
                  </a:solidFill>
                  <a:latin typeface="Courier New" pitchFamily="49" charset="0"/>
                </a:rPr>
                <a:t>h, </a:t>
              </a:r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 m)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getTime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da-DK" altLang="da-DK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updateDisplay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</p:txBody>
        </p:sp>
      </p:grpSp>
      <p:sp>
        <p:nvSpPr>
          <p:cNvPr id="54298" name="Text Box 13"/>
          <p:cNvSpPr txBox="1">
            <a:spLocks noChangeArrowheads="1"/>
          </p:cNvSpPr>
          <p:nvPr/>
        </p:nvSpPr>
        <p:spPr bwMode="auto">
          <a:xfrm>
            <a:off x="5053322" y="1736440"/>
            <a:ext cx="2955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2060"/>
                </a:solidFill>
              </a:rPr>
              <a:t>2</a:t>
            </a:r>
          </a:p>
        </p:txBody>
      </p:sp>
      <p:cxnSp>
        <p:nvCxnSpPr>
          <p:cNvPr id="54299" name="AutoShape 14"/>
          <p:cNvCxnSpPr>
            <a:cxnSpLocks noChangeShapeType="1"/>
          </p:cNvCxnSpPr>
          <p:nvPr/>
        </p:nvCxnSpPr>
        <p:spPr bwMode="auto">
          <a:xfrm>
            <a:off x="4081797" y="2133129"/>
            <a:ext cx="12447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02621" y="2991016"/>
            <a:ext cx="2896413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UML klassediagrammer viser sommetider også nogle af feltvariablerne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56925" y="4067986"/>
            <a:ext cx="8702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2060"/>
                </a:solidFill>
              </a:rPr>
              <a:t>BlueJ</a:t>
            </a:r>
            <a:endParaRPr lang="da-DK" altLang="da-DK" sz="1600" dirty="0">
              <a:solidFill>
                <a:srgbClr val="002060"/>
              </a:solidFill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561317" y="1124744"/>
            <a:ext cx="71142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2060"/>
                </a:solidFill>
              </a:rPr>
              <a:t>UML</a:t>
            </a:r>
            <a:endParaRPr lang="da-DK" altLang="da-DK" sz="1600" dirty="0">
              <a:solidFill>
                <a:srgbClr val="00206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704147" y="4095997"/>
            <a:ext cx="4302732" cy="14619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Her kan man kun se klassernes navne og pilene imellem dem, men ved </a:t>
            </a:r>
            <a:r>
              <a:rPr lang="da-DK" altLang="da-DK" sz="1400" b="1" dirty="0">
                <a:solidFill>
                  <a:srgbClr val="0000FF"/>
                </a:solidFill>
              </a:rPr>
              <a:t>at skabe et objekt og 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højre-klikke på det, kan man se, hvilke public metoder klassen har</a:t>
            </a:r>
          </a:p>
          <a:p>
            <a:pPr marL="176213" indent="-17621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åbne objektets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inspector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kan man se 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4062957"/>
            <a:ext cx="3460977" cy="2646995"/>
          </a:xfrm>
          <a:prstGeom prst="rect">
            <a:avLst/>
          </a:prstGeom>
        </p:spPr>
      </p:pic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232498" y="2997843"/>
            <a:ext cx="446826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Man udelader sommetider nogle klasser, metoder, feltvariabler, parametre eller returtyper, f.eks. er der her kun returtyper med i den ene af klasserne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8" y="1080120"/>
            <a:ext cx="6967736" cy="5805264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Java-kode (statisk, detaljeret)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6112" y="3258948"/>
            <a:ext cx="3843855" cy="3295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1228584" y="312017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auto">
          <a:xfrm>
            <a:off x="1250115" y="3585613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1257341" y="474751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1254159" y="5328724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13680" y="4865914"/>
            <a:ext cx="3915569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9967" y="3428999"/>
            <a:ext cx="3448809" cy="1656185"/>
            <a:chOff x="4880110" y="3167742"/>
            <a:chExt cx="3448809" cy="1656185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H="1" flipV="1">
              <a:off x="4880110" y="3167742"/>
              <a:ext cx="1167884" cy="4772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5707954" y="3621352"/>
              <a:ext cx="2620965" cy="83099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0000"/>
              </a:solidFill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rgbClr val="FF0000"/>
                  </a:solidFill>
                </a:rPr>
                <a:t>Disse kommentarer indsættes automatisk i klassens dokumentation</a:t>
              </a:r>
              <a:endParaRPr lang="da-DK" altLang="da-DK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4939392" y="4452349"/>
              <a:ext cx="1057256" cy="3715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71680" y="5167216"/>
            <a:ext cx="2240873" cy="10492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har to forskellige konstruktører med forskellige parametre (overloadning)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37851" y="2132855"/>
            <a:ext cx="2308533" cy="1011503"/>
            <a:chOff x="6353774" y="1412319"/>
            <a:chExt cx="2308533" cy="1011503"/>
          </a:xfrm>
        </p:grpSpPr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6620171" y="1412319"/>
              <a:ext cx="288032" cy="4547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6353774" y="1867037"/>
              <a:ext cx="2308533" cy="55678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FF"/>
              </a:solidFill>
            </a:ln>
            <a:extLst/>
          </p:spPr>
          <p:txBody>
            <a:bodyPr wrap="square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spc="-50" dirty="0" smtClean="0">
                  <a:solidFill>
                    <a:srgbClr val="0000FF"/>
                  </a:solidFill>
                </a:rPr>
                <a:t>Skift mellem Java kode </a:t>
              </a:r>
              <a:r>
                <a:rPr lang="da-DK" altLang="da-DK" sz="1600" b="1" dirty="0" smtClean="0">
                  <a:solidFill>
                    <a:srgbClr val="0000FF"/>
                  </a:solidFill>
                </a:rPr>
                <a:t>og dokumentation</a:t>
              </a:r>
              <a:endParaRPr lang="da-DK" altLang="da-DK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1790728" y="3717852"/>
            <a:ext cx="1070697" cy="18081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87033" y="5466295"/>
            <a:ext cx="2489403" cy="211298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44544" y="1052736"/>
            <a:ext cx="7943880" cy="5805264"/>
            <a:chOff x="444544" y="1052736"/>
            <a:chExt cx="7717170" cy="553502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994" y="1052736"/>
              <a:ext cx="7665720" cy="30327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544" y="4012203"/>
              <a:ext cx="7642860" cy="2575560"/>
            </a:xfrm>
            <a:prstGeom prst="rect">
              <a:avLst/>
            </a:prstGeom>
          </p:spPr>
        </p:pic>
      </p:grpSp>
      <p:sp>
        <p:nvSpPr>
          <p:cNvPr id="563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JavaDOC</a:t>
            </a:r>
            <a:r>
              <a:rPr lang="da-DK" altLang="da-DK" sz="3200" noProof="0" dirty="0" smtClean="0">
                <a:ea typeface="ＭＳ Ｐゴシック" pitchFamily="34" charset="-128"/>
              </a:rPr>
              <a:t> (statisk, mellem-niveau)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9191" y="6407904"/>
            <a:ext cx="5818032" cy="2280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32021" y="3389752"/>
            <a:ext cx="1919888" cy="18076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58361" y="5632515"/>
            <a:ext cx="2016224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Hele kommentaren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198626" y="5396251"/>
            <a:ext cx="459735" cy="23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3311" y="3832007"/>
            <a:ext cx="1937305" cy="1565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407880" y="3552800"/>
            <a:ext cx="1782429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Første sætning i kommentaren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804870" y="3443039"/>
            <a:ext cx="611249" cy="180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2830285" y="3821712"/>
            <a:ext cx="585833" cy="9714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83350" y="3557951"/>
            <a:ext cx="2763416" cy="87995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Tilsvarende gælder for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kommentarer til klassen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kommentarer til metoder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04836" y="5262727"/>
            <a:ext cx="4385473" cy="2280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5233134" y="5991497"/>
            <a:ext cx="401312" cy="4010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936"/>
          <a:stretch/>
        </p:blipFill>
        <p:spPr>
          <a:xfrm>
            <a:off x="4214556" y="1471350"/>
            <a:ext cx="4717917" cy="704850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887" y="2369381"/>
            <a:ext cx="4711167" cy="885825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sp>
        <p:nvSpPr>
          <p:cNvPr id="22" name="Rectangle 21"/>
          <p:cNvSpPr/>
          <p:nvPr/>
        </p:nvSpPr>
        <p:spPr bwMode="auto">
          <a:xfrm>
            <a:off x="838525" y="3221585"/>
            <a:ext cx="1069179" cy="148814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04837" y="3624003"/>
            <a:ext cx="2327004" cy="18443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08045" y="4998720"/>
            <a:ext cx="1467795" cy="18015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14997" y="5981123"/>
            <a:ext cx="2151723" cy="3383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47085" y="2316480"/>
            <a:ext cx="1508435" cy="2133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6925" y="4318000"/>
            <a:ext cx="1295075" cy="2133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592278" y="4551360"/>
            <a:ext cx="3339071" cy="8030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Dokumentationen genereres </a:t>
            </a:r>
            <a:r>
              <a:rPr lang="da-DK" altLang="da-DK" spc="-60" dirty="0" smtClean="0"/>
              <a:t>automatisk </a:t>
            </a:r>
            <a:r>
              <a:rPr lang="da-DK" altLang="da-DK" spc="-60" dirty="0" smtClean="0"/>
              <a:t>ud </a:t>
            </a:r>
            <a:r>
              <a:rPr lang="da-DK" altLang="da-DK" spc="-60" dirty="0" smtClean="0"/>
              <a:t>fra de kommentarer,</a:t>
            </a:r>
            <a:r>
              <a:rPr lang="da-DK" altLang="da-DK" dirty="0" smtClean="0"/>
              <a:t> der er i Java </a:t>
            </a:r>
            <a:r>
              <a:rPr lang="da-DK" altLang="da-DK" dirty="0" smtClean="0"/>
              <a:t>koden</a:t>
            </a:r>
            <a:endParaRPr lang="da-DK" altLang="da-DK" dirty="0"/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4139952" y="150506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4161250" y="1997604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4156984" y="2395794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32" name="Oval 19"/>
          <p:cNvSpPr>
            <a:spLocks noChangeArrowheads="1"/>
          </p:cNvSpPr>
          <p:nvPr/>
        </p:nvSpPr>
        <p:spPr bwMode="auto">
          <a:xfrm>
            <a:off x="4193787" y="3076170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1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7" grpId="0" animBg="1"/>
      <p:bldP spid="8" grpId="0" animBg="1"/>
      <p:bldP spid="12" grpId="0" animBg="1"/>
      <p:bldP spid="13" grpId="0" animBg="1"/>
      <p:bldP spid="20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72"/>
          <p:cNvSpPr txBox="1">
            <a:spLocks noChangeArrowheads="1"/>
          </p:cNvSpPr>
          <p:nvPr/>
        </p:nvSpPr>
        <p:spPr bwMode="auto">
          <a:xfrm>
            <a:off x="539675" y="1628967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16:23</a:t>
            </a:r>
            <a:endParaRPr lang="da-DK" altLang="da-DK" sz="28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(dynamisk, oversigt)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35080" y="1125538"/>
            <a:ext cx="2057400" cy="1727200"/>
            <a:chOff x="3198" y="1208"/>
            <a:chExt cx="1296" cy="1088"/>
          </a:xfrm>
        </p:grpSpPr>
        <p:sp>
          <p:nvSpPr>
            <p:cNvPr id="60439" name="AutoShape 11"/>
            <p:cNvSpPr>
              <a:spLocks noChangeArrowheads="1"/>
            </p:cNvSpPr>
            <p:nvPr/>
          </p:nvSpPr>
          <p:spPr bwMode="auto">
            <a:xfrm>
              <a:off x="3198" y="1208"/>
              <a:ext cx="1296" cy="1088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0440" name="Rectangle 12"/>
            <p:cNvSpPr>
              <a:spLocks noChangeArrowheads="1"/>
            </p:cNvSpPr>
            <p:nvPr/>
          </p:nvSpPr>
          <p:spPr bwMode="auto">
            <a:xfrm>
              <a:off x="3950" y="1646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8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60441" name="Text Box 13"/>
            <p:cNvSpPr txBox="1">
              <a:spLocks noChangeArrowheads="1"/>
            </p:cNvSpPr>
            <p:nvPr/>
          </p:nvSpPr>
          <p:spPr bwMode="auto">
            <a:xfrm>
              <a:off x="3198" y="1256"/>
              <a:ext cx="12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u="sng" dirty="0" err="1" smtClean="0">
                  <a:solidFill>
                    <a:schemeClr val="bg1"/>
                  </a:solidFill>
                  <a:latin typeface="Trebuchet MS" pitchFamily="34" charset="0"/>
                </a:rPr>
                <a:t>NumberDisplay</a:t>
              </a:r>
              <a:endParaRPr lang="en-AU" altLang="da-DK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442" name="Rectangle 14"/>
            <p:cNvSpPr>
              <a:spLocks noChangeArrowheads="1"/>
            </p:cNvSpPr>
            <p:nvPr/>
          </p:nvSpPr>
          <p:spPr bwMode="auto">
            <a:xfrm>
              <a:off x="3950" y="1918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60443" name="Text Box 15"/>
            <p:cNvSpPr txBox="1">
              <a:spLocks noChangeArrowheads="1"/>
            </p:cNvSpPr>
            <p:nvPr/>
          </p:nvSpPr>
          <p:spPr bwMode="auto">
            <a:xfrm>
              <a:off x="3380" y="1595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limit</a:t>
              </a:r>
            </a:p>
          </p:txBody>
        </p:sp>
        <p:sp>
          <p:nvSpPr>
            <p:cNvPr id="60444" name="Text Box 16"/>
            <p:cNvSpPr txBox="1">
              <a:spLocks noChangeArrowheads="1"/>
            </p:cNvSpPr>
            <p:nvPr/>
          </p:nvSpPr>
          <p:spPr bwMode="auto">
            <a:xfrm>
              <a:off x="3380" y="188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value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835080" y="3059713"/>
            <a:ext cx="2057400" cy="1727200"/>
            <a:chOff x="3198" y="1208"/>
            <a:chExt cx="1296" cy="1088"/>
          </a:xfrm>
        </p:grpSpPr>
        <p:sp>
          <p:nvSpPr>
            <p:cNvPr id="60433" name="AutoShape 31"/>
            <p:cNvSpPr>
              <a:spLocks noChangeArrowheads="1"/>
            </p:cNvSpPr>
            <p:nvPr/>
          </p:nvSpPr>
          <p:spPr bwMode="auto">
            <a:xfrm>
              <a:off x="3198" y="1208"/>
              <a:ext cx="1296" cy="1088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0434" name="Rectangle 32"/>
            <p:cNvSpPr>
              <a:spLocks noChangeArrowheads="1"/>
            </p:cNvSpPr>
            <p:nvPr/>
          </p:nvSpPr>
          <p:spPr bwMode="auto">
            <a:xfrm>
              <a:off x="3950" y="1646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8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60435" name="Text Box 33"/>
            <p:cNvSpPr txBox="1">
              <a:spLocks noChangeArrowheads="1"/>
            </p:cNvSpPr>
            <p:nvPr/>
          </p:nvSpPr>
          <p:spPr bwMode="auto">
            <a:xfrm>
              <a:off x="3198" y="1256"/>
              <a:ext cx="12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u="sng" dirty="0" err="1" smtClean="0">
                  <a:solidFill>
                    <a:schemeClr val="bg1"/>
                  </a:solidFill>
                  <a:latin typeface="Trebuchet MS" pitchFamily="34" charset="0"/>
                </a:rPr>
                <a:t>NumberDisplay</a:t>
              </a:r>
              <a:endParaRPr lang="en-AU" altLang="da-DK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436" name="Rectangle 34"/>
            <p:cNvSpPr>
              <a:spLocks noChangeArrowheads="1"/>
            </p:cNvSpPr>
            <p:nvPr/>
          </p:nvSpPr>
          <p:spPr bwMode="auto">
            <a:xfrm>
              <a:off x="3950" y="1918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60437" name="Text Box 35"/>
            <p:cNvSpPr txBox="1">
              <a:spLocks noChangeArrowheads="1"/>
            </p:cNvSpPr>
            <p:nvPr/>
          </p:nvSpPr>
          <p:spPr bwMode="auto">
            <a:xfrm>
              <a:off x="3380" y="1595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limit</a:t>
              </a:r>
            </a:p>
          </p:txBody>
        </p:sp>
        <p:sp>
          <p:nvSpPr>
            <p:cNvPr id="60438" name="Text Box 36"/>
            <p:cNvSpPr txBox="1">
              <a:spLocks noChangeArrowheads="1"/>
            </p:cNvSpPr>
            <p:nvPr/>
          </p:nvSpPr>
          <p:spPr bwMode="auto">
            <a:xfrm>
              <a:off x="3380" y="188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value</a:t>
              </a:r>
            </a:p>
          </p:txBody>
        </p:sp>
      </p:grpSp>
      <p:sp>
        <p:nvSpPr>
          <p:cNvPr id="251950" name="Text Box 46"/>
          <p:cNvSpPr txBox="1">
            <a:spLocks noChangeArrowheads="1"/>
          </p:cNvSpPr>
          <p:nvPr/>
        </p:nvSpPr>
        <p:spPr bwMode="auto">
          <a:xfrm>
            <a:off x="755576" y="3920909"/>
            <a:ext cx="4868938" cy="13687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ClockDisplay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hours =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(24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minutes =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(60);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1957" name="Text Box 53"/>
          <p:cNvSpPr txBox="1">
            <a:spLocks noChangeArrowheads="1"/>
          </p:cNvSpPr>
          <p:nvPr/>
        </p:nvSpPr>
        <p:spPr bwMode="auto">
          <a:xfrm>
            <a:off x="2771800" y="5433634"/>
            <a:ext cx="583393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rollOverLimit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limit =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rollOverLimit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value =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V="1">
            <a:off x="1619672" y="5285047"/>
            <a:ext cx="0" cy="5612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55576" y="5793674"/>
            <a:ext cx="1728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Konstruktører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2382324" y="5979489"/>
            <a:ext cx="3895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8036782" y="1829101"/>
            <a:ext cx="504825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800" b="1" dirty="0" smtClean="0">
                <a:solidFill>
                  <a:srgbClr val="000000"/>
                </a:solidFill>
                <a:latin typeface="Helvetica" pitchFamily="6" charset="0"/>
              </a:rPr>
              <a:t>24</a:t>
            </a:r>
            <a:endParaRPr lang="en-AU" altLang="da-DK" sz="18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8034593" y="3758706"/>
            <a:ext cx="504825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800" b="1">
                <a:solidFill>
                  <a:srgbClr val="000000"/>
                </a:solidFill>
                <a:latin typeface="Helvetica" pitchFamily="6" charset="0"/>
              </a:rPr>
              <a:t>60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70548" y="1138944"/>
            <a:ext cx="2293828" cy="2160588"/>
            <a:chOff x="971328" y="1123950"/>
            <a:chExt cx="2376636" cy="2160588"/>
          </a:xfrm>
        </p:grpSpPr>
        <p:grpSp>
          <p:nvGrpSpPr>
            <p:cNvPr id="60445" name="Group 47"/>
            <p:cNvGrpSpPr>
              <a:grpSpLocks/>
            </p:cNvGrpSpPr>
            <p:nvPr/>
          </p:nvGrpSpPr>
          <p:grpSpPr bwMode="auto">
            <a:xfrm>
              <a:off x="971328" y="1123950"/>
              <a:ext cx="2376636" cy="2160588"/>
              <a:chOff x="431" y="935"/>
              <a:chExt cx="1633" cy="1361"/>
            </a:xfrm>
          </p:grpSpPr>
          <p:sp>
            <p:nvSpPr>
              <p:cNvPr id="60447" name="AutoShape 5"/>
              <p:cNvSpPr>
                <a:spLocks noChangeArrowheads="1"/>
              </p:cNvSpPr>
              <p:nvPr/>
            </p:nvSpPr>
            <p:spPr bwMode="auto">
              <a:xfrm>
                <a:off x="431" y="935"/>
                <a:ext cx="1633" cy="1361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60449" name="Text Box 7"/>
              <p:cNvSpPr txBox="1">
                <a:spLocks noChangeArrowheads="1"/>
              </p:cNvSpPr>
              <p:nvPr/>
            </p:nvSpPr>
            <p:spPr bwMode="auto">
              <a:xfrm>
                <a:off x="431" y="983"/>
                <a:ext cx="163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u="sng" dirty="0" err="1" smtClean="0">
                    <a:solidFill>
                      <a:schemeClr val="bg1"/>
                    </a:solidFill>
                    <a:latin typeface="Trebuchet MS" pitchFamily="34" charset="0"/>
                  </a:rPr>
                  <a:t>ClockDisplay</a:t>
                </a:r>
                <a:endParaRPr lang="en-AU" altLang="da-DK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451" name="Text Box 9"/>
              <p:cNvSpPr txBox="1">
                <a:spLocks noChangeArrowheads="1"/>
              </p:cNvSpPr>
              <p:nvPr/>
            </p:nvSpPr>
            <p:spPr bwMode="auto">
              <a:xfrm>
                <a:off x="509" y="1322"/>
                <a:ext cx="83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 smtClean="0">
                    <a:solidFill>
                      <a:schemeClr val="bg1"/>
                    </a:solidFill>
                    <a:latin typeface="Trebuchet MS" pitchFamily="34" charset="0"/>
                  </a:rPr>
                  <a:t>hours</a:t>
                </a:r>
                <a:endParaRPr lang="en-AU" altLang="da-DK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452" name="Text Box 10"/>
              <p:cNvSpPr txBox="1">
                <a:spLocks noChangeArrowheads="1"/>
              </p:cNvSpPr>
              <p:nvPr/>
            </p:nvSpPr>
            <p:spPr bwMode="auto">
              <a:xfrm>
                <a:off x="491" y="1615"/>
                <a:ext cx="989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>
                    <a:solidFill>
                      <a:schemeClr val="bg1"/>
                    </a:solidFill>
                    <a:latin typeface="Trebuchet MS" pitchFamily="34" charset="0"/>
                  </a:rPr>
                  <a:t>minutes</a:t>
                </a:r>
              </a:p>
            </p:txBody>
          </p:sp>
          <p:sp>
            <p:nvSpPr>
              <p:cNvPr id="60453" name="Text Box 24"/>
              <p:cNvSpPr txBox="1">
                <a:spLocks noChangeArrowheads="1"/>
              </p:cNvSpPr>
              <p:nvPr/>
            </p:nvSpPr>
            <p:spPr bwMode="auto">
              <a:xfrm>
                <a:off x="491" y="1912"/>
                <a:ext cx="11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>
                    <a:solidFill>
                      <a:schemeClr val="bg1"/>
                    </a:solidFill>
                    <a:latin typeface="Trebuchet MS" pitchFamily="34" charset="0"/>
                  </a:rPr>
                  <a:t>displayString</a:t>
                </a:r>
              </a:p>
            </p:txBody>
          </p:sp>
          <p:sp>
            <p:nvSpPr>
              <p:cNvPr id="60454" name="Oval 25"/>
              <p:cNvSpPr>
                <a:spLocks noChangeArrowheads="1"/>
              </p:cNvSpPr>
              <p:nvPr/>
            </p:nvSpPr>
            <p:spPr bwMode="auto">
              <a:xfrm>
                <a:off x="1656" y="1434"/>
                <a:ext cx="90" cy="9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60455" name="Oval 27"/>
              <p:cNvSpPr>
                <a:spLocks noChangeArrowheads="1"/>
              </p:cNvSpPr>
              <p:nvPr/>
            </p:nvSpPr>
            <p:spPr bwMode="auto">
              <a:xfrm>
                <a:off x="1656" y="1706"/>
                <a:ext cx="90" cy="9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2771899" y="1772692"/>
              <a:ext cx="288032" cy="2880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2882751" y="1887855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7" name="Oval 56"/>
            <p:cNvSpPr>
              <a:spLocks noChangeArrowheads="1"/>
            </p:cNvSpPr>
            <p:nvPr/>
          </p:nvSpPr>
          <p:spPr bwMode="auto">
            <a:xfrm>
              <a:off x="2771899" y="2225229"/>
              <a:ext cx="284609" cy="28460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2884581" y="233949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2771899" y="2712343"/>
              <a:ext cx="284609" cy="28460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2884581" y="282661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53" name="AutoShape 26"/>
          <p:cNvCxnSpPr>
            <a:cxnSpLocks noChangeShapeType="1"/>
          </p:cNvCxnSpPr>
          <p:nvPr/>
        </p:nvCxnSpPr>
        <p:spPr bwMode="auto">
          <a:xfrm>
            <a:off x="4473037" y="2887606"/>
            <a:ext cx="769523" cy="353434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1930" name="AutoShape 26"/>
          <p:cNvCxnSpPr>
            <a:cxnSpLocks noChangeShapeType="1"/>
            <a:stCxn id="36" idx="2"/>
          </p:cNvCxnSpPr>
          <p:nvPr/>
        </p:nvCxnSpPr>
        <p:spPr bwMode="auto">
          <a:xfrm flipV="1">
            <a:off x="4415372" y="1930400"/>
            <a:ext cx="2351188" cy="10232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" name="Group 43"/>
          <p:cNvGrpSpPr/>
          <p:nvPr/>
        </p:nvGrpSpPr>
        <p:grpSpPr>
          <a:xfrm>
            <a:off x="5229289" y="3163174"/>
            <a:ext cx="1224136" cy="510902"/>
            <a:chOff x="6660330" y="3431071"/>
            <a:chExt cx="1800200" cy="1039285"/>
          </a:xfrm>
        </p:grpSpPr>
        <p:sp>
          <p:nvSpPr>
            <p:cNvPr id="4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6872118" y="3431071"/>
              <a:ext cx="1296193" cy="3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7020345" y="4003516"/>
              <a:ext cx="1112876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"00:00"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544498" y="1626608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00:00</a:t>
            </a:r>
            <a:endParaRPr lang="da-DK" altLang="da-DK" sz="2800" b="1" dirty="0"/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185230" y="1096990"/>
            <a:ext cx="1728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ClockDisplay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72903" y="2396321"/>
            <a:ext cx="2345177" cy="1208023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0000FF"/>
                </a:solidFill>
              </a:rPr>
              <a:t>Funktionaliteten af disse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to dele ligner hinanden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Hver del kan beskrives ved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NumberDisplay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 flipH="1">
            <a:off x="617431" y="1700887"/>
            <a:ext cx="410266" cy="3898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flipH="1">
            <a:off x="1161717" y="1706330"/>
            <a:ext cx="410266" cy="3898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 flipV="1">
            <a:off x="821267" y="2079137"/>
            <a:ext cx="2538" cy="3253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V="1">
            <a:off x="1371600" y="2087603"/>
            <a:ext cx="2538" cy="3253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1143000" y="1363133"/>
            <a:ext cx="2536" cy="29266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cxnSp>
        <p:nvCxnSpPr>
          <p:cNvPr id="64" name="AutoShape 26"/>
          <p:cNvCxnSpPr>
            <a:cxnSpLocks noChangeShapeType="1"/>
          </p:cNvCxnSpPr>
          <p:nvPr/>
        </p:nvCxnSpPr>
        <p:spPr bwMode="auto">
          <a:xfrm>
            <a:off x="4456012" y="2397832"/>
            <a:ext cx="2401988" cy="772088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27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50" grpId="0" animBg="1"/>
      <p:bldP spid="251957" grpId="0" animBg="1"/>
      <p:bldP spid="46" grpId="0" animBg="1"/>
      <p:bldP spid="47" grpId="0"/>
      <p:bldP spid="48" grpId="0" animBg="1"/>
      <p:bldP spid="42" grpId="0" animBg="1"/>
      <p:bldP spid="43" grpId="0" animBg="1"/>
      <p:bldP spid="54" grpId="0" animBg="1"/>
      <p:bldP spid="58" grpId="0" animBg="1"/>
      <p:bldP spid="56" grpId="0" animBg="1"/>
      <p:bldP spid="57" grpId="0" animBg="1"/>
      <p:bldP spid="60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2600" noProof="0" dirty="0" smtClean="0">
                <a:ea typeface="ＭＳ Ｐゴシック" pitchFamily="34" charset="-128"/>
              </a:rPr>
              <a:t>Sekvensdiagram for </a:t>
            </a:r>
            <a:r>
              <a:rPr lang="da-DK" altLang="da-DK" sz="2600" noProof="0" dirty="0" err="1" smtClean="0">
                <a:ea typeface="ＭＳ Ｐゴシック" pitchFamily="34" charset="-128"/>
              </a:rPr>
              <a:t>timeTick</a:t>
            </a:r>
            <a:r>
              <a:rPr lang="da-DK" altLang="da-DK" sz="2600" noProof="0" dirty="0" smtClean="0">
                <a:ea typeface="ＭＳ Ｐゴシック" pitchFamily="34" charset="-128"/>
              </a:rPr>
              <a:t> (dynamisk, detaljeret)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03880" y="1083169"/>
            <a:ext cx="1861975" cy="623871"/>
            <a:chOff x="2303880" y="1219546"/>
            <a:chExt cx="1861975" cy="623871"/>
          </a:xfrm>
        </p:grpSpPr>
        <p:sp>
          <p:nvSpPr>
            <p:cNvPr id="43" name="AutoShape 27"/>
            <p:cNvSpPr>
              <a:spLocks noChangeArrowheads="1"/>
            </p:cNvSpPr>
            <p:nvPr/>
          </p:nvSpPr>
          <p:spPr bwMode="auto">
            <a:xfrm>
              <a:off x="2303880" y="1219546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67" name="Text Box 6"/>
            <p:cNvSpPr txBox="1">
              <a:spLocks noChangeArrowheads="1"/>
            </p:cNvSpPr>
            <p:nvPr/>
          </p:nvSpPr>
          <p:spPr bwMode="auto">
            <a:xfrm>
              <a:off x="2456438" y="1368564"/>
              <a:ext cx="1537898" cy="33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ClockDisplay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93409" y="1080168"/>
            <a:ext cx="1861975" cy="628279"/>
            <a:chOff x="4493409" y="1216545"/>
            <a:chExt cx="1861975" cy="628279"/>
          </a:xfrm>
        </p:grpSpPr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>
              <a:off x="4493409" y="1220953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69" name="Text Box 8"/>
            <p:cNvSpPr txBox="1">
              <a:spLocks noChangeArrowheads="1"/>
            </p:cNvSpPr>
            <p:nvPr/>
          </p:nvSpPr>
          <p:spPr bwMode="auto">
            <a:xfrm>
              <a:off x="4503268" y="1216545"/>
              <a:ext cx="1754304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 smtClean="0">
                  <a:solidFill>
                    <a:srgbClr val="C00000"/>
                  </a:solidFill>
                </a:rPr>
                <a:t>hours</a:t>
              </a:r>
              <a:endParaRPr lang="en-US" altLang="da-DK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NumberDisplay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60232" y="1052736"/>
            <a:ext cx="1861975" cy="649949"/>
            <a:chOff x="6660232" y="1189113"/>
            <a:chExt cx="1861975" cy="649949"/>
          </a:xfrm>
        </p:grpSpPr>
        <p:sp>
          <p:nvSpPr>
            <p:cNvPr id="39" name="AutoShape 27"/>
            <p:cNvSpPr>
              <a:spLocks noChangeArrowheads="1"/>
            </p:cNvSpPr>
            <p:nvPr/>
          </p:nvSpPr>
          <p:spPr bwMode="auto">
            <a:xfrm>
              <a:off x="6660232" y="1215191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71" name="Text Box 10"/>
            <p:cNvSpPr txBox="1">
              <a:spLocks noChangeArrowheads="1"/>
            </p:cNvSpPr>
            <p:nvPr/>
          </p:nvSpPr>
          <p:spPr bwMode="auto">
            <a:xfrm>
              <a:off x="6732240" y="1189113"/>
              <a:ext cx="1754304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 smtClean="0">
                  <a:solidFill>
                    <a:srgbClr val="C00000"/>
                  </a:solidFill>
                </a:rPr>
                <a:t>minutes</a:t>
              </a:r>
              <a:endParaRPr lang="en-US" altLang="da-DK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NumberDisplay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2472" name="Line 11"/>
          <p:cNvSpPr>
            <a:spLocks noChangeShapeType="1"/>
          </p:cNvSpPr>
          <p:nvPr/>
        </p:nvSpPr>
        <p:spPr bwMode="auto">
          <a:xfrm flipH="1">
            <a:off x="3276600" y="1714670"/>
            <a:ext cx="3620" cy="373045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62473" name="Line 12"/>
          <p:cNvSpPr>
            <a:spLocks noChangeShapeType="1"/>
          </p:cNvSpPr>
          <p:nvPr/>
        </p:nvSpPr>
        <p:spPr bwMode="auto">
          <a:xfrm flipH="1">
            <a:off x="5435600" y="1702685"/>
            <a:ext cx="10464" cy="374244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62474" name="Line 13"/>
          <p:cNvSpPr>
            <a:spLocks noChangeShapeType="1"/>
          </p:cNvSpPr>
          <p:nvPr/>
        </p:nvSpPr>
        <p:spPr bwMode="auto">
          <a:xfrm flipH="1">
            <a:off x="7596188" y="1702685"/>
            <a:ext cx="27444" cy="374244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04" name="Rectangle 24"/>
          <p:cNvSpPr>
            <a:spLocks noChangeArrowheads="1"/>
          </p:cNvSpPr>
          <p:nvPr/>
        </p:nvSpPr>
        <p:spPr bwMode="auto">
          <a:xfrm>
            <a:off x="3203848" y="2133600"/>
            <a:ext cx="144016" cy="3167063"/>
          </a:xfrm>
          <a:prstGeom prst="rect">
            <a:avLst/>
          </a:prstGeom>
          <a:solidFill>
            <a:srgbClr val="969696"/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05" name="Line 25"/>
          <p:cNvSpPr>
            <a:spLocks noChangeShapeType="1"/>
          </p:cNvSpPr>
          <p:nvPr/>
        </p:nvSpPr>
        <p:spPr bwMode="auto">
          <a:xfrm>
            <a:off x="1763713" y="2276475"/>
            <a:ext cx="1368425" cy="0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06" name="Text Box 26"/>
          <p:cNvSpPr txBox="1">
            <a:spLocks noChangeArrowheads="1"/>
          </p:cNvSpPr>
          <p:nvPr/>
        </p:nvSpPr>
        <p:spPr bwMode="auto">
          <a:xfrm>
            <a:off x="1906588" y="1978025"/>
            <a:ext cx="1247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400" b="1">
                <a:solidFill>
                  <a:srgbClr val="000066"/>
                </a:solidFill>
                <a:latin typeface="Courier New" pitchFamily="49" charset="0"/>
              </a:rPr>
              <a:t>timeTick()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347864" y="3410464"/>
            <a:ext cx="352425" cy="320161"/>
            <a:chOff x="884" y="1947"/>
            <a:chExt cx="222" cy="97"/>
          </a:xfrm>
        </p:grpSpPr>
        <p:sp>
          <p:nvSpPr>
            <p:cNvPr id="62506" name="Line 28"/>
            <p:cNvSpPr>
              <a:spLocks noChangeShapeType="1"/>
            </p:cNvSpPr>
            <p:nvPr/>
          </p:nvSpPr>
          <p:spPr bwMode="auto">
            <a:xfrm>
              <a:off x="884" y="1947"/>
              <a:ext cx="221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  <p:sp>
          <p:nvSpPr>
            <p:cNvPr id="62507" name="Line 29"/>
            <p:cNvSpPr>
              <a:spLocks noChangeShapeType="1"/>
            </p:cNvSpPr>
            <p:nvPr/>
          </p:nvSpPr>
          <p:spPr bwMode="auto">
            <a:xfrm>
              <a:off x="1106" y="1948"/>
              <a:ext cx="0" cy="96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  <p:sp>
          <p:nvSpPr>
            <p:cNvPr id="62508" name="Line 30"/>
            <p:cNvSpPr>
              <a:spLocks noChangeShapeType="1"/>
            </p:cNvSpPr>
            <p:nvPr/>
          </p:nvSpPr>
          <p:spPr bwMode="auto">
            <a:xfrm flipH="1">
              <a:off x="973" y="2044"/>
              <a:ext cx="133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</p:grpSp>
      <p:sp>
        <p:nvSpPr>
          <p:cNvPr id="250912" name="Rectangle 32"/>
          <p:cNvSpPr>
            <a:spLocks noChangeArrowheads="1"/>
          </p:cNvSpPr>
          <p:nvPr/>
        </p:nvSpPr>
        <p:spPr bwMode="auto">
          <a:xfrm>
            <a:off x="7545545" y="2236499"/>
            <a:ext cx="140494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25" name="Line 45"/>
          <p:cNvSpPr>
            <a:spLocks noChangeShapeType="1"/>
          </p:cNvSpPr>
          <p:nvPr/>
        </p:nvSpPr>
        <p:spPr bwMode="auto">
          <a:xfrm flipV="1">
            <a:off x="3347864" y="2407418"/>
            <a:ext cx="4175100" cy="14312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26" name="Text Box 46"/>
          <p:cNvSpPr txBox="1">
            <a:spLocks noChangeArrowheads="1"/>
          </p:cNvSpPr>
          <p:nvPr/>
        </p:nvSpPr>
        <p:spPr bwMode="auto">
          <a:xfrm>
            <a:off x="5838826" y="2147241"/>
            <a:ext cx="1354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increment()</a:t>
            </a:r>
          </a:p>
        </p:txBody>
      </p:sp>
      <p:sp>
        <p:nvSpPr>
          <p:cNvPr id="250927" name="Rectangle 47"/>
          <p:cNvSpPr>
            <a:spLocks noChangeArrowheads="1"/>
          </p:cNvSpPr>
          <p:nvPr/>
        </p:nvSpPr>
        <p:spPr bwMode="auto">
          <a:xfrm>
            <a:off x="7545910" y="2677882"/>
            <a:ext cx="140494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28" name="Line 48"/>
          <p:cNvSpPr>
            <a:spLocks noChangeShapeType="1"/>
          </p:cNvSpPr>
          <p:nvPr/>
        </p:nvSpPr>
        <p:spPr bwMode="auto">
          <a:xfrm flipV="1">
            <a:off x="3347864" y="2840696"/>
            <a:ext cx="4197373" cy="12042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29" name="Text Box 49"/>
          <p:cNvSpPr txBox="1">
            <a:spLocks noChangeArrowheads="1"/>
          </p:cNvSpPr>
          <p:nvPr/>
        </p:nvSpPr>
        <p:spPr bwMode="auto">
          <a:xfrm>
            <a:off x="5880435" y="2563785"/>
            <a:ext cx="1247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>
                <a:solidFill>
                  <a:srgbClr val="000066"/>
                </a:solidFill>
                <a:latin typeface="Courier New" pitchFamily="49" charset="0"/>
              </a:rPr>
              <a:t>getValue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30" name="Rectangle 50"/>
          <p:cNvSpPr>
            <a:spLocks noChangeArrowheads="1"/>
          </p:cNvSpPr>
          <p:nvPr/>
        </p:nvSpPr>
        <p:spPr bwMode="auto">
          <a:xfrm>
            <a:off x="5376999" y="3051636"/>
            <a:ext cx="123107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1" name="Line 51"/>
          <p:cNvSpPr>
            <a:spLocks noChangeShapeType="1"/>
          </p:cNvSpPr>
          <p:nvPr/>
        </p:nvSpPr>
        <p:spPr bwMode="auto">
          <a:xfrm flipV="1">
            <a:off x="3347865" y="3213100"/>
            <a:ext cx="2019746" cy="0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32" name="Text Box 52"/>
          <p:cNvSpPr txBox="1">
            <a:spLocks noChangeArrowheads="1"/>
          </p:cNvSpPr>
          <p:nvPr/>
        </p:nvSpPr>
        <p:spPr bwMode="auto">
          <a:xfrm>
            <a:off x="3717039" y="2933435"/>
            <a:ext cx="1354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increment()</a:t>
            </a:r>
          </a:p>
        </p:txBody>
      </p:sp>
      <p:sp>
        <p:nvSpPr>
          <p:cNvPr id="250933" name="Rectangle 53"/>
          <p:cNvSpPr>
            <a:spLocks noChangeArrowheads="1"/>
          </p:cNvSpPr>
          <p:nvPr/>
        </p:nvSpPr>
        <p:spPr bwMode="auto">
          <a:xfrm>
            <a:off x="3347864" y="3659188"/>
            <a:ext cx="142875" cy="1184275"/>
          </a:xfrm>
          <a:prstGeom prst="rect">
            <a:avLst/>
          </a:prstGeom>
          <a:solidFill>
            <a:srgbClr val="969696"/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7" name="Text Box 57"/>
          <p:cNvSpPr txBox="1">
            <a:spLocks noChangeArrowheads="1"/>
          </p:cNvSpPr>
          <p:nvPr/>
        </p:nvSpPr>
        <p:spPr bwMode="auto">
          <a:xfrm>
            <a:off x="3727450" y="3505200"/>
            <a:ext cx="17811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>
                <a:solidFill>
                  <a:srgbClr val="000066"/>
                </a:solidFill>
                <a:latin typeface="Courier New" pitchFamily="49" charset="0"/>
              </a:rPr>
              <a:t>updateDisplay()</a:t>
            </a:r>
          </a:p>
        </p:txBody>
      </p:sp>
      <p:sp>
        <p:nvSpPr>
          <p:cNvPr id="250938" name="Rectangle 58"/>
          <p:cNvSpPr>
            <a:spLocks noChangeArrowheads="1"/>
          </p:cNvSpPr>
          <p:nvPr/>
        </p:nvSpPr>
        <p:spPr bwMode="auto">
          <a:xfrm>
            <a:off x="5367957" y="4001015"/>
            <a:ext cx="140494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9" name="Line 59"/>
          <p:cNvSpPr>
            <a:spLocks noChangeShapeType="1"/>
          </p:cNvSpPr>
          <p:nvPr/>
        </p:nvSpPr>
        <p:spPr bwMode="auto">
          <a:xfrm flipV="1">
            <a:off x="3489152" y="4619989"/>
            <a:ext cx="4013771" cy="23623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40" name="Text Box 60"/>
          <p:cNvSpPr txBox="1">
            <a:spLocks noChangeArrowheads="1"/>
          </p:cNvSpPr>
          <p:nvPr/>
        </p:nvSpPr>
        <p:spPr bwMode="auto">
          <a:xfrm>
            <a:off x="5473544" y="4352736"/>
            <a:ext cx="1995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>
                <a:solidFill>
                  <a:srgbClr val="000066"/>
                </a:solidFill>
                <a:latin typeface="Courier New" pitchFamily="49" charset="0"/>
              </a:rPr>
              <a:t>getDisplayValue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41" name="Rectangle 61"/>
          <p:cNvSpPr>
            <a:spLocks noChangeArrowheads="1"/>
          </p:cNvSpPr>
          <p:nvPr/>
        </p:nvSpPr>
        <p:spPr bwMode="auto">
          <a:xfrm>
            <a:off x="7528027" y="4461276"/>
            <a:ext cx="144620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42" name="Line 62"/>
          <p:cNvSpPr>
            <a:spLocks noChangeShapeType="1"/>
          </p:cNvSpPr>
          <p:nvPr/>
        </p:nvSpPr>
        <p:spPr bwMode="auto">
          <a:xfrm>
            <a:off x="3490740" y="4123529"/>
            <a:ext cx="1871636" cy="8219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43" name="Text Box 63"/>
          <p:cNvSpPr txBox="1">
            <a:spLocks noChangeArrowheads="1"/>
          </p:cNvSpPr>
          <p:nvPr/>
        </p:nvSpPr>
        <p:spPr bwMode="auto">
          <a:xfrm>
            <a:off x="3459375" y="3856897"/>
            <a:ext cx="1995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 smtClean="0">
                <a:solidFill>
                  <a:srgbClr val="000066"/>
                </a:solidFill>
                <a:latin typeface="Courier New" pitchFamily="49" charset="0"/>
              </a:rPr>
              <a:t>getDisplayValue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45" name="Text Box 65"/>
          <p:cNvSpPr txBox="1">
            <a:spLocks noChangeArrowheads="1"/>
          </p:cNvSpPr>
          <p:nvPr/>
        </p:nvSpPr>
        <p:spPr bwMode="auto">
          <a:xfrm>
            <a:off x="215193" y="5013176"/>
            <a:ext cx="3949483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timeTick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minutes.getValue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== 0)</a:t>
            </a:r>
            <a:r>
              <a:rPr lang="da-DK" altLang="da-DK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hours.increment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2500" name="Text Box 72"/>
          <p:cNvSpPr txBox="1">
            <a:spLocks noChangeArrowheads="1"/>
          </p:cNvSpPr>
          <p:nvPr/>
        </p:nvSpPr>
        <p:spPr bwMode="auto">
          <a:xfrm>
            <a:off x="755650" y="1119411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1" hangingPunct="1">
              <a:defRPr sz="28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22:59</a:t>
            </a:r>
          </a:p>
        </p:txBody>
      </p:sp>
      <p:sp>
        <p:nvSpPr>
          <p:cNvPr id="45" name="Text Box 72"/>
          <p:cNvSpPr txBox="1">
            <a:spLocks noChangeArrowheads="1"/>
          </p:cNvSpPr>
          <p:nvPr/>
        </p:nvSpPr>
        <p:spPr bwMode="auto">
          <a:xfrm>
            <a:off x="758998" y="1131725"/>
            <a:ext cx="1100137" cy="525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23:00</a:t>
            </a:r>
            <a:endParaRPr lang="da-DK" altLang="da-DK" sz="2800" b="1" dirty="0"/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4283968" y="5013176"/>
            <a:ext cx="4493228" cy="12271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displayString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hours.getDisplayValue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+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":"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41" name="Rectangle 40"/>
          <p:cNvSpPr/>
          <p:nvPr/>
        </p:nvSpPr>
        <p:spPr>
          <a:xfrm rot="21165640">
            <a:off x="900283" y="3482085"/>
            <a:ext cx="148057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6149522" y="1628319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22</a:t>
            </a:r>
            <a:endParaRPr lang="da-DK" altLang="da-DK" sz="1800" b="1" dirty="0"/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8301269" y="1630472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59</a:t>
            </a:r>
            <a:endParaRPr lang="da-DK" altLang="da-DK" sz="1800" b="1" dirty="0"/>
          </a:p>
        </p:txBody>
      </p:sp>
      <p:sp>
        <p:nvSpPr>
          <p:cNvPr id="49" name="Text Box 72"/>
          <p:cNvSpPr txBox="1">
            <a:spLocks noChangeArrowheads="1"/>
          </p:cNvSpPr>
          <p:nvPr/>
        </p:nvSpPr>
        <p:spPr bwMode="auto">
          <a:xfrm>
            <a:off x="8293707" y="1640175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00</a:t>
            </a:r>
            <a:endParaRPr lang="da-DK" altLang="da-DK" sz="1800" b="1" dirty="0"/>
          </a:p>
        </p:txBody>
      </p:sp>
      <p:sp>
        <p:nvSpPr>
          <p:cNvPr id="50" name="Text Box 72"/>
          <p:cNvSpPr txBox="1">
            <a:spLocks noChangeArrowheads="1"/>
          </p:cNvSpPr>
          <p:nvPr/>
        </p:nvSpPr>
        <p:spPr bwMode="auto">
          <a:xfrm>
            <a:off x="6149522" y="1640174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23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5648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2" grpId="0" animBg="1"/>
      <p:bldP spid="250925" grpId="0" animBg="1"/>
      <p:bldP spid="250926" grpId="0"/>
      <p:bldP spid="250927" grpId="0" animBg="1"/>
      <p:bldP spid="250928" grpId="0" animBg="1"/>
      <p:bldP spid="250929" grpId="0"/>
      <p:bldP spid="250930" grpId="0" animBg="1"/>
      <p:bldP spid="250931" grpId="0" animBg="1"/>
      <p:bldP spid="250932" grpId="0"/>
      <p:bldP spid="250933" grpId="0" animBg="1"/>
      <p:bldP spid="250937" grpId="0"/>
      <p:bldP spid="250938" grpId="0" animBg="1"/>
      <p:bldP spid="250939" grpId="0" animBg="1"/>
      <p:bldP spid="250940" grpId="0"/>
      <p:bldP spid="250941" grpId="0" animBg="1"/>
      <p:bldP spid="250942" grpId="0" animBg="1"/>
      <p:bldP spid="250943" grpId="0"/>
      <p:bldP spid="45" grpId="0" animBg="1"/>
      <p:bldP spid="46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C00000"/>
                </a:solidFill>
                <a:latin typeface="Arial"/>
                <a:cs typeface="Arial"/>
              </a:rPr>
              <a:t>●</a:t>
            </a:r>
            <a:r>
              <a:rPr lang="da-DK" altLang="da-DK" sz="3200" noProof="0" dirty="0" smtClean="0">
                <a:latin typeface="Arial"/>
                <a:cs typeface="Arial"/>
              </a:rPr>
              <a:t> </a:t>
            </a:r>
            <a:r>
              <a:rPr lang="da-DK" altLang="da-DK" sz="3200" noProof="0" dirty="0" smtClean="0"/>
              <a:t>Klassevariabler og klassemetoder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352159" cy="453672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/>
              <a:t>Indtil nu har alle feltvariabler og metoder være tilknyttet </a:t>
            </a:r>
            <a:r>
              <a:rPr lang="da-DK" altLang="da-DK" sz="2000" noProof="0" dirty="0" smtClean="0">
                <a:solidFill>
                  <a:srgbClr val="008000"/>
                </a:solidFill>
              </a:rPr>
              <a:t>objekter</a:t>
            </a:r>
          </a:p>
          <a:p>
            <a:pPr lvl="1" eaLnBrk="1" hangingPunct="1"/>
            <a:r>
              <a:rPr lang="da-DK" altLang="da-DK" sz="1800" noProof="0" dirty="0" smtClean="0"/>
              <a:t>Hvert objekt har sine egne værdier for feltvariabler (instansvariabler)</a:t>
            </a:r>
          </a:p>
          <a:p>
            <a:pPr lvl="1" eaLnBrk="1" hangingPunct="1"/>
            <a:r>
              <a:rPr lang="da-DK" altLang="da-DK" sz="1800" noProof="0" dirty="0" smtClean="0"/>
              <a:t>Metoder kaldes ved at bede objekter om at udføre dem (instansmetoder)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Det er imidlertid </a:t>
            </a:r>
            <a:r>
              <a:rPr lang="da-DK" altLang="da-DK" sz="1800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også muligt </a:t>
            </a:r>
            <a:r>
              <a:rPr lang="da-DK" altLang="da-DK" sz="1800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at erklære variabler og metoder som i stedet er tilknyttet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klassen</a:t>
            </a:r>
          </a:p>
          <a:p>
            <a:pPr lvl="1" eaLnBrk="1" hangingPunct="1"/>
            <a:r>
              <a:rPr lang="da-DK" altLang="da-DK" sz="1800" b="1" dirty="0">
                <a:solidFill>
                  <a:srgbClr val="008000"/>
                </a:solidFill>
              </a:rPr>
              <a:t>Klassevariabler</a:t>
            </a:r>
            <a:r>
              <a:rPr lang="da-DK" altLang="da-DK" sz="1800" dirty="0"/>
              <a:t> bruges til at modellere egenskaber for klassen, f.eks. ting der er fælles for alle objekter i klassen (så som myndighedsalder for alle personer og fælles rentesats for alle konti)</a:t>
            </a:r>
          </a:p>
          <a:p>
            <a:pPr lvl="1" eaLnBrk="1" hangingPunct="1"/>
            <a:r>
              <a:rPr lang="da-DK" altLang="da-DK" sz="1800" b="1" dirty="0">
                <a:solidFill>
                  <a:srgbClr val="008000"/>
                </a:solidFill>
              </a:rPr>
              <a:t>Klassemetoder</a:t>
            </a:r>
            <a:r>
              <a:rPr lang="da-DK" altLang="da-DK" sz="1800" dirty="0"/>
              <a:t> bruges til at modellere operationer, der er uafhængige af objekters tilstande (så som ændring af myndighedsalderen og ændring af den fælles rentesats)</a:t>
            </a:r>
          </a:p>
          <a:p>
            <a:pPr lvl="1" eaLnBrk="1" hangingPunct="1"/>
            <a:r>
              <a:rPr lang="da-DK" altLang="da-DK" sz="1800" dirty="0"/>
              <a:t>Klassevariabler og klassemetoder erklæres med det reserverede</a:t>
            </a:r>
            <a:br>
              <a:rPr lang="da-DK" altLang="da-DK" sz="1800" dirty="0"/>
            </a:br>
            <a:r>
              <a:rPr lang="da-DK" altLang="da-DK" sz="1800" dirty="0"/>
              <a:t>ord </a:t>
            </a:r>
            <a:r>
              <a:rPr lang="da-DK" altLang="da-DK" sz="1800" b="1" dirty="0">
                <a:solidFill>
                  <a:srgbClr val="008000"/>
                </a:solidFill>
              </a:rPr>
              <a:t>static </a:t>
            </a:r>
            <a:r>
              <a:rPr lang="da-DK" altLang="da-DK" sz="1800" dirty="0"/>
              <a:t>(dårligt ordvalg – levn fra gamle </a:t>
            </a:r>
            <a:r>
              <a:rPr lang="da-DK" altLang="da-DK" sz="1800" dirty="0" smtClean="0"/>
              <a:t>programmeringssprog</a:t>
            </a:r>
            <a:r>
              <a:rPr lang="da-DK" altLang="da-DK" sz="1800" dirty="0"/>
              <a:t>)</a:t>
            </a:r>
          </a:p>
          <a:p>
            <a:pPr lvl="1" eaLnBrk="1" hangingPunct="1"/>
            <a:endParaRPr lang="da-DK" altLang="da-DK" sz="1800" noProof="0" dirty="0" smtClean="0"/>
          </a:p>
          <a:p>
            <a:pPr lvl="4" eaLnBrk="1" hangingPunct="1"/>
            <a:endParaRPr lang="da-DK" altLang="da-DK" sz="1100" noProof="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325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Har I set dem før?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9137" y="4008220"/>
            <a:ext cx="5832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har også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mødt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klassevariabler?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03648" y="4529600"/>
            <a:ext cx="387507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(...);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-44897" y="5263182"/>
            <a:ext cx="1992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 i Java's standard bibliotek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1442720" y="4981558"/>
            <a:ext cx="280077" cy="3321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2780166" y="4981557"/>
            <a:ext cx="1065" cy="39178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00351" y="5263182"/>
            <a:ext cx="2016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Klassevariabel af (type PrintStream)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31710" y="5263182"/>
            <a:ext cx="32637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Metode i</a:t>
            </a:r>
            <a:br>
              <a:rPr lang="da-DK" altLang="da-DK" sz="1600" b="1" dirty="0" smtClean="0">
                <a:solidFill>
                  <a:srgbClr val="FF0000"/>
                </a:solidFill>
              </a:rPr>
            </a:br>
            <a:r>
              <a:rPr lang="da-DK" altLang="da-DK" sz="1600" b="1" dirty="0" smtClean="0">
                <a:solidFill>
                  <a:srgbClr val="FF0000"/>
                </a:solidFill>
              </a:rPr>
              <a:t>PrintStream</a:t>
            </a:r>
          </a:p>
          <a:p>
            <a:pPr>
              <a:spcBef>
                <a:spcPct val="50000"/>
              </a:spcBef>
            </a:pPr>
            <a:r>
              <a:rPr lang="da-DK" altLang="da-DK" sz="1600" b="1" dirty="0">
                <a:solidFill>
                  <a:srgbClr val="FF0000"/>
                </a:solidFill>
              </a:rPr>
              <a:t>Udskriver på BlueJ's terminal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095366" y="4982670"/>
            <a:ext cx="288033" cy="2787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39552" y="1027559"/>
            <a:ext cx="5832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har allerede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mødt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klassemetoder?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37" y="4379911"/>
            <a:ext cx="2701371" cy="126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700" t="4210" r="65876" b="71225"/>
          <a:stretch/>
        </p:blipFill>
        <p:spPr>
          <a:xfrm>
            <a:off x="611197" y="1425034"/>
            <a:ext cx="2024690" cy="1134589"/>
          </a:xfrm>
          <a:prstGeom prst="rect">
            <a:avLst/>
          </a:prstGeom>
        </p:spPr>
      </p:pic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51463" y="2186965"/>
            <a:ext cx="29084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Klassemetode</a:t>
            </a:r>
          </a:p>
          <a:p>
            <a:pPr>
              <a:spcBef>
                <a:spcPct val="50000"/>
              </a:spcBef>
            </a:pPr>
            <a:r>
              <a:rPr lang="da-DK" altLang="da-DK" sz="1600" b="1" dirty="0">
                <a:solidFill>
                  <a:srgbClr val="0000FF"/>
                </a:solidFill>
              </a:rPr>
              <a:t>K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an </a:t>
            </a:r>
            <a:r>
              <a:rPr lang="da-DK" altLang="da-DK" sz="1600" b="1" dirty="0">
                <a:solidFill>
                  <a:srgbClr val="0000FF"/>
                </a:solidFill>
              </a:rPr>
              <a:t>kaldes via klassen uden først at lave et objekt af typen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TestDriver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529840" y="4617719"/>
            <a:ext cx="477520" cy="21844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55665" y="1792811"/>
            <a:ext cx="1543938" cy="2113511"/>
            <a:chOff x="2355665" y="1792811"/>
            <a:chExt cx="1543938" cy="211351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665" y="1792811"/>
              <a:ext cx="1543938" cy="2113511"/>
            </a:xfrm>
            <a:prstGeom prst="rect">
              <a:avLst/>
            </a:prstGeom>
            <a:ln w="9525">
              <a:solidFill>
                <a:schemeClr val="bg2"/>
              </a:solidFill>
            </a:ln>
          </p:spPr>
        </p:pic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380172" y="1856053"/>
              <a:ext cx="1318068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</a:rPr>
                <a:t>new TestDriver()</a:t>
              </a:r>
              <a:endParaRPr lang="da-DK" altLang="da-DK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388983" y="2212856"/>
              <a:ext cx="1128649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dirty="0">
                  <a:solidFill>
                    <a:schemeClr val="tx1"/>
                  </a:solidFill>
                </a:rPr>
                <a:t>v</a:t>
              </a:r>
              <a:r>
                <a:rPr lang="da-DK" altLang="da-DK" sz="1200" dirty="0" smtClean="0">
                  <a:solidFill>
                    <a:schemeClr val="tx1"/>
                  </a:solidFill>
                </a:rPr>
                <a:t>oid run()</a:t>
              </a:r>
              <a:endParaRPr lang="da-DK" altLang="da-DK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3311667" y="2373050"/>
            <a:ext cx="1148572" cy="4389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3"/>
          <p:cNvSpPr/>
          <p:nvPr/>
        </p:nvSpPr>
        <p:spPr bwMode="auto">
          <a:xfrm>
            <a:off x="2397760" y="2250439"/>
            <a:ext cx="822960" cy="21844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/>
      <p:bldP spid="11" grpId="0" animBg="1"/>
      <p:bldP spid="12" grpId="0" animBg="1"/>
      <p:bldP spid="13" grpId="0"/>
      <p:bldP spid="14" grpId="0"/>
      <p:bldP spid="15" grpId="0" animBg="1"/>
      <p:bldP spid="20" grpId="0"/>
      <p:bldP spid="21" grpId="0" animBg="1"/>
      <p:bldP spid="25" grpId="0" animBg="1"/>
      <p:bldP spid="2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5535</TotalTime>
  <Words>1621</Words>
  <Application>Microsoft Office PowerPoint</Application>
  <PresentationFormat>On-screen Show (4:3)</PresentationFormat>
  <Paragraphs>325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Standarddesign</vt:lpstr>
      <vt:lpstr>Forelæsning Uge 2 – Torsdag </vt:lpstr>
      <vt:lpstr>● Niveauer af programbeskrivelser</vt:lpstr>
      <vt:lpstr>Klassediagram (statisk, oversigt)</vt:lpstr>
      <vt:lpstr>Java-kode (statisk, detaljeret)</vt:lpstr>
      <vt:lpstr>JavaDOC (statisk, mellem-niveau)</vt:lpstr>
      <vt:lpstr>Objektdiagram (dynamisk, oversigt)</vt:lpstr>
      <vt:lpstr>Sekvensdiagram for timeTick (dynamisk, detaljeret)</vt:lpstr>
      <vt:lpstr>● Klassevariabler og klassemetoder</vt:lpstr>
      <vt:lpstr>Har I set dem før?</vt:lpstr>
      <vt:lpstr>Eksempler fra java.lang.Math</vt:lpstr>
      <vt:lpstr>Flere eksempler</vt:lpstr>
      <vt:lpstr>Brug af klassevariabler og  klassemetoder</vt:lpstr>
      <vt:lpstr>● Problemløsning</vt:lpstr>
      <vt:lpstr>Ex: Cup turnering (fx tennis eller fodbold)</vt:lpstr>
      <vt:lpstr>● Brug af BlueJ’s Code Pad</vt:lpstr>
      <vt:lpstr>PowerPoint Presentation</vt:lpstr>
      <vt:lpstr>Metodekald</vt:lpstr>
      <vt:lpstr>Metodekald</vt:lpstr>
      <vt:lpstr>Undervejs kan man inspicere tilstanden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453</cp:revision>
  <cp:lastPrinted>2019-03-18T14:14:07Z</cp:lastPrinted>
  <dcterms:created xsi:type="dcterms:W3CDTF">2009-09-02T10:07:09Z</dcterms:created>
  <dcterms:modified xsi:type="dcterms:W3CDTF">2022-09-02T12:49:19Z</dcterms:modified>
</cp:coreProperties>
</file>