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277" r:id="rId3"/>
    <p:sldId id="288" r:id="rId4"/>
    <p:sldId id="339" r:id="rId5"/>
    <p:sldId id="340" r:id="rId6"/>
    <p:sldId id="341" r:id="rId7"/>
    <p:sldId id="342" r:id="rId8"/>
    <p:sldId id="295" r:id="rId9"/>
    <p:sldId id="343" r:id="rId10"/>
    <p:sldId id="344" r:id="rId11"/>
    <p:sldId id="345" r:id="rId12"/>
    <p:sldId id="299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6" r:id="rId23"/>
    <p:sldId id="382" r:id="rId24"/>
    <p:sldId id="385" r:id="rId25"/>
    <p:sldId id="388" r:id="rId26"/>
    <p:sldId id="383" r:id="rId27"/>
    <p:sldId id="384" r:id="rId28"/>
    <p:sldId id="387" r:id="rId29"/>
    <p:sldId id="325" r:id="rId30"/>
    <p:sldId id="326" r:id="rId3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15" d="100"/>
          <a:sy n="115" d="100"/>
        </p:scale>
        <p:origin x="102" y="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4874479" y="2509446"/>
            <a:ext cx="416201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forlængelse af dagens forelæsning </a:t>
            </a:r>
            <a:r>
              <a:rPr lang="da-DK" altLang="da-DK" sz="1400" b="1" dirty="0">
                <a:solidFill>
                  <a:srgbClr val="0000FF"/>
                </a:solidFill>
              </a:rPr>
              <a:t>vil 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studie-vejlederen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på datalogi og it produktudvikling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lave </a:t>
            </a:r>
            <a:r>
              <a:rPr lang="da-DK" altLang="da-DK" sz="1400" b="1" dirty="0">
                <a:solidFill>
                  <a:srgbClr val="0000FF"/>
                </a:solidFill>
              </a:rPr>
              <a:t>et oplæg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om ”opførsel </a:t>
            </a:r>
            <a:r>
              <a:rPr lang="da-DK" altLang="da-DK" sz="1400" b="1" dirty="0">
                <a:solidFill>
                  <a:srgbClr val="0000FF"/>
                </a:solidFill>
              </a:rPr>
              <a:t>på AU” og ”muligheder for at få hjælp til forskellige ting”</a:t>
            </a:r>
          </a:p>
        </p:txBody>
      </p:sp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sortere 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sorteringskriterier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5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 sorterer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primært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efter alder, men hvis to personer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er lige gamle sorteres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sekundært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alfabetisk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551804" y="3385895"/>
            <a:ext cx="2023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Ellers sorteres 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930535" y="3756844"/>
            <a:ext cx="58591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51804" y="2519318"/>
            <a:ext cx="243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alderen er forskellig sorteres efter alder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936068" y="2780928"/>
            <a:ext cx="15803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1621044" y="2447168"/>
            <a:ext cx="3315023" cy="854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sorteringskriterier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der ønskes sorteret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816" y="1124744"/>
            <a:ext cx="7666164" cy="28294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816" y="4094055"/>
            <a:ext cx="6912768" cy="23349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compare(Person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==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().compareTo(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p2.getName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()); </a:t>
            </a:r>
            <a:endParaRPr lang="da-DK" altLang="da-DK" sz="1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da-DK" altLang="da-DK" sz="1800" b="1" spc="-30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spc="-30" dirty="0">
                <a:solidFill>
                  <a:schemeClr val="tx1"/>
                </a:solidFill>
                <a:latin typeface="Courier New" pitchFamily="49" charset="0"/>
              </a:rPr>
              <a:t>() -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p2.getAge</a:t>
            </a:r>
            <a:r>
              <a:rPr lang="da-DK" altLang="da-DK" sz="1800" b="1" spc="-3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27469" y="5232006"/>
            <a:ext cx="3341716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Nogle negerer testet og skriver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compare (og compareTo) som vist her</a:t>
            </a:r>
            <a:endParaRPr lang="da-DK" altLang="da-DK" sz="1400" b="1" spc="-30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gør det vanskeligere at generalisere til mere end to sorteringskriterier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Placerer det primære kriterie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sidst (hvilket er mindre logisk)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073402" y="2093974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85228" y="4474185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65676" y="5172810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201" y="1977910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200" y="1074905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8739" y="4245347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78738" y="3016680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5893" y="1041807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kern="0" dirty="0" smtClean="0"/>
              <a:t> klassen, 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428207" y="3655473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38972" y="2947865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600" kern="0" dirty="0" smtClean="0"/>
              <a:t>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</a:t>
            </a:r>
            <a:r>
              <a:rPr lang="da-DK" altLang="da-DK" sz="1600" kern="0" dirty="0" smtClean="0"/>
              <a:t>bruge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652120" y="6092581"/>
            <a:ext cx="2045465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7488550" y="5872670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87207" y="4551486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72458" y="5460970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921022" y="4788042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20278" y="519170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85240" y="6095848"/>
            <a:ext cx="4676025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ser på funktionel programmering, vil vi se, at Comparator også muliggør sortering uden, at man selv skal skrive en compare eller compareTo metode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objektsamlinger</a:t>
            </a:r>
            <a:endParaRPr lang="da-DK" altLang="da-DK" sz="1800" b="1" dirty="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Collection</a:t>
            </a:r>
            <a:r>
              <a:rPr lang="da-DK" altLang="da-DK" sz="1800" dirty="0" smtClean="0">
                <a:ea typeface="ＭＳ Ｐゴシック" pitchFamily="34" charset="-128"/>
              </a:rPr>
              <a:t>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3100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disjoint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c1, Collection&lt;T&gt; c2)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frequency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c, Object o)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42144" y="5661248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findBest </a:t>
            </a:r>
            <a:r>
              <a:rPr lang="da-DK" altLang="da-DK" sz="3200" noProof="0" dirty="0" smtClean="0">
                <a:ea typeface="ＭＳ Ｐゴシック" pitchFamily="34" charset="-128"/>
              </a:rPr>
              <a:t>kan også løses ved at sortere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</a:t>
            </a:r>
            <a:r>
              <a:rPr lang="da-DK" altLang="da-DK" sz="1800" kern="0" dirty="0" smtClean="0"/>
              <a:t>hele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400650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sorterer 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en mand </a:t>
            </a:r>
            <a:r>
              <a:rPr lang="da-DK" altLang="da-DK" sz="1800" kern="0" dirty="0"/>
              <a:t>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13.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14.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på Brightspace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Du kan kun gå til køreprøven, hvis du </a:t>
            </a:r>
            <a:r>
              <a:rPr lang="da-DK" sz="1800" dirty="0" smtClean="0"/>
              <a:t>forinden</a:t>
            </a:r>
            <a:r>
              <a:rPr lang="da-DK" sz="1800" b="0" dirty="0" smtClean="0"/>
              <a:t> har fået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Uge 1-6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15-25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hvert af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tilkalde en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(og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får vi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da det er en obligatorisk opgave </a:t>
            </a:r>
            <a:r>
              <a:rPr lang="da-DK" sz="1800" b="1" dirty="0">
                <a:solidFill>
                  <a:srgbClr val="A50021"/>
                </a:solidFill>
              </a:rPr>
              <a:t>skal</a:t>
            </a:r>
            <a:r>
              <a:rPr lang="da-DK" sz="1800" dirty="0">
                <a:solidFill>
                  <a:srgbClr val="A50021"/>
                </a:solidFill>
              </a:rPr>
              <a:t> man møde op og deltage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13.-14. 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umiddelbart efter efterårsferien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stk.)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 i uge 5 og 6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3024336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Tre køreprøvesæt i uge 5 (med 10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Imperativ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F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ire køreprøvesæt i uge 6 (med 12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Imperativ og funktionel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køreprøvesæt løses og afleveres </a:t>
            </a:r>
            <a:r>
              <a:rPr lang="da-DK" altLang="da-DK" b="1" dirty="0" smtClean="0">
                <a:solidFill>
                  <a:srgbClr val="008000"/>
                </a:solidFill>
                <a:cs typeface="ＭＳ Ｐゴシック" charset="-128"/>
              </a:rPr>
              <a:t>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</a:t>
            </a:r>
            <a:r>
              <a:rPr lang="da-DK" altLang="da-DK" b="1" dirty="0">
                <a:solidFill>
                  <a:srgbClr val="008000"/>
                </a:solidFill>
                <a:cs typeface="ＭＳ Ｐゴシック" charset="-128"/>
              </a:rPr>
              <a:t>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</a:t>
            </a:r>
            <a:r>
              <a:rPr lang="da-DK" altLang="da-DK" sz="1800" dirty="0" smtClean="0">
                <a:ea typeface="ＭＳ Ｐゴシック" pitchFamily="34" charset="-128"/>
              </a:rPr>
              <a:t>år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Husk at teste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køreprøvesættene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på testserveren </a:t>
            </a:r>
            <a:r>
              <a:rPr lang="da-DK" altLang="da-DK" b="1" dirty="0" smtClean="0">
                <a:solidFill>
                  <a:srgbClr val="008000"/>
                </a:solidFill>
                <a:cs typeface="ＭＳ Ｐゴシック" charset="-128"/>
              </a:rPr>
              <a:t>før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de afleveres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automatisk genaflevering</a:t>
            </a: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64088" y="263691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7360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0" y="2443963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002971"/>
            <a:ext cx="4422870" cy="1026411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7598" y="3048787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58651" y="4912754"/>
            <a:ext cx="57535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699791" y="4582502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7598" y="263691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563887" y="2847269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638" y="3821719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23903" y="3153452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44427" y="5066485"/>
            <a:ext cx="2792258" cy="830997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261785" y="3652442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604281" y="3480022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807975" y="4279490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61" y="4063466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51520" y="1930112"/>
            <a:ext cx="5554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metode (implementationen mangler)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Implementationen l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aves i disse klasser der anvender interfacet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007401" y="5913933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814111" y="5855728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251520" y="6089924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716167" y="5832711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597115" y="6089924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44427" y="6105448"/>
            <a:ext cx="2352269" cy="5237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81784" y="5405404"/>
            <a:ext cx="589752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  <p:bldP spid="29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sortere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11519</TotalTime>
  <Words>3873</Words>
  <Application>Microsoft Office PowerPoint</Application>
  <PresentationFormat>On-screen Show (4:3)</PresentationFormat>
  <Paragraphs>625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sortere efter personens alder</vt:lpstr>
      <vt:lpstr>Vi kan kombinere de to sorteringskriterier</vt:lpstr>
      <vt:lpstr>Klassediagram</vt:lpstr>
      <vt:lpstr>Hvad gør vi, når vi har brug for flere ordninger?</vt:lpstr>
      <vt:lpstr>Brug af Comparator på ArrayList&lt;Person&gt;</vt:lpstr>
      <vt:lpstr>Sortering efter navn</vt:lpstr>
      <vt:lpstr>Sortering efter alder (med yngste først)</vt:lpstr>
      <vt:lpstr>Sortering efter alder og navn</vt:lpstr>
      <vt:lpstr>Klassediagram for brug af Comparator</vt:lpstr>
      <vt:lpstr>Comparable eller Comparator?</vt:lpstr>
      <vt:lpstr>● Algoritmeskabelonen findBest</vt:lpstr>
      <vt:lpstr>findBest kan også løses ved at sortere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 i uge 5 og 6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657</cp:revision>
  <cp:lastPrinted>2019-07-30T07:41:20Z</cp:lastPrinted>
  <dcterms:created xsi:type="dcterms:W3CDTF">2011-09-16T07:00:02Z</dcterms:created>
  <dcterms:modified xsi:type="dcterms:W3CDTF">2022-09-24T13:45:44Z</dcterms:modified>
</cp:coreProperties>
</file>