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75" r:id="rId2"/>
    <p:sldId id="423" r:id="rId3"/>
    <p:sldId id="410" r:id="rId4"/>
    <p:sldId id="426" r:id="rId5"/>
    <p:sldId id="412" r:id="rId6"/>
    <p:sldId id="413" r:id="rId7"/>
    <p:sldId id="414" r:id="rId8"/>
    <p:sldId id="411" r:id="rId9"/>
    <p:sldId id="416" r:id="rId10"/>
    <p:sldId id="418" r:id="rId11"/>
    <p:sldId id="419" r:id="rId12"/>
    <p:sldId id="420" r:id="rId13"/>
    <p:sldId id="417" r:id="rId14"/>
    <p:sldId id="421" r:id="rId15"/>
    <p:sldId id="424" r:id="rId16"/>
    <p:sldId id="425" r:id="rId17"/>
    <p:sldId id="406" r:id="rId18"/>
    <p:sldId id="409" r:id="rId19"/>
    <p:sldId id="427" r:id="rId20"/>
    <p:sldId id="334" r:id="rId21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75"/>
            <p14:sldId id="423"/>
            <p14:sldId id="410"/>
            <p14:sldId id="426"/>
            <p14:sldId id="412"/>
            <p14:sldId id="413"/>
            <p14:sldId id="414"/>
            <p14:sldId id="411"/>
            <p14:sldId id="416"/>
            <p14:sldId id="418"/>
            <p14:sldId id="419"/>
            <p14:sldId id="420"/>
            <p14:sldId id="417"/>
            <p14:sldId id="421"/>
            <p14:sldId id="424"/>
            <p14:sldId id="425"/>
            <p14:sldId id="406"/>
            <p14:sldId id="409"/>
            <p14:sldId id="427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CCECFF"/>
    <a:srgbClr val="A50021"/>
    <a:srgbClr val="FFFFCC"/>
    <a:srgbClr val="92D050"/>
    <a:srgbClr val="0000CC"/>
    <a:srgbClr val="CCFFCC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726" autoAdjust="0"/>
  </p:normalViewPr>
  <p:slideViewPr>
    <p:cSldViewPr>
      <p:cViewPr varScale="1">
        <p:scale>
          <a:sx n="120" d="100"/>
          <a:sy n="120" d="100"/>
        </p:scale>
        <p:origin x="106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83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0403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44010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53384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93014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02833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48148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55358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93939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4120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15659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27841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084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65696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664188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91892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70095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76514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40370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6940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3568" y="1165049"/>
            <a:ext cx="720080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indent="-271463">
              <a:spcBef>
                <a:spcPts val="1200"/>
              </a:spcBef>
            </a:pPr>
            <a:r>
              <a:rPr lang="en-GB" altLang="da-DK" sz="1800" dirty="0" smtClean="0"/>
              <a:t>Bachelor project contract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Language for the report (Danish / English)</a:t>
            </a:r>
            <a:endParaRPr lang="en-GB" altLang="da-DK" sz="1600" dirty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Title of report (in Danish and English)</a:t>
            </a:r>
            <a:endParaRPr lang="en-GB" altLang="da-DK" sz="1600" dirty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Tools </a:t>
            </a:r>
            <a:r>
              <a:rPr lang="en-GB" altLang="da-DK" sz="1600" dirty="0">
                <a:latin typeface="+mn-lt"/>
                <a:ea typeface="+mn-ea"/>
              </a:rPr>
              <a:t>to be </a:t>
            </a:r>
            <a:r>
              <a:rPr lang="en-GB" altLang="da-DK" sz="1600" dirty="0" smtClean="0">
                <a:latin typeface="+mn-lt"/>
                <a:ea typeface="+mn-ea"/>
              </a:rPr>
              <a:t>used (for text processing / for programming)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Description of your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latin typeface="+mn-lt"/>
                <a:ea typeface="+mn-ea"/>
              </a:rPr>
              <a:t>Work tasks (things to be done)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latin typeface="+mn-lt"/>
                <a:ea typeface="+mn-ea"/>
              </a:rPr>
              <a:t>Time plan (deadlines)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latin typeface="+mn-lt"/>
                <a:ea typeface="+mn-ea"/>
              </a:rPr>
              <a:t>Table of contents (with estimated number of pages)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You need to write things down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>
                <a:latin typeface="+mn-lt"/>
                <a:ea typeface="+mn-ea"/>
              </a:rPr>
              <a:t>The importance of written notes cannot be </a:t>
            </a:r>
            <a:r>
              <a:rPr lang="en-US" altLang="da-DK" sz="1600" dirty="0" smtClean="0">
                <a:latin typeface="+mn-lt"/>
                <a:ea typeface="+mn-ea"/>
              </a:rPr>
              <a:t>overestimated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>
                <a:solidFill>
                  <a:srgbClr val="A50021"/>
                </a:solidFill>
              </a:rPr>
              <a:t>Bachelor </a:t>
            </a:r>
            <a:r>
              <a:rPr lang="en-US" altLang="da-DK" sz="1800" b="1" dirty="0" smtClean="0">
                <a:solidFill>
                  <a:srgbClr val="A50021"/>
                </a:solidFill>
              </a:rPr>
              <a:t>project course</a:t>
            </a:r>
            <a:endParaRPr lang="en-US" alt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>
                <a:latin typeface="+mn-lt"/>
                <a:ea typeface="+mn-ea"/>
              </a:rPr>
              <a:t>Deadlines and lectures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>
                <a:latin typeface="+mn-lt"/>
                <a:ea typeface="+mn-ea"/>
              </a:rPr>
              <a:t>Use the </a:t>
            </a:r>
            <a:r>
              <a:rPr lang="en-US" altLang="da-DK" sz="1600" b="1" dirty="0" smtClean="0">
                <a:latin typeface="+mn-lt"/>
                <a:ea typeface="+mn-ea"/>
              </a:rPr>
              <a:t>Discussion forum</a:t>
            </a:r>
            <a:r>
              <a:rPr lang="en-US" altLang="da-DK" sz="1600" dirty="0" smtClean="0">
                <a:latin typeface="+mn-lt"/>
                <a:ea typeface="+mn-ea"/>
              </a:rPr>
              <a:t> and read the </a:t>
            </a:r>
            <a:r>
              <a:rPr lang="en-US" altLang="da-DK" sz="1600" b="1" dirty="0" smtClean="0">
                <a:latin typeface="+mn-lt"/>
                <a:ea typeface="+mn-ea"/>
              </a:rPr>
              <a:t>Announcements</a:t>
            </a:r>
            <a:endParaRPr lang="en-GB" altLang="da-DK" sz="1600" dirty="0" smtClean="0">
              <a:latin typeface="+mn-lt"/>
              <a:ea typeface="+mn-ea"/>
            </a:endParaRPr>
          </a:p>
          <a:p>
            <a:pPr marL="1185863" lvl="2" indent="-271463">
              <a:spcBef>
                <a:spcPts val="300"/>
              </a:spcBef>
            </a:pPr>
            <a:endParaRPr lang="en-GB" altLang="da-DK" sz="1400" dirty="0">
              <a:solidFill>
                <a:srgbClr val="002060"/>
              </a:solidFill>
            </a:endParaRPr>
          </a:p>
          <a:p>
            <a:pPr marL="728663" lvl="1" indent="-271463">
              <a:spcBef>
                <a:spcPts val="300"/>
              </a:spcBef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260648"/>
            <a:ext cx="852942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GB" altLang="da-DK" sz="2800" dirty="0" smtClean="0"/>
              <a:t>How </a:t>
            </a:r>
            <a:r>
              <a:rPr lang="en-GB" altLang="da-DK" sz="2800" dirty="0"/>
              <a:t>to make a useful bachelor </a:t>
            </a:r>
            <a:r>
              <a:rPr lang="en-GB" altLang="da-DK" sz="2800" dirty="0" smtClean="0"/>
              <a:t>project contract</a:t>
            </a:r>
            <a:endParaRPr lang="en-GB" altLang="da-DK" sz="28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32257" y="5373216"/>
            <a:ext cx="4088215" cy="1246495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Lecture is in Danish</a:t>
            </a: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Slides are in English (since we have a lot of advisors, who do not speak Danish)</a:t>
            </a: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Questions can be asked during the lecture or via the discussion forum “Lectures”</a:t>
            </a:r>
            <a:endParaRPr lang="en-GB" altLang="da-DK" sz="1400" kern="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Work tasks (building blocks)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3675321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A typical bachelor project will consists of 3-4 work tasks which could be</a:t>
            </a:r>
            <a:endParaRPr lang="en-GB" altLang="da-DK" sz="1800" b="1" spc="-3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Read literature (one or more scientific papers)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Task A (</a:t>
            </a:r>
            <a:r>
              <a:rPr lang="en-GB" altLang="da-DK" sz="1600" dirty="0"/>
              <a:t>experiments, development of </a:t>
            </a:r>
            <a:r>
              <a:rPr lang="en-GB" altLang="da-DK" sz="1600" dirty="0" smtClean="0"/>
              <a:t>prototypes </a:t>
            </a:r>
            <a:r>
              <a:rPr lang="en-GB" altLang="da-DK" sz="1600" dirty="0"/>
              <a:t>or development of </a:t>
            </a:r>
            <a:r>
              <a:rPr lang="en-GB" altLang="da-DK" sz="1600" dirty="0" smtClean="0"/>
              <a:t>theories)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Task B</a:t>
            </a:r>
            <a:r>
              <a:rPr lang="en-GB" altLang="da-DK" sz="1600" dirty="0"/>
              <a:t> (experiments, development of </a:t>
            </a:r>
            <a:r>
              <a:rPr lang="en-GB" altLang="da-DK" sz="1600" dirty="0" smtClean="0"/>
              <a:t>prototypes </a:t>
            </a:r>
            <a:r>
              <a:rPr lang="en-GB" altLang="da-DK" sz="1600" dirty="0"/>
              <a:t>or development of theories)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Task C</a:t>
            </a:r>
            <a:r>
              <a:rPr lang="en-GB" altLang="da-DK" sz="1600" dirty="0"/>
              <a:t> (experiments, development of </a:t>
            </a:r>
            <a:r>
              <a:rPr lang="en-GB" altLang="da-DK" sz="1600" dirty="0" smtClean="0"/>
              <a:t>prototypes </a:t>
            </a:r>
            <a:r>
              <a:rPr lang="en-GB" altLang="da-DK" sz="1600" dirty="0"/>
              <a:t>or development of theories)</a:t>
            </a:r>
            <a:endParaRPr lang="en-GB" altLang="da-DK" sz="1600" dirty="0" smtClean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is important that these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tasks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are "safe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"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With a reasonable effort, you should be </a:t>
            </a:r>
            <a:r>
              <a:rPr lang="en-GB" altLang="da-DK" sz="1600" dirty="0"/>
              <a:t>able to finish them in a satisfactory way (within the planned time)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 a bachelor project there is little time to throw large chunks of work away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One of the last work tasks may be less trivial and with a more uncertain outcome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you are lucky (and smart), you will finish that task, but if you fail you will still have a decent bachelor report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2299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Typical time plan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52736"/>
            <a:ext cx="8496944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First week of February (15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 smtClean="0"/>
              <a:t>Planning of activities, including the production of the bachelor project contract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Rest of February and first half of March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(5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x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10 hours = 50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500" dirty="0"/>
              <a:t>Read literature (one or more scientific papers</a:t>
            </a:r>
            <a:r>
              <a:rPr lang="en-GB" altLang="da-DK" sz="15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Rest of March and first week of April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(1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10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+ 2 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60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 smtClean="0"/>
              <a:t>Completion of task A</a:t>
            </a:r>
            <a:endParaRPr lang="en-GB" altLang="da-DK" sz="15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Rest of April (3 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75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/>
              <a:t>Completion of task B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First three weeks of May (3 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75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/>
              <a:t>Completion of task </a:t>
            </a:r>
            <a:r>
              <a:rPr lang="en-GB" altLang="da-DK" sz="1500" dirty="0" smtClean="0"/>
              <a:t>C</a:t>
            </a:r>
            <a:endParaRPr lang="en-GB" altLang="da-DK" sz="15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Last week of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and first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of June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(2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50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/>
              <a:t>Write the missing </a:t>
            </a:r>
            <a:r>
              <a:rPr lang="en-GB" altLang="da-DK" sz="1500" dirty="0" smtClean="0"/>
              <a:t>parts, put drafts together, make </a:t>
            </a:r>
            <a:r>
              <a:rPr lang="en-GB" altLang="da-DK" sz="1500" dirty="0"/>
              <a:t>things </a:t>
            </a:r>
            <a:r>
              <a:rPr lang="en-GB" altLang="da-DK" sz="1500" dirty="0" smtClean="0"/>
              <a:t>consistent, and do a lot of</a:t>
            </a:r>
            <a:br>
              <a:rPr lang="en-GB" altLang="da-DK" sz="1500" dirty="0" smtClean="0"/>
            </a:br>
            <a:r>
              <a:rPr lang="en-GB" altLang="da-DK" sz="1500" dirty="0" smtClean="0"/>
              <a:t>proof reading</a:t>
            </a:r>
            <a:endParaRPr lang="en-GB" altLang="da-DK" sz="15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74562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Typical table of contents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he size of the report is maximum 30 pages (excluding front page, abstract, table of contents, appendix and bibliography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Section1: Introduction (1-2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2: Review of literature (4-8 pages</a:t>
            </a:r>
            <a:r>
              <a:rPr lang="en-GB" altLang="da-DK" sz="1600" dirty="0" smtClean="0"/>
              <a:t>)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3: Description of Task A (4-8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4: Description of Task B (4-8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5: Description of Task C (4-8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6: Comparison to other work and ideas for future work (2-4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7: Conclusions (1-2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Acknowledgements (3-5 lines)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References (½ -1 page)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Appendix with programming code, tables, full proofs, </a:t>
            </a:r>
            <a:r>
              <a:rPr lang="en-GB" altLang="da-DK" sz="1600" dirty="0" smtClean="0"/>
              <a:t>etc. </a:t>
            </a:r>
            <a:r>
              <a:rPr lang="en-GB" altLang="da-DK" sz="1600" dirty="0"/>
              <a:t>(5-20 pages)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It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must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be possible to read and understand your report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without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reading the appendix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Critical things </a:t>
            </a:r>
            <a:r>
              <a:rPr lang="en-GB" altLang="da-DK" sz="1600" b="1" dirty="0">
                <a:solidFill>
                  <a:srgbClr val="008000"/>
                </a:solidFill>
              </a:rPr>
              <a:t>must</a:t>
            </a:r>
            <a:r>
              <a:rPr lang="en-GB" altLang="da-DK" sz="1600" dirty="0" smtClean="0"/>
              <a:t> be in the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main part</a:t>
            </a:r>
            <a:r>
              <a:rPr lang="en-GB" altLang="da-DK" sz="1600" dirty="0" smtClean="0"/>
              <a:t> of your report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appendix is for readers who want to study additional details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Censor will probably only take a quick glance at the appendix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Figures, program code,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etc. should be in a size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which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readable for ordinary people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– without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magnifying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glass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91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The bachelor report is extremely important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580526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Together with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oral presentation at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exam, the bachelor report is the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only thing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that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censor sees and evaluates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Hence, you should be sure to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plenty of </a:t>
            </a:r>
            <a:r>
              <a:rPr lang="en-GB" altLang="da-DK" sz="1600" b="1" dirty="0">
                <a:solidFill>
                  <a:srgbClr val="008000"/>
                </a:solidFill>
              </a:rPr>
              <a:t>time</a:t>
            </a:r>
            <a:r>
              <a:rPr lang="en-GB" altLang="da-DK" sz="1600" dirty="0"/>
              <a:t> to write a good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stupid to do a lot of brilliant work that you do not have time to document in a good report, and hence get limited or no credit for it</a:t>
            </a:r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he production of the bachelor report should start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immediately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When you read </a:t>
            </a:r>
            <a:r>
              <a:rPr lang="en-GB" altLang="da-DK" sz="1600" dirty="0" smtClean="0"/>
              <a:t>literature, </a:t>
            </a:r>
            <a:r>
              <a:rPr lang="en-GB" altLang="da-DK" sz="1600" dirty="0"/>
              <a:t>write </a:t>
            </a:r>
            <a:r>
              <a:rPr lang="en-GB" altLang="da-DK" sz="1600" dirty="0" smtClean="0"/>
              <a:t>working notes about the papers you study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When you make experiments and write programs/prototypes, make section drafts </a:t>
            </a:r>
            <a:r>
              <a:rPr lang="en-GB" altLang="da-DK" sz="1600" spc="-50" dirty="0" smtClean="0"/>
              <a:t>describing your efforts (remember to include arguments for major choices/decisions)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When you formulate definitions, lemmas and theorems, make them as clear and comprehensive as possible (this includes the proofs)</a:t>
            </a:r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When you have finished your experiments / programming / theoretical </a:t>
            </a: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work,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everything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should be documented in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working notes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and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section drafts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Then it </a:t>
            </a:r>
            <a:r>
              <a:rPr lang="en-GB" altLang="da-DK" sz="1600" dirty="0" smtClean="0"/>
              <a:t>is reasonably </a:t>
            </a:r>
            <a:r>
              <a:rPr lang="en-GB" altLang="da-DK" sz="1600" dirty="0"/>
              <a:t>"easy" </a:t>
            </a:r>
            <a:r>
              <a:rPr lang="en-GB" altLang="da-DK" sz="1600" dirty="0" smtClean="0"/>
              <a:t>and “fast” to </a:t>
            </a:r>
            <a:r>
              <a:rPr lang="en-GB" altLang="da-DK" sz="1600" dirty="0"/>
              <a:t>finish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Write </a:t>
            </a:r>
            <a:r>
              <a:rPr lang="en-GB" altLang="da-DK" sz="1600" dirty="0"/>
              <a:t>the missing parts (abstract, introduction, comparison to other approaches, ideas for future work, conclusions, acknowledgements, etc.)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Put the working notes and drafts together to form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Make things consistent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Proof read to find logical and grammatical errors – and things which are unclear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9074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You need to write things down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importance of written notes cannot be overestimated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Our </a:t>
            </a:r>
            <a:r>
              <a:rPr lang="en-GB" altLang="da-DK" sz="1600" dirty="0"/>
              <a:t>memory </a:t>
            </a:r>
            <a:r>
              <a:rPr lang="en-GB" altLang="da-DK" sz="1600" dirty="0" smtClean="0"/>
              <a:t>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extremely limited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Make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written notes</a:t>
            </a:r>
            <a:r>
              <a:rPr lang="en-GB" altLang="da-DK" sz="1600" dirty="0" smtClean="0"/>
              <a:t> of all ideas, decisions, insights, etc.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 a few minutes, many of them will be forgotten – or it will take considerable time to reconstruct them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have a whiteboard full of ideas, take a photo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you are walking or </a:t>
            </a:r>
            <a:r>
              <a:rPr lang="en-GB" altLang="da-DK" sz="1600" dirty="0" smtClean="0"/>
              <a:t>biking, </a:t>
            </a:r>
            <a:r>
              <a:rPr lang="en-GB" altLang="da-DK" sz="1600" dirty="0"/>
              <a:t>send </a:t>
            </a:r>
            <a:r>
              <a:rPr lang="en-GB" altLang="da-DK" sz="1600" dirty="0" smtClean="0"/>
              <a:t>an text (</a:t>
            </a:r>
            <a:r>
              <a:rPr lang="en-GB" altLang="da-DK" sz="1600" dirty="0" err="1" smtClean="0"/>
              <a:t>sms</a:t>
            </a:r>
            <a:r>
              <a:rPr lang="en-GB" altLang="da-DK" sz="1600" dirty="0" smtClean="0"/>
              <a:t>) </a:t>
            </a:r>
            <a:r>
              <a:rPr lang="en-GB" altLang="da-DK" sz="1600" dirty="0"/>
              <a:t>or voice message to yourself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wake up in the middle of the night and have a bright idea, write a few words on a piece of paper so that you can investigate further the next day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Taking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break often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helps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Take a run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Go for a walk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Get </a:t>
            </a:r>
            <a:r>
              <a:rPr lang="en-GB" altLang="da-DK" sz="1600" dirty="0" smtClean="0"/>
              <a:t>coffee / food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Chat with some friends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Relaxing in some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way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catalyst of many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great ideas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They must </a:t>
            </a:r>
            <a:r>
              <a:rPr lang="en-GB" altLang="da-DK" sz="1600" dirty="0" smtClean="0"/>
              <a:t>be </a:t>
            </a:r>
            <a:r>
              <a:rPr lang="en-GB" altLang="da-DK" sz="1600" dirty="0"/>
              <a:t>written </a:t>
            </a:r>
            <a:r>
              <a:rPr lang="en-GB" altLang="da-DK" sz="1600" dirty="0" smtClean="0"/>
              <a:t>down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as soon as possible</a:t>
            </a:r>
            <a:endParaRPr lang="en-GB" altLang="da-DK" sz="1600" b="1" dirty="0">
              <a:solidFill>
                <a:srgbClr val="008000"/>
              </a:solidFill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Otherwise, </a:t>
            </a:r>
            <a:r>
              <a:rPr lang="en-GB" altLang="da-DK" sz="1600" dirty="0"/>
              <a:t>most of them will be </a:t>
            </a:r>
            <a:r>
              <a:rPr lang="en-GB" altLang="da-DK" sz="1600" dirty="0" smtClean="0"/>
              <a:t>forgotten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976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Use of comments and critique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 your bachelor project you will work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intensively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with a given subject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Hopefully, you will take ownership of your work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It will be your "baby"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In such a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situation, it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very natural to be "defensive" towards critique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changes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This is, however, </a:t>
            </a:r>
            <a:r>
              <a:rPr lang="en-GB" altLang="da-DK" sz="1600" b="1" dirty="0">
                <a:solidFill>
                  <a:srgbClr val="008000"/>
                </a:solidFill>
              </a:rPr>
              <a:t>very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stupid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Your </a:t>
            </a:r>
            <a:r>
              <a:rPr lang="en-GB" altLang="da-DK" sz="1600" dirty="0"/>
              <a:t>advisor </a:t>
            </a:r>
            <a:r>
              <a:rPr lang="en-GB" altLang="da-DK" sz="1600" dirty="0" smtClean="0"/>
              <a:t>(and other people who look at your work) invests considerable </a:t>
            </a:r>
            <a:r>
              <a:rPr lang="en-GB" altLang="da-DK" sz="1600" dirty="0"/>
              <a:t>time in making </a:t>
            </a:r>
            <a:r>
              <a:rPr lang="en-GB" altLang="da-DK" sz="1600" dirty="0" smtClean="0"/>
              <a:t>comments </a:t>
            </a:r>
            <a:r>
              <a:rPr lang="en-GB" altLang="da-DK" sz="1600" dirty="0"/>
              <a:t>and </a:t>
            </a:r>
            <a:r>
              <a:rPr lang="en-GB" altLang="da-DK" sz="1600" dirty="0" smtClean="0"/>
              <a:t>proposals for improvements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They are not made to </a:t>
            </a:r>
            <a:r>
              <a:rPr lang="en-GB" altLang="da-DK" sz="1600" dirty="0" smtClean="0"/>
              <a:t>annoy </a:t>
            </a:r>
            <a:r>
              <a:rPr lang="en-GB" altLang="da-DK" sz="1600" dirty="0"/>
              <a:t>you – but to </a:t>
            </a:r>
            <a:r>
              <a:rPr lang="en-GB" altLang="da-DK" sz="1600" b="1" dirty="0">
                <a:solidFill>
                  <a:srgbClr val="008000"/>
                </a:solidFill>
              </a:rPr>
              <a:t>help </a:t>
            </a:r>
            <a:r>
              <a:rPr lang="en-GB" altLang="da-DK" sz="1600" dirty="0"/>
              <a:t>you</a:t>
            </a:r>
            <a:r>
              <a:rPr lang="en-GB" altLang="da-DK" sz="1600" dirty="0" smtClean="0"/>
              <a:t> to </a:t>
            </a:r>
            <a:r>
              <a:rPr lang="en-GB" altLang="da-DK" sz="1600" b="1" dirty="0">
                <a:solidFill>
                  <a:srgbClr val="008000"/>
                </a:solidFill>
              </a:rPr>
              <a:t>improve</a:t>
            </a:r>
            <a:r>
              <a:rPr lang="en-GB" altLang="da-DK" sz="1600" dirty="0" smtClean="0"/>
              <a:t> your project and hence your report (and your final grade)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760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Example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603679" cy="53509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When reading a draft of one of the sections in your bachelor report,</a:t>
            </a:r>
            <a:b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</a:b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advisor misunderstands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one of your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arguments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straightforward approach is the following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You can see that this is because the advisor does not know your work well </a:t>
            </a:r>
            <a:r>
              <a:rPr lang="en-GB" altLang="da-DK" sz="1600" dirty="0" smtClean="0"/>
              <a:t>enough, </a:t>
            </a:r>
            <a:r>
              <a:rPr lang="en-GB" altLang="da-DK" sz="1600" dirty="0"/>
              <a:t>or has read the </a:t>
            </a:r>
            <a:r>
              <a:rPr lang="en-GB" altLang="da-DK" sz="1600" dirty="0" smtClean="0"/>
              <a:t>corresponding paragraph </a:t>
            </a:r>
            <a:r>
              <a:rPr lang="en-GB" altLang="da-DK" sz="1600" dirty="0"/>
              <a:t>too fast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Hence, </a:t>
            </a:r>
            <a:r>
              <a:rPr lang="en-GB" altLang="da-DK" sz="1600" dirty="0" smtClean="0"/>
              <a:t>you </a:t>
            </a:r>
            <a:r>
              <a:rPr lang="en-GB" altLang="da-DK" sz="1600" dirty="0"/>
              <a:t>tell this to </a:t>
            </a:r>
            <a:r>
              <a:rPr lang="en-GB" altLang="da-DK" sz="1600" dirty="0" smtClean="0"/>
              <a:t>your advisor, </a:t>
            </a:r>
            <a:r>
              <a:rPr lang="en-GB" altLang="da-DK" sz="1600" dirty="0"/>
              <a:t>and do not change anything in your </a:t>
            </a:r>
            <a:r>
              <a:rPr lang="en-GB" altLang="da-DK" sz="1600" dirty="0" smtClean="0"/>
              <a:t>report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comment has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not</a:t>
            </a:r>
            <a:r>
              <a:rPr lang="en-GB" altLang="da-DK" sz="1600" dirty="0" smtClean="0"/>
              <a:t> helped you to improve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much more fruitful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approach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following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lot of your </a:t>
            </a:r>
            <a:r>
              <a:rPr lang="en-GB" altLang="da-DK" sz="1600" dirty="0" smtClean="0"/>
              <a:t>readers – including the censor – </a:t>
            </a:r>
            <a:r>
              <a:rPr lang="en-GB" altLang="da-DK" sz="1600" dirty="0"/>
              <a:t>will be in the same situation </a:t>
            </a:r>
            <a:r>
              <a:rPr lang="en-GB" altLang="da-DK" sz="1600" dirty="0" smtClean="0"/>
              <a:t>as </a:t>
            </a:r>
            <a:r>
              <a:rPr lang="en-GB" altLang="da-DK" sz="1600" dirty="0"/>
              <a:t>your advisor </a:t>
            </a:r>
            <a:r>
              <a:rPr lang="en-GB" altLang="da-DK" sz="1600" dirty="0" smtClean="0"/>
              <a:t>(not </a:t>
            </a:r>
            <a:r>
              <a:rPr lang="en-GB" altLang="da-DK" sz="1600" dirty="0"/>
              <a:t>knowing your work </a:t>
            </a:r>
            <a:r>
              <a:rPr lang="en-GB" altLang="da-DK" sz="1600" dirty="0" smtClean="0"/>
              <a:t>in detail, </a:t>
            </a:r>
            <a:r>
              <a:rPr lang="en-GB" altLang="da-DK" sz="1600" dirty="0"/>
              <a:t>and reading parts of your report very </a:t>
            </a:r>
            <a:r>
              <a:rPr lang="en-GB" altLang="da-DK" sz="1600" dirty="0" smtClean="0"/>
              <a:t>fast)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20" dirty="0" smtClean="0"/>
              <a:t>Hence, you should use the "stupid" comment made by your advisor to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thoroughly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investigate</a:t>
            </a:r>
            <a:r>
              <a:rPr lang="en-GB" altLang="da-DK" sz="1600" dirty="0" smtClean="0"/>
              <a:t> whether you can reformulate the paragraph in such a way that it </a:t>
            </a:r>
            <a:r>
              <a:rPr lang="en-GB" altLang="da-DK" sz="1600" spc="-20" dirty="0" smtClean="0"/>
              <a:t>becomes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less likely</a:t>
            </a:r>
            <a:r>
              <a:rPr lang="en-GB" altLang="da-DK" sz="1600" spc="-20" dirty="0" smtClean="0"/>
              <a:t> that a "stupid", </a:t>
            </a:r>
            <a:r>
              <a:rPr lang="en-GB" altLang="da-DK" sz="1600" spc="-20" dirty="0" smtClean="0"/>
              <a:t>"</a:t>
            </a:r>
            <a:r>
              <a:rPr lang="en-GB" altLang="da-DK" sz="1600" spc="-50" dirty="0" smtClean="0"/>
              <a:t>too </a:t>
            </a:r>
            <a:r>
              <a:rPr lang="en-GB" altLang="da-DK" sz="1600" spc="-50" dirty="0" smtClean="0"/>
              <a:t>fast" reader may misunderstand your argument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your responsibility</a:t>
            </a:r>
            <a:r>
              <a:rPr lang="en-GB" altLang="da-DK" sz="1600" dirty="0" smtClean="0"/>
              <a:t> that your text is as clear and unambiguous as possible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Using this approach, you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improved</a:t>
            </a:r>
            <a:r>
              <a:rPr lang="en-GB" altLang="da-DK" sz="1600" dirty="0" smtClean="0"/>
              <a:t>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By using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all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comments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in a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constructive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way, you can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significantly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improve the quality of your report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1911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Plan for the rest of this course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568184" cy="5688632"/>
          </a:xfrm>
          <a:noFill/>
        </p:spPr>
        <p:txBody>
          <a:bodyPr/>
          <a:lstStyle/>
          <a:p>
            <a:pPr marL="271463" lvl="1" indent="-271463">
              <a:spcBef>
                <a:spcPts val="600"/>
              </a:spcBef>
              <a:buChar char="•"/>
            </a:pP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Thursday 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February </a:t>
            </a: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10: 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Deadline for first version of </a:t>
            </a: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bachelor project contract</a:t>
            </a:r>
            <a:endParaRPr lang="en-GB" altLang="da-DK" sz="1800" b="1" spc="-5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Submit via the </a:t>
            </a:r>
            <a:r>
              <a:rPr lang="en-GB" altLang="da-DK" sz="1600" dirty="0" smtClean="0"/>
              <a:t>Brightspace page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Submission </a:t>
            </a:r>
            <a:r>
              <a:rPr lang="en-GB" altLang="da-DK" sz="1600" b="1" dirty="0">
                <a:solidFill>
                  <a:srgbClr val="008000"/>
                </a:solidFill>
              </a:rPr>
              <a:t>of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bachelor project contract</a:t>
            </a:r>
            <a:endParaRPr lang="en-GB" altLang="da-DK" sz="1600" b="1" dirty="0">
              <a:solidFill>
                <a:srgbClr val="008000"/>
              </a:solidFill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In addition to this lecture, there will be four lectures on this </a:t>
            </a: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course</a:t>
            </a:r>
            <a:endParaRPr lang="en-GB" altLang="da-DK" sz="1800" b="1" spc="-50" dirty="0">
              <a:solidFill>
                <a:srgbClr val="008000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How to write an academic paper (by Kurt Jensen)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Publication traditions and literature search (by Kurt Jensen)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How to make a good oral </a:t>
            </a:r>
            <a:r>
              <a:rPr lang="en-GB" altLang="da-DK" sz="1600" dirty="0" smtClean="0"/>
              <a:t>presentation at the exam </a:t>
            </a:r>
            <a:r>
              <a:rPr lang="en-GB" altLang="da-DK" sz="1600" dirty="0"/>
              <a:t>(by Kurt Jensen)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 smtClean="0"/>
              <a:t>How </a:t>
            </a:r>
            <a:r>
              <a:rPr lang="en-US" sz="1600" dirty="0"/>
              <a:t>to make proper charts and graphs (by Hans-Jörg Schulz)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There will also be a Chart Clinique</a:t>
            </a:r>
            <a:r>
              <a:rPr lang="en-US" sz="1600" dirty="0"/>
              <a:t> (by Hans-Jörg Schulz)</a:t>
            </a:r>
            <a:r>
              <a:rPr lang="en-GB" altLang="da-DK" sz="1600" dirty="0" smtClean="0"/>
              <a:t>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Detailed </a:t>
            </a:r>
            <a:r>
              <a:rPr lang="en-GB" altLang="da-DK" sz="1600" dirty="0"/>
              <a:t>plan can be found on the Brightspace page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Lectures</a:t>
            </a:r>
            <a:endParaRPr lang="en-GB" altLang="da-DK" sz="1600" b="1" dirty="0">
              <a:solidFill>
                <a:srgbClr val="008000"/>
              </a:solidFill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lectures will be recorded in Zoom and a video will be made available on Brightspace shortly after the lecture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will be nice and very fruitful, if the majority of you turn up in the auditorium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Then it will be much easier for you to ask questions and interact with me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Thursday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June 8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at 12 noon: Deadline for bachelor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Second half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of June: Oral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examination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We try to avoid overlap with your our </a:t>
            </a:r>
            <a:r>
              <a:rPr lang="en-GB" altLang="da-DK" sz="1600" dirty="0" smtClean="0"/>
              <a:t>exams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32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333375"/>
            <a:ext cx="8430758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Brightspace page for the course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303" y="1052736"/>
            <a:ext cx="8640194" cy="568863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70" dirty="0" smtClean="0">
                <a:solidFill>
                  <a:srgbClr val="A50021"/>
                </a:solidFill>
                <a:cs typeface="ＭＳ Ｐゴシック" charset="0"/>
              </a:rPr>
              <a:t>Each research group has a separate page on the Brightspace page of the course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You will find these pages under the </a:t>
            </a:r>
            <a:r>
              <a:rPr lang="en-GB" altLang="da-DK" sz="1600" spc="-50" dirty="0" smtClean="0"/>
              <a:t>page </a:t>
            </a:r>
            <a:r>
              <a:rPr lang="en-GB" altLang="da-DK" sz="1600" b="1" spc="-50" dirty="0" smtClean="0">
                <a:solidFill>
                  <a:srgbClr val="008000"/>
                </a:solidFill>
              </a:rPr>
              <a:t>Material from the individual research groups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Here you can find different kinds of material from the research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20" dirty="0"/>
              <a:t>It </a:t>
            </a:r>
            <a:r>
              <a:rPr lang="en-GB" altLang="da-DK" sz="1600" spc="-20" dirty="0" smtClean="0"/>
              <a:t>differs a lot from research </a:t>
            </a:r>
            <a:r>
              <a:rPr lang="en-GB" altLang="da-DK" sz="1600" spc="-20" dirty="0"/>
              <a:t>group to research group how much these </a:t>
            </a:r>
            <a:r>
              <a:rPr lang="en-GB" altLang="da-DK" sz="1600" spc="-20" dirty="0" smtClean="0"/>
              <a:t>pages are used</a:t>
            </a:r>
            <a:endParaRPr lang="en-GB" altLang="da-DK" sz="1600" spc="-2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 should (on a regular basis) read the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solidFill>
                  <a:srgbClr val="008000"/>
                </a:solidFill>
              </a:rPr>
              <a:t>Announcements</a:t>
            </a:r>
            <a:r>
              <a:rPr lang="en-GB" altLang="da-DK" sz="1600" dirty="0" smtClean="0"/>
              <a:t> (contain </a:t>
            </a:r>
            <a:r>
              <a:rPr lang="en-GB" altLang="da-DK" sz="1600" dirty="0"/>
              <a:t>important information which you must take into </a:t>
            </a:r>
            <a:r>
              <a:rPr lang="en-GB" altLang="da-DK" sz="1600" dirty="0" smtClean="0"/>
              <a:t>account and also last-minute information) 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Postings on the </a:t>
            </a:r>
            <a:r>
              <a:rPr lang="en-GB" altLang="da-DK" sz="1600" b="1" dirty="0">
                <a:solidFill>
                  <a:srgbClr val="008000"/>
                </a:solidFill>
              </a:rPr>
              <a:t>discussion forum</a:t>
            </a:r>
            <a:r>
              <a:rPr lang="en-GB" altLang="da-DK" sz="1600" dirty="0"/>
              <a:t> (everyone is encouraged to comment/answer)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page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Rules </a:t>
            </a:r>
            <a:r>
              <a:rPr lang="en-GB" altLang="da-DK" sz="1600" b="1" dirty="0" err="1" smtClean="0">
                <a:solidFill>
                  <a:srgbClr val="008000"/>
                </a:solidFill>
              </a:rPr>
              <a:t>etc</a:t>
            </a:r>
            <a:r>
              <a:rPr lang="en-GB" altLang="da-DK" sz="1600" dirty="0"/>
              <a:t> </a:t>
            </a:r>
            <a:r>
              <a:rPr lang="en-GB" altLang="da-DK" sz="1600" dirty="0" smtClean="0"/>
              <a:t>(summarises the formal requirements and rules)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If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you have questions to me, please use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discussion forum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</a:t>
            </a:r>
            <a:r>
              <a:rPr lang="en-GB" altLang="da-DK" sz="1600" dirty="0" smtClean="0"/>
              <a:t>hen all other students and advisors can benefit from the answer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 may send mails to you via Brightspace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Such mails are </a:t>
            </a:r>
            <a:r>
              <a:rPr lang="en-GB" altLang="da-DK" sz="1600" dirty="0" smtClean="0"/>
              <a:t>sent </a:t>
            </a:r>
            <a:r>
              <a:rPr lang="en-GB" altLang="da-DK" sz="1600" dirty="0"/>
              <a:t>to your AU mail account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 should read (and react to) these on a daily basis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Otherwise you may miss valuable information/deadlines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899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333375"/>
            <a:ext cx="8430758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Meetings with research groups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303" y="1052736"/>
            <a:ext cx="8640193" cy="568863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From 15.15 to 16.00 representatives from each research groups will meet with their students to make practical arrangements etc. </a:t>
            </a:r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 smtClean="0"/>
              <a:t>Algorithms</a:t>
            </a:r>
            <a:r>
              <a:rPr lang="en-US" sz="1600" b="1" dirty="0"/>
              <a:t>, Data Structures and Foundations of Machine Learning: 5335-395 Nygaard Meeting </a:t>
            </a:r>
            <a:r>
              <a:rPr lang="en-US" sz="1600" b="1" dirty="0" smtClean="0"/>
              <a:t>Room</a:t>
            </a:r>
            <a:endParaRPr lang="en-US" sz="1600" b="1" dirty="0"/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/>
              <a:t>Bioinformatics: 1872-381 (ligger </a:t>
            </a:r>
            <a:r>
              <a:rPr lang="en-US" sz="1600" b="1" dirty="0" err="1"/>
              <a:t>i</a:t>
            </a:r>
            <a:r>
              <a:rPr lang="en-US" sz="1600" b="1" dirty="0"/>
              <a:t> </a:t>
            </a:r>
            <a:r>
              <a:rPr lang="en-US" sz="1600" b="1" dirty="0" err="1"/>
              <a:t>Universitetsbyen</a:t>
            </a:r>
            <a:r>
              <a:rPr lang="en-US" sz="1600" b="1" dirty="0"/>
              <a:t> = </a:t>
            </a:r>
            <a:r>
              <a:rPr lang="en-US" sz="1600" b="1" dirty="0" err="1"/>
              <a:t>Gamle</a:t>
            </a:r>
            <a:r>
              <a:rPr lang="en-US" sz="1600" b="1" dirty="0"/>
              <a:t> </a:t>
            </a:r>
            <a:r>
              <a:rPr lang="en-US" sz="1600" b="1" dirty="0" err="1"/>
              <a:t>Kommunehospital</a:t>
            </a:r>
            <a:r>
              <a:rPr lang="en-US" sz="1600" b="1" dirty="0" smtClean="0"/>
              <a:t>)</a:t>
            </a:r>
            <a:endParaRPr lang="en-US" sz="1600" b="1" dirty="0"/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/>
              <a:t>Collaboration and Computer-Human Interaction: 5365 </a:t>
            </a:r>
            <a:r>
              <a:rPr lang="en-US" sz="1600" b="1" dirty="0" smtClean="0"/>
              <a:t>Stibitz</a:t>
            </a:r>
            <a:endParaRPr lang="en-US" sz="1600" b="1" dirty="0"/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/>
              <a:t>Computational Complexity and Game Theory: 5335-295 Nygaard Meeting </a:t>
            </a:r>
            <a:r>
              <a:rPr lang="en-US" sz="1600" b="1" dirty="0" smtClean="0"/>
              <a:t>Room</a:t>
            </a:r>
            <a:endParaRPr lang="en-US" sz="1600" b="1" dirty="0"/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>
                <a:solidFill>
                  <a:srgbClr val="008000"/>
                </a:solidFill>
              </a:rPr>
              <a:t>Cryptography and Security: Time and place </a:t>
            </a:r>
            <a:r>
              <a:rPr lang="en-US" sz="1600" b="1" dirty="0" smtClean="0">
                <a:solidFill>
                  <a:srgbClr val="008000"/>
                </a:solidFill>
              </a:rPr>
              <a:t>are announced </a:t>
            </a:r>
            <a:r>
              <a:rPr lang="en-US" sz="1600" b="1" dirty="0">
                <a:solidFill>
                  <a:srgbClr val="008000"/>
                </a:solidFill>
              </a:rPr>
              <a:t>by the individual </a:t>
            </a:r>
            <a:r>
              <a:rPr lang="en-US" sz="1600" b="1" dirty="0" smtClean="0">
                <a:solidFill>
                  <a:srgbClr val="008000"/>
                </a:solidFill>
              </a:rPr>
              <a:t>advisors</a:t>
            </a:r>
            <a:endParaRPr lang="en-US" sz="1600" b="1" dirty="0">
              <a:solidFill>
                <a:srgbClr val="008000"/>
              </a:solidFill>
            </a:endParaRPr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/>
              <a:t>Data-Intensive Systems: 5335-297 Nygaard Meeting </a:t>
            </a:r>
            <a:r>
              <a:rPr lang="en-US" sz="1600" b="1" dirty="0" smtClean="0"/>
              <a:t>Room </a:t>
            </a:r>
            <a:endParaRPr lang="en-US" sz="1600" b="1" dirty="0"/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/>
              <a:t>Logic and Semantics &amp; Programming Languages: Turing-030 Meeting </a:t>
            </a:r>
            <a:r>
              <a:rPr lang="en-US" sz="1600" b="1" dirty="0" smtClean="0"/>
              <a:t>Room</a:t>
            </a:r>
            <a:endParaRPr lang="en-US" sz="1600" b="1" dirty="0"/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/>
              <a:t>Ubiquitous Computing and Interaction: 5365 </a:t>
            </a:r>
            <a:r>
              <a:rPr lang="en-US" sz="1600" b="1" dirty="0" smtClean="0"/>
              <a:t>Stibitz </a:t>
            </a:r>
            <a:endParaRPr lang="en-US" sz="16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95078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DISCLAIMER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280151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Traditions and work methods vary a lot from research area to research area (and from advisor to advisor)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there is a conflict between the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general</a:t>
            </a:r>
            <a:r>
              <a:rPr lang="en-GB" altLang="da-DK" sz="1600" dirty="0" smtClean="0"/>
              <a:t> advise and directions in this talk, and the more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specific</a:t>
            </a:r>
            <a:r>
              <a:rPr lang="en-GB" altLang="da-DK" sz="1600" dirty="0" smtClean="0"/>
              <a:t> advise and directions given by your advisor, you should always do as your advisor tells you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advice and directions given in this talk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have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proved to be valuable for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many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students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 do not care </a:t>
            </a:r>
            <a:r>
              <a:rPr lang="en-GB" altLang="da-DK" sz="1600" dirty="0" smtClean="0"/>
              <a:t>whether </a:t>
            </a:r>
            <a:r>
              <a:rPr lang="en-GB" altLang="da-DK" sz="1600" dirty="0"/>
              <a:t>you </a:t>
            </a:r>
            <a:r>
              <a:rPr lang="en-GB" altLang="da-DK" sz="1600" dirty="0" smtClean="0"/>
              <a:t>follow my advice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up to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you</a:t>
            </a:r>
            <a:r>
              <a:rPr lang="en-GB" altLang="da-DK" sz="1600" dirty="0" smtClean="0"/>
              <a:t> (and your advisor) to optimize your working methods, so that you get the best result out of your bachelor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However, it is stupid to reject the advise in this talk – without due consideration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068960"/>
            <a:ext cx="526860" cy="36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9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52159" cy="609600"/>
          </a:xfrm>
        </p:spPr>
        <p:txBody>
          <a:bodyPr/>
          <a:lstStyle/>
          <a:p>
            <a:pPr eaLnBrk="1" hangingPunct="1"/>
            <a:r>
              <a:rPr lang="en-GB" altLang="da-DK" sz="2800" dirty="0" smtClean="0">
                <a:ea typeface="ＭＳ Ｐゴシック" pitchFamily="34" charset="-128"/>
              </a:rPr>
              <a:t>That's</a:t>
            </a:r>
            <a:r>
              <a:rPr lang="en-GB" altLang="da-DK" sz="3200" noProof="0" dirty="0" smtClean="0">
                <a:ea typeface="ＭＳ Ｐゴシック" pitchFamily="34" charset="-128"/>
              </a:rPr>
              <a:t> all for now…                 … 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4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Bachelor project contract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697" y="952974"/>
            <a:ext cx="8496175" cy="5905026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is soon time to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make the first version of your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bachelor project contract</a:t>
            </a:r>
            <a:endParaRPr lang="en-GB" altLang="da-DK" sz="1800" b="1" dirty="0">
              <a:solidFill>
                <a:srgbClr val="008000"/>
              </a:solidFill>
              <a:cs typeface="ＭＳ Ｐゴシック" charset="0"/>
            </a:endParaRPr>
          </a:p>
          <a:p>
            <a:pPr marL="271463" lvl="1" indent="-271463">
              <a:spcBef>
                <a:spcPts val="6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contract will help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organise your work in a suitable way, so that you </a:t>
            </a:r>
            <a:r>
              <a:rPr lang="en-GB" altLang="da-DK" sz="1600" dirty="0" smtClean="0"/>
              <a:t>achieve </a:t>
            </a:r>
            <a:r>
              <a:rPr lang="en-GB" altLang="da-DK" sz="1600" dirty="0"/>
              <a:t>a good final result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adjust expectations between individual group members and between the group and the advisor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make </a:t>
            </a:r>
            <a:r>
              <a:rPr lang="en-GB" altLang="da-DK" sz="1600" dirty="0"/>
              <a:t>an informed judgement of how much you will be able to do within your </a:t>
            </a:r>
            <a:r>
              <a:rPr lang="en-GB" altLang="da-DK" sz="1600" dirty="0" smtClean="0"/>
              <a:t>project</a:t>
            </a:r>
          </a:p>
          <a:p>
            <a:pPr marL="271463" lvl="1" indent="-271463">
              <a:spcBef>
                <a:spcPts val="6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Having 4½ months may seem as "infinite time"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But with 4 work tasks and time to write the introduction and summary, plus time to collect existing drafts of sections into the final report, you actually have at most</a:t>
            </a:r>
            <a:br>
              <a:rPr lang="en-GB" altLang="da-DK" sz="1600" dirty="0"/>
            </a:br>
            <a:r>
              <a:rPr lang="en-GB" altLang="da-DK" sz="1600" dirty="0"/>
              <a:t>2 full time weeks per work </a:t>
            </a:r>
            <a:r>
              <a:rPr lang="en-GB" altLang="da-DK" sz="1600" dirty="0" smtClean="0"/>
              <a:t>task</a:t>
            </a:r>
          </a:p>
          <a:p>
            <a:pPr marL="271463" lvl="1" indent="-271463">
              <a:spcBef>
                <a:spcPts val="6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contract is a 1-3 page document containing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Provisional title, advisor(s), group members, language, word processing tool and other tools to be used in the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short description of your project (at least 10-20 lines, which may be a slightly modified version of the project proposal</a:t>
            </a:r>
            <a:r>
              <a:rPr lang="en-GB" altLang="da-DK" sz="16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list of work tasks to be done during your project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Provisional table of contents with a number of sections (corresponding to work tasks), and the proposed number of pages for each section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time plan describing when the different work tasks should be finished</a:t>
            </a:r>
          </a:p>
          <a:p>
            <a:pPr marL="271463" lvl="1" indent="-271463">
              <a:spcBef>
                <a:spcPts val="600"/>
              </a:spcBef>
              <a:buChar char="•"/>
            </a:pPr>
            <a:r>
              <a:rPr lang="en-GB" altLang="da-DK" sz="1800" b="1" spc="-60" dirty="0">
                <a:solidFill>
                  <a:srgbClr val="A50021"/>
                </a:solidFill>
                <a:cs typeface="ＭＳ Ｐゴシック" charset="0"/>
              </a:rPr>
              <a:t>The contract should be </a:t>
            </a:r>
            <a:r>
              <a:rPr lang="en-GB" altLang="da-DK" sz="1800" b="1" spc="-60" dirty="0">
                <a:solidFill>
                  <a:srgbClr val="008000"/>
                </a:solidFill>
                <a:cs typeface="ＭＳ Ｐゴシック" charset="0"/>
              </a:rPr>
              <a:t>updated</a:t>
            </a:r>
            <a:r>
              <a:rPr lang="en-GB" altLang="da-DK" sz="1800" b="1" spc="-60" dirty="0">
                <a:solidFill>
                  <a:srgbClr val="A50021"/>
                </a:solidFill>
                <a:cs typeface="ＭＳ Ｐゴシック" charset="0"/>
              </a:rPr>
              <a:t> with regular intervals during your project</a:t>
            </a:r>
          </a:p>
          <a:p>
            <a:pPr marL="271463" lvl="1" indent="-271463">
              <a:spcBef>
                <a:spcPts val="800"/>
              </a:spcBef>
              <a:buChar char="•"/>
            </a:pP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757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Submission of bachelor project contract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bachelor project contract is submitted via a special system set up by the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study administration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For </a:t>
            </a:r>
            <a:r>
              <a:rPr lang="en-GB" altLang="da-DK" sz="1600" dirty="0"/>
              <a:t>details see the </a:t>
            </a:r>
            <a:r>
              <a:rPr lang="en-GB" altLang="da-DK" sz="1600" dirty="0" smtClean="0"/>
              <a:t>Brightspace </a:t>
            </a:r>
            <a:r>
              <a:rPr lang="en-GB" altLang="da-DK" sz="1600" dirty="0"/>
              <a:t>page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Submission </a:t>
            </a:r>
            <a:r>
              <a:rPr lang="en-GB" altLang="da-DK" sz="1600" b="1" dirty="0">
                <a:solidFill>
                  <a:srgbClr val="008000"/>
                </a:solidFill>
              </a:rPr>
              <a:t>of bachelor project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contract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deadline for submission 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Thursday February 10 at 16.00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/>
              <a:t>Unfortunately, the system requires that each member of your bachelor project group submits her/his own contract (although the information in the contracts should be identical</a:t>
            </a:r>
            <a:r>
              <a:rPr lang="en-US" altLang="da-DK" sz="16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/>
              <a:t>The main part of the contract is a PDF </a:t>
            </a:r>
            <a:r>
              <a:rPr lang="en-US" altLang="da-DK" sz="1600" dirty="0"/>
              <a:t>document with a detailed project description </a:t>
            </a:r>
            <a:r>
              <a:rPr lang="en-US" altLang="da-DK" sz="1600" dirty="0" smtClean="0"/>
              <a:t>(in Danish: </a:t>
            </a:r>
            <a:r>
              <a:rPr lang="da-DK" altLang="da-DK" sz="1600" dirty="0" smtClean="0"/>
              <a:t>problemformulering, aktivitets- og vejledningsplan</a:t>
            </a:r>
            <a:r>
              <a:rPr lang="en-US" altLang="da-DK" sz="1600" dirty="0" smtClean="0"/>
              <a:t>).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/>
              <a:t>The </a:t>
            </a:r>
            <a:r>
              <a:rPr lang="en-US" altLang="da-DK" sz="1600" dirty="0"/>
              <a:t>project description should follow the format and guidelines described in </a:t>
            </a:r>
            <a:r>
              <a:rPr lang="en-US" altLang="da-DK" sz="1600" dirty="0" smtClean="0"/>
              <a:t>this lecture</a:t>
            </a:r>
          </a:p>
          <a:p>
            <a:pPr marL="728663" lvl="1" indent="-271463">
              <a:spcBef>
                <a:spcPts val="300"/>
              </a:spcBef>
            </a:pPr>
            <a:endParaRPr lang="en-US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Templates for the bachelor project contract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(LaTeX and Word) can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be found on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Brightspace page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Lectures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together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with the slides from this talk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altLang="da-DK" sz="1600" dirty="0" smtClean="0"/>
              <a:t> 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6654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Choice of language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760640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One of the first crucial decisions to be made is whether you will write your bachelor report in Danish or English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This is a </a:t>
            </a:r>
            <a:r>
              <a:rPr lang="en-GB" altLang="da-DK" sz="1600" b="1" dirty="0">
                <a:solidFill>
                  <a:srgbClr val="008000"/>
                </a:solidFill>
              </a:rPr>
              <a:t>very important</a:t>
            </a:r>
            <a:r>
              <a:rPr lang="en-GB" altLang="da-DK" sz="1600" dirty="0"/>
              <a:t> </a:t>
            </a:r>
            <a:r>
              <a:rPr lang="en-GB" altLang="da-DK" sz="1600" dirty="0" smtClean="0"/>
              <a:t>decision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project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report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product of your work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Together with your oral presentation at the exam this is the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only thing</a:t>
            </a:r>
            <a:r>
              <a:rPr lang="en-GB" altLang="da-DK" sz="1600" dirty="0" smtClean="0"/>
              <a:t> the censor sees and evaluates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Hence, it is very important that it is well-written and easy to understand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few grammatical errors are ok, but too many errors will make the reading difficult, and distract the reader from the subject matter </a:t>
            </a:r>
            <a:r>
              <a:rPr lang="en-GB" altLang="da-DK" sz="1600" spc="-40" dirty="0" smtClean="0"/>
              <a:t>(this differs a lot from person to person)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Writing in Danish should be easy (for most of you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You should only write in English if you are sure that you are able to do this in a satisfactory way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Writing in English has some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advantages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It is required if you have chosen </a:t>
            </a:r>
            <a:r>
              <a:rPr lang="en-GB" altLang="da-DK" sz="1600" dirty="0"/>
              <a:t>an </a:t>
            </a:r>
            <a:r>
              <a:rPr lang="en-GB" altLang="da-DK" sz="1600" dirty="0" smtClean="0"/>
              <a:t>advisor </a:t>
            </a:r>
            <a:r>
              <a:rPr lang="en-GB" altLang="da-DK" sz="1600" dirty="0"/>
              <a:t>who do not </a:t>
            </a:r>
            <a:r>
              <a:rPr lang="en-GB" altLang="da-DK" sz="1600" dirty="0" smtClean="0"/>
              <a:t>speak Danish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 most subject areas the "standard terminology" is in English, and you do not have to invent Danish translations (which can be difficult)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potential audience (readers) are much larger (the world instead of Denmark)</a:t>
            </a:r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If you choose to write in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English,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you should also make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working notes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,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section drafts, etc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. in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English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94737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Title for the bachelor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is important to choose a good, informative title for your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When searching for literature, many potential readers only see your title (and the names of the authors)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Based on the title, they decide whether they want to read the abstract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the title does not catch their attention, they will never see your brilliant work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title should describe the contents of your work as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precisely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as possible without being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extremely long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Some authors like to make a catchy or </a:t>
            </a:r>
            <a:r>
              <a:rPr lang="en-GB" altLang="da-DK" sz="1600" dirty="0" smtClean="0"/>
              <a:t>fun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This is seldom a good idea (because information of the contents is lost)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For your bachelor </a:t>
            </a: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project, </a:t>
            </a: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there must be both a Danish and an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 avoid confusion, they should be equivalent (straightforward translations of</a:t>
            </a:r>
            <a:br>
              <a:rPr lang="en-GB" altLang="da-DK" sz="1600" dirty="0" smtClean="0"/>
            </a:br>
            <a:r>
              <a:rPr lang="en-GB" altLang="da-DK" sz="1600" dirty="0" smtClean="0"/>
              <a:t>each other)</a:t>
            </a: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cs typeface="ＭＳ Ｐゴシック" charset="0"/>
              </a:rPr>
              <a:t>The Danish title (or part of it) may be identical to the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>
                <a:cs typeface="ＭＳ Ｐゴシック" charset="0"/>
              </a:rPr>
              <a:t>The titles will appear on your diploma </a:t>
            </a:r>
            <a:r>
              <a:rPr lang="en-GB" altLang="da-DK" sz="1600" dirty="0" smtClean="0">
                <a:cs typeface="ＭＳ Ｐゴシック" charset="0"/>
              </a:rPr>
              <a:t>(</a:t>
            </a:r>
            <a:r>
              <a:rPr lang="da-DK" altLang="da-DK" sz="1600" dirty="0" smtClean="0">
                <a:cs typeface="ＭＳ Ｐゴシック" charset="0"/>
              </a:rPr>
              <a:t>eksamensbevis</a:t>
            </a:r>
            <a:r>
              <a:rPr lang="en-GB" altLang="da-DK" sz="1600" dirty="0" smtClean="0">
                <a:cs typeface="ＭＳ Ｐゴシック" charset="0"/>
              </a:rPr>
              <a:t>)</a:t>
            </a:r>
            <a:endParaRPr lang="en-GB" altLang="da-DK" sz="1600" dirty="0"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533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Tools to be used in the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064127" cy="1512168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 should agree on the tools to be used in your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Word or Latex (or something third</a:t>
            </a:r>
            <a:r>
              <a:rPr lang="en-GB" altLang="da-DK" sz="1600" dirty="0" smtClean="0"/>
              <a:t>)?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Programming language and environment – do you need version control?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All members of a project group should use the same tools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595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Short textual description of your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496855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description should be at least 10-20 lines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Can </a:t>
            </a:r>
            <a:r>
              <a:rPr lang="en-GB" altLang="da-DK" sz="1600" dirty="0"/>
              <a:t>be </a:t>
            </a:r>
            <a:r>
              <a:rPr lang="en-GB" altLang="da-DK" sz="1600" dirty="0" smtClean="0"/>
              <a:t>a </a:t>
            </a:r>
            <a:r>
              <a:rPr lang="en-GB" altLang="da-DK" sz="1600" dirty="0"/>
              <a:t>slightly modified version of the project </a:t>
            </a:r>
            <a:r>
              <a:rPr lang="en-GB" altLang="da-DK" sz="1600" dirty="0" smtClean="0"/>
              <a:t>proposal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Try to focus on what you intend to </a:t>
            </a:r>
            <a:r>
              <a:rPr lang="en-GB" altLang="da-DK" sz="1600" dirty="0" smtClean="0"/>
              <a:t>achieve in </a:t>
            </a:r>
            <a:r>
              <a:rPr lang="en-GB" altLang="da-DK" sz="1600" dirty="0"/>
              <a:t>the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Describe what you intend to do to achieve the goals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also a good idea to identify things, which you</a:t>
            </a:r>
            <a:r>
              <a:rPr lang="en-GB" altLang="da-DK" sz="1600" dirty="0"/>
              <a:t> do </a:t>
            </a:r>
            <a:r>
              <a:rPr lang="en-GB" altLang="da-DK" sz="1600" b="1" dirty="0">
                <a:solidFill>
                  <a:srgbClr val="008000"/>
                </a:solidFill>
              </a:rPr>
              <a:t>not</a:t>
            </a:r>
            <a:r>
              <a:rPr lang="en-GB" altLang="da-DK" sz="1600" dirty="0"/>
              <a:t> int</a:t>
            </a:r>
            <a:r>
              <a:rPr lang="en-GB" altLang="da-DK" sz="1600" dirty="0" smtClean="0"/>
              <a:t>end to investigate and things which you will only investigate if you have sufficient time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It is ok to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include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lot of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ideas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and considerations in this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part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10-20 lines is minimum – if you use 1-2 pages it is fully ok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Then </a:t>
            </a:r>
            <a:r>
              <a:rPr lang="en-GB" altLang="da-DK" sz="1600" dirty="0"/>
              <a:t>you remember </a:t>
            </a:r>
            <a:r>
              <a:rPr lang="en-GB" altLang="da-DK" sz="1600" dirty="0" smtClean="0"/>
              <a:t>your ideas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</a:t>
            </a:r>
            <a:r>
              <a:rPr lang="en-GB" altLang="da-DK" sz="1600" dirty="0" smtClean="0"/>
              <a:t>some of them </a:t>
            </a:r>
            <a:r>
              <a:rPr lang="en-GB" altLang="da-DK" sz="1600" dirty="0"/>
              <a:t>become </a:t>
            </a:r>
            <a:r>
              <a:rPr lang="en-GB" altLang="da-DK" sz="1600" dirty="0" smtClean="0"/>
              <a:t>obsolete, </a:t>
            </a:r>
            <a:r>
              <a:rPr lang="en-GB" altLang="da-DK" sz="1600" dirty="0"/>
              <a:t>they are easy to </a:t>
            </a:r>
            <a:r>
              <a:rPr lang="en-GB" altLang="da-DK" sz="1600" dirty="0" smtClean="0"/>
              <a:t>remove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Give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brief explanation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choices you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make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surprisingly difficult to remember the arguments for your choices even a few days/weeks later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Later, you may decide to </a:t>
            </a:r>
            <a:r>
              <a:rPr lang="en-GB" altLang="da-DK" sz="1600" dirty="0"/>
              <a:t>u</a:t>
            </a:r>
            <a:r>
              <a:rPr lang="en-GB" altLang="da-DK" sz="1600" dirty="0" smtClean="0"/>
              <a:t>ndo one of your choices – even though you (a few days ago) had solid arguments for that choice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</a:t>
            </a:r>
            <a:r>
              <a:rPr lang="en-GB" altLang="da-DK" sz="1600" dirty="0" smtClean="0"/>
              <a:t>his way you can loose considerable time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7781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Production of the bachelor report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352159" cy="417646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production of a bachelor report (or any scientific paper) is typically done as follows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First, write a short summary of the literature (scientific papers), </a:t>
            </a:r>
            <a:r>
              <a:rPr lang="en-GB" altLang="da-DK" sz="1600" dirty="0"/>
              <a:t>which you </a:t>
            </a:r>
            <a:r>
              <a:rPr lang="en-GB" altLang="da-DK" sz="1600" dirty="0" smtClean="0"/>
              <a:t>study and use as the basis of your bachelor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Then, produce the main parts of the report describing your own contributions (experiments, programming, tests, development of concepts, theory, proofs, evaluations …)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Finally (at the very end) add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Abstract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Introduction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Comparison to other approaches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/>
              <a:t>I</a:t>
            </a:r>
            <a:r>
              <a:rPr lang="en-GB" altLang="da-DK" dirty="0" smtClean="0"/>
              <a:t>deas for future work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Conclusions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Acknowledgements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Etc.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Template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</a:t>
            </a:r>
            <a:r>
              <a:rPr lang="en-GB" altLang="da-DK" sz="1600" dirty="0" smtClean="0"/>
              <a:t>LaTeX </a:t>
            </a:r>
            <a:r>
              <a:rPr lang="en-GB" altLang="da-DK" sz="1600" dirty="0"/>
              <a:t>template for the bachelor report can be found on</a:t>
            </a:r>
            <a:br>
              <a:rPr lang="en-GB" altLang="da-DK" sz="1600" dirty="0"/>
            </a:br>
            <a:r>
              <a:rPr lang="en-GB" altLang="da-DK" sz="1600" dirty="0"/>
              <a:t>https://cs.au.dk/~amoeller/bsc-thesis-template/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up to you whether you want to use the template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294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9136</TotalTime>
  <Words>3193</Words>
  <Application>Microsoft Office PowerPoint</Application>
  <PresentationFormat>On-screen Show (4:3)</PresentationFormat>
  <Paragraphs>288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ＭＳ Ｐゴシック</vt:lpstr>
      <vt:lpstr>Arial</vt:lpstr>
      <vt:lpstr>Times New Roman</vt:lpstr>
      <vt:lpstr>Standarddesign</vt:lpstr>
      <vt:lpstr>PowerPoint Presentation</vt:lpstr>
      <vt:lpstr>DISCLAIMER</vt:lpstr>
      <vt:lpstr>Bachelor project contract</vt:lpstr>
      <vt:lpstr>Submission of bachelor project contract</vt:lpstr>
      <vt:lpstr>Choice of language</vt:lpstr>
      <vt:lpstr>Title for the bachelor project</vt:lpstr>
      <vt:lpstr>Tools to be used in the project</vt:lpstr>
      <vt:lpstr>Short textual description of your project</vt:lpstr>
      <vt:lpstr>Production of the bachelor report</vt:lpstr>
      <vt:lpstr>Work tasks (building blocks)</vt:lpstr>
      <vt:lpstr>Typical time plan</vt:lpstr>
      <vt:lpstr>Typical table of contents</vt:lpstr>
      <vt:lpstr>The bachelor report is extremely important</vt:lpstr>
      <vt:lpstr>You need to write things down</vt:lpstr>
      <vt:lpstr>Use of comments and critique</vt:lpstr>
      <vt:lpstr>Example</vt:lpstr>
      <vt:lpstr>Plan for the rest of this course</vt:lpstr>
      <vt:lpstr>Brightspace page for the course</vt:lpstr>
      <vt:lpstr>Meetings with research groups</vt:lpstr>
      <vt:lpstr>That's all for now…                 … questions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784</cp:revision>
  <cp:lastPrinted>2017-08-15T08:16:54Z</cp:lastPrinted>
  <dcterms:created xsi:type="dcterms:W3CDTF">2000-02-22T02:31:40Z</dcterms:created>
  <dcterms:modified xsi:type="dcterms:W3CDTF">2023-01-26T12:10:06Z</dcterms:modified>
</cp:coreProperties>
</file>