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75" r:id="rId2"/>
    <p:sldId id="411" r:id="rId3"/>
    <p:sldId id="417" r:id="rId4"/>
    <p:sldId id="421" r:id="rId5"/>
    <p:sldId id="427" r:id="rId6"/>
    <p:sldId id="420" r:id="rId7"/>
    <p:sldId id="428" r:id="rId8"/>
    <p:sldId id="429" r:id="rId9"/>
    <p:sldId id="430" r:id="rId10"/>
    <p:sldId id="438" r:id="rId11"/>
    <p:sldId id="413" r:id="rId12"/>
    <p:sldId id="431" r:id="rId13"/>
    <p:sldId id="432" r:id="rId14"/>
    <p:sldId id="434" r:id="rId15"/>
    <p:sldId id="437" r:id="rId16"/>
    <p:sldId id="435" r:id="rId17"/>
    <p:sldId id="436" r:id="rId18"/>
    <p:sldId id="439" r:id="rId19"/>
    <p:sldId id="443" r:id="rId20"/>
    <p:sldId id="444" r:id="rId21"/>
    <p:sldId id="433" r:id="rId22"/>
    <p:sldId id="440" r:id="rId23"/>
    <p:sldId id="424" r:id="rId24"/>
    <p:sldId id="425" r:id="rId25"/>
    <p:sldId id="426" r:id="rId26"/>
    <p:sldId id="441" r:id="rId27"/>
    <p:sldId id="442" r:id="rId28"/>
    <p:sldId id="445" r:id="rId29"/>
    <p:sldId id="334" r:id="rId30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AA713F-5F37-409B-BE0B-0BDA6802FF5C}">
          <p14:sldIdLst>
            <p14:sldId id="375"/>
            <p14:sldId id="411"/>
            <p14:sldId id="417"/>
            <p14:sldId id="421"/>
            <p14:sldId id="427"/>
            <p14:sldId id="420"/>
            <p14:sldId id="428"/>
            <p14:sldId id="429"/>
            <p14:sldId id="430"/>
            <p14:sldId id="438"/>
            <p14:sldId id="413"/>
            <p14:sldId id="431"/>
            <p14:sldId id="432"/>
            <p14:sldId id="434"/>
            <p14:sldId id="437"/>
            <p14:sldId id="435"/>
            <p14:sldId id="436"/>
            <p14:sldId id="439"/>
            <p14:sldId id="443"/>
            <p14:sldId id="444"/>
            <p14:sldId id="433"/>
            <p14:sldId id="440"/>
            <p14:sldId id="424"/>
            <p14:sldId id="425"/>
            <p14:sldId id="426"/>
            <p14:sldId id="441"/>
            <p14:sldId id="442"/>
            <p14:sldId id="445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66"/>
    <a:srgbClr val="CCECFF"/>
    <a:srgbClr val="A50021"/>
    <a:srgbClr val="FFFFCC"/>
    <a:srgbClr val="92D050"/>
    <a:srgbClr val="0000CC"/>
    <a:srgbClr val="CCFFCC"/>
    <a:srgbClr val="66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5" autoAdjust="0"/>
    <p:restoredTop sz="94726" autoAdjust="0"/>
  </p:normalViewPr>
  <p:slideViewPr>
    <p:cSldViewPr>
      <p:cViewPr varScale="1">
        <p:scale>
          <a:sx n="120" d="100"/>
          <a:sy n="120" d="100"/>
        </p:scale>
        <p:origin x="117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4374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48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48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9B72E09-9C15-4F53-91FA-378928BEE7A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01749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215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796" y="4861564"/>
            <a:ext cx="5205709" cy="460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215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392DC24-3004-4372-BE92-7F24D50BA456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12826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2312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721397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70095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234690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6237295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5637256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4120563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5405805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7649782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8894152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166325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7403700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995702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8991023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6607420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481487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5553589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3874131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0917956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503045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7084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93014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202833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446008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153384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363385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643288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489114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51983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946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487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6023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ibrary.au.dk/en/students/plagiaris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ibbr.dk/akademisk-engelsk/us-engelsk-eller-britisk-engelsk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55576" y="1196752"/>
            <a:ext cx="7200800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</a:rPr>
              <a:t>Writing </a:t>
            </a:r>
            <a:r>
              <a:rPr lang="en-GB" altLang="da-DK" sz="1800" b="1" dirty="0">
                <a:solidFill>
                  <a:srgbClr val="A50021"/>
                </a:solidFill>
              </a:rPr>
              <a:t>is a </a:t>
            </a:r>
            <a:r>
              <a:rPr lang="en-GB" altLang="da-DK" sz="1800" b="1" dirty="0" smtClean="0">
                <a:solidFill>
                  <a:srgbClr val="008000"/>
                </a:solidFill>
              </a:rPr>
              <a:t>very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 </a:t>
            </a:r>
            <a:r>
              <a:rPr lang="en-GB" altLang="da-DK" sz="1800" b="1" dirty="0">
                <a:solidFill>
                  <a:srgbClr val="A50021"/>
                </a:solidFill>
              </a:rPr>
              <a:t>difficult craft</a:t>
            </a:r>
          </a:p>
          <a:p>
            <a:pPr marL="728663" lvl="1" indent="-271463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600" dirty="0">
                <a:latin typeface="+mn-lt"/>
                <a:ea typeface="+mn-ea"/>
              </a:rPr>
              <a:t>It requires a lot of skills and patience</a:t>
            </a:r>
          </a:p>
          <a:p>
            <a:pPr marL="728663" lvl="1" indent="-271463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600" dirty="0">
                <a:latin typeface="+mn-lt"/>
                <a:ea typeface="+mn-ea"/>
              </a:rPr>
              <a:t>It can be </a:t>
            </a:r>
            <a:r>
              <a:rPr lang="en-GB" altLang="da-DK" sz="1600" b="1" dirty="0">
                <a:solidFill>
                  <a:srgbClr val="008000"/>
                </a:solidFill>
                <a:latin typeface="+mn-lt"/>
                <a:ea typeface="+mn-ea"/>
              </a:rPr>
              <a:t>learned</a:t>
            </a:r>
            <a:r>
              <a:rPr lang="en-GB" altLang="da-DK" sz="1600" dirty="0">
                <a:latin typeface="+mn-lt"/>
                <a:ea typeface="+mn-ea"/>
              </a:rPr>
              <a:t> (if you invest the necessary time and energy)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The first time is </a:t>
            </a:r>
            <a:r>
              <a:rPr lang="en-GB" altLang="da-DK" sz="1800" b="1" dirty="0" smtClean="0">
                <a:solidFill>
                  <a:srgbClr val="008000"/>
                </a:solidFill>
              </a:rPr>
              <a:t>by far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 </a:t>
            </a:r>
            <a:r>
              <a:rPr lang="en-GB" altLang="da-DK" sz="1800" b="1" dirty="0">
                <a:solidFill>
                  <a:srgbClr val="A50021"/>
                </a:solidFill>
              </a:rPr>
              <a:t>the most difficult one</a:t>
            </a:r>
          </a:p>
          <a:p>
            <a:pPr marL="728663" lvl="1" indent="-271463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600" dirty="0">
                <a:latin typeface="+mn-lt"/>
                <a:ea typeface="+mn-ea"/>
              </a:rPr>
              <a:t>Gradually, you will develop your own </a:t>
            </a:r>
            <a:r>
              <a:rPr lang="en-GB" altLang="da-DK" sz="1600" b="1" dirty="0">
                <a:solidFill>
                  <a:srgbClr val="008000"/>
                </a:solidFill>
                <a:latin typeface="+mn-lt"/>
                <a:ea typeface="+mn-ea"/>
              </a:rPr>
              <a:t>writing </a:t>
            </a:r>
            <a:r>
              <a:rPr lang="en-GB" altLang="da-DK" sz="1600" b="1" dirty="0" smtClean="0">
                <a:solidFill>
                  <a:srgbClr val="008000"/>
                </a:solidFill>
                <a:latin typeface="+mn-lt"/>
                <a:ea typeface="+mn-ea"/>
              </a:rPr>
              <a:t>style</a:t>
            </a:r>
            <a:r>
              <a:rPr lang="en-GB" altLang="da-DK" sz="1600" dirty="0" smtClean="0">
                <a:latin typeface="+mn-lt"/>
                <a:ea typeface="+mn-ea"/>
              </a:rPr>
              <a:t> </a:t>
            </a:r>
            <a:r>
              <a:rPr lang="en-GB" altLang="da-DK" sz="1600" dirty="0">
                <a:latin typeface="+mn-lt"/>
                <a:ea typeface="+mn-ea"/>
              </a:rPr>
              <a:t>(suitable for your research / work area)</a:t>
            </a:r>
          </a:p>
          <a:p>
            <a:pPr marL="728663" lvl="1" indent="-271463">
              <a:spcBef>
                <a:spcPts val="300"/>
              </a:spcBef>
            </a:pPr>
            <a:endParaRPr lang="en-US" altLang="da-DK" sz="1600" dirty="0" smtClean="0">
              <a:latin typeface="+mn-lt"/>
              <a:ea typeface="+mn-ea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>
              <a:latin typeface="+mn-lt"/>
              <a:ea typeface="+mn-ea"/>
            </a:endParaRPr>
          </a:p>
          <a:p>
            <a:pPr marL="1185863" lvl="2" indent="-271463">
              <a:spcBef>
                <a:spcPts val="300"/>
              </a:spcBef>
            </a:pPr>
            <a:endParaRPr lang="en-GB" altLang="da-DK" sz="1400" dirty="0">
              <a:solidFill>
                <a:srgbClr val="002060"/>
              </a:solidFill>
            </a:endParaRPr>
          </a:p>
          <a:p>
            <a:pPr marL="728663" lvl="1" indent="-271463">
              <a:spcBef>
                <a:spcPts val="300"/>
              </a:spcBef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7544" y="260648"/>
            <a:ext cx="8529426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GB" altLang="da-DK" sz="2800" dirty="0" smtClean="0"/>
              <a:t>How </a:t>
            </a:r>
            <a:r>
              <a:rPr lang="en-GB" altLang="da-DK" sz="2800" dirty="0"/>
              <a:t>to </a:t>
            </a:r>
            <a:r>
              <a:rPr lang="en-GB" altLang="da-DK" sz="2800" dirty="0" smtClean="0"/>
              <a:t>write an academic paper?</a:t>
            </a:r>
            <a:endParaRPr lang="en-GB" altLang="da-DK" sz="2800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92181" y="3537012"/>
            <a:ext cx="8280151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lvl="1" indent="-271463" algn="l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rPr>
              <a:t>DISCLAIMER: Traditions </a:t>
            </a:r>
            <a:r>
              <a:rPr lang="en-GB" altLang="da-DK" sz="1800" b="1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rPr>
              <a:t>and work methods vary a lot from research area to research area (and from advisor to advisor)</a:t>
            </a:r>
          </a:p>
          <a:p>
            <a:pPr marL="728663" lvl="1" indent="-271463" algn="l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600" dirty="0"/>
              <a:t>If there is a conflict between the </a:t>
            </a:r>
            <a:r>
              <a:rPr lang="en-GB" altLang="da-DK" sz="1600" b="1" dirty="0">
                <a:solidFill>
                  <a:srgbClr val="008000"/>
                </a:solidFill>
              </a:rPr>
              <a:t>general</a:t>
            </a:r>
            <a:r>
              <a:rPr lang="en-GB" altLang="da-DK" sz="1600" dirty="0"/>
              <a:t> advise and directions in this talk, and the more </a:t>
            </a:r>
            <a:r>
              <a:rPr lang="en-GB" altLang="da-DK" sz="1600" b="1" dirty="0">
                <a:solidFill>
                  <a:srgbClr val="008000"/>
                </a:solidFill>
              </a:rPr>
              <a:t>specific</a:t>
            </a:r>
            <a:r>
              <a:rPr lang="en-GB" altLang="da-DK" sz="1600" dirty="0"/>
              <a:t> advise and directions given by your advisor, you should always do as your advisor tells </a:t>
            </a:r>
            <a:r>
              <a:rPr lang="en-GB" altLang="da-DK" sz="1600" dirty="0" smtClean="0"/>
              <a:t>you</a:t>
            </a:r>
            <a:endParaRPr lang="en-GB" altLang="da-DK" sz="16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16819" y="5229200"/>
            <a:ext cx="8280151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lvl="1" indent="-271463" algn="l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rPr>
              <a:t>Acknowledgements</a:t>
            </a:r>
            <a:endParaRPr lang="en-GB" altLang="da-DK" sz="1800" b="1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</a:endParaRPr>
          </a:p>
          <a:p>
            <a:pPr marL="728663" lvl="1" indent="-271463" algn="l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600" dirty="0" smtClean="0"/>
              <a:t>Some of the material in this talk is inspired by a similar presentation by Henrik </a:t>
            </a:r>
            <a:r>
              <a:rPr lang="en-GB" altLang="da-DK" sz="1600" dirty="0" err="1" smtClean="0"/>
              <a:t>Korsgaard</a:t>
            </a:r>
            <a:r>
              <a:rPr lang="en-GB" altLang="da-DK" sz="1600" dirty="0" smtClean="0"/>
              <a:t> and by a note on bachelor projects in physics written by Peter Balling and Hans </a:t>
            </a:r>
            <a:r>
              <a:rPr lang="en-GB" altLang="da-DK" sz="1600" dirty="0" err="1" smtClean="0"/>
              <a:t>Kjeldsen</a:t>
            </a:r>
            <a:endParaRPr lang="en-GB" altLang="da-DK" sz="1600" dirty="0"/>
          </a:p>
        </p:txBody>
      </p:sp>
    </p:spTree>
    <p:extLst>
      <p:ext uri="{BB962C8B-B14F-4D97-AF65-F5344CB8AC3E}">
        <p14:creationId xmlns:p14="http://schemas.microsoft.com/office/powerpoint/2010/main" val="382802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Title for the bachelor project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24167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It is important to choose a good, informative title for your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When searching for literature, many potential readers only see your title (and the names of the authors)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Based on the title, they decide whether they want to read the abstract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Based on that, they decide whether to read the introduction / summary, and so 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If the title does not catch their attention, they will never see your brilliant work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title should describe the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content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of your work as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precisely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as possible without being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extremely long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Some authors like to make a catchy or </a:t>
            </a:r>
            <a:r>
              <a:rPr lang="en-GB" altLang="da-DK" sz="1600" dirty="0" smtClean="0"/>
              <a:t>fun title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This is seldom a good idea (because information of the contents may be lost)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spc="-30" dirty="0">
                <a:solidFill>
                  <a:srgbClr val="A50021"/>
                </a:solidFill>
                <a:cs typeface="ＭＳ Ｐゴシック" charset="0"/>
              </a:rPr>
              <a:t>For your bachelor </a:t>
            </a:r>
            <a:r>
              <a:rPr lang="en-GB" altLang="da-DK" sz="1800" b="1" spc="-30" dirty="0" smtClean="0">
                <a:solidFill>
                  <a:srgbClr val="A50021"/>
                </a:solidFill>
                <a:cs typeface="ＭＳ Ｐゴシック" charset="0"/>
              </a:rPr>
              <a:t>project, </a:t>
            </a:r>
            <a:r>
              <a:rPr lang="en-GB" altLang="da-DK" sz="1800" b="1" spc="-30" dirty="0">
                <a:solidFill>
                  <a:srgbClr val="A50021"/>
                </a:solidFill>
                <a:cs typeface="ＭＳ Ｐゴシック" charset="0"/>
              </a:rPr>
              <a:t>there must be both a Danish and an English title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To avoid confusion, they should be identical (straightforward translations of</a:t>
            </a:r>
            <a:br>
              <a:rPr lang="en-GB" altLang="da-DK" sz="1600" dirty="0" smtClean="0"/>
            </a:br>
            <a:r>
              <a:rPr lang="en-GB" altLang="da-DK" sz="1600" dirty="0" smtClean="0"/>
              <a:t>each other)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>
                <a:cs typeface="ＭＳ Ｐゴシック" charset="0"/>
              </a:rPr>
              <a:t>The Danish title (or part of it) may be identical to the English title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>
                <a:cs typeface="ＭＳ Ｐゴシック" charset="0"/>
              </a:rPr>
              <a:t>The titles will appear on your diploma (</a:t>
            </a:r>
            <a:r>
              <a:rPr lang="en-GB" altLang="da-DK" sz="1600" dirty="0" err="1">
                <a:cs typeface="ＭＳ Ｐゴシック" charset="0"/>
              </a:rPr>
              <a:t>eksamensbevis</a:t>
            </a:r>
            <a:r>
              <a:rPr lang="en-GB" altLang="da-DK" sz="1600" dirty="0" smtClean="0">
                <a:cs typeface="ＭＳ Ｐゴシック" charset="0"/>
              </a:rPr>
              <a:t>)</a:t>
            </a:r>
            <a:endParaRPr lang="en-GB" altLang="da-DK" sz="16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8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3983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The initial part of your report</a:t>
            </a:r>
            <a:r>
              <a:rPr lang="en-GB" altLang="da-DK" sz="2800" dirty="0"/>
              <a:t> </a:t>
            </a:r>
            <a:r>
              <a:rPr lang="en-GB" altLang="da-DK" sz="2800" dirty="0" smtClean="0"/>
              <a:t>contains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744"/>
            <a:ext cx="8064127" cy="4824536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Abstract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(summary)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Short summary of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 smtClean="0"/>
              <a:t>topic and central issues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 smtClean="0"/>
              <a:t>approach and theory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b="1" dirty="0" smtClean="0">
                <a:solidFill>
                  <a:srgbClr val="008000"/>
                </a:solidFill>
              </a:rPr>
              <a:t>main </a:t>
            </a:r>
            <a:r>
              <a:rPr lang="en-GB" altLang="da-DK" b="1" dirty="0">
                <a:solidFill>
                  <a:srgbClr val="008000"/>
                </a:solidFill>
              </a:rPr>
              <a:t>results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dirty="0" smtClean="0"/>
              <a:t>Should be comprehensible without reading the rest of the paper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dirty="0" smtClean="0"/>
              <a:t>If you write in Danish, there must be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both</a:t>
            </a:r>
            <a:r>
              <a:rPr lang="en-GB" altLang="da-DK" sz="1600" dirty="0" smtClean="0"/>
              <a:t> a Danish and an English abstract (summary) with the same content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dirty="0"/>
              <a:t>To avoid confusion, they should be identical (straightforward translations of</a:t>
            </a:r>
            <a:br>
              <a:rPr lang="en-GB" altLang="da-DK" sz="1600" dirty="0"/>
            </a:br>
            <a:r>
              <a:rPr lang="en-GB" altLang="da-DK" sz="1600" dirty="0"/>
              <a:t>each other</a:t>
            </a:r>
            <a:r>
              <a:rPr lang="en-GB" altLang="da-DK" sz="1600" dirty="0" smtClean="0"/>
              <a:t>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Introduction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Introduce the subject area and the "gap" addressed in your work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Describe your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b="1" dirty="0" smtClean="0">
                <a:solidFill>
                  <a:srgbClr val="008000"/>
                </a:solidFill>
              </a:rPr>
              <a:t>starting point</a:t>
            </a:r>
            <a:r>
              <a:rPr lang="en-GB" altLang="da-DK" dirty="0" smtClean="0"/>
              <a:t> (work by other persons)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 smtClean="0"/>
              <a:t>the </a:t>
            </a:r>
            <a:r>
              <a:rPr lang="en-GB" altLang="da-DK" b="1" dirty="0" smtClean="0">
                <a:solidFill>
                  <a:srgbClr val="008000"/>
                </a:solidFill>
              </a:rPr>
              <a:t>results</a:t>
            </a:r>
            <a:r>
              <a:rPr lang="en-GB" altLang="da-DK" dirty="0"/>
              <a:t> you obtained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 smtClean="0"/>
              <a:t>the</a:t>
            </a:r>
            <a:r>
              <a:rPr lang="en-GB" altLang="da-DK" b="1" dirty="0" smtClean="0">
                <a:solidFill>
                  <a:srgbClr val="008000"/>
                </a:solidFill>
              </a:rPr>
              <a:t> limitations</a:t>
            </a:r>
            <a:r>
              <a:rPr lang="en-GB" altLang="da-DK" dirty="0" smtClean="0"/>
              <a:t> of your work</a:t>
            </a:r>
          </a:p>
          <a:p>
            <a:pPr marL="457200" lvl="1" indent="0">
              <a:spcBef>
                <a:spcPts val="300"/>
              </a:spcBef>
              <a:buNone/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55331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/>
              <a:t>The </a:t>
            </a:r>
            <a:r>
              <a:rPr lang="en-GB" altLang="da-DK" sz="2800" dirty="0" smtClean="0"/>
              <a:t>central part </a:t>
            </a:r>
            <a:r>
              <a:rPr lang="en-GB" altLang="da-DK" sz="2800" dirty="0"/>
              <a:t>of your report contains</a:t>
            </a:r>
            <a:endParaRPr lang="en-GB" altLang="da-DK" sz="2800" dirty="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461" y="1144216"/>
            <a:ext cx="8424167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Related work (may also be part of introduction)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Work that you build upon or take inspiration from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Clearly show how your work contributes / extends / differs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Theories, methods and techniques to be used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Theorems, data collection techniques, prototyping, programming techniques, analysis techniques, use of test persons, etc.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Experiments and development by you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Collection of data, construction of prototypes, new theorems, new proofs, etc.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Analysis and results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findings that your work supports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Detailed arguments, logical reasoning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6529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/>
              <a:t>The </a:t>
            </a:r>
            <a:r>
              <a:rPr lang="en-GB" altLang="da-DK" sz="2800" dirty="0" smtClean="0"/>
              <a:t>final part </a:t>
            </a:r>
            <a:r>
              <a:rPr lang="en-GB" altLang="da-DK" sz="2800" dirty="0"/>
              <a:t>of your report contains</a:t>
            </a:r>
            <a:endParaRPr lang="en-GB" altLang="da-DK" sz="2800" dirty="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24167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Conclusion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Similar to abstract but now with </a:t>
            </a:r>
            <a:r>
              <a:rPr lang="en-GB" altLang="da-DK" sz="1600" dirty="0" smtClean="0"/>
              <a:t>more details and arguments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/>
              <a:t>topic and central issues,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/>
              <a:t>approach and theory,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b="1" dirty="0" smtClean="0">
                <a:solidFill>
                  <a:srgbClr val="008000"/>
                </a:solidFill>
              </a:rPr>
              <a:t>main results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Should be comprehensible after reading the introduction (or by someone who knows </a:t>
            </a:r>
            <a:r>
              <a:rPr lang="en-GB" altLang="da-DK" sz="1600" dirty="0" smtClean="0"/>
              <a:t>the </a:t>
            </a:r>
            <a:r>
              <a:rPr lang="en-GB" altLang="da-DK" sz="1600" dirty="0"/>
              <a:t>subject </a:t>
            </a:r>
            <a:r>
              <a:rPr lang="en-GB" altLang="da-DK" sz="1600" dirty="0" smtClean="0"/>
              <a:t>area well) – to make a full judgement of the validity, the entire report must be read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Also describe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/>
              <a:t>interesting future </a:t>
            </a:r>
            <a:r>
              <a:rPr lang="en-GB" altLang="da-DK" dirty="0" smtClean="0"/>
              <a:t>work,</a:t>
            </a:r>
            <a:endParaRPr lang="en-GB" altLang="da-DK" dirty="0"/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/>
              <a:t>possible impact of your work – on theory / practice / life </a:t>
            </a:r>
            <a:r>
              <a:rPr lang="en-GB" altLang="da-DK" dirty="0" smtClean="0"/>
              <a:t>conditions,</a:t>
            </a:r>
            <a:endParaRPr lang="en-GB" altLang="da-DK" dirty="0"/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 smtClean="0"/>
              <a:t>possible use </a:t>
            </a:r>
            <a:r>
              <a:rPr lang="en-GB" altLang="da-DK" dirty="0"/>
              <a:t>in other areas (broader perspective</a:t>
            </a:r>
            <a:r>
              <a:rPr lang="en-GB" altLang="da-DK" dirty="0" smtClean="0"/>
              <a:t>)</a:t>
            </a:r>
          </a:p>
          <a:p>
            <a:pPr marL="271463" lvl="1" indent="-271463">
              <a:spcBef>
                <a:spcPts val="9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References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List of the papers you have read during the bachelor project</a:t>
            </a:r>
            <a:endParaRPr lang="en-GB" altLang="da-DK" sz="1600" dirty="0"/>
          </a:p>
          <a:p>
            <a:pPr marL="271463" lvl="1" indent="-271463">
              <a:spcBef>
                <a:spcPts val="9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Appendix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</a:t>
            </a:r>
            <a:r>
              <a:rPr lang="en-GB" altLang="da-DK" sz="1600" dirty="0"/>
              <a:t>appendix is for readers who want to study </a:t>
            </a:r>
            <a:r>
              <a:rPr lang="en-GB" altLang="da-DK" sz="1600" dirty="0" smtClean="0"/>
              <a:t>"all details", e.g. to be able to reproduce your experiments, apply your prototypes, check your proofs, etc.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Censor will probably only take a quick glance at the </a:t>
            </a:r>
            <a:r>
              <a:rPr lang="en-GB" altLang="da-DK" sz="1600" dirty="0" smtClean="0"/>
              <a:t>appendix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50" dirty="0"/>
              <a:t>It </a:t>
            </a:r>
            <a:r>
              <a:rPr lang="en-GB" altLang="da-DK" sz="1600" b="1" spc="-50" dirty="0">
                <a:solidFill>
                  <a:srgbClr val="008000"/>
                </a:solidFill>
              </a:rPr>
              <a:t>must</a:t>
            </a:r>
            <a:r>
              <a:rPr lang="en-GB" altLang="da-DK" sz="1600" spc="-50" dirty="0"/>
              <a:t> be possible to read and understand your report </a:t>
            </a:r>
            <a:r>
              <a:rPr lang="en-GB" altLang="da-DK" sz="1600" b="1" spc="-50" dirty="0">
                <a:solidFill>
                  <a:srgbClr val="008000"/>
                </a:solidFill>
              </a:rPr>
              <a:t>without</a:t>
            </a:r>
            <a:r>
              <a:rPr lang="en-GB" altLang="da-DK" sz="1600" spc="-50" dirty="0"/>
              <a:t> reading the appendix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Critical things </a:t>
            </a:r>
            <a:r>
              <a:rPr lang="en-GB" altLang="da-DK" sz="1600" b="1" dirty="0">
                <a:solidFill>
                  <a:srgbClr val="008000"/>
                </a:solidFill>
              </a:rPr>
              <a:t>must</a:t>
            </a:r>
            <a:r>
              <a:rPr lang="en-GB" altLang="da-DK" sz="1600" dirty="0"/>
              <a:t> be in the </a:t>
            </a:r>
            <a:r>
              <a:rPr lang="en-GB" altLang="da-DK" sz="1600" b="1" dirty="0">
                <a:solidFill>
                  <a:srgbClr val="008000"/>
                </a:solidFill>
              </a:rPr>
              <a:t>main part</a:t>
            </a:r>
            <a:r>
              <a:rPr lang="en-GB" altLang="da-DK" sz="1600" dirty="0"/>
              <a:t> of your report</a:t>
            </a:r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1128713" lvl="2" indent="-271463">
              <a:spcBef>
                <a:spcPts val="300"/>
              </a:spcBef>
            </a:pPr>
            <a:endParaRPr lang="en-GB" altLang="da-DK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44499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References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568183" cy="4968552"/>
          </a:xfrm>
          <a:noFill/>
        </p:spPr>
        <p:txBody>
          <a:bodyPr/>
          <a:lstStyle/>
          <a:p>
            <a:pPr marL="271463" indent="-271463" defTabSz="560831">
              <a:spcBef>
                <a:spcPts val="2800"/>
              </a:spcBef>
              <a:defRPr sz="3072"/>
            </a:pPr>
            <a:r>
              <a:rPr lang="en-US" sz="1800" dirty="0"/>
              <a:t>We use </a:t>
            </a:r>
            <a:r>
              <a:rPr lang="en-US" sz="1800" dirty="0" smtClean="0"/>
              <a:t>references to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indicate that we are familiar with and have surveyed the topic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give </a:t>
            </a:r>
            <a:r>
              <a:rPr lang="en-US" sz="1600" dirty="0"/>
              <a:t>credit where credit is due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indicate </a:t>
            </a:r>
            <a:r>
              <a:rPr lang="en-US" sz="1600" dirty="0"/>
              <a:t>a source, specific position and/or related argument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support/warrant </a:t>
            </a:r>
            <a:r>
              <a:rPr lang="en-US" sz="1600" dirty="0"/>
              <a:t>arguments and claims</a:t>
            </a:r>
          </a:p>
          <a:p>
            <a:pPr marL="271463" indent="-271463" defTabSz="560831">
              <a:spcBef>
                <a:spcPts val="1200"/>
              </a:spcBef>
              <a:defRPr sz="3072" b="1"/>
            </a:pPr>
            <a:r>
              <a:rPr lang="en-US" sz="1800" dirty="0"/>
              <a:t>Always cite sources, always 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Failing to cite a source </a:t>
            </a:r>
            <a:r>
              <a:rPr lang="en-US" sz="1600" dirty="0" smtClean="0"/>
              <a:t>may </a:t>
            </a:r>
            <a:r>
              <a:rPr lang="en-US" sz="1600" dirty="0"/>
              <a:t>be seen as an attempt to plagiarize the work of </a:t>
            </a:r>
            <a:r>
              <a:rPr lang="en-US" sz="1600" dirty="0" smtClean="0"/>
              <a:t>others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This may have serious consequences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>
                <a:solidFill>
                  <a:srgbClr val="000066"/>
                </a:solidFill>
              </a:rPr>
              <a:t>More </a:t>
            </a:r>
            <a:r>
              <a:rPr lang="en-US" sz="1600" dirty="0">
                <a:solidFill>
                  <a:srgbClr val="000066"/>
                </a:solidFill>
              </a:rPr>
              <a:t>information about plagiarism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da-DK" sz="1400" dirty="0"/>
              <a:t>http://library.au.dk/en/students/plagiarism/   </a:t>
            </a:r>
            <a:r>
              <a:rPr lang="da-DK" sz="1400" dirty="0">
                <a:hlinkClick r:id="rId3"/>
              </a:rPr>
              <a:t>Link</a:t>
            </a:r>
            <a:endParaRPr lang="en-US" sz="1400" dirty="0"/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Always read </a:t>
            </a: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the </a:t>
            </a: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papers you </a:t>
            </a: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reference</a:t>
            </a:r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Format of citations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spc="-40" dirty="0"/>
              <a:t>Use </a:t>
            </a:r>
            <a:r>
              <a:rPr lang="en-US" sz="1600" spc="-40" dirty="0" err="1" smtClean="0"/>
              <a:t>BibTeX</a:t>
            </a:r>
            <a:r>
              <a:rPr lang="en-US" sz="1600" spc="-40" dirty="0" smtClean="0"/>
              <a:t>, EndNote (or similar systems) and </a:t>
            </a:r>
            <a:r>
              <a:rPr lang="en-US" sz="1600" spc="-40" dirty="0"/>
              <a:t>manage references </a:t>
            </a:r>
            <a:r>
              <a:rPr lang="en-US" sz="1600" spc="-40" dirty="0" smtClean="0"/>
              <a:t>as you find the papers</a:t>
            </a:r>
            <a:endParaRPr lang="en-US" sz="1600" spc="-40" dirty="0"/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Try to get the citation from the </a:t>
            </a:r>
            <a:r>
              <a:rPr lang="en-US" sz="1600" dirty="0" smtClean="0"/>
              <a:t>original source </a:t>
            </a:r>
            <a:r>
              <a:rPr lang="en-US" sz="1600" dirty="0"/>
              <a:t>(check for accuracy if copy-pasting from Google Scholar)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Use number or </a:t>
            </a:r>
            <a:r>
              <a:rPr lang="en-US" sz="1600" dirty="0" err="1" smtClean="0"/>
              <a:t>name+year</a:t>
            </a:r>
            <a:r>
              <a:rPr lang="en-US" sz="1600" dirty="0" smtClean="0"/>
              <a:t>, </a:t>
            </a:r>
            <a:r>
              <a:rPr lang="en-US" sz="1600" dirty="0"/>
              <a:t>e.g</a:t>
            </a:r>
            <a:r>
              <a:rPr lang="en-US" sz="1600" dirty="0" smtClean="0"/>
              <a:t>., </a:t>
            </a:r>
            <a:r>
              <a:rPr lang="en-US" sz="1600" dirty="0"/>
              <a:t>[</a:t>
            </a:r>
            <a:r>
              <a:rPr lang="en-US" sz="1600" dirty="0" smtClean="0"/>
              <a:t>12] </a:t>
            </a:r>
            <a:r>
              <a:rPr lang="en-US" sz="1600" dirty="0"/>
              <a:t>or </a:t>
            </a:r>
            <a:r>
              <a:rPr lang="en-US" sz="1600" dirty="0" smtClean="0"/>
              <a:t>(Jensen 2007)</a:t>
            </a:r>
            <a:endParaRPr lang="en-US" sz="1600" dirty="0"/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spc="-20" dirty="0" smtClean="0"/>
              <a:t>Include page number for </a:t>
            </a:r>
            <a:r>
              <a:rPr lang="en-US" sz="1600" spc="-20" dirty="0"/>
              <a:t>quotes, e.g. [12, p. </a:t>
            </a:r>
            <a:r>
              <a:rPr lang="en-US" sz="1600" spc="-20" dirty="0" smtClean="0"/>
              <a:t>23] </a:t>
            </a:r>
            <a:r>
              <a:rPr lang="en-US" sz="1600" spc="-20" dirty="0"/>
              <a:t>or </a:t>
            </a:r>
            <a:r>
              <a:rPr lang="en-US" sz="1600" spc="-20" dirty="0" smtClean="0"/>
              <a:t>(Jensen 2007, </a:t>
            </a:r>
            <a:r>
              <a:rPr lang="en-US" sz="1600" spc="-20" dirty="0"/>
              <a:t>p. </a:t>
            </a:r>
            <a:r>
              <a:rPr lang="en-US" sz="1600" spc="-20" dirty="0" smtClean="0"/>
              <a:t>23)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spc="-20" dirty="0" smtClean="0"/>
              <a:t>The reference list can be sorted alphabetically (by the surname of the first author) or by the order in which the references appear in the text (first time)</a:t>
            </a:r>
            <a:endParaRPr lang="en-US" sz="1600" spc="-2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14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444208" y="5517232"/>
            <a:ext cx="2418522" cy="27699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>
            <a:ext uri="{FAA26D3D-D897-4be2-8F04-BA451C77F1D7}"/>
          </a:extLst>
        </p:spPr>
        <p:txBody>
          <a:bodyPr wrap="square" rtlCol="0">
            <a:spAutoFit/>
          </a:bodyPr>
          <a:lstStyle>
            <a:defPPr>
              <a:defRPr lang="da-DK"/>
            </a:defPPr>
            <a:lvl1pPr marL="171450" indent="-171450"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CC"/>
                </a:solidFill>
              </a:defRPr>
            </a:lvl1pPr>
          </a:lstStyle>
          <a:p>
            <a:pPr marL="0" lvl="1">
              <a:spcBef>
                <a:spcPts val="300"/>
              </a:spcBef>
            </a:pPr>
            <a:r>
              <a:rPr lang="en-GB" altLang="da-DK" sz="1200" b="1" dirty="0" smtClean="0">
                <a:solidFill>
                  <a:srgbClr val="0000CC"/>
                </a:solidFill>
              </a:rPr>
              <a:t>Ask your supervisor for advice</a:t>
            </a:r>
            <a:endParaRPr lang="en-GB" altLang="da-DK" sz="12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46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Your contributions must be clear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260844" cy="4968552"/>
          </a:xfrm>
          <a:noFill/>
        </p:spPr>
        <p:txBody>
          <a:bodyPr/>
          <a:lstStyle/>
          <a:p>
            <a:pPr marL="271463" indent="-271463" defTabSz="560831">
              <a:spcBef>
                <a:spcPts val="1200"/>
              </a:spcBef>
              <a:defRPr sz="3072" b="1"/>
            </a:pPr>
            <a:r>
              <a:rPr lang="en-US" sz="1800" dirty="0" smtClean="0"/>
              <a:t>It is a </a:t>
            </a:r>
            <a:r>
              <a:rPr lang="en-US" sz="1800" dirty="0" smtClean="0">
                <a:solidFill>
                  <a:srgbClr val="008000"/>
                </a:solidFill>
              </a:rPr>
              <a:t>very common</a:t>
            </a:r>
            <a:r>
              <a:rPr lang="en-US" sz="1800" dirty="0" smtClean="0"/>
              <a:t> error to be vague about the origin of things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It is obvious for you, what you have done – but the reader must also be told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For </a:t>
            </a:r>
            <a:r>
              <a:rPr lang="en-US" sz="1600" b="1" dirty="0">
                <a:solidFill>
                  <a:srgbClr val="008000"/>
                </a:solidFill>
              </a:rPr>
              <a:t>everything</a:t>
            </a:r>
            <a:r>
              <a:rPr lang="en-US" sz="1600" dirty="0"/>
              <a:t> </a:t>
            </a:r>
            <a:r>
              <a:rPr lang="en-US" sz="1600" dirty="0" smtClean="0"/>
              <a:t>that </a:t>
            </a:r>
            <a:r>
              <a:rPr lang="en-US" sz="1600" dirty="0"/>
              <a:t>you describe, it must be </a:t>
            </a:r>
            <a:r>
              <a:rPr lang="en-US" sz="1600" b="1" dirty="0">
                <a:solidFill>
                  <a:srgbClr val="008000"/>
                </a:solidFill>
              </a:rPr>
              <a:t>c</a:t>
            </a:r>
            <a:r>
              <a:rPr lang="en-US" sz="1600" b="1" dirty="0" smtClean="0">
                <a:solidFill>
                  <a:srgbClr val="008000"/>
                </a:solidFill>
              </a:rPr>
              <a:t>rystal </a:t>
            </a:r>
            <a:r>
              <a:rPr lang="en-US" sz="1600" b="1" dirty="0">
                <a:solidFill>
                  <a:srgbClr val="008000"/>
                </a:solidFill>
              </a:rPr>
              <a:t>clear</a:t>
            </a:r>
            <a:r>
              <a:rPr lang="en-US" sz="1600" dirty="0"/>
              <a:t> whether this is the work of </a:t>
            </a:r>
            <a:r>
              <a:rPr lang="en-US" sz="1600" dirty="0" smtClean="0"/>
              <a:t>other researchers </a:t>
            </a:r>
            <a:r>
              <a:rPr lang="en-US" sz="1600" dirty="0"/>
              <a:t>or </a:t>
            </a:r>
            <a:r>
              <a:rPr lang="en-US" sz="1600" dirty="0" smtClean="0"/>
              <a:t>your </a:t>
            </a:r>
            <a:r>
              <a:rPr lang="en-US" sz="1600" dirty="0"/>
              <a:t>own </a:t>
            </a:r>
            <a:r>
              <a:rPr lang="en-US" sz="1600" dirty="0" smtClean="0"/>
              <a:t>work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"XX introduced…" versus "We introduced…"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b="1" dirty="0">
                <a:solidFill>
                  <a:srgbClr val="008000"/>
                </a:solidFill>
              </a:rPr>
              <a:t>Check</a:t>
            </a:r>
            <a:r>
              <a:rPr lang="en-US" sz="1600" dirty="0"/>
              <a:t> this for all parts of your </a:t>
            </a:r>
            <a:r>
              <a:rPr lang="en-US" sz="1600" dirty="0" smtClean="0"/>
              <a:t>report</a:t>
            </a:r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Compare to </a:t>
            </a: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the work of other researchers</a:t>
            </a:r>
            <a:endParaRPr lang="en-US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How </a:t>
            </a:r>
            <a:r>
              <a:rPr lang="en-US" sz="1600" dirty="0" smtClean="0"/>
              <a:t>does </a:t>
            </a:r>
            <a:r>
              <a:rPr lang="en-US" sz="1600" dirty="0"/>
              <a:t>your work differ from </a:t>
            </a:r>
            <a:r>
              <a:rPr lang="en-US" sz="1600" dirty="0" smtClean="0"/>
              <a:t>others'?</a:t>
            </a:r>
            <a:endParaRPr lang="en-US" sz="1600" dirty="0"/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How do your results differ from earlier </a:t>
            </a:r>
            <a:r>
              <a:rPr lang="en-US" sz="1600" dirty="0" smtClean="0"/>
              <a:t>results?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How did you use the work of other researchers?</a:t>
            </a:r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What are your main </a:t>
            </a: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contributions?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Before writing the abstract and the conclusion </a:t>
            </a:r>
            <a:r>
              <a:rPr lang="en-US" sz="1600" dirty="0" smtClean="0"/>
              <a:t>list </a:t>
            </a:r>
            <a:r>
              <a:rPr lang="en-US" sz="1600" dirty="0"/>
              <a:t>the most important contributions / findings </a:t>
            </a:r>
            <a:r>
              <a:rPr lang="en-US" sz="1600" dirty="0" smtClean="0"/>
              <a:t>from </a:t>
            </a:r>
            <a:r>
              <a:rPr lang="en-US" sz="1600" dirty="0"/>
              <a:t>your bachelor </a:t>
            </a:r>
            <a:r>
              <a:rPr lang="en-US" sz="1600" dirty="0" smtClean="0"/>
              <a:t>project (2-5 things)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Be sure to present these in the abstract and in the conclusion – in such a way that it is crystal clear how you contributed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Later, you should do the same in the oral presentation at the exam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15</a:t>
            </a:fld>
            <a:endParaRPr lang="da-DK" alt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2" y="2132856"/>
            <a:ext cx="1800200" cy="171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10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Language and grammar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620" y="1052736"/>
            <a:ext cx="8476867" cy="5688632"/>
          </a:xfrm>
          <a:noFill/>
        </p:spPr>
        <p:txBody>
          <a:bodyPr/>
          <a:lstStyle/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Forget what you learned from your Danish teacher in high-school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When writing an essay, you were probably told to vary your language as much as possible – using synonyms and different construction of sentences</a:t>
            </a:r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Try </a:t>
            </a: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to be as consistent as possible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In science, we define a concept and name it. Then we use that name whenever we talk about that concept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The descriptions of two or more similar things should be as identical as possible,</a:t>
            </a:r>
            <a:br>
              <a:rPr lang="en-US" sz="1600" dirty="0" smtClean="0"/>
            </a:br>
            <a:r>
              <a:rPr lang="en-US" sz="1600" dirty="0" smtClean="0"/>
              <a:t>so that it is clear which differences are intended (not accidental) </a:t>
            </a:r>
            <a:endParaRPr lang="en-US" sz="1600" dirty="0"/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Simplify the </a:t>
            </a: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language and structure</a:t>
            </a:r>
            <a:endParaRPr lang="en-US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spc="-20" dirty="0" smtClean="0"/>
              <a:t>Use </a:t>
            </a:r>
            <a:r>
              <a:rPr lang="en-US" sz="1600" spc="-20" dirty="0"/>
              <a:t>short sentences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With little effort you can often simplify a sentence and improve the readability</a:t>
            </a:r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>
                <a:solidFill>
                  <a:srgbClr val="008000"/>
                </a:solidFill>
                <a:cs typeface="ＭＳ Ｐゴシック" charset="0"/>
              </a:rPr>
              <a:t>Example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If you describe two or more similar things, the descriptions should be as identical…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The descriptions of two or more similar things should be as identical</a:t>
            </a:r>
            <a:r>
              <a:rPr lang="en-US" sz="1600" dirty="0" smtClean="0"/>
              <a:t>…</a:t>
            </a:r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Your </a:t>
            </a: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responsibility</a:t>
            </a:r>
            <a:endParaRPr lang="en-US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spc="-20" dirty="0" smtClean="0"/>
              <a:t>It is your responsibility to make the text easy to understand, with clear arguments and few chances of misconception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A good template, basic structure and spellcheck can do a lot for </a:t>
            </a:r>
            <a:r>
              <a:rPr lang="en-US" sz="1600" dirty="0" smtClean="0"/>
              <a:t>readability</a:t>
            </a:r>
            <a:endParaRPr lang="en-US" sz="1600" spc="-20" dirty="0"/>
          </a:p>
          <a:p>
            <a:pPr marL="728663" lvl="1" indent="-271463" defTabSz="560831">
              <a:spcBef>
                <a:spcPts val="300"/>
              </a:spcBef>
              <a:defRPr sz="3072"/>
            </a:pPr>
            <a:endParaRPr lang="en-US" sz="1600" spc="-2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16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3214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Language and grammar (continued)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620" y="1052736"/>
            <a:ext cx="8476868" cy="4176464"/>
          </a:xfrm>
          <a:noFill/>
        </p:spPr>
        <p:txBody>
          <a:bodyPr/>
          <a:lstStyle/>
          <a:p>
            <a:pPr marL="271463" indent="-271463" defTabSz="560831">
              <a:spcBef>
                <a:spcPts val="1200"/>
              </a:spcBef>
              <a:defRPr sz="3072" b="1"/>
            </a:pPr>
            <a:r>
              <a:rPr lang="en-GB" altLang="da-DK" sz="1800" dirty="0"/>
              <a:t>A few grammatical errors are </a:t>
            </a:r>
            <a:r>
              <a:rPr lang="en-GB" altLang="da-DK" sz="1800" dirty="0" smtClean="0"/>
              <a:t>ok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/>
              <a:t>Too many </a:t>
            </a:r>
            <a:r>
              <a:rPr lang="en-GB" altLang="da-DK" sz="1600" dirty="0" smtClean="0"/>
              <a:t>grammatical errors </a:t>
            </a:r>
            <a:r>
              <a:rPr lang="en-GB" altLang="da-DK" sz="1600" dirty="0"/>
              <a:t>will make the reading </a:t>
            </a:r>
            <a:r>
              <a:rPr lang="en-GB" altLang="da-DK" sz="1600" dirty="0" smtClean="0"/>
              <a:t>difficult </a:t>
            </a:r>
            <a:r>
              <a:rPr lang="en-GB" altLang="da-DK" sz="1600" dirty="0"/>
              <a:t>and </a:t>
            </a:r>
            <a:r>
              <a:rPr lang="en-GB" altLang="da-DK" sz="1600" b="1" dirty="0">
                <a:solidFill>
                  <a:srgbClr val="008000"/>
                </a:solidFill>
              </a:rPr>
              <a:t>distract</a:t>
            </a:r>
            <a:r>
              <a:rPr lang="en-GB" altLang="da-DK" sz="1600" dirty="0"/>
              <a:t> the reader from the subject </a:t>
            </a:r>
            <a:r>
              <a:rPr lang="en-GB" altLang="da-DK" sz="1600" dirty="0" smtClean="0"/>
              <a:t>matter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The threshold (for distraction) </a:t>
            </a:r>
            <a:r>
              <a:rPr lang="en-GB" altLang="da-DK" sz="1600" dirty="0"/>
              <a:t>differs a lot from person to </a:t>
            </a:r>
            <a:r>
              <a:rPr lang="en-GB" altLang="da-DK" sz="1600" dirty="0" smtClean="0"/>
              <a:t>person</a:t>
            </a:r>
          </a:p>
          <a:p>
            <a:pPr marL="271463" indent="-271463" defTabSz="560831">
              <a:spcBef>
                <a:spcPts val="1200"/>
              </a:spcBef>
              <a:defRPr sz="3072" b="1"/>
            </a:pPr>
            <a:r>
              <a:rPr lang="en-US" sz="1800" dirty="0" smtClean="0"/>
              <a:t>Translations</a:t>
            </a:r>
            <a:endParaRPr lang="en-US" sz="1800" dirty="0"/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A lot of Danish phrases cannot be directly translated to English – check in an on-line dictionary (not "word book")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/>
              <a:t>In </a:t>
            </a:r>
            <a:r>
              <a:rPr lang="en-GB" altLang="da-DK" sz="1600" dirty="0" smtClean="0"/>
              <a:t>Danish, </a:t>
            </a:r>
            <a:r>
              <a:rPr lang="en-GB" altLang="da-DK" sz="1600" dirty="0"/>
              <a:t>many words </a:t>
            </a:r>
            <a:r>
              <a:rPr lang="en-GB" altLang="da-DK" sz="1600" dirty="0" smtClean="0"/>
              <a:t>are </a:t>
            </a:r>
            <a:r>
              <a:rPr lang="en-GB" altLang="da-DK" sz="1600" dirty="0"/>
              <a:t>concatenated: "</a:t>
            </a:r>
            <a:r>
              <a:rPr lang="en-GB" altLang="da-DK" sz="1600" dirty="0" err="1"/>
              <a:t>juletræspynt</a:t>
            </a:r>
            <a:r>
              <a:rPr lang="en-GB" altLang="da-DK" sz="1600" dirty="0"/>
              <a:t>"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/>
              <a:t>In </a:t>
            </a:r>
            <a:r>
              <a:rPr lang="en-GB" altLang="da-DK" sz="1600" dirty="0" smtClean="0"/>
              <a:t>English, </a:t>
            </a:r>
            <a:r>
              <a:rPr lang="en-GB" altLang="da-DK" sz="1600" dirty="0"/>
              <a:t>you seldom do this: "Christmas tree </a:t>
            </a:r>
            <a:r>
              <a:rPr lang="en-GB" altLang="da-DK" sz="1600" dirty="0" smtClean="0"/>
              <a:t>decorations"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Construction </a:t>
            </a:r>
            <a:r>
              <a:rPr lang="en-GB" altLang="da-DK" sz="1600" dirty="0"/>
              <a:t>of sentences and punctuation is different in English (consider getting help to check this in the final proof reading</a:t>
            </a:r>
            <a:r>
              <a:rPr lang="en-GB" altLang="da-DK" sz="1600" dirty="0" smtClean="0"/>
              <a:t>)</a:t>
            </a:r>
            <a:endParaRPr lang="en-GB" altLang="da-DK" sz="1600" dirty="0"/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Different kinds of English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British </a:t>
            </a:r>
            <a:r>
              <a:rPr lang="en-US" sz="1600" dirty="0" smtClean="0"/>
              <a:t>English ≠ US English (</a:t>
            </a:r>
            <a:r>
              <a:rPr lang="en-GB" sz="1600" dirty="0" smtClean="0"/>
              <a:t>analyse and modelling</a:t>
            </a:r>
            <a:r>
              <a:rPr lang="en-US" sz="1600" dirty="0" smtClean="0"/>
              <a:t> / analyze and modeling)  </a:t>
            </a:r>
            <a:r>
              <a:rPr lang="en-US" sz="1600" b="1" dirty="0" smtClean="0">
                <a:hlinkClick r:id="rId3"/>
              </a:rPr>
              <a:t>Link</a:t>
            </a:r>
            <a:endParaRPr lang="en-US" sz="1600" b="1" dirty="0" smtClean="0"/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You have to decide which one you use – ask your advisor</a:t>
            </a:r>
            <a:endParaRPr lang="en-US" sz="1600" dirty="0"/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Typo's</a:t>
            </a:r>
            <a:endParaRPr lang="en-US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Remember </a:t>
            </a:r>
            <a:r>
              <a:rPr lang="en-US" sz="1600" dirty="0" err="1" smtClean="0"/>
              <a:t>splelchekc</a:t>
            </a:r>
            <a:endParaRPr lang="en-US" sz="1600" dirty="0" smtClean="0"/>
          </a:p>
          <a:p>
            <a:pPr marL="271463" indent="-271463" defTabSz="560831">
              <a:spcBef>
                <a:spcPts val="1200"/>
              </a:spcBef>
              <a:defRPr sz="3072" b="1"/>
            </a:pPr>
            <a:r>
              <a:rPr lang="en-US" sz="1800" dirty="0"/>
              <a:t>Special problems, e.g. dyslexia (Danish: </a:t>
            </a:r>
            <a:r>
              <a:rPr lang="en-US" sz="1800" dirty="0" err="1"/>
              <a:t>ordblindhed</a:t>
            </a:r>
            <a:r>
              <a:rPr lang="en-US" sz="1800" dirty="0"/>
              <a:t>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Tell your advisor as early as </a:t>
            </a:r>
            <a:r>
              <a:rPr lang="en-US" sz="1600" dirty="0" smtClean="0"/>
              <a:t>possible / consider whether you need special help</a:t>
            </a:r>
            <a:endParaRPr lang="en-US" sz="1600" dirty="0"/>
          </a:p>
          <a:p>
            <a:pPr marL="728663" lvl="1" indent="-271463" defTabSz="560831">
              <a:spcBef>
                <a:spcPts val="300"/>
              </a:spcBef>
              <a:defRPr sz="3072"/>
            </a:pPr>
            <a:endParaRPr lang="en-US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9354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Make tables and graphs as clear as possible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18</a:t>
            </a:fld>
            <a:endParaRPr lang="da-DK" altLang="da-DK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27405"/>
              </p:ext>
            </p:extLst>
          </p:nvPr>
        </p:nvGraphicFramePr>
        <p:xfrm>
          <a:off x="4320738" y="2577730"/>
          <a:ext cx="1143827" cy="1233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424">
                  <a:extLst>
                    <a:ext uri="{9D8B030D-6E8A-4147-A177-3AD203B41FA5}">
                      <a16:colId xmlns:a16="http://schemas.microsoft.com/office/drawing/2014/main" val="1630101919"/>
                    </a:ext>
                  </a:extLst>
                </a:gridCol>
                <a:gridCol w="643403">
                  <a:extLst>
                    <a:ext uri="{9D8B030D-6E8A-4147-A177-3AD203B41FA5}">
                      <a16:colId xmlns:a16="http://schemas.microsoft.com/office/drawing/2014/main" val="1120977029"/>
                    </a:ext>
                  </a:extLst>
                </a:gridCol>
              </a:tblGrid>
              <a:tr h="335733">
                <a:tc>
                  <a:txBody>
                    <a:bodyPr/>
                    <a:lstStyle/>
                    <a:p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mins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Temp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da-DK" sz="1050" baseline="300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63640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5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13.6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755533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10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24.7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2892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15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31.7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70283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473200"/>
              </p:ext>
            </p:extLst>
          </p:nvPr>
        </p:nvGraphicFramePr>
        <p:xfrm>
          <a:off x="3026487" y="2581927"/>
          <a:ext cx="1119436" cy="1233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969">
                  <a:extLst>
                    <a:ext uri="{9D8B030D-6E8A-4147-A177-3AD203B41FA5}">
                      <a16:colId xmlns:a16="http://schemas.microsoft.com/office/drawing/2014/main" val="250905753"/>
                    </a:ext>
                  </a:extLst>
                </a:gridCol>
                <a:gridCol w="516467">
                  <a:extLst>
                    <a:ext uri="{9D8B030D-6E8A-4147-A177-3AD203B41FA5}">
                      <a16:colId xmlns:a16="http://schemas.microsoft.com/office/drawing/2014/main" val="1630101919"/>
                    </a:ext>
                  </a:extLst>
                </a:gridCol>
              </a:tblGrid>
              <a:tr h="402151">
                <a:tc>
                  <a:txBody>
                    <a:bodyPr/>
                    <a:lstStyle/>
                    <a:p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Temp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da-DK" sz="1050" baseline="300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da-DK" sz="1050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mins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63640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13.6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5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755533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24.7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10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2892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31.7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15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70283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981028"/>
              </p:ext>
            </p:extLst>
          </p:nvPr>
        </p:nvGraphicFramePr>
        <p:xfrm>
          <a:off x="5579912" y="2581927"/>
          <a:ext cx="2057079" cy="1233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167">
                  <a:extLst>
                    <a:ext uri="{9D8B030D-6E8A-4147-A177-3AD203B41FA5}">
                      <a16:colId xmlns:a16="http://schemas.microsoft.com/office/drawing/2014/main" val="1630101919"/>
                    </a:ext>
                  </a:extLst>
                </a:gridCol>
                <a:gridCol w="680359">
                  <a:extLst>
                    <a:ext uri="{9D8B030D-6E8A-4147-A177-3AD203B41FA5}">
                      <a16:colId xmlns:a16="http://schemas.microsoft.com/office/drawing/2014/main" val="1120977029"/>
                    </a:ext>
                  </a:extLst>
                </a:gridCol>
                <a:gridCol w="847553">
                  <a:extLst>
                    <a:ext uri="{9D8B030D-6E8A-4147-A177-3AD203B41FA5}">
                      <a16:colId xmlns:a16="http://schemas.microsoft.com/office/drawing/2014/main" val="3049090079"/>
                    </a:ext>
                  </a:extLst>
                </a:gridCol>
              </a:tblGrid>
              <a:tr h="332285">
                <a:tc>
                  <a:txBody>
                    <a:bodyPr/>
                    <a:lstStyle/>
                    <a:p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mins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Temp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da-DK" sz="1050" baseline="300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Temp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inc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da-DK" sz="1050" baseline="300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/min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63640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5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13.6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755533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10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24.7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2.47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2892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15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31.7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2.11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70283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545548"/>
              </p:ext>
            </p:extLst>
          </p:nvPr>
        </p:nvGraphicFramePr>
        <p:xfrm>
          <a:off x="1745325" y="2572001"/>
          <a:ext cx="1119436" cy="1073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969">
                  <a:extLst>
                    <a:ext uri="{9D8B030D-6E8A-4147-A177-3AD203B41FA5}">
                      <a16:colId xmlns:a16="http://schemas.microsoft.com/office/drawing/2014/main" val="250905753"/>
                    </a:ext>
                  </a:extLst>
                </a:gridCol>
                <a:gridCol w="516467">
                  <a:extLst>
                    <a:ext uri="{9D8B030D-6E8A-4147-A177-3AD203B41FA5}">
                      <a16:colId xmlns:a16="http://schemas.microsoft.com/office/drawing/2014/main" val="1630101919"/>
                    </a:ext>
                  </a:extLst>
                </a:gridCol>
              </a:tblGrid>
              <a:tr h="23430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63640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13.6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5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755533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24.7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10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2892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31.7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15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70283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73101" y="3668582"/>
            <a:ext cx="1263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/>
                </a:solidFill>
              </a:rPr>
              <a:t>A = minutes used</a:t>
            </a:r>
          </a:p>
          <a:p>
            <a:r>
              <a:rPr lang="en-US" sz="1050" dirty="0" smtClean="0">
                <a:solidFill>
                  <a:schemeClr val="tx1"/>
                </a:solidFill>
              </a:rPr>
              <a:t>B = temperature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76283" y="1044955"/>
            <a:ext cx="4895775" cy="1503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indent="-271463" defTabSz="560831">
              <a:spcBef>
                <a:spcPts val="2800"/>
              </a:spcBef>
              <a:defRPr sz="3072"/>
            </a:pPr>
            <a:r>
              <a:rPr lang="en-US" sz="1800" kern="0" spc="-20" dirty="0" smtClean="0"/>
              <a:t>Tables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kern="0" dirty="0" smtClean="0"/>
              <a:t>Make headings as descriptive as possible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kern="0" dirty="0" smtClean="0"/>
              <a:t>We usually read from left to write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kern="0" dirty="0" smtClean="0"/>
              <a:t>Help the user as much as possible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kern="0" dirty="0" smtClean="0"/>
              <a:t>Remove unnecessary columns and rows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801038"/>
              </p:ext>
            </p:extLst>
          </p:nvPr>
        </p:nvGraphicFramePr>
        <p:xfrm>
          <a:off x="7724763" y="2577728"/>
          <a:ext cx="1311733" cy="1233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167">
                  <a:extLst>
                    <a:ext uri="{9D8B030D-6E8A-4147-A177-3AD203B41FA5}">
                      <a16:colId xmlns:a16="http://schemas.microsoft.com/office/drawing/2014/main" val="1630101919"/>
                    </a:ext>
                  </a:extLst>
                </a:gridCol>
                <a:gridCol w="782566">
                  <a:extLst>
                    <a:ext uri="{9D8B030D-6E8A-4147-A177-3AD203B41FA5}">
                      <a16:colId xmlns:a16="http://schemas.microsoft.com/office/drawing/2014/main" val="3049090079"/>
                    </a:ext>
                  </a:extLst>
                </a:gridCol>
              </a:tblGrid>
              <a:tr h="332285">
                <a:tc>
                  <a:txBody>
                    <a:bodyPr/>
                    <a:lstStyle/>
                    <a:p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mins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Temp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inc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da-DK" sz="1050" baseline="300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/min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63640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5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755533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10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2.47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2892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15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2.11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702833"/>
                  </a:ext>
                </a:extLst>
              </a:tr>
            </a:tbl>
          </a:graphicData>
        </a:graphic>
      </p:graphicFrame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11513" y="3980420"/>
            <a:ext cx="7903398" cy="1207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indent="-271463" defTabSz="560831">
              <a:spcBef>
                <a:spcPts val="2800"/>
              </a:spcBef>
              <a:defRPr sz="3072"/>
            </a:pPr>
            <a:r>
              <a:rPr lang="en-US" sz="1800" kern="0" spc="-20" dirty="0" smtClean="0"/>
              <a:t>Graphs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kern="0" dirty="0" smtClean="0"/>
              <a:t>Place text close to nodes/arcs (or inside nodes)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kern="0" dirty="0" smtClean="0"/>
              <a:t>Be careful with arrow heads, positions, directions and with forks/joins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kern="0" dirty="0" smtClean="0"/>
              <a:t>Help the user as much as possible</a:t>
            </a:r>
          </a:p>
        </p:txBody>
      </p:sp>
      <p:grpSp>
        <p:nvGrpSpPr>
          <p:cNvPr id="10262" name="Group 10261"/>
          <p:cNvGrpSpPr/>
          <p:nvPr/>
        </p:nvGrpSpPr>
        <p:grpSpPr>
          <a:xfrm>
            <a:off x="2861362" y="5279411"/>
            <a:ext cx="1790634" cy="1102903"/>
            <a:chOff x="2333553" y="5340426"/>
            <a:chExt cx="1790634" cy="1102903"/>
          </a:xfrm>
        </p:grpSpPr>
        <p:sp>
          <p:nvSpPr>
            <p:cNvPr id="4" name="Oval 3"/>
            <p:cNvSpPr/>
            <p:nvPr/>
          </p:nvSpPr>
          <p:spPr bwMode="auto">
            <a:xfrm>
              <a:off x="2333553" y="5620834"/>
              <a:ext cx="377567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A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3087404" y="5613934"/>
              <a:ext cx="250537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D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3746620" y="5620861"/>
              <a:ext cx="377567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C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2943057" y="6053816"/>
              <a:ext cx="377567" cy="389513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B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15" name="Straight Arrow Connector 14"/>
            <p:cNvCxnSpPr>
              <a:endCxn id="4" idx="7"/>
            </p:cNvCxnSpPr>
            <p:nvPr/>
          </p:nvCxnSpPr>
          <p:spPr bwMode="auto">
            <a:xfrm flipH="1">
              <a:off x="2655827" y="5340426"/>
              <a:ext cx="476014" cy="318437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" name="Straight Arrow Connector 21"/>
            <p:cNvCxnSpPr>
              <a:stCxn id="17" idx="2"/>
              <a:endCxn id="16" idx="6"/>
            </p:cNvCxnSpPr>
            <p:nvPr/>
          </p:nvCxnSpPr>
          <p:spPr bwMode="auto">
            <a:xfrm flipH="1" flipV="1">
              <a:off x="3337941" y="5743772"/>
              <a:ext cx="408679" cy="6927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3" name="Straight Arrow Connector 22"/>
            <p:cNvCxnSpPr>
              <a:stCxn id="17" idx="3"/>
              <a:endCxn id="18" idx="6"/>
            </p:cNvCxnSpPr>
            <p:nvPr/>
          </p:nvCxnSpPr>
          <p:spPr bwMode="auto">
            <a:xfrm flipH="1">
              <a:off x="3320624" y="5842507"/>
              <a:ext cx="481289" cy="406066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9" name="Straight Arrow Connector 28"/>
            <p:cNvCxnSpPr>
              <a:endCxn id="4" idx="5"/>
            </p:cNvCxnSpPr>
            <p:nvPr/>
          </p:nvCxnSpPr>
          <p:spPr bwMode="auto">
            <a:xfrm flipH="1" flipV="1">
              <a:off x="2655827" y="5842480"/>
              <a:ext cx="321702" cy="274729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5" name="Straight Arrow Connector 34"/>
            <p:cNvCxnSpPr/>
            <p:nvPr/>
          </p:nvCxnSpPr>
          <p:spPr bwMode="auto">
            <a:xfrm flipH="1" flipV="1">
              <a:off x="3131840" y="5340426"/>
              <a:ext cx="697745" cy="309192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0263" name="Group 10262"/>
          <p:cNvGrpSpPr/>
          <p:nvPr/>
        </p:nvGrpSpPr>
        <p:grpSpPr>
          <a:xfrm>
            <a:off x="5012582" y="5065195"/>
            <a:ext cx="1234461" cy="1277642"/>
            <a:chOff x="7036986" y="5178110"/>
            <a:chExt cx="1234461" cy="1277642"/>
          </a:xfrm>
        </p:grpSpPr>
        <p:sp>
          <p:nvSpPr>
            <p:cNvPr id="38" name="Oval 37"/>
            <p:cNvSpPr/>
            <p:nvPr/>
          </p:nvSpPr>
          <p:spPr bwMode="auto">
            <a:xfrm>
              <a:off x="7893879" y="5178110"/>
              <a:ext cx="377567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A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7893880" y="5712143"/>
              <a:ext cx="377567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B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7036986" y="5699730"/>
              <a:ext cx="377567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C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7878414" y="6196077"/>
              <a:ext cx="377567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D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43" name="Straight Arrow Connector 42"/>
            <p:cNvCxnSpPr>
              <a:endCxn id="39" idx="2"/>
            </p:cNvCxnSpPr>
            <p:nvPr/>
          </p:nvCxnSpPr>
          <p:spPr bwMode="auto">
            <a:xfrm>
              <a:off x="7424797" y="5838812"/>
              <a:ext cx="469083" cy="3169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4" name="Straight Arrow Connector 43"/>
            <p:cNvCxnSpPr/>
            <p:nvPr/>
          </p:nvCxnSpPr>
          <p:spPr bwMode="auto">
            <a:xfrm>
              <a:off x="7353070" y="5921610"/>
              <a:ext cx="601893" cy="330866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" name="Straight Arrow Connector 44"/>
            <p:cNvCxnSpPr>
              <a:stCxn id="39" idx="0"/>
            </p:cNvCxnSpPr>
            <p:nvPr/>
          </p:nvCxnSpPr>
          <p:spPr bwMode="auto">
            <a:xfrm flipH="1" flipV="1">
              <a:off x="8077515" y="5434844"/>
              <a:ext cx="5149" cy="277299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2" name="Straight Arrow Connector 51"/>
            <p:cNvCxnSpPr/>
            <p:nvPr/>
          </p:nvCxnSpPr>
          <p:spPr bwMode="auto">
            <a:xfrm flipV="1">
              <a:off x="7570650" y="5403273"/>
              <a:ext cx="357614" cy="435539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0261" name="Group 10260"/>
          <p:cNvGrpSpPr/>
          <p:nvPr/>
        </p:nvGrpSpPr>
        <p:grpSpPr>
          <a:xfrm>
            <a:off x="1248813" y="5268933"/>
            <a:ext cx="1198036" cy="1200116"/>
            <a:chOff x="677628" y="5430480"/>
            <a:chExt cx="1198036" cy="1200116"/>
          </a:xfrm>
        </p:grpSpPr>
        <p:sp>
          <p:nvSpPr>
            <p:cNvPr id="59" name="Oval 58"/>
            <p:cNvSpPr/>
            <p:nvPr/>
          </p:nvSpPr>
          <p:spPr bwMode="auto">
            <a:xfrm>
              <a:off x="677628" y="5724856"/>
              <a:ext cx="153820" cy="163698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1101853" y="5704820"/>
              <a:ext cx="153820" cy="163698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1721844" y="5704820"/>
              <a:ext cx="153820" cy="163698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>
              <a:off x="1105316" y="6129221"/>
              <a:ext cx="153820" cy="163698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 bwMode="auto">
            <a:xfrm flipH="1">
              <a:off x="1283225" y="5787736"/>
              <a:ext cx="410493" cy="3096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7" name="Straight Arrow Connector 66"/>
            <p:cNvCxnSpPr/>
            <p:nvPr/>
          </p:nvCxnSpPr>
          <p:spPr bwMode="auto">
            <a:xfrm flipH="1">
              <a:off x="1279763" y="5850082"/>
              <a:ext cx="455519" cy="332141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9" name="Straight Arrow Connector 68"/>
            <p:cNvCxnSpPr/>
            <p:nvPr/>
          </p:nvCxnSpPr>
          <p:spPr bwMode="auto">
            <a:xfrm flipH="1">
              <a:off x="803484" y="5430480"/>
              <a:ext cx="476014" cy="318437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0" name="Straight Arrow Connector 69"/>
            <p:cNvCxnSpPr/>
            <p:nvPr/>
          </p:nvCxnSpPr>
          <p:spPr bwMode="auto">
            <a:xfrm flipH="1" flipV="1">
              <a:off x="1283225" y="5437785"/>
              <a:ext cx="464715" cy="301887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1" name="Straight Arrow Connector 70"/>
            <p:cNvCxnSpPr/>
            <p:nvPr/>
          </p:nvCxnSpPr>
          <p:spPr bwMode="auto">
            <a:xfrm flipH="1" flipV="1">
              <a:off x="772918" y="5900385"/>
              <a:ext cx="321702" cy="274729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3" name="TextBox 72"/>
            <p:cNvSpPr txBox="1"/>
            <p:nvPr/>
          </p:nvSpPr>
          <p:spPr>
            <a:xfrm>
              <a:off x="852723" y="5687820"/>
              <a:ext cx="3051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chemeClr val="tx1"/>
                  </a:solidFill>
                </a:rPr>
                <a:t>A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246172" y="6292042"/>
              <a:ext cx="3051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B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385569" y="5588564"/>
              <a:ext cx="305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C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056011" y="5874580"/>
              <a:ext cx="3377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6708162" y="5015337"/>
            <a:ext cx="2043073" cy="1348694"/>
            <a:chOff x="6577528" y="5107058"/>
            <a:chExt cx="2043073" cy="1348694"/>
          </a:xfrm>
        </p:grpSpPr>
        <p:sp>
          <p:nvSpPr>
            <p:cNvPr id="81" name="Oval 80"/>
            <p:cNvSpPr/>
            <p:nvPr/>
          </p:nvSpPr>
          <p:spPr bwMode="auto">
            <a:xfrm>
              <a:off x="7893880" y="5107058"/>
              <a:ext cx="726721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Athens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7843722" y="5712143"/>
              <a:ext cx="762000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da-DK" sz="1200" dirty="0">
                  <a:solidFill>
                    <a:srgbClr val="000000"/>
                  </a:solidFill>
                  <a:ea typeface="ＭＳ Ｐゴシック" charset="0"/>
                </a:rPr>
                <a:t>Beirut</a:t>
              </a: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6577528" y="5699730"/>
              <a:ext cx="837026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Chicago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7836081" y="6196077"/>
              <a:ext cx="742186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Dayton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85" name="Straight Arrow Connector 84"/>
            <p:cNvCxnSpPr>
              <a:endCxn id="82" idx="2"/>
            </p:cNvCxnSpPr>
            <p:nvPr/>
          </p:nvCxnSpPr>
          <p:spPr bwMode="auto">
            <a:xfrm>
              <a:off x="7424797" y="5838812"/>
              <a:ext cx="418925" cy="3169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6" name="Straight Arrow Connector 85"/>
            <p:cNvCxnSpPr/>
            <p:nvPr/>
          </p:nvCxnSpPr>
          <p:spPr bwMode="auto">
            <a:xfrm>
              <a:off x="7353070" y="5921610"/>
              <a:ext cx="525763" cy="350778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7" name="Straight Arrow Connector 86"/>
            <p:cNvCxnSpPr/>
            <p:nvPr/>
          </p:nvCxnSpPr>
          <p:spPr bwMode="auto">
            <a:xfrm flipV="1">
              <a:off x="8233189" y="5379182"/>
              <a:ext cx="0" cy="338667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8" name="Straight Arrow Connector 87"/>
            <p:cNvCxnSpPr/>
            <p:nvPr/>
          </p:nvCxnSpPr>
          <p:spPr bwMode="auto">
            <a:xfrm flipV="1">
              <a:off x="7338247" y="5305537"/>
              <a:ext cx="629074" cy="441633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54" name="Rectangle 3"/>
          <p:cNvSpPr txBox="1">
            <a:spLocks noChangeArrowheads="1"/>
          </p:cNvSpPr>
          <p:nvPr/>
        </p:nvSpPr>
        <p:spPr bwMode="auto">
          <a:xfrm>
            <a:off x="5616629" y="1333909"/>
            <a:ext cx="3119727" cy="86946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>
            <a:ext uri="{FAA26D3D-D897-4be2-8F04-BA451C77F1D7}"/>
          </a:extLst>
        </p:spPr>
        <p:txBody>
          <a:bodyPr wrap="square" rtlCol="0">
            <a:spAutoFit/>
          </a:bodyPr>
          <a:lstStyle>
            <a:defPPr>
              <a:defRPr lang="da-DK"/>
            </a:defPPr>
            <a:lvl1pPr marL="171450" indent="-171450"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CC"/>
                </a:solidFill>
              </a:defRPr>
            </a:lvl1pPr>
          </a:lstStyle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 smtClean="0">
                <a:solidFill>
                  <a:srgbClr val="0000CC"/>
                </a:solidFill>
              </a:rPr>
              <a:t>You will need good figures for your oral presentation</a:t>
            </a:r>
          </a:p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 smtClean="0">
                <a:solidFill>
                  <a:srgbClr val="0000CC"/>
                </a:solidFill>
              </a:rPr>
              <a:t>Make them early enough to put them in your report</a:t>
            </a:r>
            <a:endParaRPr lang="en-GB" altLang="da-DK" sz="1200" b="1" dirty="0">
              <a:solidFill>
                <a:srgbClr val="0000CC"/>
              </a:solidFill>
            </a:endParaRPr>
          </a:p>
        </p:txBody>
      </p:sp>
      <p:sp>
        <p:nvSpPr>
          <p:cNvPr id="55" name="Rectangle 3"/>
          <p:cNvSpPr txBox="1">
            <a:spLocks noChangeArrowheads="1"/>
          </p:cNvSpPr>
          <p:nvPr/>
        </p:nvSpPr>
        <p:spPr bwMode="auto">
          <a:xfrm>
            <a:off x="6229883" y="4011284"/>
            <a:ext cx="2506473" cy="46166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>
            <a:ext uri="{FAA26D3D-D897-4be2-8F04-BA451C77F1D7}"/>
          </a:extLst>
        </p:spPr>
        <p:txBody>
          <a:bodyPr wrap="square" rtlCol="0">
            <a:spAutoFit/>
          </a:bodyPr>
          <a:lstStyle>
            <a:defPPr>
              <a:defRPr lang="da-DK"/>
            </a:defPPr>
            <a:lvl1pPr marL="171450" indent="-171450"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CC"/>
                </a:solidFill>
              </a:defRPr>
            </a:lvl1pPr>
          </a:lstStyle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 smtClean="0">
                <a:solidFill>
                  <a:srgbClr val="0000CC"/>
                </a:solidFill>
              </a:rPr>
              <a:t>Much more </a:t>
            </a:r>
            <a:r>
              <a:rPr lang="en-GB" altLang="da-DK" sz="1200" b="1" dirty="0">
                <a:solidFill>
                  <a:srgbClr val="0000CC"/>
                </a:solidFill>
              </a:rPr>
              <a:t>information </a:t>
            </a:r>
            <a:r>
              <a:rPr lang="en-GB" altLang="da-DK" sz="1200" b="1" dirty="0" smtClean="0">
                <a:solidFill>
                  <a:srgbClr val="0000CC"/>
                </a:solidFill>
              </a:rPr>
              <a:t>in the lecture by Hans-Jörg Schulz</a:t>
            </a:r>
            <a:endParaRPr lang="en-GB" altLang="da-DK" sz="12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8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54" grpId="0" animBg="1"/>
      <p:bldP spid="5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Proof reading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621" y="1052736"/>
            <a:ext cx="8218390" cy="5805264"/>
          </a:xfrm>
          <a:noFill/>
        </p:spPr>
        <p:txBody>
          <a:bodyPr/>
          <a:lstStyle/>
          <a:p>
            <a:pPr marL="271463" indent="-271463" defTabSz="560831">
              <a:spcBef>
                <a:spcPts val="1200"/>
              </a:spcBef>
              <a:defRPr sz="3072" b="1"/>
            </a:pPr>
            <a:r>
              <a:rPr lang="en-GB" altLang="da-DK" sz="1800" dirty="0" smtClean="0"/>
              <a:t>Divide and focus your checks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/>
              <a:t>In </a:t>
            </a:r>
            <a:r>
              <a:rPr lang="en-GB" altLang="da-DK" sz="1600" dirty="0" smtClean="0"/>
              <a:t>the first rounds, </a:t>
            </a:r>
            <a:r>
              <a:rPr lang="en-GB" altLang="da-DK" sz="1600" dirty="0"/>
              <a:t>you focus primarily on </a:t>
            </a:r>
            <a:r>
              <a:rPr lang="en-GB" altLang="da-DK" sz="1600" dirty="0" smtClean="0"/>
              <a:t>grammatical errors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In one round, you focus om simplification of the text (short sentences etc.)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In one round, you focus on punctuation (commas and full stops)</a:t>
            </a:r>
            <a:endParaRPr lang="en-GB" altLang="da-DK" sz="1600" dirty="0"/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In one round, you check all your tables and figures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/>
              <a:t>In one round, you check the layout of your paper, e.g. whether the tables and figures are positioned in such a way that you can see them, while you read the explanation of them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In one round, you check that all section headings are consistent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In one round, you check all your references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In one round, you check all your proofs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In one round, you check that you use the terminology, you have introduced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And so on</a:t>
            </a:r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Proofread </a:t>
            </a: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your drafts before you submit them to your advisor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The quality of your text will influence the quality of the comments you get back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If your draft is </a:t>
            </a:r>
            <a:r>
              <a:rPr lang="en-US" sz="1600" dirty="0" smtClean="0"/>
              <a:t>well-formulated </a:t>
            </a:r>
            <a:r>
              <a:rPr lang="en-US" sz="1600" dirty="0"/>
              <a:t>with a clear logical structure without too many loose ends, it is much easier for your advisor to understand </a:t>
            </a:r>
            <a:r>
              <a:rPr lang="en-US" sz="1600" dirty="0" smtClean="0"/>
              <a:t>your ideas and </a:t>
            </a:r>
            <a:r>
              <a:rPr lang="en-US" sz="1600" dirty="0"/>
              <a:t>make good proposals for improvements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The higher quality you have in your drafts, the easier it will be to put </a:t>
            </a:r>
            <a:r>
              <a:rPr lang="en-US" sz="1600" dirty="0" smtClean="0"/>
              <a:t>things</a:t>
            </a:r>
            <a:br>
              <a:rPr lang="en-US" sz="1600" dirty="0" smtClean="0"/>
            </a:br>
            <a:r>
              <a:rPr lang="en-US" sz="1600" dirty="0" smtClean="0"/>
              <a:t>together </a:t>
            </a:r>
            <a:r>
              <a:rPr lang="en-US" sz="1600" dirty="0"/>
              <a:t>at the very end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endParaRPr lang="en-GB" altLang="da-DK" sz="18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18505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Formal requirements for the bachelor report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8313" y="1011635"/>
            <a:ext cx="8640191" cy="5729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indent="-271463" eaLnBrk="1" hangingPunct="1">
              <a:defRPr/>
            </a:pPr>
            <a:r>
              <a:rPr lang="en-GB" altLang="da-DK" sz="1800" kern="0" dirty="0" smtClean="0"/>
              <a:t>Bachelor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500" kern="1200" dirty="0" smtClean="0">
                <a:latin typeface="Arial" pitchFamily="34" charset="0"/>
                <a:ea typeface="ＭＳ Ｐゴシック" pitchFamily="34" charset="-128"/>
              </a:rPr>
              <a:t>The bachelor report must be handed in no later than </a:t>
            </a:r>
            <a:r>
              <a:rPr lang="en-GB" sz="1500" b="1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June 8 at </a:t>
            </a:r>
            <a:r>
              <a:rPr lang="en-GB" sz="1500" b="1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13.00</a:t>
            </a:r>
            <a:endParaRPr lang="en-GB" sz="1500" kern="1200" dirty="0" smtClean="0">
              <a:solidFill>
                <a:srgbClr val="008000"/>
              </a:solidFill>
              <a:latin typeface="Arial" pitchFamily="34" charset="0"/>
              <a:ea typeface="ＭＳ Ｐゴシック" pitchFamily="34" charset="-128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sz="1500" kern="1200" dirty="0" smtClean="0">
                <a:latin typeface="Arial" pitchFamily="34" charset="0"/>
                <a:ea typeface="ＭＳ Ｐゴシック" pitchFamily="34" charset="-128"/>
              </a:rPr>
              <a:t>Size of report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sz="1500" b="1" spc="-70" dirty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Maximum 30 pages</a:t>
            </a:r>
            <a:r>
              <a:rPr lang="en-GB" sz="1500" spc="-70" dirty="0">
                <a:latin typeface="Arial" pitchFamily="34" charset="0"/>
                <a:ea typeface="ＭＳ Ｐゴシック" pitchFamily="34" charset="-128"/>
              </a:rPr>
              <a:t> (excluding front page, abstract, table of contents, appendix and </a:t>
            </a:r>
            <a:r>
              <a:rPr lang="en-GB" sz="1500" spc="-70" dirty="0" smtClean="0">
                <a:latin typeface="Arial" pitchFamily="34" charset="0"/>
                <a:ea typeface="ＭＳ Ｐゴシック" pitchFamily="34" charset="-128"/>
              </a:rPr>
              <a:t>references)</a:t>
            </a:r>
            <a:endParaRPr lang="en-GB" sz="1500" spc="-70" dirty="0">
              <a:latin typeface="Arial" pitchFamily="34" charset="0"/>
              <a:ea typeface="ＭＳ Ｐゴシック" pitchFamily="34" charset="-128"/>
            </a:endParaRPr>
          </a:p>
          <a:p>
            <a:pPr marL="1128713" lvl="2" indent="-271463">
              <a:spcBef>
                <a:spcPts val="300"/>
              </a:spcBef>
            </a:pPr>
            <a:r>
              <a:rPr lang="en-GB" sz="1500" spc="-70" dirty="0">
                <a:latin typeface="Arial" pitchFamily="34" charset="0"/>
                <a:ea typeface="ＭＳ Ｐゴシック" pitchFamily="34" charset="-128"/>
              </a:rPr>
              <a:t>A standard page is 2.400 characters (including white space, special characters and footnotes</a:t>
            </a:r>
            <a:r>
              <a:rPr lang="en-GB" sz="1500" spc="-70" dirty="0" smtClean="0">
                <a:latin typeface="Arial" pitchFamily="34" charset="0"/>
                <a:ea typeface="ＭＳ Ｐゴシック" pitchFamily="34" charset="-128"/>
              </a:rPr>
              <a:t>)</a:t>
            </a:r>
          </a:p>
          <a:p>
            <a:pPr marL="1128713" lvl="2" indent="-271463">
              <a:spcBef>
                <a:spcPts val="300"/>
              </a:spcBef>
            </a:pPr>
            <a:r>
              <a:rPr lang="en-US" sz="1500" dirty="0"/>
              <a:t>Graphs, tables and other figures also count (if you, e.g., use half a page for one of these, you can only have 1200 </a:t>
            </a:r>
            <a:r>
              <a:rPr lang="en-US" sz="1500" dirty="0" smtClean="0"/>
              <a:t>characters </a:t>
            </a:r>
            <a:r>
              <a:rPr lang="en-US" sz="1500" dirty="0"/>
              <a:t>on the rest of the page</a:t>
            </a:r>
            <a:r>
              <a:rPr lang="en-US" sz="1500" dirty="0" smtClean="0"/>
              <a:t>).</a:t>
            </a:r>
            <a:endParaRPr lang="en-GB" sz="1500" dirty="0">
              <a:latin typeface="Arial" pitchFamily="34" charset="0"/>
              <a:ea typeface="ＭＳ Ｐゴシック" pitchFamily="34" charset="-128"/>
            </a:endParaRPr>
          </a:p>
          <a:p>
            <a:pPr marL="1128713" lvl="2" indent="-271463">
              <a:spcBef>
                <a:spcPts val="300"/>
              </a:spcBef>
            </a:pPr>
            <a:r>
              <a:rPr lang="en-GB" sz="1500" spc="-30" dirty="0">
                <a:latin typeface="Arial" pitchFamily="34" charset="0"/>
                <a:ea typeface="ＭＳ Ｐゴシック" pitchFamily="34" charset="-128"/>
              </a:rPr>
              <a:t>Use </a:t>
            </a:r>
            <a:r>
              <a:rPr lang="en-GB" sz="1500" spc="-30" dirty="0" smtClean="0">
                <a:latin typeface="Arial" pitchFamily="34" charset="0"/>
                <a:ea typeface="ＭＳ Ｐゴシック" pitchFamily="34" charset="-128"/>
              </a:rPr>
              <a:t>an 11 or 12 </a:t>
            </a:r>
            <a:r>
              <a:rPr lang="en-GB" sz="1500" spc="-30" dirty="0">
                <a:latin typeface="Arial" pitchFamily="34" charset="0"/>
                <a:ea typeface="ＭＳ Ｐゴシック" pitchFamily="34" charset="-128"/>
              </a:rPr>
              <a:t>point font, e.g. Times New </a:t>
            </a:r>
            <a:r>
              <a:rPr lang="en-GB" sz="1500" spc="-30" dirty="0" smtClean="0">
                <a:latin typeface="Arial" pitchFamily="34" charset="0"/>
                <a:ea typeface="ＭＳ Ｐゴシック" pitchFamily="34" charset="-128"/>
              </a:rPr>
              <a:t>Roman with 1,25 line spacing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sz="1500" spc="-30" dirty="0" smtClean="0">
                <a:latin typeface="Arial" pitchFamily="34" charset="0"/>
                <a:ea typeface="ＭＳ Ｐゴシック" pitchFamily="34" charset="-128"/>
              </a:rPr>
              <a:t>Use a </a:t>
            </a:r>
            <a:r>
              <a:rPr lang="en-GB" sz="1500" b="1" spc="-30" dirty="0" smtClean="0">
                <a:latin typeface="Arial" pitchFamily="34" charset="0"/>
                <a:ea typeface="ＭＳ Ｐゴシック" pitchFamily="34" charset="-128"/>
              </a:rPr>
              <a:t>single</a:t>
            </a:r>
            <a:r>
              <a:rPr lang="en-GB" sz="1500" spc="-30" dirty="0" smtClean="0">
                <a:latin typeface="Arial" pitchFamily="34" charset="0"/>
                <a:ea typeface="ＭＳ Ｐゴシック" pitchFamily="34" charset="-128"/>
              </a:rPr>
              <a:t> column (not two as some journals demand)</a:t>
            </a:r>
            <a:endParaRPr lang="en-GB" sz="1500" spc="-30" dirty="0">
              <a:latin typeface="Arial" pitchFamily="34" charset="0"/>
              <a:ea typeface="ＭＳ Ｐゴシック" pitchFamily="34" charset="-128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sz="1500" dirty="0" smtClean="0">
                <a:latin typeface="Arial" pitchFamily="34" charset="0"/>
                <a:ea typeface="ＭＳ Ｐゴシック" pitchFamily="34" charset="-128"/>
              </a:rPr>
              <a:t>Language</a:t>
            </a:r>
          </a:p>
          <a:p>
            <a:pPr marL="1128713" lvl="2" indent="-271463">
              <a:spcBef>
                <a:spcPts val="200"/>
              </a:spcBef>
            </a:pPr>
            <a:r>
              <a:rPr lang="en-GB" sz="1500" dirty="0" smtClean="0">
                <a:latin typeface="Arial" pitchFamily="34" charset="0"/>
                <a:ea typeface="ＭＳ Ｐゴシック" pitchFamily="34" charset="-128"/>
              </a:rPr>
              <a:t>The report may be written in Danish or English</a:t>
            </a:r>
          </a:p>
          <a:p>
            <a:pPr marL="1128713" lvl="2" indent="-271463">
              <a:spcBef>
                <a:spcPts val="200"/>
              </a:spcBef>
            </a:pPr>
            <a:r>
              <a:rPr lang="en-GB" sz="1500" dirty="0" smtClean="0">
                <a:latin typeface="Arial" pitchFamily="34" charset="0"/>
                <a:ea typeface="ＭＳ Ｐゴシック" pitchFamily="34" charset="-128"/>
              </a:rPr>
              <a:t>There must be both a Danish and English title – but the Danish title (or part of it) may be identical to the English title</a:t>
            </a:r>
          </a:p>
          <a:p>
            <a:pPr marL="1128713" lvl="2" indent="-271463">
              <a:spcBef>
                <a:spcPts val="200"/>
              </a:spcBef>
            </a:pPr>
            <a:r>
              <a:rPr lang="en-GB" sz="1500" spc="-40" dirty="0" smtClean="0">
                <a:latin typeface="Arial" pitchFamily="34" charset="0"/>
                <a:ea typeface="ＭＳ Ｐゴシック" pitchFamily="34" charset="-128"/>
              </a:rPr>
              <a:t>If the report is in Danish, there must be both a Danish and English abstract (summary)</a:t>
            </a:r>
          </a:p>
          <a:p>
            <a:pPr marL="271463" lvl="1" indent="-271463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GB" sz="1800" b="1" kern="0" dirty="0" smtClean="0">
                <a:solidFill>
                  <a:srgbClr val="A50021"/>
                </a:solidFill>
                <a:cs typeface="ＭＳ Ｐゴシック" charset="0"/>
              </a:rPr>
              <a:t>Oral exam in the second half of June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500" kern="1200" dirty="0" smtClean="0">
                <a:latin typeface="Arial" pitchFamily="34" charset="0"/>
                <a:ea typeface="ＭＳ Ｐゴシック" pitchFamily="34" charset="-128"/>
              </a:rPr>
              <a:t>The report is the basis for an </a:t>
            </a:r>
            <a:r>
              <a:rPr lang="en-GB" sz="1500" b="1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individual 30 minutes' oral exam</a:t>
            </a:r>
            <a:r>
              <a:rPr lang="en-GB" sz="1500" kern="1200" dirty="0" smtClean="0">
                <a:latin typeface="Arial" pitchFamily="34" charset="0"/>
                <a:ea typeface="ＭＳ Ｐゴシック" pitchFamily="34" charset="-128"/>
              </a:rPr>
              <a:t>, where you </a:t>
            </a:r>
            <a:r>
              <a:rPr lang="en-GB" sz="1500" b="1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present</a:t>
            </a:r>
            <a:r>
              <a:rPr lang="en-GB" sz="1500" kern="1200" dirty="0" smtClean="0">
                <a:latin typeface="Arial" pitchFamily="34" charset="0"/>
                <a:ea typeface="ＭＳ Ｐゴシック" pitchFamily="34" charset="-128"/>
              </a:rPr>
              <a:t> the findings of your bachelor project </a:t>
            </a:r>
            <a:r>
              <a:rPr lang="en-GB" sz="1500" b="1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followed by a discussion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500" kern="1200" dirty="0" smtClean="0">
                <a:latin typeface="Arial" pitchFamily="34" charset="0"/>
                <a:ea typeface="ＭＳ Ｐゴシック" pitchFamily="34" charset="-128"/>
              </a:rPr>
              <a:t>A </a:t>
            </a:r>
            <a:r>
              <a:rPr lang="en-GB" sz="1500" b="1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common grade</a:t>
            </a:r>
            <a:r>
              <a:rPr lang="en-GB" sz="1500" kern="1200" dirty="0" smtClean="0">
                <a:latin typeface="Arial" pitchFamily="34" charset="0"/>
                <a:ea typeface="ＭＳ Ｐゴシック" pitchFamily="34" charset="-128"/>
              </a:rPr>
              <a:t> is given for the written report and the oral exam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500" kern="1200" spc="-60" dirty="0" smtClean="0">
                <a:latin typeface="Arial" pitchFamily="34" charset="0"/>
                <a:ea typeface="ＭＳ Ｐゴシック" pitchFamily="34" charset="-128"/>
              </a:rPr>
              <a:t>An external examiner (censor) participates in the evaluation of the report and the oral exam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500" kern="1200" dirty="0" smtClean="0">
                <a:latin typeface="Arial" pitchFamily="34" charset="0"/>
                <a:ea typeface="ＭＳ Ｐゴシック" pitchFamily="34" charset="-128"/>
              </a:rPr>
              <a:t>If you do not pass, it is possible to resubmit a revised version of the report no</a:t>
            </a:r>
            <a:br>
              <a:rPr lang="en-GB" sz="1500" kern="1200" dirty="0" smtClean="0">
                <a:latin typeface="Arial" pitchFamily="34" charset="0"/>
                <a:ea typeface="ＭＳ Ｐゴシック" pitchFamily="34" charset="-128"/>
              </a:rPr>
            </a:br>
            <a:r>
              <a:rPr lang="en-GB" sz="1500" kern="1200" dirty="0" smtClean="0">
                <a:latin typeface="Arial" pitchFamily="34" charset="0"/>
                <a:ea typeface="ＭＳ Ｐゴシック" pitchFamily="34" charset="-128"/>
              </a:rPr>
              <a:t>later than August 15</a:t>
            </a:r>
          </a:p>
        </p:txBody>
      </p:sp>
    </p:spTree>
    <p:extLst>
      <p:ext uri="{BB962C8B-B14F-4D97-AF65-F5344CB8AC3E}">
        <p14:creationId xmlns:p14="http://schemas.microsoft.com/office/powerpoint/2010/main" val="377817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Proof reading (continued)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620" y="1052736"/>
            <a:ext cx="8476868" cy="4176464"/>
          </a:xfrm>
          <a:noFill/>
        </p:spPr>
        <p:txBody>
          <a:bodyPr/>
          <a:lstStyle/>
          <a:p>
            <a:pPr marL="271463" indent="-271463" defTabSz="560831">
              <a:spcBef>
                <a:spcPts val="1200"/>
              </a:spcBef>
              <a:defRPr sz="3072" b="1"/>
            </a:pPr>
            <a:r>
              <a:rPr lang="en-GB" altLang="da-DK" sz="1800" dirty="0" smtClean="0"/>
              <a:t>Enlist the help of other people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Ask other students to read part of your text – perhaps you can make a deal with another group working on a similar topic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Ask boyfriends / girlfriends and your mother to look for grammatical errors and clumsy language – and ask all kinds of "stupid” questions, which can help you clarify your text</a:t>
            </a:r>
            <a:endParaRPr lang="en-GB" altLang="da-DK" sz="1800" dirty="0" smtClean="0"/>
          </a:p>
          <a:p>
            <a:pPr marL="271463" indent="-271463" defTabSz="560831">
              <a:spcBef>
                <a:spcPts val="1200"/>
              </a:spcBef>
              <a:defRPr sz="3072" b="1"/>
            </a:pPr>
            <a:r>
              <a:rPr lang="en-GB" altLang="da-DK" sz="1800" dirty="0" smtClean="0"/>
              <a:t>Some “tricks”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Use the facilities in </a:t>
            </a:r>
            <a:r>
              <a:rPr lang="en-GB" altLang="da-DK" sz="1600" dirty="0" err="1" smtClean="0"/>
              <a:t>LaTeX</a:t>
            </a:r>
            <a:r>
              <a:rPr lang="en-GB" altLang="da-DK" sz="1600" dirty="0" smtClean="0"/>
              <a:t> / Word to automate things (styles, references, table of contents, references to figures, other sections etc.)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Make as many automatic checks as possible (it is easy to search for two adjacent spaces and replace them by one; analogously you can </a:t>
            </a:r>
            <a:r>
              <a:rPr lang="en-GB" altLang="da-DK" sz="1600" dirty="0" smtClean="0"/>
              <a:t>search </a:t>
            </a:r>
            <a:r>
              <a:rPr lang="en-GB" altLang="da-DK" sz="1600" dirty="0" smtClean="0"/>
              <a:t>for two adjacent full stops, two commas, or a space followed by a full stop)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For many people, it is fruitful to read the text out loud 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I know one professor who reads the text backwards to find spelling errors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Do not make your proofreading when you are too tired to do other things</a:t>
            </a:r>
            <a:endParaRPr lang="en-US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4547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345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Bachelor report  </a:t>
            </a:r>
            <a:r>
              <a:rPr lang="en-GB" altLang="da-DK" sz="2800" dirty="0" smtClean="0">
                <a:sym typeface="Wingdings" panose="05000000000000000000" pitchFamily="2" charset="2"/>
              </a:rPr>
              <a:t></a:t>
            </a:r>
            <a:r>
              <a:rPr lang="en-GB" altLang="da-DK" sz="2800" dirty="0" smtClean="0"/>
              <a:t>  Learning goals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3868" y="4293096"/>
            <a:ext cx="8568952" cy="1944216"/>
          </a:xfrm>
          <a:noFill/>
        </p:spPr>
        <p:txBody>
          <a:bodyPr/>
          <a:lstStyle/>
          <a:p>
            <a:pPr marL="271463" indent="-271463" eaLnBrk="1" hangingPunct="1">
              <a:defRPr/>
            </a:pPr>
            <a:r>
              <a:rPr lang="en-GB" sz="1800" kern="1200" dirty="0" smtClean="0">
                <a:latin typeface="Arial" pitchFamily="34" charset="0"/>
                <a:ea typeface="ＭＳ Ｐゴシック" pitchFamily="34" charset="-128"/>
              </a:rPr>
              <a:t>Learning goals: After </a:t>
            </a:r>
            <a:r>
              <a:rPr lang="en-GB" sz="1800" kern="1200" dirty="0">
                <a:latin typeface="Arial" pitchFamily="34" charset="0"/>
                <a:ea typeface="ＭＳ Ｐゴシック" pitchFamily="34" charset="-128"/>
              </a:rPr>
              <a:t>the course you will be able </a:t>
            </a:r>
            <a:r>
              <a:rPr lang="en-GB" sz="1800" kern="1200" dirty="0" smtClean="0">
                <a:latin typeface="Arial" pitchFamily="34" charset="0"/>
                <a:ea typeface="ＭＳ Ｐゴシック" pitchFamily="34" charset="-128"/>
              </a:rPr>
              <a:t>to</a:t>
            </a:r>
            <a:endParaRPr lang="en-GB" altLang="da-DK" sz="1800" noProof="0" dirty="0" smtClean="0"/>
          </a:p>
          <a:p>
            <a:pPr marL="728663" lvl="1" indent="-271463">
              <a:spcBef>
                <a:spcPts val="400"/>
              </a:spcBef>
            </a:pP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formulate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a cs/it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academic problem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based on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relevant literature [1,2,3,8]</a:t>
            </a:r>
          </a:p>
          <a:p>
            <a:pPr marL="728663" lvl="1" indent="-271463">
              <a:spcBef>
                <a:spcPts val="400"/>
              </a:spcBef>
            </a:pP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implement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a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written assignment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during the use of cs/it academic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methods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[4,5,6]</a:t>
            </a:r>
          </a:p>
          <a:p>
            <a:pPr marL="728663" lvl="1" indent="-271463">
              <a:spcBef>
                <a:spcPts val="400"/>
              </a:spcBef>
            </a:pP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apply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cs/it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theories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and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methods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to an academic 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problem </a:t>
            </a:r>
            <a:r>
              <a:rPr lang="en-GB" sz="1600" b="1" kern="1200" dirty="0">
                <a:latin typeface="Arial" pitchFamily="34" charset="0"/>
                <a:ea typeface="ＭＳ Ｐゴシック" pitchFamily="34" charset="-128"/>
              </a:rPr>
              <a:t>[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4,5,6]</a:t>
            </a:r>
          </a:p>
          <a:p>
            <a:pPr marL="728663" lvl="1" indent="-271463">
              <a:spcBef>
                <a:spcPts val="400"/>
              </a:spcBef>
            </a:pP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analyse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a cs/it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academic problem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using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relevant literature [3,6,8]</a:t>
            </a:r>
          </a:p>
          <a:p>
            <a:pPr marL="728663" lvl="1" indent="-271463">
              <a:spcBef>
                <a:spcPts val="400"/>
              </a:spcBef>
            </a:pP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discuss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and put in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perspective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a cs/it academic problem</a:t>
            </a:r>
            <a:r>
              <a:rPr lang="en-GB" sz="1600" b="1" kern="1200" dirty="0">
                <a:latin typeface="Arial" pitchFamily="34" charset="0"/>
                <a:ea typeface="ＭＳ Ｐゴシック" pitchFamily="34" charset="-128"/>
              </a:rPr>
              <a:t> [6,7]</a:t>
            </a:r>
            <a:endParaRPr lang="en-GB" sz="1600" kern="1200" dirty="0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21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8313" y="1196752"/>
            <a:ext cx="4484577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indent="-271463" eaLnBrk="1" hangingPunct="1">
              <a:defRPr/>
            </a:pPr>
            <a:r>
              <a:rPr lang="en-GB" sz="1800" kern="1200" dirty="0" smtClean="0">
                <a:latin typeface="Arial" pitchFamily="34" charset="0"/>
                <a:ea typeface="ＭＳ Ｐゴシック" pitchFamily="34" charset="-128"/>
              </a:rPr>
              <a:t>Bachelor report</a:t>
            </a:r>
            <a:endParaRPr lang="en-GB" altLang="da-DK" sz="1800" kern="0" dirty="0" smtClean="0"/>
          </a:p>
          <a:p>
            <a:pPr marL="800100" lvl="1" indent="-342900">
              <a:spcBef>
                <a:spcPts val="400"/>
              </a:spcBef>
              <a:buFont typeface="+mj-lt"/>
              <a:buAutoNum type="arabicPeriod"/>
            </a:pP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Abstract</a:t>
            </a:r>
          </a:p>
          <a:p>
            <a:pPr marL="800100" lvl="1" indent="-342900">
              <a:spcBef>
                <a:spcPts val="400"/>
              </a:spcBef>
              <a:buFont typeface="+mj-lt"/>
              <a:buAutoNum type="arabicPeriod"/>
            </a:pPr>
            <a:r>
              <a:rPr lang="en-GB" sz="1600" b="1" dirty="0" smtClean="0">
                <a:latin typeface="Arial" pitchFamily="34" charset="0"/>
                <a:ea typeface="ＭＳ Ｐゴシック" pitchFamily="34" charset="-128"/>
              </a:rPr>
              <a:t>Introduction</a:t>
            </a:r>
          </a:p>
          <a:p>
            <a:pPr marL="800100" lvl="1" indent="-342900">
              <a:spcBef>
                <a:spcPts val="400"/>
              </a:spcBef>
              <a:buFont typeface="+mj-lt"/>
              <a:buAutoNum type="arabicPeriod"/>
            </a:pPr>
            <a:r>
              <a:rPr lang="en-GB" sz="1600" b="1" dirty="0" smtClean="0">
                <a:latin typeface="Arial" pitchFamily="34" charset="0"/>
                <a:ea typeface="ＭＳ Ｐゴシック" pitchFamily="34" charset="-128"/>
              </a:rPr>
              <a:t>Related work</a:t>
            </a:r>
          </a:p>
          <a:p>
            <a:pPr marL="800100" lvl="1" indent="-342900">
              <a:spcBef>
                <a:spcPts val="400"/>
              </a:spcBef>
              <a:buFont typeface="+mj-lt"/>
              <a:buAutoNum type="arabicPeriod"/>
            </a:pP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Theories, methods and techniques</a:t>
            </a:r>
          </a:p>
          <a:p>
            <a:pPr marL="800100" lvl="1" indent="-342900">
              <a:spcBef>
                <a:spcPts val="400"/>
              </a:spcBef>
              <a:buFont typeface="+mj-lt"/>
              <a:buAutoNum type="arabicPeriod"/>
            </a:pPr>
            <a:r>
              <a:rPr lang="en-GB" sz="1600" b="1" dirty="0" smtClean="0">
                <a:latin typeface="Arial" pitchFamily="34" charset="0"/>
                <a:ea typeface="ＭＳ Ｐゴシック" pitchFamily="34" charset="-128"/>
              </a:rPr>
              <a:t>Experiments and development</a:t>
            </a:r>
          </a:p>
          <a:p>
            <a:pPr marL="800100" lvl="1" indent="-342900">
              <a:spcBef>
                <a:spcPts val="400"/>
              </a:spcBef>
              <a:buFont typeface="+mj-lt"/>
              <a:buAutoNum type="arabicPeriod"/>
            </a:pPr>
            <a:r>
              <a:rPr lang="en-GB" sz="1600" b="1" dirty="0" smtClean="0">
                <a:latin typeface="Arial" pitchFamily="34" charset="0"/>
                <a:ea typeface="ＭＳ Ｐゴシック" pitchFamily="34" charset="-128"/>
              </a:rPr>
              <a:t>Analysis and results</a:t>
            </a:r>
          </a:p>
          <a:p>
            <a:pPr marL="800100" lvl="1" indent="-342900">
              <a:spcBef>
                <a:spcPts val="400"/>
              </a:spcBef>
              <a:buFont typeface="+mj-lt"/>
              <a:buAutoNum type="arabicPeriod"/>
            </a:pPr>
            <a:r>
              <a:rPr lang="en-GB" sz="1600" b="1" dirty="0" smtClean="0">
                <a:latin typeface="Arial" pitchFamily="34" charset="0"/>
                <a:ea typeface="ＭＳ Ｐゴシック" pitchFamily="34" charset="-128"/>
              </a:rPr>
              <a:t>Conclusion</a:t>
            </a:r>
          </a:p>
          <a:p>
            <a:pPr marL="800100" lvl="1" indent="-342900">
              <a:spcBef>
                <a:spcPts val="400"/>
              </a:spcBef>
              <a:buFont typeface="+mj-lt"/>
              <a:buAutoNum type="arabicPeriod"/>
            </a:pPr>
            <a:r>
              <a:rPr lang="en-GB" sz="1600" b="1" dirty="0" smtClean="0">
                <a:latin typeface="Arial" pitchFamily="34" charset="0"/>
                <a:ea typeface="ＭＳ Ｐゴシック" pitchFamily="34" charset="-128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67734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Writing process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22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8313" y="1052736"/>
            <a:ext cx="8568183" cy="5805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lvl="1" indent="-271463" eaLnBrk="1" hangingPunct="1">
              <a:spcBef>
                <a:spcPts val="1200"/>
              </a:spcBef>
              <a:buFont typeface="+mj-lt"/>
              <a:buChar char="•"/>
              <a:defRPr/>
            </a:pPr>
            <a:r>
              <a:rPr lang="en-GB" sz="1800" b="1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rPr>
              <a:t>It is </a:t>
            </a:r>
            <a:r>
              <a:rPr lang="en-GB" sz="1800" b="1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rPr>
              <a:t>extremely important</a:t>
            </a:r>
            <a:r>
              <a:rPr lang="en-GB" sz="1800" b="1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lang="en-GB" sz="1800" b="1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rPr>
              <a:t>to work in an iterative way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Don't throw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out existing </a:t>
            </a: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text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– revise and improve </a:t>
            </a: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it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Keep notes about things which must be included / modified </a:t>
            </a: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–</a:t>
            </a:r>
            <a:r>
              <a:rPr lang="en-GB" sz="160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 but finish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your present task before </a:t>
            </a:r>
            <a:r>
              <a:rPr lang="en-GB" sz="160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making the additions /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changes (don't work like a stack)</a:t>
            </a:r>
            <a:endParaRPr lang="en-GB" sz="1600" dirty="0">
              <a:latin typeface="Arial" pitchFamily="34" charset="0"/>
              <a:ea typeface="ＭＳ Ｐゴシック" pitchFamily="34" charset="-128"/>
              <a:sym typeface="Wingdings" panose="05000000000000000000" pitchFamily="2" charset="2"/>
            </a:endParaRP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spc="-3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Don't be afraid of writing too </a:t>
            </a:r>
            <a:r>
              <a:rPr lang="en-GB" sz="1600" spc="-3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much in the early phases </a:t>
            </a:r>
            <a:r>
              <a:rPr lang="en-GB" sz="1600" spc="-3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– it is easy to throw things </a:t>
            </a:r>
            <a:r>
              <a:rPr lang="en-GB" sz="1600" spc="-3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away</a:t>
            </a:r>
            <a:endParaRPr lang="en-GB" sz="1600" spc="-30" dirty="0">
              <a:latin typeface="Arial" pitchFamily="34" charset="0"/>
              <a:ea typeface="ＭＳ Ｐゴシック" pitchFamily="34" charset="-128"/>
            </a:endParaRPr>
          </a:p>
          <a:p>
            <a:pPr marL="271463" lvl="1" indent="-271463" eaLnBrk="1" hangingPunct="1">
              <a:spcBef>
                <a:spcPts val="800"/>
              </a:spcBef>
              <a:buFont typeface="+mj-lt"/>
              <a:buChar char="•"/>
              <a:defRPr/>
            </a:pPr>
            <a:r>
              <a:rPr lang="en-GB" sz="1800" b="1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rPr>
              <a:t>Writing is also </a:t>
            </a:r>
            <a:r>
              <a:rPr lang="en-GB" sz="1800" b="1" dirty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rPr>
              <a:t>thinking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We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get new insight when </a:t>
            </a: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we write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Simplifying a description may make it possible to see new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patterns</a:t>
            </a: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, which may lead to new simplifications revealing new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patterns </a:t>
            </a: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leading to further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simplifications, etc.</a:t>
            </a:r>
            <a:endParaRPr lang="en-GB" sz="1600" dirty="0">
              <a:latin typeface="Arial" pitchFamily="34" charset="0"/>
              <a:ea typeface="ＭＳ Ｐゴシック" pitchFamily="34" charset="-128"/>
            </a:endParaRPr>
          </a:p>
          <a:p>
            <a:pPr marL="271463" lvl="1" indent="-271463" eaLnBrk="1" hangingPunct="1">
              <a:spcBef>
                <a:spcPts val="800"/>
              </a:spcBef>
              <a:buFont typeface="+mj-lt"/>
              <a:buChar char="•"/>
              <a:defRPr/>
            </a:pPr>
            <a:r>
              <a:rPr lang="en-GB" sz="1800" b="1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rPr>
              <a:t>Use each other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When one of you has written the first draft of a text, it may be fruitful to let another group member revise it – improving / deleting things which are unclear / invalid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If you get stuck, ask another group member for help / ideas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Finish each day by making a common plan for the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next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If you work alone and get stuck: do something else, and return a few hours/days later</a:t>
            </a:r>
            <a:endParaRPr lang="en-GB" sz="1600" dirty="0">
              <a:latin typeface="Arial" pitchFamily="34" charset="0"/>
              <a:ea typeface="ＭＳ Ｐゴシック" pitchFamily="34" charset="-128"/>
            </a:endParaRPr>
          </a:p>
          <a:p>
            <a:pPr marL="271463" indent="-271463" eaLnBrk="1" hangingPunct="1">
              <a:spcBef>
                <a:spcPts val="800"/>
              </a:spcBef>
              <a:defRPr/>
            </a:pPr>
            <a:r>
              <a:rPr lang="en-GB" sz="1800" kern="1200" dirty="0" smtClean="0">
                <a:latin typeface="Arial" pitchFamily="34" charset="0"/>
                <a:ea typeface="ＭＳ Ｐゴシック" pitchFamily="34" charset="-128"/>
              </a:rPr>
              <a:t>You can write in a similar way as you program</a:t>
            </a:r>
            <a:endParaRPr lang="en-GB" altLang="da-DK" sz="1800" kern="0" dirty="0" smtClean="0"/>
          </a:p>
          <a:p>
            <a:pPr marL="728663" lvl="1" indent="-271463">
              <a:spcBef>
                <a:spcPts val="300"/>
              </a:spcBef>
              <a:buFont typeface="+mj-lt"/>
              <a:buChar char="–"/>
            </a:pP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Programming:        design &amp;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 analyse  </a:t>
            </a:r>
            <a:r>
              <a:rPr lang="en-GB" sz="160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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 implement    </a:t>
            </a:r>
            <a:r>
              <a:rPr lang="en-GB" sz="160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test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&amp; debug</a:t>
            </a:r>
          </a:p>
          <a:p>
            <a:pPr marL="728663" lvl="1" indent="-271463">
              <a:spcBef>
                <a:spcPts val="300"/>
              </a:spcBef>
              <a:buFont typeface="+mj-lt"/>
              <a:buChar char="–"/>
            </a:pP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Writing:                  outline                  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  write             review</a:t>
            </a:r>
          </a:p>
          <a:p>
            <a:pPr marL="728663" lvl="1" indent="-271463">
              <a:spcBef>
                <a:spcPts val="300"/>
              </a:spcBef>
              <a:buFont typeface="+mj-lt"/>
              <a:buChar char="–"/>
              <a:defRPr/>
            </a:pPr>
            <a:r>
              <a:rPr lang="en-GB" sz="160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Write </a:t>
            </a:r>
            <a:r>
              <a:rPr lang="en-GB" sz="160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"section stubs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" </a:t>
            </a:r>
            <a:r>
              <a:rPr lang="en-GB" sz="160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where you only outline the contents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endParaRPr lang="en-GB" sz="1600" dirty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607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96175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Use of comments and critique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352159" cy="5691545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In your bachelor project you will work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intensively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with a given subject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Hopefully, you will take ownership of your work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It will be your "baby"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In such a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situation, it is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very natural to be "defensive" towards critique and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proposals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for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changes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This is, however, </a:t>
            </a:r>
            <a:r>
              <a:rPr lang="en-GB" altLang="da-DK" sz="1600" b="1" dirty="0">
                <a:solidFill>
                  <a:srgbClr val="008000"/>
                </a:solidFill>
              </a:rPr>
              <a:t>very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stupid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Your </a:t>
            </a:r>
            <a:r>
              <a:rPr lang="en-GB" altLang="da-DK" sz="1600" dirty="0"/>
              <a:t>advisor </a:t>
            </a:r>
            <a:r>
              <a:rPr lang="en-GB" altLang="da-DK" sz="1600" dirty="0" smtClean="0"/>
              <a:t>(and other people who look at your work) invests considerable </a:t>
            </a:r>
            <a:r>
              <a:rPr lang="en-GB" altLang="da-DK" sz="1600" dirty="0"/>
              <a:t>time in making </a:t>
            </a:r>
            <a:r>
              <a:rPr lang="en-GB" altLang="da-DK" sz="1600" dirty="0" smtClean="0"/>
              <a:t>comments </a:t>
            </a:r>
            <a:r>
              <a:rPr lang="en-GB" altLang="da-DK" sz="1600" dirty="0"/>
              <a:t>and </a:t>
            </a:r>
            <a:r>
              <a:rPr lang="en-GB" altLang="da-DK" sz="1600" dirty="0" smtClean="0"/>
              <a:t>proposals for improvements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They are not made to </a:t>
            </a:r>
            <a:r>
              <a:rPr lang="en-GB" altLang="da-DK" sz="1600" dirty="0" smtClean="0"/>
              <a:t>annoy </a:t>
            </a:r>
            <a:r>
              <a:rPr lang="en-GB" altLang="da-DK" sz="1600" dirty="0"/>
              <a:t>you – but to </a:t>
            </a:r>
            <a:r>
              <a:rPr lang="en-GB" altLang="da-DK" sz="1600" b="1" dirty="0">
                <a:solidFill>
                  <a:srgbClr val="008000"/>
                </a:solidFill>
              </a:rPr>
              <a:t>help </a:t>
            </a:r>
            <a:r>
              <a:rPr lang="en-GB" altLang="da-DK" sz="1600" dirty="0"/>
              <a:t>you</a:t>
            </a:r>
            <a:r>
              <a:rPr lang="en-GB" altLang="da-DK" sz="1600" dirty="0" smtClean="0"/>
              <a:t> to </a:t>
            </a:r>
            <a:r>
              <a:rPr lang="en-GB" altLang="da-DK" sz="1600" b="1" dirty="0">
                <a:solidFill>
                  <a:srgbClr val="008000"/>
                </a:solidFill>
              </a:rPr>
              <a:t>improve</a:t>
            </a:r>
            <a:r>
              <a:rPr lang="en-GB" altLang="da-DK" sz="1600" dirty="0" smtClean="0"/>
              <a:t> your project and hence your report (and your final grade)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87605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Example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496175" cy="5350977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When reading a draft of one of the sections in your bachelor report,</a:t>
            </a:r>
            <a:b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</a:b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your advisor misunderstands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one of your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arguments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straightforward / natural approach is the following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You can see that this is because the advisor does not know your work well </a:t>
            </a:r>
            <a:r>
              <a:rPr lang="en-GB" altLang="da-DK" sz="1600" dirty="0" smtClean="0"/>
              <a:t>enough, </a:t>
            </a:r>
            <a:r>
              <a:rPr lang="en-GB" altLang="da-DK" sz="1600" dirty="0"/>
              <a:t>or has read the </a:t>
            </a:r>
            <a:r>
              <a:rPr lang="en-GB" altLang="da-DK" sz="1600" dirty="0" smtClean="0"/>
              <a:t>corresponding paragraph </a:t>
            </a:r>
            <a:r>
              <a:rPr lang="en-GB" altLang="da-DK" sz="1600" dirty="0"/>
              <a:t>too fast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Hence, </a:t>
            </a:r>
            <a:r>
              <a:rPr lang="en-GB" altLang="da-DK" sz="1600" dirty="0" smtClean="0"/>
              <a:t>you </a:t>
            </a:r>
            <a:r>
              <a:rPr lang="en-GB" altLang="da-DK" sz="1600" dirty="0"/>
              <a:t>tell this to </a:t>
            </a:r>
            <a:r>
              <a:rPr lang="en-GB" altLang="da-DK" sz="1600" dirty="0" smtClean="0"/>
              <a:t>your advisor, </a:t>
            </a:r>
            <a:r>
              <a:rPr lang="en-GB" altLang="da-DK" sz="1600" dirty="0"/>
              <a:t>and do not change anything in your </a:t>
            </a:r>
            <a:r>
              <a:rPr lang="en-GB" altLang="da-DK" sz="1600" dirty="0" smtClean="0"/>
              <a:t>report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The comment has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not</a:t>
            </a:r>
            <a:r>
              <a:rPr lang="en-GB" altLang="da-DK" sz="1600" dirty="0" smtClean="0"/>
              <a:t> helped you to improve your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 much more fruitful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approach is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following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A lot of your </a:t>
            </a:r>
            <a:r>
              <a:rPr lang="en-GB" altLang="da-DK" sz="1600" dirty="0" smtClean="0"/>
              <a:t>readers – including the censor – </a:t>
            </a:r>
            <a:r>
              <a:rPr lang="en-GB" altLang="da-DK" sz="1600" dirty="0"/>
              <a:t>will be in the same situation </a:t>
            </a:r>
            <a:r>
              <a:rPr lang="en-GB" altLang="da-DK" sz="1600" dirty="0" smtClean="0"/>
              <a:t>as </a:t>
            </a:r>
            <a:r>
              <a:rPr lang="en-GB" altLang="da-DK" sz="1600" dirty="0"/>
              <a:t>your advisor </a:t>
            </a:r>
            <a:r>
              <a:rPr lang="en-GB" altLang="da-DK" sz="1600" dirty="0" smtClean="0"/>
              <a:t>(not </a:t>
            </a:r>
            <a:r>
              <a:rPr lang="en-GB" altLang="da-DK" sz="1600" dirty="0"/>
              <a:t>knowing your work </a:t>
            </a:r>
            <a:r>
              <a:rPr lang="en-GB" altLang="da-DK" sz="1600" dirty="0" smtClean="0"/>
              <a:t>in detail, </a:t>
            </a:r>
            <a:r>
              <a:rPr lang="en-GB" altLang="da-DK" sz="1600" dirty="0"/>
              <a:t>and reading parts of your report very </a:t>
            </a:r>
            <a:r>
              <a:rPr lang="en-GB" altLang="da-DK" sz="1600" dirty="0" smtClean="0"/>
              <a:t>fast)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20" dirty="0" smtClean="0"/>
              <a:t>Hence, you should use the “stupid" comment made by your advisor to </a:t>
            </a:r>
            <a:r>
              <a:rPr lang="en-GB" altLang="da-DK" sz="1600" b="1" spc="-20" dirty="0" smtClean="0">
                <a:solidFill>
                  <a:srgbClr val="008000"/>
                </a:solidFill>
              </a:rPr>
              <a:t>thoroughly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investigate</a:t>
            </a:r>
            <a:r>
              <a:rPr lang="en-GB" altLang="da-DK" sz="1600" dirty="0" smtClean="0"/>
              <a:t> whether you can reformulate the paragraph in such a way that it </a:t>
            </a:r>
            <a:r>
              <a:rPr lang="en-GB" altLang="da-DK" sz="1600" spc="-20" dirty="0" smtClean="0"/>
              <a:t>becomes </a:t>
            </a:r>
            <a:r>
              <a:rPr lang="en-GB" altLang="da-DK" sz="1600" b="1" spc="-20" dirty="0" smtClean="0">
                <a:solidFill>
                  <a:srgbClr val="008000"/>
                </a:solidFill>
              </a:rPr>
              <a:t>less likely</a:t>
            </a:r>
            <a:r>
              <a:rPr lang="en-GB" altLang="da-DK" sz="1600" spc="-20" dirty="0" smtClean="0"/>
              <a:t> that a "stupid, too fast" reader may misunderstand your text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your responsibility</a:t>
            </a:r>
            <a:r>
              <a:rPr lang="en-GB" altLang="da-DK" sz="1600" dirty="0" smtClean="0"/>
              <a:t> that your text is as clear and unambiguous as possible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Using this approach, you have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improved</a:t>
            </a:r>
            <a:r>
              <a:rPr lang="en-GB" altLang="da-DK" sz="1600" dirty="0" smtClean="0"/>
              <a:t> your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By using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all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comments and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proposals in a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constructive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way, you can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significantly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improve the quality of your report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19112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When you are stuck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424167" cy="3099257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Taking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 break often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helps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Take a run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Go for a </a:t>
            </a:r>
            <a:r>
              <a:rPr lang="en-GB" altLang="da-DK" sz="1600" dirty="0" smtClean="0"/>
              <a:t>walk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Get some sleep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Get </a:t>
            </a:r>
            <a:r>
              <a:rPr lang="en-GB" altLang="da-DK" sz="1600" dirty="0" smtClean="0"/>
              <a:t>coffee / food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Chat with some friends</a:t>
            </a:r>
            <a:endParaRPr lang="en-GB" altLang="da-DK" sz="1600" dirty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Relaxing in some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way is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catalyst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for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many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great ideas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They must </a:t>
            </a:r>
            <a:r>
              <a:rPr lang="en-GB" altLang="da-DK" sz="1600" dirty="0" smtClean="0"/>
              <a:t>be </a:t>
            </a:r>
            <a:r>
              <a:rPr lang="en-GB" altLang="da-DK" sz="1600" dirty="0"/>
              <a:t>written </a:t>
            </a:r>
            <a:r>
              <a:rPr lang="en-GB" altLang="da-DK" sz="1600" dirty="0" smtClean="0"/>
              <a:t>down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as soon as possible</a:t>
            </a:r>
            <a:endParaRPr lang="en-GB" altLang="da-DK" sz="1600" b="1" dirty="0">
              <a:solidFill>
                <a:srgbClr val="008000"/>
              </a:solidFill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Otherwise, </a:t>
            </a:r>
            <a:r>
              <a:rPr lang="en-GB" altLang="da-DK" sz="1600" dirty="0"/>
              <a:t>most of them will be </a:t>
            </a:r>
            <a:r>
              <a:rPr lang="en-GB" altLang="da-DK" sz="1600" dirty="0" smtClean="0"/>
              <a:t>forgotten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Still stuck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?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sz="1600" dirty="0"/>
              <a:t>Stop writing and review other sections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sz="1600" dirty="0"/>
              <a:t>Explain what you are trying to write to </a:t>
            </a:r>
            <a:r>
              <a:rPr lang="en-US" sz="1600" dirty="0" smtClean="0"/>
              <a:t>another group member (or </a:t>
            </a:r>
            <a:r>
              <a:rPr lang="en-US" sz="1600" dirty="0"/>
              <a:t>a rubber duck)!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sz="1600" dirty="0" smtClean="0"/>
              <a:t>Try </a:t>
            </a:r>
            <a:r>
              <a:rPr lang="en-US" sz="1600" dirty="0"/>
              <a:t>writing it as an email to your </a:t>
            </a:r>
            <a:r>
              <a:rPr lang="en-US" sz="1600" dirty="0" smtClean="0"/>
              <a:t>advisor (perhaps never </a:t>
            </a:r>
            <a:r>
              <a:rPr lang="en-US" sz="1600" dirty="0"/>
              <a:t>send it</a:t>
            </a:r>
            <a:r>
              <a:rPr lang="en-US" sz="1600" dirty="0" smtClean="0"/>
              <a:t>)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sz="1600" dirty="0" smtClean="0"/>
              <a:t>Take some time off </a:t>
            </a:r>
            <a:endParaRPr lang="en-US" sz="1600" dirty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25</a:t>
            </a:fld>
            <a:endParaRPr lang="da-DK" altLang="da-DK" dirty="0"/>
          </a:p>
        </p:txBody>
      </p:sp>
      <p:pic>
        <p:nvPicPr>
          <p:cNvPr id="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52320" y="3164262"/>
            <a:ext cx="1279600" cy="12796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8714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Things to do and not to do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424167" cy="5808177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dirty="0" smtClean="0">
                <a:solidFill>
                  <a:srgbClr val="A50021"/>
                </a:solidFill>
                <a:cs typeface="ＭＳ Ｐゴシック" charset="0"/>
              </a:rPr>
              <a:t>Do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Write! </a:t>
            </a:r>
            <a:r>
              <a:rPr lang="en-US" sz="1600" dirty="0" smtClean="0"/>
              <a:t>You </a:t>
            </a:r>
            <a:r>
              <a:rPr lang="en-US" sz="1600" dirty="0"/>
              <a:t>need </a:t>
            </a:r>
            <a:r>
              <a:rPr lang="en-US" sz="1600" dirty="0" smtClean="0"/>
              <a:t>lots of draft </a:t>
            </a:r>
            <a:r>
              <a:rPr lang="en-US" sz="1600" dirty="0"/>
              <a:t>text to turn into finished text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Sketch tables and figures on paper and put them in ASAP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Insert references </a:t>
            </a:r>
            <a:r>
              <a:rPr lang="en-US" sz="1600" dirty="0" smtClean="0"/>
              <a:t>(in </a:t>
            </a:r>
            <a:r>
              <a:rPr lang="en-US" sz="1600" dirty="0" err="1" smtClean="0"/>
              <a:t>BibTeX</a:t>
            </a:r>
            <a:r>
              <a:rPr lang="en-US" sz="1600" dirty="0" smtClean="0"/>
              <a:t> or EndNote) when </a:t>
            </a:r>
            <a:r>
              <a:rPr lang="en-US" sz="1600" dirty="0"/>
              <a:t>you </a:t>
            </a:r>
            <a:r>
              <a:rPr lang="en-US" sz="1600" dirty="0" smtClean="0"/>
              <a:t>find the papers</a:t>
            </a:r>
            <a:endParaRPr lang="en-US" sz="1600" dirty="0"/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If something reads odd or you don’t </a:t>
            </a:r>
            <a:r>
              <a:rPr lang="en-US" sz="1600" dirty="0" smtClean="0"/>
              <a:t>fully understand </a:t>
            </a:r>
            <a:r>
              <a:rPr lang="en-US" sz="1600" dirty="0"/>
              <a:t>it, change </a:t>
            </a:r>
            <a:r>
              <a:rPr lang="en-US" sz="1600" dirty="0" smtClean="0"/>
              <a:t>it</a:t>
            </a:r>
            <a:endParaRPr lang="en-US" sz="1600" dirty="0"/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 smtClean="0"/>
              <a:t>When </a:t>
            </a:r>
            <a:r>
              <a:rPr lang="en-US" sz="1600" dirty="0"/>
              <a:t>you think the structure doesn't work; clone </a:t>
            </a:r>
            <a:r>
              <a:rPr lang="en-US" sz="1600" dirty="0" smtClean="0"/>
              <a:t>section/document </a:t>
            </a:r>
            <a:r>
              <a:rPr lang="en-US" sz="1600" dirty="0"/>
              <a:t>and try another </a:t>
            </a:r>
            <a:r>
              <a:rPr lang="en-US" sz="1600" dirty="0" smtClean="0"/>
              <a:t>structure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dirty="0" err="1" smtClean="0">
                <a:solidFill>
                  <a:srgbClr val="A50021"/>
                </a:solidFill>
                <a:cs typeface="ＭＳ Ｐゴシック" charset="0"/>
              </a:rPr>
              <a:t>Don't</a:t>
            </a:r>
            <a:endParaRPr lang="da-DK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Expect others to take charge and polish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Introduce </a:t>
            </a:r>
            <a:r>
              <a:rPr lang="en-US" sz="1600" dirty="0" smtClean="0"/>
              <a:t>too </a:t>
            </a:r>
            <a:r>
              <a:rPr lang="en-US" sz="1600" dirty="0"/>
              <a:t>many </a:t>
            </a:r>
            <a:r>
              <a:rPr lang="en-US" sz="1600" dirty="0" smtClean="0"/>
              <a:t>ideas at the same time </a:t>
            </a:r>
            <a:endParaRPr lang="en-US" sz="1600" dirty="0"/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Introduce new stuff in the conclusion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Do references and layout </a:t>
            </a:r>
            <a:r>
              <a:rPr lang="en-US" sz="1600" dirty="0" smtClean="0"/>
              <a:t>the night </a:t>
            </a:r>
            <a:r>
              <a:rPr lang="en-US" sz="1600" dirty="0"/>
              <a:t>before the deadline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 smtClean="0"/>
              <a:t>Use a lot of different fonts and styles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Be honest about your work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Build on what you have and know — all of </a:t>
            </a:r>
            <a:r>
              <a:rPr lang="en-US" sz="1600" dirty="0" smtClean="0"/>
              <a:t>it</a:t>
            </a:r>
            <a:endParaRPr lang="en-US" sz="1600" dirty="0"/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Identify the strengths and point them out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Identify the </a:t>
            </a:r>
            <a:r>
              <a:rPr lang="en-US" sz="1600" dirty="0" smtClean="0"/>
              <a:t>weaknesses </a:t>
            </a:r>
            <a:r>
              <a:rPr lang="en-US" sz="1600" dirty="0"/>
              <a:t>and address them in the </a:t>
            </a:r>
            <a:r>
              <a:rPr lang="en-US" sz="1600" dirty="0" smtClean="0"/>
              <a:t>discussion</a:t>
            </a:r>
            <a:endParaRPr lang="en-US" sz="1600" dirty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26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0321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Summary: Important pieces of advice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81871"/>
            <a:ext cx="8496175" cy="5547529"/>
          </a:xfrm>
          <a:noFill/>
        </p:spPr>
        <p:txBody>
          <a:bodyPr/>
          <a:lstStyle/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US" sz="1600" b="1" dirty="0">
                <a:solidFill>
                  <a:srgbClr val="A50021"/>
                </a:solidFill>
                <a:cs typeface="ＭＳ Ｐゴシック" charset="0"/>
              </a:rPr>
              <a:t>Make it </a:t>
            </a:r>
            <a:r>
              <a:rPr lang="en-US" sz="1600" b="1" dirty="0" smtClean="0">
                <a:solidFill>
                  <a:srgbClr val="A50021"/>
                </a:solidFill>
                <a:cs typeface="ＭＳ Ｐゴシック" charset="0"/>
              </a:rPr>
              <a:t>very clear </a:t>
            </a:r>
            <a:r>
              <a:rPr lang="en-US" sz="1600" b="1" dirty="0">
                <a:solidFill>
                  <a:srgbClr val="A50021"/>
                </a:solidFill>
                <a:cs typeface="ＭＳ Ｐゴシック" charset="0"/>
              </a:rPr>
              <a:t>whether things are your contributions or </a:t>
            </a:r>
            <a:r>
              <a:rPr lang="en-US" sz="1600" b="1" dirty="0" smtClean="0">
                <a:solidFill>
                  <a:srgbClr val="A50021"/>
                </a:solidFill>
                <a:cs typeface="ＭＳ Ｐゴシック" charset="0"/>
              </a:rPr>
              <a:t>others'</a:t>
            </a:r>
            <a:endParaRPr lang="en-US" sz="1600" b="1" dirty="0">
              <a:solidFill>
                <a:srgbClr val="A50021"/>
              </a:solidFill>
              <a:cs typeface="ＭＳ Ｐゴシック" charset="0"/>
            </a:endParaRP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Write everything down before you forget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Have enough time to finish the report – language and grammar do count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Do not postpone all proofreading to the end; your drafts should also be readable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Use the comments given to you – people want to help, not annoy you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Do not make </a:t>
            </a: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postulates – </a:t>
            </a: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detailed arguments are needed</a:t>
            </a:r>
            <a:endParaRPr lang="en-GB" altLang="da-DK" sz="1600" b="1" dirty="0">
              <a:solidFill>
                <a:srgbClr val="A50021"/>
              </a:solidFill>
              <a:cs typeface="ＭＳ Ｐゴシック" charset="0"/>
            </a:endParaRP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Two </a:t>
            </a: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or three good results are better than 10 vague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Do not </a:t>
            </a: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keep the reader in suspense – describe your main results early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Don't cheat – even with small things – remember to reference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Do not </a:t>
            </a: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write an essay – you are making an academic paper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Simplify</a:t>
            </a: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, simplify and simplify (language, tables, figures, structure, </a:t>
            </a: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…)</a:t>
            </a:r>
            <a:endParaRPr lang="en-GB" altLang="da-DK" sz="1600" b="1" dirty="0">
              <a:solidFill>
                <a:srgbClr val="A50021"/>
              </a:solidFill>
              <a:cs typeface="ＭＳ Ｐゴシック" charset="0"/>
            </a:endParaRP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Help your </a:t>
            </a: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reader </a:t>
            </a: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as much as possible – with arguments, calculations, etc.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Remember breaks – one </a:t>
            </a: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efficient </a:t>
            </a: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hour is better </a:t>
            </a: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than two “slow” hours</a:t>
            </a:r>
            <a:endParaRPr lang="en-GB" altLang="da-DK" sz="1600" b="1" dirty="0">
              <a:solidFill>
                <a:srgbClr val="A50021"/>
              </a:solidFill>
              <a:cs typeface="ＭＳ Ｐゴシック" charset="0"/>
            </a:endParaRP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Remember </a:t>
            </a: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that you are a group – use your different </a:t>
            </a: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competencies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Use your friends, family, other students, …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Remember backup; keep old versions in a systematic way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27</a:t>
            </a:fld>
            <a:endParaRPr lang="da-DK" alt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20" y="5589240"/>
            <a:ext cx="1186728" cy="126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5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5659" y="2075290"/>
            <a:ext cx="9072439" cy="4664271"/>
            <a:chOff x="55659" y="2075290"/>
            <a:chExt cx="9072439" cy="466427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659" y="2075290"/>
              <a:ext cx="9032682" cy="4605467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 bwMode="auto">
            <a:xfrm>
              <a:off x="6249189" y="5227393"/>
              <a:ext cx="2878909" cy="151216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2" name="Rectangle 11"/>
          <p:cNvSpPr/>
          <p:nvPr/>
        </p:nvSpPr>
        <p:spPr bwMode="auto">
          <a:xfrm>
            <a:off x="39757" y="3562185"/>
            <a:ext cx="5971429" cy="313281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226479" y="2047494"/>
            <a:ext cx="2853911" cy="2930023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AU </a:t>
            </a:r>
            <a:r>
              <a:rPr lang="da-DK" dirty="0" err="1" smtClean="0"/>
              <a:t>Studypedia</a:t>
            </a:r>
            <a:r>
              <a:rPr lang="da-DK" dirty="0" smtClean="0"/>
              <a:t> (studypedia.au.dk)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5"/>
            <a:ext cx="8496944" cy="930701"/>
          </a:xfrm>
        </p:spPr>
        <p:txBody>
          <a:bodyPr/>
          <a:lstStyle/>
          <a:p>
            <a:r>
              <a:rPr lang="en-US" sz="1800" dirty="0" smtClean="0"/>
              <a:t>A set of webpages which offers advice, inspiration and exercises in a number of different study related areas</a:t>
            </a:r>
          </a:p>
          <a:p>
            <a:pPr marL="728663" lvl="1" indent="-271463">
              <a:spcBef>
                <a:spcPts val="300"/>
              </a:spcBef>
            </a:pPr>
            <a:r>
              <a:rPr lang="da-DK" sz="1600" dirty="0" err="1" smtClean="0"/>
              <a:t>There</a:t>
            </a:r>
            <a:r>
              <a:rPr lang="da-DK" sz="1600" dirty="0" smtClean="0"/>
              <a:t> </a:t>
            </a:r>
            <a:r>
              <a:rPr lang="da-DK" sz="1600" dirty="0"/>
              <a:t>is </a:t>
            </a:r>
            <a:r>
              <a:rPr lang="da-DK" sz="1600" dirty="0" err="1"/>
              <a:t>both</a:t>
            </a:r>
            <a:r>
              <a:rPr lang="da-DK" sz="1600" dirty="0"/>
              <a:t> a Danish and an English version (with </a:t>
            </a:r>
            <a:r>
              <a:rPr lang="da-DK" sz="1600" dirty="0" err="1"/>
              <a:t>slightly</a:t>
            </a:r>
            <a:r>
              <a:rPr lang="da-DK" sz="1600" dirty="0"/>
              <a:t> </a:t>
            </a:r>
            <a:r>
              <a:rPr lang="da-DK" sz="1600" dirty="0" err="1"/>
              <a:t>different</a:t>
            </a:r>
            <a:r>
              <a:rPr lang="da-DK" sz="1600" dirty="0"/>
              <a:t> </a:t>
            </a:r>
            <a:r>
              <a:rPr lang="da-DK" sz="1600" dirty="0" err="1"/>
              <a:t>contents</a:t>
            </a:r>
            <a:r>
              <a:rPr lang="da-DK" sz="1600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52888" y="6400800"/>
            <a:ext cx="683568" cy="457200"/>
          </a:xfrm>
        </p:spPr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28</a:t>
            </a:fld>
            <a:endParaRPr lang="da-DK" altLang="da-DK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6472801" y="5196199"/>
            <a:ext cx="2369216" cy="1117447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ts val="1500"/>
              </a:spcBef>
            </a:pPr>
            <a:r>
              <a:rPr lang="en-GB" altLang="da-DK" sz="1200" kern="0" dirty="0" smtClean="0">
                <a:solidFill>
                  <a:srgbClr val="0000FF"/>
                </a:solidFill>
              </a:rPr>
              <a:t>Very extensive and useful material</a:t>
            </a:r>
            <a:endParaRPr lang="en-GB" altLang="da-DK" sz="1200" kern="0" dirty="0" smtClean="0">
              <a:solidFill>
                <a:srgbClr val="0000FF"/>
              </a:solidFill>
              <a:ea typeface="ＭＳ Ｐゴシック" pitchFamily="34" charset="-128"/>
            </a:endParaRPr>
          </a:p>
          <a:p>
            <a:pPr marL="179388" indent="-179388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kern="0" dirty="0" smtClean="0">
                <a:solidFill>
                  <a:srgbClr val="0000FF"/>
                </a:solidFill>
                <a:ea typeface="ＭＳ Ｐゴシック" pitchFamily="34" charset="-128"/>
              </a:rPr>
              <a:t>Use some hours to study it</a:t>
            </a:r>
          </a:p>
          <a:p>
            <a:pPr marL="179388" indent="-179388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kern="0" dirty="0" smtClean="0">
                <a:solidFill>
                  <a:srgbClr val="0000FF"/>
                </a:solidFill>
                <a:ea typeface="ＭＳ Ｐゴシック" pitchFamily="34" charset="-128"/>
              </a:rPr>
              <a:t>Alone or together with your bachelor group</a:t>
            </a:r>
            <a:endParaRPr lang="en-GB" altLang="da-DK" sz="1200" kern="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10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352159" cy="609600"/>
          </a:xfrm>
        </p:spPr>
        <p:txBody>
          <a:bodyPr/>
          <a:lstStyle/>
          <a:p>
            <a:pPr eaLnBrk="1" hangingPunct="1"/>
            <a:r>
              <a:rPr lang="en-GB" altLang="da-DK" sz="2800" dirty="0" smtClean="0">
                <a:ea typeface="ＭＳ Ｐゴシック" pitchFamily="34" charset="-128"/>
              </a:rPr>
              <a:t>That's</a:t>
            </a:r>
            <a:r>
              <a:rPr lang="en-GB" altLang="da-DK" sz="3200" noProof="0" dirty="0" smtClean="0">
                <a:ea typeface="ＭＳ Ｐゴシック" pitchFamily="34" charset="-128"/>
              </a:rPr>
              <a:t> all for now…                 … 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29</a:t>
            </a:fld>
            <a:endParaRPr lang="da-DK" altLang="da-DK" dirty="0"/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54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The bachelor report is extremely important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90499"/>
            <a:ext cx="8208143" cy="2698541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Together with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your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oral presentation at the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exam, the bachelor report is the </a:t>
            </a:r>
            <a:r>
              <a:rPr lang="en-GB" altLang="da-DK" sz="1800" b="1" dirty="0">
                <a:solidFill>
                  <a:srgbClr val="008000"/>
                </a:solidFill>
                <a:cs typeface="ＭＳ Ｐゴシック" charset="0"/>
              </a:rPr>
              <a:t>only thing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that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censor sees and evaluates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Hence, you should be sure to have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plenty of </a:t>
            </a:r>
            <a:r>
              <a:rPr lang="en-GB" altLang="da-DK" sz="1600" b="1" dirty="0">
                <a:solidFill>
                  <a:srgbClr val="008000"/>
                </a:solidFill>
              </a:rPr>
              <a:t>time</a:t>
            </a:r>
            <a:r>
              <a:rPr lang="en-GB" altLang="da-DK" sz="1600" dirty="0"/>
              <a:t> to write a good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To have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sufficient time</a:t>
            </a:r>
            <a:r>
              <a:rPr lang="en-GB" altLang="da-DK" sz="1600" dirty="0" smtClean="0"/>
              <a:t>, you may need to skip part of your data collection, restrict your experiments, make a simplified implementation/prototype or develop less theory/proofs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It can be very hard to give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up parts of your project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But not doing it may turn out to be catastrophic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Be timely: one or two weeks before the final deadline is far too late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Use your bachelor project contract to measure your progress</a:t>
            </a:r>
          </a:p>
          <a:p>
            <a:pPr marL="457200" lvl="1" indent="0">
              <a:spcBef>
                <a:spcPts val="300"/>
              </a:spcBef>
              <a:buNone/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3</a:t>
            </a:fld>
            <a:endParaRPr lang="da-DK" alt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4150754"/>
            <a:ext cx="2160239" cy="2374589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71600" y="4150754"/>
            <a:ext cx="2774376" cy="68480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>
            <a:ext uri="{FAA26D3D-D897-4be2-8F04-BA451C77F1D7}"/>
          </a:extLst>
        </p:spPr>
        <p:txBody>
          <a:bodyPr wrap="square" rtlCol="0">
            <a:spAutoFit/>
          </a:bodyPr>
          <a:lstStyle>
            <a:defPPr>
              <a:defRPr lang="da-DK"/>
            </a:defPPr>
            <a:lvl1pPr marL="171450" indent="-171450"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CC"/>
                </a:solidFill>
              </a:defRPr>
            </a:lvl1pPr>
          </a:lstStyle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>
                <a:solidFill>
                  <a:srgbClr val="0000CC"/>
                </a:solidFill>
              </a:rPr>
              <a:t>Don't be an </a:t>
            </a:r>
            <a:r>
              <a:rPr lang="en-GB" altLang="da-DK" sz="1200" b="1" dirty="0" smtClean="0">
                <a:solidFill>
                  <a:srgbClr val="0000CC"/>
                </a:solidFill>
              </a:rPr>
              <a:t>ostrich</a:t>
            </a:r>
            <a:endParaRPr lang="en-GB" altLang="da-DK" sz="1200" b="1" dirty="0">
              <a:solidFill>
                <a:srgbClr val="0000CC"/>
              </a:solidFill>
            </a:endParaRPr>
          </a:p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 smtClean="0">
                <a:solidFill>
                  <a:srgbClr val="0000CC"/>
                </a:solidFill>
              </a:rPr>
              <a:t>Waiting and hoping </a:t>
            </a:r>
            <a:r>
              <a:rPr lang="en-GB" altLang="da-DK" sz="1200" b="1" dirty="0">
                <a:solidFill>
                  <a:srgbClr val="0000CC"/>
                </a:solidFill>
              </a:rPr>
              <a:t>for a miracle is a dangerous </a:t>
            </a:r>
            <a:r>
              <a:rPr lang="en-GB" altLang="da-DK" sz="1200" b="1" dirty="0" smtClean="0">
                <a:solidFill>
                  <a:srgbClr val="0000CC"/>
                </a:solidFill>
              </a:rPr>
              <a:t>strategy</a:t>
            </a:r>
            <a:endParaRPr lang="en-GB" altLang="da-DK" dirty="0"/>
          </a:p>
        </p:txBody>
      </p:sp>
    </p:spTree>
    <p:extLst>
      <p:ext uri="{BB962C8B-B14F-4D97-AF65-F5344CB8AC3E}">
        <p14:creationId xmlns:p14="http://schemas.microsoft.com/office/powerpoint/2010/main" val="190747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You need to write things down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424167" cy="5691545"/>
          </a:xfrm>
          <a:noFill/>
        </p:spPr>
        <p:txBody>
          <a:bodyPr/>
          <a:lstStyle/>
          <a:p>
            <a:pPr marL="271463" lvl="1" indent="-271463">
              <a:spcBef>
                <a:spcPts val="9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production of the bachelor report should start </a:t>
            </a:r>
            <a:r>
              <a:rPr lang="en-GB" altLang="da-DK" sz="1800" b="1" dirty="0">
                <a:solidFill>
                  <a:srgbClr val="008000"/>
                </a:solidFill>
                <a:cs typeface="ＭＳ Ｐゴシック" charset="0"/>
              </a:rPr>
              <a:t>immediately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When you read literature, write </a:t>
            </a:r>
            <a:r>
              <a:rPr lang="en-GB" altLang="da-DK" sz="1600" b="1" dirty="0">
                <a:solidFill>
                  <a:srgbClr val="008000"/>
                </a:solidFill>
              </a:rPr>
              <a:t>working notes</a:t>
            </a:r>
            <a:r>
              <a:rPr lang="en-GB" altLang="da-DK" sz="1600" dirty="0"/>
              <a:t> about the papers you study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When you make experiments and write programs/prototypes, make </a:t>
            </a:r>
            <a:r>
              <a:rPr lang="en-GB" altLang="da-DK" sz="1600" b="1" dirty="0">
                <a:solidFill>
                  <a:srgbClr val="008000"/>
                </a:solidFill>
              </a:rPr>
              <a:t>section drafts </a:t>
            </a:r>
            <a:r>
              <a:rPr lang="en-GB" altLang="da-DK" sz="1600" spc="-50" dirty="0"/>
              <a:t>describing your efforts </a:t>
            </a:r>
            <a:r>
              <a:rPr lang="en-GB" altLang="da-DK" sz="1600" dirty="0" smtClean="0"/>
              <a:t>– </a:t>
            </a:r>
            <a:r>
              <a:rPr lang="en-GB" altLang="da-DK" sz="1600" spc="-50" dirty="0" smtClean="0"/>
              <a:t>remember </a:t>
            </a:r>
            <a:r>
              <a:rPr lang="en-GB" altLang="da-DK" sz="1600" spc="-50" dirty="0"/>
              <a:t>to include arguments for major choices/decisions)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When you formulate definitions, lemmas and theorems, make them as </a:t>
            </a:r>
            <a:r>
              <a:rPr lang="en-GB" altLang="da-DK" sz="1600" b="1" dirty="0">
                <a:solidFill>
                  <a:srgbClr val="008000"/>
                </a:solidFill>
              </a:rPr>
              <a:t>clear and comprehensive</a:t>
            </a:r>
            <a:r>
              <a:rPr lang="en-GB" altLang="da-DK" sz="1600" dirty="0"/>
              <a:t> as possible (this includes the proofs)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importance of written notes cannot be overestimated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Our </a:t>
            </a:r>
            <a:r>
              <a:rPr lang="en-GB" altLang="da-DK" sz="1600" dirty="0"/>
              <a:t>memory </a:t>
            </a:r>
            <a:r>
              <a:rPr lang="en-GB" altLang="da-DK" sz="1600" dirty="0" smtClean="0"/>
              <a:t>is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extremely limited</a:t>
            </a: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Make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written notes</a:t>
            </a:r>
            <a:r>
              <a:rPr lang="en-GB" altLang="da-DK" sz="1600" dirty="0" smtClean="0"/>
              <a:t> of all ideas, decisions, insights, etc.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In a few minutes, many of them will be forgotten – or it will take considerable time to reconstruct them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Other ways to remember things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If you have a whiteboard full of ideas, take a photo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If you are walking or </a:t>
            </a:r>
            <a:r>
              <a:rPr lang="en-GB" altLang="da-DK" sz="1600" dirty="0" smtClean="0"/>
              <a:t>biking, </a:t>
            </a:r>
            <a:r>
              <a:rPr lang="en-GB" altLang="da-DK" sz="1600" dirty="0"/>
              <a:t>send </a:t>
            </a:r>
            <a:r>
              <a:rPr lang="en-GB" altLang="da-DK" sz="1600" dirty="0" smtClean="0"/>
              <a:t>an </a:t>
            </a:r>
            <a:r>
              <a:rPr lang="en-GB" altLang="da-DK" sz="1600" dirty="0" err="1"/>
              <a:t>sms</a:t>
            </a:r>
            <a:r>
              <a:rPr lang="en-GB" altLang="da-DK" sz="1600" dirty="0"/>
              <a:t> or voice message to yourself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If you wake up in the middle of the night and have a bright idea, write a few words on a piece of paper so that you ca</a:t>
            </a:r>
            <a:r>
              <a:rPr lang="en-GB" altLang="da-DK" sz="1600" dirty="0"/>
              <a:t>n investigate fur</a:t>
            </a:r>
            <a:r>
              <a:rPr lang="en-GB" altLang="da-DK" sz="1600" dirty="0" smtClean="0"/>
              <a:t>ther next day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97639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Finishing your report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352159" cy="2019137"/>
          </a:xfrm>
          <a:noFill/>
        </p:spPr>
        <p:txBody>
          <a:bodyPr/>
          <a:lstStyle/>
          <a:p>
            <a:pPr marL="271463" lvl="1" indent="-271463">
              <a:spcBef>
                <a:spcPts val="900"/>
              </a:spcBef>
              <a:buFontTx/>
              <a:buChar char="•"/>
            </a:pPr>
            <a:r>
              <a:rPr lang="en-GB" altLang="da-DK" sz="1800" b="1" spc="-50" dirty="0" smtClean="0">
                <a:solidFill>
                  <a:srgbClr val="A50021"/>
                </a:solidFill>
                <a:cs typeface="ＭＳ Ｐゴシック" charset="0"/>
              </a:rPr>
              <a:t>When </a:t>
            </a: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you have finished your experiments / programming / theoretical work, </a:t>
            </a:r>
            <a:r>
              <a:rPr lang="en-GB" altLang="da-DK" sz="1800" b="1" spc="-50" dirty="0">
                <a:solidFill>
                  <a:srgbClr val="008000"/>
                </a:solidFill>
                <a:cs typeface="ＭＳ Ｐゴシック" charset="0"/>
              </a:rPr>
              <a:t>everything</a:t>
            </a: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 should be documented in </a:t>
            </a:r>
            <a:r>
              <a:rPr lang="en-GB" altLang="da-DK" sz="1800" b="1" spc="-50" dirty="0">
                <a:solidFill>
                  <a:srgbClr val="008000"/>
                </a:solidFill>
                <a:cs typeface="ＭＳ Ｐゴシック" charset="0"/>
              </a:rPr>
              <a:t>working notes</a:t>
            </a: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 and </a:t>
            </a:r>
            <a:r>
              <a:rPr lang="en-GB" altLang="da-DK" sz="1800" b="1" spc="-50" dirty="0">
                <a:solidFill>
                  <a:srgbClr val="008000"/>
                </a:solidFill>
                <a:cs typeface="ＭＳ Ｐゴシック" charset="0"/>
              </a:rPr>
              <a:t>section drafts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Then it is "easy" to finish the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Write the missing parts (abstract, introduction, comparison to other approaches, ideas for future work, conclusions, acknowledgements, etc.)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50" dirty="0"/>
              <a:t>Put the working notes and drafts together to form the report and make things consistent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Proof read to find logical and grammatical </a:t>
            </a:r>
            <a:r>
              <a:rPr lang="en-GB" altLang="da-DK" sz="1600" dirty="0" smtClean="0"/>
              <a:t>errors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8313" y="3236988"/>
            <a:ext cx="8378218" cy="1464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kern="0" spc="-50" dirty="0" smtClean="0">
                <a:solidFill>
                  <a:srgbClr val="A50021"/>
                </a:solidFill>
                <a:cs typeface="ＭＳ Ｐゴシック" charset="0"/>
              </a:rPr>
              <a:t>Plan at least 90 hours to finish the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kern="0" dirty="0" smtClean="0"/>
              <a:t>Three weeks of 30 hours or two weeks of 45 hours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kern="0" dirty="0" smtClean="0"/>
              <a:t>If </a:t>
            </a:r>
            <a:r>
              <a:rPr lang="en-GB" altLang="da-DK" sz="1600" kern="0" dirty="0"/>
              <a:t>you do not have </a:t>
            </a:r>
            <a:r>
              <a:rPr lang="en-GB" altLang="da-DK" sz="1600" kern="0" dirty="0" smtClean="0"/>
              <a:t>adequate </a:t>
            </a:r>
            <a:r>
              <a:rPr lang="en-GB" altLang="da-DK" sz="1600" kern="0" dirty="0"/>
              <a:t>drafts and working </a:t>
            </a:r>
            <a:r>
              <a:rPr lang="en-GB" altLang="da-DK" sz="1600" kern="0" dirty="0" smtClean="0"/>
              <a:t>notes, </a:t>
            </a:r>
            <a:r>
              <a:rPr lang="en-GB" altLang="da-DK" sz="1600" kern="0" dirty="0"/>
              <a:t>you will need </a:t>
            </a:r>
            <a:r>
              <a:rPr lang="en-GB" altLang="da-DK" sz="1600" b="1" kern="0" dirty="0">
                <a:solidFill>
                  <a:srgbClr val="008000"/>
                </a:solidFill>
              </a:rPr>
              <a:t>much more</a:t>
            </a:r>
            <a:r>
              <a:rPr lang="en-GB" altLang="da-DK" sz="1600" kern="0" dirty="0"/>
              <a:t> time for this </a:t>
            </a:r>
            <a:r>
              <a:rPr lang="en-GB" altLang="da-DK" sz="1600" kern="0" dirty="0" smtClean="0"/>
              <a:t>part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kern="0" dirty="0"/>
              <a:t>Less than 2 weeks is a </a:t>
            </a:r>
            <a:r>
              <a:rPr lang="en-GB" altLang="da-DK" sz="1600" b="1" kern="0" dirty="0">
                <a:solidFill>
                  <a:srgbClr val="008000"/>
                </a:solidFill>
              </a:rPr>
              <a:t>NO </a:t>
            </a:r>
            <a:r>
              <a:rPr lang="en-GB" altLang="da-DK" sz="1600" b="1" kern="0" dirty="0" smtClean="0">
                <a:solidFill>
                  <a:srgbClr val="008000"/>
                </a:solidFill>
              </a:rPr>
              <a:t>GO</a:t>
            </a:r>
            <a:r>
              <a:rPr lang="en-GB" altLang="da-DK" sz="1600" kern="0" dirty="0" smtClean="0"/>
              <a:t> (unless </a:t>
            </a:r>
            <a:r>
              <a:rPr lang="en-GB" altLang="da-DK" sz="1600" kern="0" dirty="0"/>
              <a:t>you hope for a miracle)</a:t>
            </a:r>
          </a:p>
          <a:p>
            <a:pPr marL="728663" lvl="1" indent="-271463">
              <a:spcBef>
                <a:spcPts val="300"/>
              </a:spcBef>
            </a:pPr>
            <a:endParaRPr lang="en-GB" altLang="da-DK" sz="1600" kern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4797152"/>
            <a:ext cx="2678418" cy="177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77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Typical table of contents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987299"/>
            <a:ext cx="8424167" cy="5808177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Initial part (2-5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Abstract (summary)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Introduction</a:t>
            </a:r>
            <a:endParaRPr lang="en-GB" altLang="da-DK" sz="1600" dirty="0"/>
          </a:p>
          <a:p>
            <a:pPr marL="271463" lvl="1" indent="-271463">
              <a:spcBef>
                <a:spcPts val="9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Central part (approx. 20 pages)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Review </a:t>
            </a:r>
            <a:r>
              <a:rPr lang="en-GB" altLang="da-DK" sz="1600" dirty="0"/>
              <a:t>of literature </a:t>
            </a:r>
            <a:r>
              <a:rPr lang="en-GB" altLang="da-DK" sz="1600" dirty="0" smtClean="0"/>
              <a:t>(may also be part of the introduction)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Description </a:t>
            </a:r>
            <a:r>
              <a:rPr lang="en-GB" altLang="da-DK" sz="1600" dirty="0"/>
              <a:t>of </a:t>
            </a:r>
            <a:r>
              <a:rPr lang="en-GB" altLang="da-DK" sz="1600" dirty="0" smtClean="0"/>
              <a:t>your experiments, programming, prototyping, theories, proofs etc.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Description of your analysis and results</a:t>
            </a:r>
            <a:endParaRPr lang="en-GB" altLang="da-DK" sz="1600" dirty="0"/>
          </a:p>
          <a:p>
            <a:pPr marL="271463" lvl="1" indent="-271463">
              <a:spcBef>
                <a:spcPts val="9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Final part (5-10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Summary of your results</a:t>
            </a:r>
            <a:r>
              <a:rPr lang="en-GB" altLang="da-DK" sz="1600" dirty="0"/>
              <a:t>, comparison to other work, and ideas for future </a:t>
            </a:r>
            <a:r>
              <a:rPr lang="en-GB" altLang="da-DK" sz="1600" dirty="0" smtClean="0"/>
              <a:t>work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Conclusions / perspectives / contextualisation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Acknowledgements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References</a:t>
            </a:r>
            <a:endParaRPr lang="en-GB" altLang="da-DK" sz="1600" dirty="0"/>
          </a:p>
          <a:p>
            <a:pPr marL="271463" lvl="1" indent="-271463">
              <a:spcBef>
                <a:spcPts val="9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Appendix with programming code, tables, full proofs, etc. (5-20 pages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50" dirty="0"/>
              <a:t>It </a:t>
            </a:r>
            <a:r>
              <a:rPr lang="en-GB" altLang="da-DK" sz="1600" b="1" spc="-50" dirty="0">
                <a:solidFill>
                  <a:srgbClr val="008000"/>
                </a:solidFill>
              </a:rPr>
              <a:t>must</a:t>
            </a:r>
            <a:r>
              <a:rPr lang="en-GB" altLang="da-DK" sz="1600" spc="-50" dirty="0"/>
              <a:t> be possible to read and understand your report </a:t>
            </a:r>
            <a:r>
              <a:rPr lang="en-GB" altLang="da-DK" sz="1600" b="1" spc="-50" dirty="0">
                <a:solidFill>
                  <a:srgbClr val="008000"/>
                </a:solidFill>
              </a:rPr>
              <a:t>without</a:t>
            </a:r>
            <a:r>
              <a:rPr lang="en-GB" altLang="da-DK" sz="1600" spc="-50" dirty="0"/>
              <a:t> reading the appendix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Critical things </a:t>
            </a:r>
            <a:r>
              <a:rPr lang="en-GB" altLang="da-DK" sz="1600" b="1" dirty="0">
                <a:solidFill>
                  <a:srgbClr val="008000"/>
                </a:solidFill>
              </a:rPr>
              <a:t>must</a:t>
            </a:r>
            <a:r>
              <a:rPr lang="en-GB" altLang="da-DK" sz="1600" dirty="0"/>
              <a:t> be in the </a:t>
            </a:r>
            <a:r>
              <a:rPr lang="en-GB" altLang="da-DK" sz="1600" b="1" dirty="0">
                <a:solidFill>
                  <a:srgbClr val="008000"/>
                </a:solidFill>
              </a:rPr>
              <a:t>main part</a:t>
            </a:r>
            <a:r>
              <a:rPr lang="en-GB" altLang="da-DK" sz="1600" dirty="0"/>
              <a:t> of your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The appendix is for readers who want to study additional details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Censor will probably only take a quick glance at the </a:t>
            </a:r>
            <a:r>
              <a:rPr lang="en-GB" altLang="da-DK" sz="1600" dirty="0" smtClean="0"/>
              <a:t>appendix</a:t>
            </a:r>
          </a:p>
          <a:p>
            <a:pPr marL="271463" lvl="1" indent="-271463">
              <a:spcBef>
                <a:spcPts val="6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Figures, program code, etc. should be in a size which is readable for ordinary people – without magnifying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glass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  <p:sp>
        <p:nvSpPr>
          <p:cNvPr id="2" name="Oval 1"/>
          <p:cNvSpPr/>
          <p:nvPr/>
        </p:nvSpPr>
        <p:spPr bwMode="auto">
          <a:xfrm>
            <a:off x="983570" y="2253896"/>
            <a:ext cx="304813" cy="30295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ea typeface="ＭＳ Ｐゴシック" charset="0"/>
              </a:rPr>
              <a:t>1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520901" y="4730906"/>
            <a:ext cx="304813" cy="30295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ea typeface="ＭＳ Ｐゴシック" charset="0"/>
              </a:rPr>
              <a:t>1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960518" y="3506770"/>
            <a:ext cx="304813" cy="302955"/>
          </a:xfrm>
          <a:prstGeom prst="ellipse">
            <a:avLst/>
          </a:prstGeom>
          <a:solidFill>
            <a:srgbClr val="7030A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 smtClean="0">
                <a:solidFill>
                  <a:schemeClr val="bg1"/>
                </a:solidFill>
                <a:ea typeface="ＭＳ Ｐゴシック" charset="0"/>
              </a:rPr>
              <a:t>2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983570" y="1281148"/>
            <a:ext cx="304813" cy="302955"/>
          </a:xfrm>
          <a:prstGeom prst="ellipse">
            <a:avLst/>
          </a:prstGeom>
          <a:solidFill>
            <a:srgbClr val="008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 smtClean="0">
                <a:solidFill>
                  <a:schemeClr val="bg1"/>
                </a:solidFill>
                <a:ea typeface="ＭＳ Ｐゴシック" charset="0"/>
              </a:rPr>
              <a:t>3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983570" y="1601368"/>
            <a:ext cx="304813" cy="302955"/>
          </a:xfrm>
          <a:prstGeom prst="ellipse">
            <a:avLst/>
          </a:prstGeom>
          <a:solidFill>
            <a:srgbClr val="7030A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 smtClean="0">
                <a:solidFill>
                  <a:schemeClr val="bg1"/>
                </a:solidFill>
                <a:ea typeface="ＭＳ Ｐゴシック" charset="0"/>
              </a:rPr>
              <a:t>2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960518" y="4084542"/>
            <a:ext cx="304813" cy="302955"/>
          </a:xfrm>
          <a:prstGeom prst="ellipse">
            <a:avLst/>
          </a:prstGeom>
          <a:solidFill>
            <a:srgbClr val="008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 smtClean="0">
                <a:solidFill>
                  <a:schemeClr val="bg1"/>
                </a:solidFill>
                <a:ea typeface="ＭＳ Ｐゴシック" charset="0"/>
              </a:rPr>
              <a:t>3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960518" y="3798952"/>
            <a:ext cx="304813" cy="302955"/>
          </a:xfrm>
          <a:prstGeom prst="ellipse">
            <a:avLst/>
          </a:prstGeom>
          <a:solidFill>
            <a:srgbClr val="008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 smtClean="0">
                <a:solidFill>
                  <a:schemeClr val="bg1"/>
                </a:solidFill>
                <a:ea typeface="ＭＳ Ｐゴシック" charset="0"/>
              </a:rPr>
              <a:t>3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960518" y="4353107"/>
            <a:ext cx="304813" cy="30295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ea typeface="ＭＳ Ｐゴシック" charset="0"/>
              </a:rPr>
              <a:t>1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983570" y="2575345"/>
            <a:ext cx="304813" cy="30295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ea typeface="ＭＳ Ｐゴシック" charset="0"/>
              </a:rPr>
              <a:t>1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966921" y="2889110"/>
            <a:ext cx="304813" cy="30295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ea typeface="ＭＳ Ｐゴシック" charset="0"/>
              </a:rPr>
              <a:t>1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9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Bloom's taxonomy for </a:t>
            </a:r>
            <a:r>
              <a:rPr lang="en-GB" altLang="da-DK" sz="2800" dirty="0" err="1" smtClean="0"/>
              <a:t>læringsmål</a:t>
            </a:r>
            <a:endParaRPr lang="en-GB" altLang="da-DK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02"/>
          <a:stretch/>
        </p:blipFill>
        <p:spPr>
          <a:xfrm>
            <a:off x="107504" y="1196752"/>
            <a:ext cx="8856983" cy="566124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78742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Academic paper "reverses" the taxonomy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  <p:grpSp>
        <p:nvGrpSpPr>
          <p:cNvPr id="14" name="Group 13"/>
          <p:cNvGrpSpPr/>
          <p:nvPr/>
        </p:nvGrpSpPr>
        <p:grpSpPr>
          <a:xfrm>
            <a:off x="3851921" y="1196752"/>
            <a:ext cx="5328591" cy="5301208"/>
            <a:chOff x="3635894" y="1484784"/>
            <a:chExt cx="5328591" cy="530120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002" r="39837" b="5469"/>
            <a:stretch/>
          </p:blipFill>
          <p:spPr>
            <a:xfrm rot="10800000">
              <a:off x="3635895" y="1484784"/>
              <a:ext cx="5328590" cy="5301208"/>
            </a:xfrm>
            <a:prstGeom prst="rect">
              <a:avLst/>
            </a:prstGeom>
          </p:spPr>
        </p:pic>
        <p:sp>
          <p:nvSpPr>
            <p:cNvPr id="3" name="Right Triangle 2"/>
            <p:cNvSpPr/>
            <p:nvPr/>
          </p:nvSpPr>
          <p:spPr bwMode="auto">
            <a:xfrm>
              <a:off x="3635894" y="1628799"/>
              <a:ext cx="2448274" cy="5040561"/>
            </a:xfrm>
            <a:prstGeom prst="rtTriangle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5277852" y="1800249"/>
              <a:ext cx="1828800" cy="40957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5173553" y="2492550"/>
              <a:ext cx="2019300" cy="50482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>
              <a:off x="5583528" y="3335287"/>
              <a:ext cx="1219200" cy="62865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0800000">
              <a:off x="5617064" y="4209331"/>
              <a:ext cx="1333500" cy="56197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0800000">
              <a:off x="5618635" y="5223743"/>
              <a:ext cx="1257300" cy="35242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10800000">
              <a:off x="5721362" y="6101880"/>
              <a:ext cx="1009650" cy="323850"/>
            </a:xfrm>
            <a:prstGeom prst="rect">
              <a:avLst/>
            </a:prstGeom>
          </p:spPr>
        </p:pic>
      </p:grp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2344171" y="2223831"/>
            <a:ext cx="2833602" cy="696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0" lvl="1" indent="0">
              <a:spcBef>
                <a:spcPts val="1200"/>
              </a:spcBef>
              <a:buNone/>
            </a:pPr>
            <a:r>
              <a:rPr lang="en-GB" altLang="da-DK" sz="1800" b="1" kern="0" dirty="0" smtClean="0">
                <a:solidFill>
                  <a:srgbClr val="A50021"/>
                </a:solidFill>
                <a:cs typeface="ＭＳ Ｐゴシック" charset="0"/>
              </a:rPr>
              <a:t>Introduction</a:t>
            </a:r>
          </a:p>
          <a:p>
            <a:pPr marL="0" lvl="1" indent="0">
              <a:spcBef>
                <a:spcPts val="300"/>
              </a:spcBef>
              <a:buNone/>
            </a:pPr>
            <a:r>
              <a:rPr lang="en-GB" altLang="da-DK" sz="1800" b="1" kern="0" dirty="0" smtClean="0">
                <a:solidFill>
                  <a:srgbClr val="A50021"/>
                </a:solidFill>
              </a:rPr>
              <a:t>Review of literature</a:t>
            </a:r>
            <a:endParaRPr lang="en-GB" altLang="da-DK" sz="1600" kern="0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332898" y="3082603"/>
            <a:ext cx="2027415" cy="722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0" lvl="1" indent="0">
              <a:spcBef>
                <a:spcPts val="1200"/>
              </a:spcBef>
              <a:buNone/>
            </a:pPr>
            <a:r>
              <a:rPr lang="en-GB" altLang="da-DK" sz="1800" b="1" kern="0" dirty="0" smtClean="0">
                <a:solidFill>
                  <a:srgbClr val="A50021"/>
                </a:solidFill>
                <a:cs typeface="ＭＳ Ｐゴシック" charset="0"/>
              </a:rPr>
              <a:t>Experiments</a:t>
            </a:r>
          </a:p>
          <a:p>
            <a:pPr marL="0" lvl="1" indent="0">
              <a:spcBef>
                <a:spcPts val="300"/>
              </a:spcBef>
              <a:buNone/>
            </a:pPr>
            <a:r>
              <a:rPr lang="en-GB" altLang="da-DK" sz="1800" b="1" kern="0" dirty="0" smtClean="0">
                <a:solidFill>
                  <a:srgbClr val="A50021"/>
                </a:solidFill>
              </a:rPr>
              <a:t>Programming</a:t>
            </a:r>
            <a:endParaRPr lang="en-GB" altLang="da-DK" sz="1600" kern="0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323665" y="4105645"/>
            <a:ext cx="1950403" cy="370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0" lvl="1" indent="0">
              <a:spcBef>
                <a:spcPts val="1200"/>
              </a:spcBef>
              <a:buNone/>
            </a:pPr>
            <a:r>
              <a:rPr lang="en-GB" altLang="da-DK" sz="1800" b="1" kern="0" dirty="0" smtClean="0">
                <a:solidFill>
                  <a:srgbClr val="A50021"/>
                </a:solidFill>
                <a:cs typeface="ＭＳ Ｐゴシック" charset="0"/>
              </a:rPr>
              <a:t>Results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2464388" y="4852727"/>
            <a:ext cx="3838911" cy="69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0" lvl="1" indent="0">
              <a:spcBef>
                <a:spcPts val="300"/>
              </a:spcBef>
              <a:buNone/>
            </a:pPr>
            <a:r>
              <a:rPr lang="en-GB" altLang="da-DK" sz="1800" b="1" kern="0" dirty="0" smtClean="0">
                <a:solidFill>
                  <a:srgbClr val="A50021"/>
                </a:solidFill>
                <a:cs typeface="ＭＳ Ｐゴシック" charset="0"/>
              </a:rPr>
              <a:t>Comparison </a:t>
            </a:r>
            <a:r>
              <a:rPr lang="en-GB" altLang="da-DK" sz="1800" b="1" kern="0" dirty="0">
                <a:solidFill>
                  <a:srgbClr val="A50021"/>
                </a:solidFill>
                <a:cs typeface="ＭＳ Ｐゴシック" charset="0"/>
              </a:rPr>
              <a:t>to other </a:t>
            </a:r>
            <a:r>
              <a:rPr lang="en-GB" altLang="da-DK" sz="1800" b="1" kern="0" dirty="0" smtClean="0">
                <a:solidFill>
                  <a:srgbClr val="A50021"/>
                </a:solidFill>
                <a:cs typeface="ＭＳ Ｐゴシック" charset="0"/>
              </a:rPr>
              <a:t>work</a:t>
            </a:r>
          </a:p>
          <a:p>
            <a:pPr marL="0" lvl="1" indent="0">
              <a:spcBef>
                <a:spcPts val="300"/>
              </a:spcBef>
              <a:buNone/>
            </a:pPr>
            <a:r>
              <a:rPr lang="en-GB" altLang="da-DK" sz="1800" b="1" kern="0" spc="-80" dirty="0" smtClean="0">
                <a:solidFill>
                  <a:srgbClr val="A50021"/>
                </a:solidFill>
                <a:cs typeface="ＭＳ Ｐゴシック" charset="0"/>
              </a:rPr>
              <a:t>Perspectives </a:t>
            </a:r>
            <a:r>
              <a:rPr lang="en-GB" altLang="da-DK" sz="1800" b="1" kern="0" spc="-80" dirty="0">
                <a:solidFill>
                  <a:srgbClr val="A50021"/>
                </a:solidFill>
                <a:cs typeface="ＭＳ Ｐゴシック" charset="0"/>
              </a:rPr>
              <a:t>/ </a:t>
            </a:r>
            <a:r>
              <a:rPr lang="en-GB" altLang="da-DK" sz="1800" b="1" kern="0" spc="-80" dirty="0" smtClean="0">
                <a:solidFill>
                  <a:srgbClr val="A50021"/>
                </a:solidFill>
                <a:cs typeface="ＭＳ Ｐゴシック" charset="0"/>
              </a:rPr>
              <a:t>Contextualisation</a:t>
            </a:r>
            <a:endParaRPr lang="en-GB" altLang="da-DK" sz="1800" b="1" kern="0" spc="-80" dirty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3467993" y="5883739"/>
            <a:ext cx="2836111" cy="370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0" lvl="1" indent="0">
              <a:spcBef>
                <a:spcPts val="1200"/>
              </a:spcBef>
              <a:buNone/>
            </a:pPr>
            <a:r>
              <a:rPr lang="en-GB" altLang="da-DK" sz="1800" b="1" kern="0" dirty="0" smtClean="0">
                <a:solidFill>
                  <a:srgbClr val="A50021"/>
                </a:solidFill>
                <a:cs typeface="ＭＳ Ｐゴシック" charset="0"/>
              </a:rPr>
              <a:t>"Exceptional" results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209262" y="3082603"/>
            <a:ext cx="3119727" cy="168507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>
            <a:ext uri="{FAA26D3D-D897-4be2-8F04-BA451C77F1D7}"/>
          </a:extLst>
        </p:spPr>
        <p:txBody>
          <a:bodyPr wrap="square" rtlCol="0">
            <a:spAutoFit/>
          </a:bodyPr>
          <a:lstStyle>
            <a:defPPr>
              <a:defRPr lang="da-DK"/>
            </a:defPPr>
            <a:lvl1pPr marL="171450" indent="-171450"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CC"/>
                </a:solidFill>
              </a:defRPr>
            </a:lvl1pPr>
          </a:lstStyle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>
                <a:solidFill>
                  <a:srgbClr val="0000CC"/>
                </a:solidFill>
              </a:rPr>
              <a:t>Do </a:t>
            </a:r>
            <a:r>
              <a:rPr lang="en-GB" altLang="da-DK" sz="1200" b="1" dirty="0">
                <a:solidFill>
                  <a:srgbClr val="008000"/>
                </a:solidFill>
              </a:rPr>
              <a:t>not</a:t>
            </a:r>
            <a:r>
              <a:rPr lang="en-GB" altLang="da-DK" sz="1200" b="1" dirty="0">
                <a:solidFill>
                  <a:srgbClr val="0000CC"/>
                </a:solidFill>
              </a:rPr>
              <a:t> write you report as a crime novel revealing the exciting </a:t>
            </a:r>
            <a:r>
              <a:rPr lang="en-GB" altLang="da-DK" sz="1200" b="1" dirty="0" smtClean="0">
                <a:solidFill>
                  <a:srgbClr val="0000CC"/>
                </a:solidFill>
              </a:rPr>
              <a:t>stuff </a:t>
            </a:r>
            <a:r>
              <a:rPr lang="en-GB" altLang="da-DK" sz="1200" b="1" dirty="0">
                <a:solidFill>
                  <a:srgbClr val="0000CC"/>
                </a:solidFill>
              </a:rPr>
              <a:t>at the very end</a:t>
            </a:r>
          </a:p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>
                <a:solidFill>
                  <a:srgbClr val="0000CC"/>
                </a:solidFill>
              </a:rPr>
              <a:t>Describe your results in </a:t>
            </a:r>
            <a:r>
              <a:rPr lang="en-GB" altLang="da-DK" sz="1200" b="1" dirty="0" smtClean="0">
                <a:solidFill>
                  <a:srgbClr val="0000CC"/>
                </a:solidFill>
              </a:rPr>
              <a:t>the abstract (summary) </a:t>
            </a:r>
            <a:r>
              <a:rPr lang="en-GB" altLang="da-DK" sz="1200" b="1" dirty="0">
                <a:solidFill>
                  <a:srgbClr val="0000CC"/>
                </a:solidFill>
              </a:rPr>
              <a:t>and </a:t>
            </a:r>
            <a:r>
              <a:rPr lang="en-GB" altLang="da-DK" sz="1200" b="1" dirty="0" smtClean="0">
                <a:solidFill>
                  <a:srgbClr val="0000CC"/>
                </a:solidFill>
              </a:rPr>
              <a:t>in the </a:t>
            </a:r>
            <a:r>
              <a:rPr lang="en-GB" altLang="da-DK" sz="1200" b="1" dirty="0">
                <a:solidFill>
                  <a:srgbClr val="0000CC"/>
                </a:solidFill>
              </a:rPr>
              <a:t>introduction</a:t>
            </a:r>
          </a:p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>
                <a:solidFill>
                  <a:srgbClr val="0000CC"/>
                </a:solidFill>
              </a:rPr>
              <a:t>Put the details </a:t>
            </a:r>
            <a:r>
              <a:rPr lang="en-GB" altLang="da-DK" sz="1200" b="1" dirty="0" smtClean="0">
                <a:solidFill>
                  <a:srgbClr val="0000CC"/>
                </a:solidFill>
              </a:rPr>
              <a:t>of your results as </a:t>
            </a:r>
            <a:r>
              <a:rPr lang="en-GB" altLang="da-DK" sz="1200" b="1" dirty="0">
                <a:solidFill>
                  <a:srgbClr val="0000CC"/>
                </a:solidFill>
              </a:rPr>
              <a:t>early as possible in the main </a:t>
            </a:r>
            <a:r>
              <a:rPr lang="en-GB" altLang="da-DK" sz="1200" b="1" dirty="0" smtClean="0">
                <a:solidFill>
                  <a:srgbClr val="0000CC"/>
                </a:solidFill>
              </a:rPr>
              <a:t>part</a:t>
            </a:r>
          </a:p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 smtClean="0">
                <a:solidFill>
                  <a:srgbClr val="0000CC"/>
                </a:solidFill>
              </a:rPr>
              <a:t>Repeat the results in the conclusion</a:t>
            </a:r>
            <a:endParaRPr lang="en-GB" altLang="da-DK" sz="1200" b="1" dirty="0">
              <a:solidFill>
                <a:srgbClr val="0000CC"/>
              </a:solidFill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64921" y="1225786"/>
            <a:ext cx="4382114" cy="696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0" lvl="1" indent="0">
              <a:spcBef>
                <a:spcPts val="1200"/>
              </a:spcBef>
              <a:buNone/>
            </a:pPr>
            <a:r>
              <a:rPr lang="en-GB" altLang="da-DK" sz="1800" b="1" kern="0" dirty="0" smtClean="0">
                <a:cs typeface="ＭＳ Ｐゴシック" charset="0"/>
              </a:rPr>
              <a:t>Let us for a moment ignore</a:t>
            </a:r>
            <a:br>
              <a:rPr lang="en-GB" altLang="da-DK" sz="1800" b="1" kern="0" dirty="0" smtClean="0">
                <a:cs typeface="ＭＳ Ｐゴシック" charset="0"/>
              </a:rPr>
            </a:br>
            <a:r>
              <a:rPr lang="en-GB" altLang="da-DK" sz="1800" b="1" kern="0" dirty="0" smtClean="0">
                <a:cs typeface="ＭＳ Ｐゴシック" charset="0"/>
              </a:rPr>
              <a:t>Abstract and </a:t>
            </a:r>
            <a:r>
              <a:rPr lang="en-GB" altLang="da-DK" sz="1800" b="1" kern="0" dirty="0">
                <a:cs typeface="ＭＳ Ｐゴシック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1441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Front page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24167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front page of your report must contain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Danish title and English title </a:t>
            </a:r>
            <a:endParaRPr lang="en-GB" altLang="da-DK" sz="1600" b="1" dirty="0" smtClean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Names </a:t>
            </a:r>
            <a:r>
              <a:rPr lang="en-GB" altLang="da-DK" sz="1600" dirty="0"/>
              <a:t>and study numbers </a:t>
            </a:r>
            <a:r>
              <a:rPr lang="en-GB" altLang="da-DK" sz="1600" dirty="0" smtClean="0"/>
              <a:t>(</a:t>
            </a:r>
            <a:r>
              <a:rPr lang="en-GB" altLang="da-DK" sz="1600" dirty="0" err="1" smtClean="0"/>
              <a:t>studienumre</a:t>
            </a:r>
            <a:r>
              <a:rPr lang="en-GB" altLang="da-DK" sz="1600" dirty="0"/>
              <a:t>) for all </a:t>
            </a:r>
            <a:r>
              <a:rPr lang="en-GB" altLang="da-DK" sz="1600" dirty="0" smtClean="0"/>
              <a:t>participants </a:t>
            </a:r>
            <a:r>
              <a:rPr lang="en-GB" altLang="da-DK" sz="1600" dirty="0"/>
              <a:t>in the group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Name of </a:t>
            </a:r>
            <a:r>
              <a:rPr lang="en-GB" altLang="da-DK" sz="1600" dirty="0" smtClean="0"/>
              <a:t>advisor(s)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following three lines (in Danish or English)</a:t>
            </a:r>
            <a:endParaRPr lang="en-GB" altLang="da-DK" sz="1600" dirty="0"/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Bachelor report (15 ECTS) in Computer Science [or IT product development]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Department of Computer Science, Aarhus University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June XX, 20XX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spc="-30" dirty="0" smtClean="0">
                <a:solidFill>
                  <a:srgbClr val="A50021"/>
                </a:solidFill>
                <a:cs typeface="ＭＳ Ｐゴシック" charset="0"/>
              </a:rPr>
              <a:t>You </a:t>
            </a:r>
            <a:r>
              <a:rPr lang="en-GB" altLang="da-DK" sz="1800" b="1" spc="-30" dirty="0">
                <a:solidFill>
                  <a:srgbClr val="A50021"/>
                </a:solidFill>
                <a:cs typeface="ＭＳ Ｐゴシック" charset="0"/>
              </a:rPr>
              <a:t>may insert a nice, illustrative figure from your report as a kind of logo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3008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9925</TotalTime>
  <Words>4313</Words>
  <Application>Microsoft Office PowerPoint</Application>
  <PresentationFormat>On-screen Show (4:3)</PresentationFormat>
  <Paragraphs>517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ＭＳ Ｐゴシック</vt:lpstr>
      <vt:lpstr>Arial</vt:lpstr>
      <vt:lpstr>Times New Roman</vt:lpstr>
      <vt:lpstr>Wingdings</vt:lpstr>
      <vt:lpstr>Standarddesign</vt:lpstr>
      <vt:lpstr>PowerPoint Presentation</vt:lpstr>
      <vt:lpstr>Formal requirements for the bachelor report</vt:lpstr>
      <vt:lpstr>The bachelor report is extremely important</vt:lpstr>
      <vt:lpstr>You need to write things down</vt:lpstr>
      <vt:lpstr>Finishing your report</vt:lpstr>
      <vt:lpstr>Typical table of contents</vt:lpstr>
      <vt:lpstr>Bloom's taxonomy for læringsmål</vt:lpstr>
      <vt:lpstr>Academic paper "reverses" the taxonomy</vt:lpstr>
      <vt:lpstr>Front page</vt:lpstr>
      <vt:lpstr>Title for the bachelor project</vt:lpstr>
      <vt:lpstr>The initial part of your report contains</vt:lpstr>
      <vt:lpstr>The central part of your report contains</vt:lpstr>
      <vt:lpstr>The final part of your report contains</vt:lpstr>
      <vt:lpstr>References</vt:lpstr>
      <vt:lpstr>Your contributions must be clear</vt:lpstr>
      <vt:lpstr>Language and grammar</vt:lpstr>
      <vt:lpstr>Language and grammar (continued)</vt:lpstr>
      <vt:lpstr>Make tables and graphs as clear as possible</vt:lpstr>
      <vt:lpstr>Proof reading</vt:lpstr>
      <vt:lpstr>Proof reading (continued)</vt:lpstr>
      <vt:lpstr>Bachelor report    Learning goals</vt:lpstr>
      <vt:lpstr>Writing process</vt:lpstr>
      <vt:lpstr>Use of comments and critique</vt:lpstr>
      <vt:lpstr>Example</vt:lpstr>
      <vt:lpstr>When you are stuck</vt:lpstr>
      <vt:lpstr>Things to do and not to do</vt:lpstr>
      <vt:lpstr>Summary: Important pieces of advice</vt:lpstr>
      <vt:lpstr>AU Studypedia (studypedia.au.dk)</vt:lpstr>
      <vt:lpstr>That's all for now…                 … questions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920</cp:revision>
  <cp:lastPrinted>2017-08-15T08:16:54Z</cp:lastPrinted>
  <dcterms:created xsi:type="dcterms:W3CDTF">2000-02-22T02:31:40Z</dcterms:created>
  <dcterms:modified xsi:type="dcterms:W3CDTF">2023-02-08T12:21:32Z</dcterms:modified>
</cp:coreProperties>
</file>