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631" r:id="rId2"/>
    <p:sldId id="579" r:id="rId3"/>
    <p:sldId id="572" r:id="rId4"/>
    <p:sldId id="583" r:id="rId5"/>
    <p:sldId id="582" r:id="rId6"/>
    <p:sldId id="581" r:id="rId7"/>
    <p:sldId id="580" r:id="rId8"/>
    <p:sldId id="584" r:id="rId9"/>
    <p:sldId id="585" r:id="rId10"/>
    <p:sldId id="586" r:id="rId11"/>
    <p:sldId id="587" r:id="rId12"/>
    <p:sldId id="588" r:id="rId13"/>
    <p:sldId id="589" r:id="rId14"/>
    <p:sldId id="590" r:id="rId15"/>
    <p:sldId id="591" r:id="rId16"/>
    <p:sldId id="627" r:id="rId17"/>
    <p:sldId id="616" r:id="rId18"/>
    <p:sldId id="629" r:id="rId19"/>
    <p:sldId id="628" r:id="rId20"/>
    <p:sldId id="593" r:id="rId21"/>
    <p:sldId id="601" r:id="rId22"/>
    <p:sldId id="630" r:id="rId23"/>
    <p:sldId id="633" r:id="rId24"/>
    <p:sldId id="606" r:id="rId25"/>
    <p:sldId id="618" r:id="rId26"/>
    <p:sldId id="624" r:id="rId27"/>
    <p:sldId id="617" r:id="rId28"/>
    <p:sldId id="626" r:id="rId29"/>
    <p:sldId id="609" r:id="rId30"/>
    <p:sldId id="610" r:id="rId31"/>
    <p:sldId id="611" r:id="rId32"/>
    <p:sldId id="620" r:id="rId33"/>
    <p:sldId id="607" r:id="rId34"/>
    <p:sldId id="608" r:id="rId35"/>
    <p:sldId id="612" r:id="rId36"/>
    <p:sldId id="613" r:id="rId37"/>
    <p:sldId id="614" r:id="rId38"/>
    <p:sldId id="604" r:id="rId39"/>
    <p:sldId id="615" r:id="rId40"/>
    <p:sldId id="621" r:id="rId41"/>
    <p:sldId id="622" r:id="rId42"/>
    <p:sldId id="632" r:id="rId43"/>
    <p:sldId id="438" r:id="rId44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FFFFCC"/>
    <a:srgbClr val="CCFFCC"/>
    <a:srgbClr val="99CCFF"/>
    <a:srgbClr val="A50021"/>
    <a:srgbClr val="6699FF"/>
    <a:srgbClr val="969696"/>
    <a:srgbClr val="FF99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94703" autoAdjust="0"/>
  </p:normalViewPr>
  <p:slideViewPr>
    <p:cSldViewPr>
      <p:cViewPr varScale="1">
        <p:scale>
          <a:sx n="106" d="100"/>
          <a:sy n="106" d="100"/>
        </p:scale>
        <p:origin x="150" y="5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236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14.xml"/><Relationship Id="rId18" Type="http://schemas.openxmlformats.org/officeDocument/2006/relationships/slide" Target="slides/slide19.xml"/><Relationship Id="rId26" Type="http://schemas.openxmlformats.org/officeDocument/2006/relationships/slide" Target="slides/slide27.xml"/><Relationship Id="rId21" Type="http://schemas.openxmlformats.org/officeDocument/2006/relationships/slide" Target="slides/slide22.xml"/><Relationship Id="rId34" Type="http://schemas.openxmlformats.org/officeDocument/2006/relationships/slide" Target="slides/slide35.xml"/><Relationship Id="rId7" Type="http://schemas.openxmlformats.org/officeDocument/2006/relationships/slide" Target="slides/slide8.xml"/><Relationship Id="rId12" Type="http://schemas.openxmlformats.org/officeDocument/2006/relationships/slide" Target="slides/slide13.xml"/><Relationship Id="rId17" Type="http://schemas.openxmlformats.org/officeDocument/2006/relationships/slide" Target="slides/slide18.xml"/><Relationship Id="rId25" Type="http://schemas.openxmlformats.org/officeDocument/2006/relationships/slide" Target="slides/slide26.xml"/><Relationship Id="rId33" Type="http://schemas.openxmlformats.org/officeDocument/2006/relationships/slide" Target="slides/slide34.xml"/><Relationship Id="rId2" Type="http://schemas.openxmlformats.org/officeDocument/2006/relationships/slide" Target="slides/slide3.xml"/><Relationship Id="rId16" Type="http://schemas.openxmlformats.org/officeDocument/2006/relationships/slide" Target="slides/slide17.xml"/><Relationship Id="rId20" Type="http://schemas.openxmlformats.org/officeDocument/2006/relationships/slide" Target="slides/slide21.xml"/><Relationship Id="rId29" Type="http://schemas.openxmlformats.org/officeDocument/2006/relationships/slide" Target="slides/slide30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11" Type="http://schemas.openxmlformats.org/officeDocument/2006/relationships/slide" Target="slides/slide12.xml"/><Relationship Id="rId24" Type="http://schemas.openxmlformats.org/officeDocument/2006/relationships/slide" Target="slides/slide25.xml"/><Relationship Id="rId32" Type="http://schemas.openxmlformats.org/officeDocument/2006/relationships/slide" Target="slides/slide33.xml"/><Relationship Id="rId37" Type="http://schemas.openxmlformats.org/officeDocument/2006/relationships/slide" Target="slides/slide39.xml"/><Relationship Id="rId5" Type="http://schemas.openxmlformats.org/officeDocument/2006/relationships/slide" Target="slides/slide6.xml"/><Relationship Id="rId15" Type="http://schemas.openxmlformats.org/officeDocument/2006/relationships/slide" Target="slides/slide16.xml"/><Relationship Id="rId23" Type="http://schemas.openxmlformats.org/officeDocument/2006/relationships/slide" Target="slides/slide24.xml"/><Relationship Id="rId28" Type="http://schemas.openxmlformats.org/officeDocument/2006/relationships/slide" Target="slides/slide29.xml"/><Relationship Id="rId36" Type="http://schemas.openxmlformats.org/officeDocument/2006/relationships/slide" Target="slides/slide37.xml"/><Relationship Id="rId10" Type="http://schemas.openxmlformats.org/officeDocument/2006/relationships/slide" Target="slides/slide11.xml"/><Relationship Id="rId19" Type="http://schemas.openxmlformats.org/officeDocument/2006/relationships/slide" Target="slides/slide20.xml"/><Relationship Id="rId31" Type="http://schemas.openxmlformats.org/officeDocument/2006/relationships/slide" Target="slides/slide32.xml"/><Relationship Id="rId4" Type="http://schemas.openxmlformats.org/officeDocument/2006/relationships/slide" Target="slides/slide5.xml"/><Relationship Id="rId9" Type="http://schemas.openxmlformats.org/officeDocument/2006/relationships/slide" Target="slides/slide10.xml"/><Relationship Id="rId14" Type="http://schemas.openxmlformats.org/officeDocument/2006/relationships/slide" Target="slides/slide15.xml"/><Relationship Id="rId22" Type="http://schemas.openxmlformats.org/officeDocument/2006/relationships/slide" Target="slides/slide23.xml"/><Relationship Id="rId27" Type="http://schemas.openxmlformats.org/officeDocument/2006/relationships/slide" Target="slides/slide28.xml"/><Relationship Id="rId30" Type="http://schemas.openxmlformats.org/officeDocument/2006/relationships/slide" Target="slides/slide31.xml"/><Relationship Id="rId35" Type="http://schemas.openxmlformats.org/officeDocument/2006/relationships/slide" Target="slides/slide36.xml"/><Relationship Id="rId8" Type="http://schemas.openxmlformats.org/officeDocument/2006/relationships/slide" Target="slides/slide9.xml"/><Relationship Id="rId3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9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85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9" y="972185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3897A82C-780D-4210-8377-8FEE4ACB15B5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87097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7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1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439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7" y="9723439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fld id="{4B17CE37-4641-4131-A94A-505FEC827471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694889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040024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10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6651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45947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066747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83303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47432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048389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16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253384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17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14443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787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70904" indent="-296502" defTabSz="102787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86006" indent="-237202" defTabSz="102787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60408" indent="-237202" defTabSz="102787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134810" indent="-237202" defTabSz="102787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609213" indent="-237202" defTabSz="102787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3083614" indent="-237202" defTabSz="102787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558016" indent="-237202" defTabSz="102787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4032418" indent="-237202" defTabSz="102787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18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3788" y="790575"/>
            <a:ext cx="5265737" cy="394970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611178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19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89772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43469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20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94336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789695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742036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222264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269316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920899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26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09292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27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478729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28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60759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29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41227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0338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30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849649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465449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811996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14960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2082099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5994122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36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217004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37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8412268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89330288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39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6268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769778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093788" y="790575"/>
            <a:ext cx="5265737" cy="39497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Char char="-"/>
            </a:pPr>
            <a:endParaRPr lang="da-DK" altLang="da-DK" dirty="0" smtClean="0">
              <a:ea typeface="ＭＳ Ｐゴシック" charset="-128"/>
            </a:endParaRP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42630486" indent="-42116649" eaLnBrk="0" hangingPunct="0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51383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1027671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5415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05534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C45CC73-9E30-4114-B823-3C84CA74175B}" type="slidenum">
              <a:rPr lang="da-DK" altLang="da-DK" sz="1300"/>
              <a:pPr eaLnBrk="1" hangingPunct="1"/>
              <a:t>40</a:t>
            </a:fld>
            <a:endParaRPr lang="da-DK" altLang="da-DK" sz="1300"/>
          </a:p>
        </p:txBody>
      </p:sp>
    </p:spTree>
    <p:extLst>
      <p:ext uri="{BB962C8B-B14F-4D97-AF65-F5344CB8AC3E}">
        <p14:creationId xmlns:p14="http://schemas.microsoft.com/office/powerpoint/2010/main" val="334394781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66700" eaLnBrk="0" hangingPunct="0"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800024" indent="-307702" defTabSz="1066700" eaLnBrk="0" hangingPunct="0"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230807" indent="-246161" defTabSz="1066700" eaLnBrk="0" hangingPunct="0"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723130" indent="-246161" defTabSz="1066700" eaLnBrk="0" hangingPunct="0"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215452" indent="-246161" defTabSz="1066700" eaLnBrk="0" hangingPunct="0"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707774" indent="-246161" defTabSz="10667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200098" indent="-246161" defTabSz="10667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692420" indent="-246161" defTabSz="10667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4184743" indent="-246161" defTabSz="10667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82E662E6-998A-46D0-B84C-B1627352EA96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41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3788" y="790575"/>
            <a:ext cx="5265737" cy="3949700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6352859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66700" eaLnBrk="0" hangingPunct="0"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800024" indent="-307702" defTabSz="1066700" eaLnBrk="0" hangingPunct="0"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230807" indent="-246161" defTabSz="1066700" eaLnBrk="0" hangingPunct="0"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723130" indent="-246161" defTabSz="1066700" eaLnBrk="0" hangingPunct="0"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215452" indent="-246161" defTabSz="1066700" eaLnBrk="0" hangingPunct="0"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707774" indent="-246161" defTabSz="10667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200098" indent="-246161" defTabSz="10667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692420" indent="-246161" defTabSz="10667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4184743" indent="-246161" defTabSz="10667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82E662E6-998A-46D0-B84C-B1627352EA96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42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3788" y="790575"/>
            <a:ext cx="5265737" cy="3949700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145060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43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08887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09195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6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91824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7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009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8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154985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9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25107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8424" y="6400800"/>
            <a:ext cx="784143" cy="457200"/>
          </a:xfrm>
          <a:prstGeom prst="rect">
            <a:avLst/>
          </a:prstGeom>
          <a:ln/>
        </p:spPr>
        <p:txBody>
          <a:bodyPr/>
          <a:lstStyle>
            <a:lvl1pPr algn="ctr">
              <a:defRPr sz="1800" b="1"/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80283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8424" y="6400800"/>
            <a:ext cx="784143" cy="457200"/>
          </a:xfrm>
          <a:ln/>
        </p:spPr>
        <p:txBody>
          <a:bodyPr/>
          <a:lstStyle>
            <a:lvl1pPr algn="ctr">
              <a:defRPr sz="1800" b="1"/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81321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text styles</a:t>
            </a:r>
          </a:p>
          <a:p>
            <a:pPr lvl="1"/>
            <a:r>
              <a:rPr lang="da-DK" altLang="da-DK" smtClean="0"/>
              <a:t>Second level</a:t>
            </a:r>
          </a:p>
          <a:p>
            <a:pPr lvl="2"/>
            <a:r>
              <a:rPr lang="da-DK" altLang="da-DK" smtClean="0"/>
              <a:t>Third level</a:t>
            </a:r>
          </a:p>
          <a:p>
            <a:pPr lvl="3"/>
            <a:r>
              <a:rPr lang="da-DK" altLang="da-DK" smtClean="0"/>
              <a:t>Fourth level</a:t>
            </a:r>
          </a:p>
          <a:p>
            <a:pPr lvl="4"/>
            <a:r>
              <a:rPr lang="da-DK" altLang="da-DK" smtClean="0"/>
              <a:t>Fifth level</a:t>
            </a:r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388424" y="6400800"/>
            <a:ext cx="784143" cy="457200"/>
          </a:xfrm>
          <a:prstGeom prst="rect">
            <a:avLst/>
          </a:prstGeom>
          <a:ln/>
        </p:spPr>
        <p:txBody>
          <a:bodyPr/>
          <a:lstStyle>
            <a:lvl1pPr algn="ctr">
              <a:defRPr sz="1800" b="1">
                <a:solidFill>
                  <a:srgbClr val="002060"/>
                </a:solidFill>
              </a:defRPr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Forelæsning Uge </a:t>
            </a:r>
            <a:r>
              <a:rPr lang="da-DK" altLang="da-DK" sz="3200" dirty="0" smtClean="0">
                <a:ea typeface="ＭＳ Ｐゴシック" pitchFamily="34" charset="-128"/>
              </a:rPr>
              <a:t>5 </a:t>
            </a:r>
            <a:r>
              <a:rPr lang="da-DK" altLang="da-DK" sz="3200" dirty="0">
                <a:ea typeface="ＭＳ Ｐゴシック" pitchFamily="34" charset="-128"/>
              </a:rPr>
              <a:t>– </a:t>
            </a:r>
            <a:r>
              <a:rPr lang="da-DK" altLang="da-DK" sz="3200" dirty="0" smtClean="0">
                <a:ea typeface="ＭＳ Ｐゴシック" pitchFamily="34" charset="-128"/>
              </a:rPr>
              <a:t>Torsdag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4284455"/>
            <a:ext cx="1985134" cy="2406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4744"/>
            <a:ext cx="7992888" cy="4104456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da-DK" altLang="da-DK" sz="2000" noProof="0" dirty="0" smtClean="0">
                <a:ea typeface="ＭＳ Ｐゴシック" pitchFamily="34" charset="-128"/>
              </a:rPr>
              <a:t>Funktionel </a:t>
            </a:r>
            <a:r>
              <a:rPr lang="da-DK" altLang="da-DK" sz="2000" dirty="0" smtClean="0">
                <a:ea typeface="ＭＳ Ｐゴシック" pitchFamily="34" charset="-128"/>
              </a:rPr>
              <a:t>programmering i Java (Kapitel 5)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De dele af Java, som I har set indtil nu, er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imperative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Funktionelle</a:t>
            </a:r>
            <a:r>
              <a:rPr lang="da-DK" altLang="da-DK" sz="1800" dirty="0">
                <a:ea typeface="ＭＳ Ｐゴシック" pitchFamily="34" charset="-128"/>
              </a:rPr>
              <a:t> programmeringssprog fungerer </a:t>
            </a:r>
            <a:r>
              <a:rPr lang="da-DK" altLang="da-DK" sz="1800" dirty="0" smtClean="0">
                <a:ea typeface="ＭＳ Ｐゴシック" pitchFamily="34" charset="-128"/>
              </a:rPr>
              <a:t>på en helt anden måde, som vi skal se nærmere på om lidt</a:t>
            </a:r>
            <a:endParaRPr lang="da-DK" altLang="da-DK" sz="1800" dirty="0" smtClean="0"/>
          </a:p>
          <a:p>
            <a:pPr eaLnBrk="1" hangingPunct="1">
              <a:spcBef>
                <a:spcPts val="18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Forskellige slags objektsamlinger (Kapitel 6)</a:t>
            </a:r>
            <a:endParaRPr lang="da-DK" altLang="da-DK" sz="2000" dirty="0">
              <a:ea typeface="ＭＳ Ｐゴシック" pitchFamily="34" charset="-128"/>
            </a:endParaRP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List</a:t>
            </a:r>
            <a:r>
              <a:rPr lang="da-DK" altLang="da-DK" sz="1800" dirty="0" smtClean="0">
                <a:ea typeface="ＭＳ Ｐゴシック" pitchFamily="34" charset="-128"/>
              </a:rPr>
              <a:t> (liste) – kendt fra ArrayList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Set</a:t>
            </a:r>
            <a:r>
              <a:rPr lang="da-DK" altLang="da-DK" sz="1800" dirty="0" smtClean="0">
                <a:ea typeface="ＭＳ Ｐゴシック" pitchFamily="34" charset="-128"/>
              </a:rPr>
              <a:t> (mængde)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Map</a:t>
            </a:r>
            <a:r>
              <a:rPr lang="da-DK" altLang="da-DK" sz="1800" dirty="0" smtClean="0">
                <a:ea typeface="ＭＳ Ｐゴシック" pitchFamily="34" charset="-128"/>
              </a:rPr>
              <a:t> (afbildning / funktion)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Polymorfe variabler</a:t>
            </a:r>
          </a:p>
          <a:p>
            <a:pPr lvl="0" eaLnBrk="1" hangingPunct="1">
              <a:spcBef>
                <a:spcPts val="1800"/>
              </a:spcBef>
            </a:pPr>
            <a:r>
              <a:rPr lang="da-DK" altLang="da-DK" sz="2000" dirty="0">
                <a:ea typeface="ＭＳ Ｐゴシック" pitchFamily="34" charset="-128"/>
              </a:rPr>
              <a:t>Dokumentation af jeres egne </a:t>
            </a:r>
            <a:r>
              <a:rPr lang="da-DK" altLang="da-DK" sz="2000" dirty="0" smtClean="0">
                <a:ea typeface="ＭＳ Ｐゴシック" pitchFamily="34" charset="-128"/>
              </a:rPr>
              <a:t>klasser</a:t>
            </a:r>
            <a:endParaRPr lang="da-DK" altLang="da-DK" sz="2000" noProof="0" dirty="0" smtClean="0">
              <a:ea typeface="ＭＳ Ｐゴシック" pitchFamily="34" charset="-128"/>
            </a:endParaRPr>
          </a:p>
          <a:p>
            <a:pPr eaLnBrk="1" hangingPunct="1">
              <a:spcBef>
                <a:spcPts val="1200"/>
              </a:spcBef>
            </a:pPr>
            <a:endParaRPr lang="da-DK" altLang="da-DK" sz="2000" noProof="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2616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350"/>
            <a:ext cx="8675687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Streams har tre vigtige metoder (funktioner)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10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52513"/>
            <a:ext cx="4903311" cy="4824759"/>
          </a:xfrm>
        </p:spPr>
        <p:txBody>
          <a:bodyPr/>
          <a:lstStyle/>
          <a:p>
            <a:r>
              <a:rPr lang="da-DK" sz="2000" dirty="0"/>
              <a:t>f</a:t>
            </a:r>
            <a:r>
              <a:rPr lang="da-DK" sz="2000" dirty="0" smtClean="0"/>
              <a:t>ilter funktionen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Gennemløber en stream og skaber en ny stream indeholdende de elementer fra den gamle, som opfylder en given betingelse</a:t>
            </a:r>
          </a:p>
          <a:p>
            <a:pPr>
              <a:spcBef>
                <a:spcPts val="3600"/>
              </a:spcBef>
            </a:pPr>
            <a:r>
              <a:rPr lang="da-DK" sz="2000" dirty="0" smtClean="0"/>
              <a:t>map funktionen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Gennemløber en stream og skaber en ny stream ved at bruge en lambda på hvert element i den gamle stream</a:t>
            </a:r>
          </a:p>
          <a:p>
            <a:pPr>
              <a:spcBef>
                <a:spcPts val="3600"/>
              </a:spcBef>
            </a:pPr>
            <a:r>
              <a:rPr lang="da-DK" sz="2000" dirty="0" smtClean="0"/>
              <a:t>reduce funktion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Gennemløber en stream og returnerer en enkelt værdi (f.eks. ved at lægge alle værdierne i </a:t>
            </a:r>
            <a:r>
              <a:rPr lang="da-DK" sz="1800" dirty="0" err="1" smtClean="0"/>
              <a:t>stream'en</a:t>
            </a:r>
            <a:r>
              <a:rPr lang="da-DK" sz="1800" dirty="0" smtClean="0"/>
              <a:t> sammen) </a:t>
            </a:r>
            <a:endParaRPr lang="da-DK" sz="1800" dirty="0"/>
          </a:p>
          <a:p>
            <a:pPr lvl="1"/>
            <a:endParaRPr lang="da-DK" sz="1800" dirty="0"/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7668344" y="1624966"/>
            <a:ext cx="1440160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Stream med observationer af en given dyreart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7668344" y="3427445"/>
            <a:ext cx="1440160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Stream med antal dyr, der er observeret i de enkelte observationer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7668344" y="5285194"/>
            <a:ext cx="1368152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Total antal observationer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125"/>
          <a:stretch/>
        </p:blipFill>
        <p:spPr bwMode="auto">
          <a:xfrm>
            <a:off x="5220073" y="1199720"/>
            <a:ext cx="2329708" cy="1901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12" t="14444" r="25073" b="24874"/>
          <a:stretch/>
        </p:blipFill>
        <p:spPr bwMode="auto">
          <a:xfrm>
            <a:off x="5148064" y="3427445"/>
            <a:ext cx="2401717" cy="1153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04" t="12911" r="-473" b="24745"/>
          <a:stretch/>
        </p:blipFill>
        <p:spPr bwMode="auto">
          <a:xfrm>
            <a:off x="5148063" y="4941168"/>
            <a:ext cx="2401718" cy="1185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33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</a:rPr>
              <a:t>Pipelines </a:t>
            </a:r>
            <a:r>
              <a:rPr lang="da-DK" altLang="da-DK" sz="3200" dirty="0" smtClean="0">
                <a:ea typeface="ＭＳ Ｐゴシック" pitchFamily="34" charset="-128"/>
              </a:rPr>
              <a:t>(</a:t>
            </a:r>
            <a:r>
              <a:rPr lang="da-DK" altLang="da-DK" sz="3200" dirty="0">
                <a:ea typeface="ＭＳ Ｐゴシック" pitchFamily="34" charset="-128"/>
              </a:rPr>
              <a:t>sammensætning af </a:t>
            </a:r>
            <a:r>
              <a:rPr lang="da-DK" altLang="da-DK" sz="3200" dirty="0" smtClean="0">
                <a:ea typeface="ＭＳ Ｐゴシック" pitchFamily="34" charset="-128"/>
              </a:rPr>
              <a:t>funktioner)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11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1" y="1052736"/>
            <a:ext cx="8496175" cy="720080"/>
          </a:xfrm>
        </p:spPr>
        <p:txBody>
          <a:bodyPr/>
          <a:lstStyle/>
          <a:p>
            <a:r>
              <a:rPr lang="da-DK" sz="2000" dirty="0" smtClean="0"/>
              <a:t>Stream funktioner kan sættes sammen til en pipeline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Nedenstående pipeline beregner </a:t>
            </a:r>
            <a:r>
              <a:rPr lang="da-DK" sz="1800" dirty="0"/>
              <a:t>hvor mange elefanter der er </a:t>
            </a:r>
            <a:r>
              <a:rPr lang="da-DK" sz="1800" dirty="0" smtClean="0"/>
              <a:t>observeret</a:t>
            </a:r>
            <a:r>
              <a:rPr lang="da-DK" sz="1600" dirty="0" smtClean="0"/>
              <a:t> </a:t>
            </a:r>
            <a:endParaRPr lang="da-DK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456" y="1837208"/>
            <a:ext cx="7121936" cy="2599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061782" y="4218897"/>
            <a:ext cx="3742466" cy="923330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sightings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.filter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Elephant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.map(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count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.reduce(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sum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2917766" y="3896901"/>
            <a:ext cx="2016224" cy="321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da-DK" sz="1400" kern="0" dirty="0" smtClean="0"/>
              <a:t>Java (pseudokode) </a:t>
            </a:r>
            <a:endParaRPr lang="da-DK" sz="1400" kern="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467544" y="5301208"/>
            <a:ext cx="8496175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kern="0" dirty="0" smtClean="0"/>
              <a:t>For at få eksekverbar Java kode mangler vi to ting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Arraylisten sightings skal "omdannes" til en stream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Parametrene til filter, map og reduce funktionerne skal formaliseres</a:t>
            </a:r>
          </a:p>
        </p:txBody>
      </p:sp>
    </p:spTree>
    <p:extLst>
      <p:ext uri="{BB962C8B-B14F-4D97-AF65-F5344CB8AC3E}">
        <p14:creationId xmlns:p14="http://schemas.microsoft.com/office/powerpoint/2010/main" val="42517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4393699" y="5309036"/>
            <a:ext cx="3922717" cy="1200329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sightings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.filter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spotterID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.filter(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dayID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.map(</a:t>
            </a:r>
            <a:r>
              <a:rPr lang="en-US" altLang="da-DK" sz="1800" dirty="0">
                <a:solidFill>
                  <a:srgbClr val="0000FF"/>
                </a:solidFill>
                <a:latin typeface="Courier New" pitchFamily="49" charset="0"/>
              </a:rPr>
              <a:t>count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.reduce(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sum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4" y="260350"/>
            <a:ext cx="8096416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Opbygning af pipelines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12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1" y="1052736"/>
            <a:ext cx="8280151" cy="2520280"/>
          </a:xfrm>
        </p:spPr>
        <p:txBody>
          <a:bodyPr/>
          <a:lstStyle/>
          <a:p>
            <a:r>
              <a:rPr lang="da-DK" sz="2000" dirty="0" smtClean="0"/>
              <a:t>Pipelines er opbygget af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en source (kilde)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et antal intermediate (mellemliggende) operationer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en terminal (afsluttende) operation, som producerer en værdi (eller har resultattypen void)</a:t>
            </a:r>
          </a:p>
          <a:p>
            <a:pPr>
              <a:spcBef>
                <a:spcPts val="1800"/>
              </a:spcBef>
            </a:pPr>
            <a:r>
              <a:rPr lang="da-DK" sz="2000" dirty="0" smtClean="0"/>
              <a:t>Hver intermediate operation producerer en ny stream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4420981" y="3933056"/>
            <a:ext cx="3853871" cy="923330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sightings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.filter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Elephant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.map(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count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.reduce(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sum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539552" y="3501008"/>
            <a:ext cx="3816424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800"/>
              </a:spcBef>
            </a:pPr>
            <a:r>
              <a:rPr lang="da-DK" sz="2000" kern="0" dirty="0" smtClean="0"/>
              <a:t>Eksemplet fra før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sightings er kilden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filter og map er intermediate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reduce er terminal</a:t>
            </a:r>
            <a:endParaRPr lang="da-DK" sz="1800" kern="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9551" y="5157192"/>
            <a:ext cx="3638123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800"/>
              </a:spcBef>
            </a:pPr>
            <a:r>
              <a:rPr lang="da-DK" sz="2000" kern="0" dirty="0"/>
              <a:t>Man kan nemt lave andre beregninger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Hvad </a:t>
            </a:r>
            <a:r>
              <a:rPr lang="da-DK" sz="1800" kern="0" dirty="0" smtClean="0"/>
              <a:t>gør denne </a:t>
            </a:r>
            <a:r>
              <a:rPr lang="da-DK" sz="1800" kern="0" dirty="0"/>
              <a:t>pipeline</a:t>
            </a:r>
            <a:r>
              <a:rPr lang="da-DK" sz="1800" kern="0" dirty="0" smtClean="0"/>
              <a:t>?</a:t>
            </a:r>
            <a:endParaRPr lang="da-DK" sz="1800" kern="0" dirty="0"/>
          </a:p>
        </p:txBody>
      </p:sp>
    </p:spTree>
    <p:extLst>
      <p:ext uri="{BB962C8B-B14F-4D97-AF65-F5344CB8AC3E}">
        <p14:creationId xmlns:p14="http://schemas.microsoft.com/office/powerpoint/2010/main" val="336704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Filter funktionen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13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1" y="980728"/>
            <a:ext cx="8603679" cy="2088232"/>
          </a:xfrm>
        </p:spPr>
        <p:txBody>
          <a:bodyPr/>
          <a:lstStyle/>
          <a:p>
            <a:r>
              <a:rPr lang="da-DK" sz="2000" dirty="0"/>
              <a:t>Gennemløber en stream og skaber en </a:t>
            </a:r>
            <a:r>
              <a:rPr lang="da-DK" sz="2000" dirty="0" smtClean="0"/>
              <a:t>ny</a:t>
            </a:r>
            <a:br>
              <a:rPr lang="da-DK" sz="2000" dirty="0" smtClean="0"/>
            </a:br>
            <a:r>
              <a:rPr lang="da-DK" sz="2000" dirty="0" smtClean="0"/>
              <a:t>indeholdende </a:t>
            </a:r>
            <a:r>
              <a:rPr lang="da-DK" sz="2000" dirty="0"/>
              <a:t>de elementer fra den gamle</a:t>
            </a:r>
            <a:r>
              <a:rPr lang="da-DK" sz="2000" dirty="0" smtClean="0"/>
              <a:t>,</a:t>
            </a:r>
            <a:br>
              <a:rPr lang="da-DK" sz="2000" dirty="0" smtClean="0"/>
            </a:br>
            <a:r>
              <a:rPr lang="da-DK" sz="2000" dirty="0" smtClean="0"/>
              <a:t>som </a:t>
            </a:r>
            <a:r>
              <a:rPr lang="da-DK" sz="2000" dirty="0"/>
              <a:t>opfylder en given </a:t>
            </a:r>
            <a:r>
              <a:rPr lang="da-DK" sz="2000" dirty="0" smtClean="0"/>
              <a:t>betingelse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Intermediate operation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Udvælgelsen sker via et </a:t>
            </a:r>
            <a:r>
              <a:rPr lang="da-DK" sz="1800" b="1" dirty="0" smtClean="0">
                <a:solidFill>
                  <a:srgbClr val="008000"/>
                </a:solidFill>
              </a:rPr>
              <a:t>prædikat</a:t>
            </a:r>
            <a:r>
              <a:rPr lang="da-DK" sz="1800" dirty="0"/>
              <a:t> </a:t>
            </a:r>
            <a:r>
              <a:rPr lang="da-DK" sz="1800" dirty="0" smtClean="0"/>
              <a:t>(</a:t>
            </a:r>
            <a:r>
              <a:rPr lang="da-DK" sz="1800" dirty="0" err="1" smtClean="0"/>
              <a:t>predicate</a:t>
            </a:r>
            <a:r>
              <a:rPr lang="da-DK" sz="1800" dirty="0" smtClean="0"/>
              <a:t>),</a:t>
            </a:r>
            <a:br>
              <a:rPr lang="da-DK" sz="1800" dirty="0" smtClean="0"/>
            </a:br>
            <a:r>
              <a:rPr lang="da-DK" sz="1800" dirty="0" smtClean="0"/>
              <a:t>dvs. en lambda med returtype boolean</a:t>
            </a:r>
          </a:p>
          <a:p>
            <a:pPr lvl="1">
              <a:spcBef>
                <a:spcPts val="600"/>
              </a:spcBef>
            </a:pPr>
            <a:r>
              <a:rPr lang="da-DK" sz="1800" spc="-50" dirty="0" smtClean="0"/>
              <a:t>Input stream ændres ikke (streams er </a:t>
            </a:r>
            <a:r>
              <a:rPr lang="da-DK" sz="1800" spc="-50" dirty="0" err="1" smtClean="0"/>
              <a:t>immutable</a:t>
            </a:r>
            <a:r>
              <a:rPr lang="da-DK" sz="1800" spc="-50" dirty="0" smtClean="0"/>
              <a:t>)</a:t>
            </a:r>
          </a:p>
          <a:p>
            <a:pPr lvl="1">
              <a:spcBef>
                <a:spcPts val="600"/>
              </a:spcBef>
            </a:pPr>
            <a:r>
              <a:rPr lang="da-DK" sz="1800" spc="-50" dirty="0" smtClean="0"/>
              <a:t>Den nye </a:t>
            </a:r>
            <a:r>
              <a:rPr lang="da-DK" sz="1800" spc="-50" dirty="0" err="1" smtClean="0"/>
              <a:t>stream</a:t>
            </a:r>
            <a:r>
              <a:rPr lang="da-DK" sz="1800" spc="-50" dirty="0" smtClean="0"/>
              <a:t> har samme type objekter som den gamle, men der er ofte færre</a:t>
            </a:r>
            <a:endParaRPr lang="da-DK" sz="1800" spc="-50" dirty="0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115616" y="4594744"/>
            <a:ext cx="7812360" cy="142654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sightings.stream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.filter(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rgbClr val="000000"/>
                </a:solidFill>
                <a:latin typeface="Courier New" pitchFamily="49" charset="0"/>
              </a:rPr>
              <a:t>s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-&gt;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</a:t>
            </a:r>
            <a:r>
              <a:rPr lang="en-US" altLang="da-DK" sz="1800" dirty="0" err="1" smtClean="0">
                <a:solidFill>
                  <a:srgbClr val="000000"/>
                </a:solidFill>
                <a:latin typeface="Courier New" pitchFamily="49" charset="0"/>
              </a:rPr>
              <a:t>.getAnimal</a:t>
            </a:r>
            <a:r>
              <a:rPr lang="en-US" altLang="da-DK" sz="1800" dirty="0">
                <a:solidFill>
                  <a:srgbClr val="000000"/>
                </a:solidFill>
                <a:latin typeface="Courier New" pitchFamily="49" charset="0"/>
              </a:rPr>
              <a:t>().equals(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"Elephant"</a:t>
            </a:r>
            <a:r>
              <a:rPr lang="en-US" altLang="da-DK" sz="1800" dirty="0">
                <a:solidFill>
                  <a:srgbClr val="000000"/>
                </a:solidFill>
                <a:latin typeface="Courier New" pitchFamily="49" charset="0"/>
              </a:rPr>
              <a:t>))</a:t>
            </a:r>
            <a:endParaRPr lang="en-US" altLang="da-DK" sz="180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 .map(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count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.reduce(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sum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561369" y="5053353"/>
            <a:ext cx="5072677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rPr>
              <a:t>                  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 flipV="1">
            <a:off x="6042679" y="5322995"/>
            <a:ext cx="0" cy="25095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1841020" y="3763081"/>
            <a:ext cx="2226924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Skaber en stream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ud fra arraylisten</a:t>
            </a:r>
            <a:r>
              <a:rPr lang="da-DK" altLang="da-DK" sz="1400" b="1" dirty="0">
                <a:solidFill>
                  <a:srgbClr val="0000FF"/>
                </a:solidFill>
              </a:rPr>
              <a:t>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(metode i ArrayList)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2559224" y="4722010"/>
            <a:ext cx="1152624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>
            <a:off x="3000559" y="4401254"/>
            <a:ext cx="0" cy="27932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2161812" y="6148554"/>
            <a:ext cx="5647143" cy="5847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6213" indent="-17621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</a:rPr>
              <a:t>Vi behøver ikke at specificere typen for variablen s</a:t>
            </a:r>
          </a:p>
          <a:p>
            <a:pPr marL="176213" indent="-176213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</a:rPr>
              <a:t>Oversætteren ved at </a:t>
            </a:r>
            <a:r>
              <a:rPr lang="da-DK" altLang="da-DK" sz="1600" b="1" dirty="0" err="1" smtClean="0">
                <a:solidFill>
                  <a:srgbClr val="0000FF"/>
                </a:solidFill>
              </a:rPr>
              <a:t>sourcen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leverer Sighting objekter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4899751" y="5573950"/>
            <a:ext cx="2911105" cy="369332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Sighting -&gt;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boolean</a:t>
            </a:r>
            <a:endParaRPr lang="en-US" altLang="da-DK" sz="1800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>
            <a:off x="6025243" y="4424124"/>
            <a:ext cx="5146" cy="62922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4785817" y="3763081"/>
            <a:ext cx="3848229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Prædikat, der bruger equals metoden fra String klassen til at afgøre, om det var elefanter, der blev observeret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125"/>
          <a:stretch/>
        </p:blipFill>
        <p:spPr bwMode="auto">
          <a:xfrm>
            <a:off x="6228184" y="1124744"/>
            <a:ext cx="2808312" cy="213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4213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 animBg="1"/>
      <p:bldP spid="22" grpId="0" animBg="1"/>
      <p:bldP spid="23" grpId="0"/>
      <p:bldP spid="24" grpId="0" animBg="1"/>
      <p:bldP spid="25" grpId="0" animBg="1"/>
      <p:bldP spid="26" grpId="0" animBg="1"/>
      <p:bldP spid="15" grpId="0" animBg="1"/>
      <p:bldP spid="16" grpId="0" animBg="1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Map funktionen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14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1" y="1052736"/>
            <a:ext cx="8136135" cy="1728192"/>
          </a:xfrm>
        </p:spPr>
        <p:txBody>
          <a:bodyPr/>
          <a:lstStyle/>
          <a:p>
            <a:r>
              <a:rPr lang="da-DK" sz="2000" dirty="0"/>
              <a:t>Gennemløber en stream og skaber en ny ved at bruge en lambda på hvert element i den gamle stream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Intermediate operation</a:t>
            </a:r>
          </a:p>
          <a:p>
            <a:pPr lvl="1">
              <a:spcBef>
                <a:spcPts val="600"/>
              </a:spcBef>
            </a:pPr>
            <a:r>
              <a:rPr lang="da-DK" sz="1800" dirty="0" err="1" smtClean="0"/>
              <a:t>Mapningen</a:t>
            </a:r>
            <a:r>
              <a:rPr lang="da-DK" sz="1800" dirty="0" smtClean="0"/>
              <a:t> sker ved hjælp af en </a:t>
            </a:r>
            <a:r>
              <a:rPr lang="da-DK" sz="1800" b="1" dirty="0" smtClean="0">
                <a:solidFill>
                  <a:srgbClr val="008000"/>
                </a:solidFill>
              </a:rPr>
              <a:t>lambda</a:t>
            </a:r>
            <a:endParaRPr lang="da-DK" sz="1800" dirty="0" smtClean="0">
              <a:solidFill>
                <a:srgbClr val="008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da-DK" sz="1800" spc="-50" dirty="0" smtClean="0"/>
              <a:t>Input stream ændres ikke (streams er </a:t>
            </a:r>
            <a:r>
              <a:rPr lang="da-DK" sz="1800" spc="-50" dirty="0" err="1" smtClean="0"/>
              <a:t>immutable</a:t>
            </a:r>
            <a:r>
              <a:rPr lang="da-DK" sz="1800" spc="-50" dirty="0" smtClean="0"/>
              <a:t>)</a:t>
            </a:r>
          </a:p>
          <a:p>
            <a:pPr lvl="1">
              <a:spcBef>
                <a:spcPts val="600"/>
              </a:spcBef>
            </a:pPr>
            <a:r>
              <a:rPr lang="da-DK" sz="1800" spc="-50" dirty="0"/>
              <a:t>Den nye </a:t>
            </a:r>
            <a:r>
              <a:rPr lang="da-DK" sz="1800" spc="-50" dirty="0" err="1"/>
              <a:t>stream</a:t>
            </a:r>
            <a:r>
              <a:rPr lang="da-DK" sz="1800" spc="-50" dirty="0"/>
              <a:t> har samme </a:t>
            </a:r>
            <a:r>
              <a:rPr lang="da-DK" sz="1800" spc="-50" dirty="0" smtClean="0"/>
              <a:t>antal </a:t>
            </a:r>
            <a:r>
              <a:rPr lang="da-DK" sz="1800" spc="-50" dirty="0"/>
              <a:t>objekter som den gamle, men </a:t>
            </a:r>
            <a:r>
              <a:rPr lang="da-DK" sz="1800" spc="-50" dirty="0" smtClean="0"/>
              <a:t>de </a:t>
            </a:r>
            <a:r>
              <a:rPr lang="da-DK" sz="1800" spc="-50" dirty="0"/>
              <a:t>er ofte </a:t>
            </a:r>
            <a:r>
              <a:rPr lang="da-DK" sz="1800" spc="-50" dirty="0" smtClean="0"/>
              <a:t>af en anden type</a:t>
            </a:r>
            <a:endParaRPr lang="da-DK" sz="1800" spc="-50" dirty="0"/>
          </a:p>
          <a:p>
            <a:pPr lvl="1">
              <a:spcBef>
                <a:spcPts val="600"/>
              </a:spcBef>
            </a:pPr>
            <a:endParaRPr lang="da-DK" sz="1800" spc="-50" dirty="0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827584" y="3525661"/>
            <a:ext cx="7776864" cy="142654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ts val="300"/>
              </a:spcBef>
              <a:buFontTx/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sightings.stream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.filter(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s -&gt;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s.getAnimal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().equals(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"Elephant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 .map(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s -&gt;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s.getCount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.reduce(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sum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848465" y="4309614"/>
            <a:ext cx="2376442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 flipH="1" flipV="1">
            <a:off x="4283968" y="4606391"/>
            <a:ext cx="0" cy="72767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3131840" y="5085184"/>
            <a:ext cx="2304256" cy="369332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Sighting -&gt;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int</a:t>
            </a:r>
            <a:endParaRPr lang="en-US" altLang="da-DK" sz="1800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3131840" y="5624930"/>
            <a:ext cx="5256584" cy="1077218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6213" indent="-17621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</a:rPr>
              <a:t>Vi behøver ikke at specificere typen for variablen s</a:t>
            </a:r>
          </a:p>
          <a:p>
            <a:pPr marL="176213" indent="-176213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</a:rPr>
              <a:t>Oversætteren ved at </a:t>
            </a:r>
            <a:r>
              <a:rPr lang="da-DK" altLang="da-DK" sz="1600" b="1" dirty="0" err="1" smtClean="0">
                <a:solidFill>
                  <a:srgbClr val="0000FF"/>
                </a:solidFill>
              </a:rPr>
              <a:t>sourcen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, og dermed filter metoden, leverer Sighting objekter</a:t>
            </a:r>
          </a:p>
          <a:p>
            <a:pPr marL="176213" indent="-176213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</a:rPr>
              <a:t>Den nye stream er af typen Stream&lt;Integer&gt;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12" t="14444" r="25073" b="24874"/>
          <a:stretch/>
        </p:blipFill>
        <p:spPr bwMode="auto">
          <a:xfrm>
            <a:off x="6372200" y="1484784"/>
            <a:ext cx="2664296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962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 animBg="1"/>
      <p:bldP spid="15" grpId="0" animBg="1"/>
      <p:bldP spid="12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Reduce funktionen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15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1" y="980728"/>
            <a:ext cx="8603679" cy="1512168"/>
          </a:xfrm>
        </p:spPr>
        <p:txBody>
          <a:bodyPr/>
          <a:lstStyle/>
          <a:p>
            <a:r>
              <a:rPr lang="da-DK" sz="2000" spc="-30" dirty="0"/>
              <a:t>Gennemløber en stream og returnerer én </a:t>
            </a:r>
            <a:r>
              <a:rPr lang="da-DK" sz="2000" spc="-30" dirty="0" smtClean="0"/>
              <a:t>værdi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Terminal operation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Metoden har to parametre</a:t>
            </a:r>
          </a:p>
          <a:p>
            <a:pPr lvl="2">
              <a:spcBef>
                <a:spcPts val="200"/>
              </a:spcBef>
            </a:pPr>
            <a:r>
              <a:rPr lang="da-DK" sz="1800" dirty="0">
                <a:solidFill>
                  <a:srgbClr val="000066"/>
                </a:solidFill>
              </a:rPr>
              <a:t>Første parameter er en </a:t>
            </a:r>
            <a:r>
              <a:rPr lang="da-DK" sz="1800" dirty="0" smtClean="0">
                <a:solidFill>
                  <a:srgbClr val="000066"/>
                </a:solidFill>
              </a:rPr>
              <a:t>startværdi</a:t>
            </a:r>
          </a:p>
          <a:p>
            <a:pPr lvl="2">
              <a:spcBef>
                <a:spcPts val="200"/>
              </a:spcBef>
            </a:pPr>
            <a:r>
              <a:rPr lang="da-DK" sz="1800" spc="-50" dirty="0" smtClean="0">
                <a:solidFill>
                  <a:srgbClr val="000066"/>
                </a:solidFill>
              </a:rPr>
              <a:t>Anden parameter er en lambda med to parametre, hvor den første er det hidtidige mellemresultat, mens den anden er det element, der pt behandles</a:t>
            </a:r>
            <a:endParaRPr lang="da-DK" sz="1800" spc="-50" dirty="0" smtClean="0"/>
          </a:p>
          <a:p>
            <a:pPr lvl="1">
              <a:spcBef>
                <a:spcPts val="400"/>
              </a:spcBef>
            </a:pPr>
            <a:r>
              <a:rPr lang="da-DK" sz="1800" dirty="0" smtClean="0"/>
              <a:t>Input stream ændres ikke (streams er immutable)</a:t>
            </a:r>
            <a:endParaRPr lang="da-DK" sz="1800" dirty="0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955245" y="3284985"/>
            <a:ext cx="7945474" cy="158812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sightings.stream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 .filter(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s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-&gt;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s.getAnimal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().equals(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"Elephant"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       .map(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s -&gt;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s.getCount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 .reduce(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res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1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rgbClr val="FF0000"/>
                </a:solidFill>
                <a:latin typeface="Courier New" pitchFamily="49" charset="0"/>
              </a:rPr>
              <a:t>s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-&gt;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res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+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s );</a:t>
            </a:r>
            <a:endParaRPr lang="en-US" altLang="da-DK" sz="180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300"/>
              </a:spcBef>
              <a:buFontTx/>
              <a:buNone/>
            </a:pPr>
            <a:endParaRPr lang="en-US" altLang="da-DK" sz="800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794334" y="4370469"/>
            <a:ext cx="2615610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rPr>
              <a:t>                     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384145" y="4381043"/>
            <a:ext cx="237371" cy="26114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04" t="12911" r="-473" b="24745"/>
          <a:stretch/>
        </p:blipFill>
        <p:spPr bwMode="auto">
          <a:xfrm>
            <a:off x="6651919" y="1005666"/>
            <a:ext cx="2448272" cy="1343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5576312" y="5334709"/>
            <a:ext cx="288032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b="1" dirty="0" smtClean="0">
                <a:solidFill>
                  <a:srgbClr val="008000"/>
                </a:solidFill>
              </a:rPr>
              <a:t>0</a:t>
            </a:r>
            <a:endParaRPr lang="da-DK" altLang="da-DK" b="1" dirty="0">
              <a:solidFill>
                <a:srgbClr val="008000"/>
              </a:solidFill>
            </a:endParaRP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5508104" y="5334709"/>
            <a:ext cx="767434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b="1" dirty="0" smtClean="0">
                <a:solidFill>
                  <a:srgbClr val="0000FF"/>
                </a:solidFill>
              </a:rPr>
              <a:t>(</a:t>
            </a:r>
            <a:r>
              <a:rPr lang="da-DK" altLang="da-DK" b="1" dirty="0" smtClean="0">
                <a:solidFill>
                  <a:srgbClr val="008000"/>
                </a:solidFill>
              </a:rPr>
              <a:t>0</a:t>
            </a:r>
            <a:r>
              <a:rPr lang="da-DK" altLang="da-DK" b="1" dirty="0" smtClean="0">
                <a:solidFill>
                  <a:srgbClr val="0000FF"/>
                </a:solidFill>
              </a:rPr>
              <a:t>,</a:t>
            </a:r>
            <a:r>
              <a:rPr lang="da-DK" altLang="da-DK" b="1" dirty="0" smtClean="0">
                <a:solidFill>
                  <a:srgbClr val="FF0000"/>
                </a:solidFill>
              </a:rPr>
              <a:t>3</a:t>
            </a:r>
            <a:r>
              <a:rPr lang="da-DK" altLang="da-DK" b="1" dirty="0" smtClean="0">
                <a:solidFill>
                  <a:srgbClr val="0000FF"/>
                </a:solidFill>
              </a:rPr>
              <a:t>)</a:t>
            </a:r>
            <a:endParaRPr lang="da-DK" altLang="da-DK" b="1" dirty="0">
              <a:solidFill>
                <a:srgbClr val="008000"/>
              </a:solidFill>
            </a:endParaRPr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6106027" y="5334709"/>
            <a:ext cx="951048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a-DK" altLang="da-DK" b="1" dirty="0" smtClean="0">
                <a:solidFill>
                  <a:srgbClr val="0000FF"/>
                </a:solidFill>
              </a:rPr>
              <a:t>  </a:t>
            </a:r>
            <a:r>
              <a:rPr lang="da-DK" altLang="da-DK" b="1" dirty="0" smtClean="0">
                <a:solidFill>
                  <a:srgbClr val="008000"/>
                </a:solidFill>
              </a:rPr>
              <a:t>3</a:t>
            </a:r>
            <a:endParaRPr lang="da-DK" altLang="da-DK" b="1" dirty="0">
              <a:solidFill>
                <a:srgbClr val="008000"/>
              </a:solidFill>
            </a:endParaRPr>
          </a:p>
        </p:txBody>
      </p: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6481645" y="5334709"/>
            <a:ext cx="787793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b="1" dirty="0" smtClean="0">
                <a:solidFill>
                  <a:srgbClr val="0000FF"/>
                </a:solidFill>
              </a:rPr>
              <a:t>(</a:t>
            </a:r>
            <a:r>
              <a:rPr lang="da-DK" altLang="da-DK" b="1" dirty="0" smtClean="0">
                <a:solidFill>
                  <a:srgbClr val="008000"/>
                </a:solidFill>
              </a:rPr>
              <a:t>3</a:t>
            </a:r>
            <a:r>
              <a:rPr lang="da-DK" altLang="da-DK" b="1" dirty="0" smtClean="0">
                <a:solidFill>
                  <a:srgbClr val="0000FF"/>
                </a:solidFill>
              </a:rPr>
              <a:t>,</a:t>
            </a:r>
            <a:r>
              <a:rPr lang="da-DK" altLang="da-DK" b="1" dirty="0" smtClean="0">
                <a:solidFill>
                  <a:srgbClr val="FF0000"/>
                </a:solidFill>
              </a:rPr>
              <a:t>1</a:t>
            </a:r>
            <a:r>
              <a:rPr lang="da-DK" altLang="da-DK" b="1" dirty="0" smtClean="0">
                <a:solidFill>
                  <a:srgbClr val="0000FF"/>
                </a:solidFill>
              </a:rPr>
              <a:t>)</a:t>
            </a:r>
            <a:endParaRPr lang="da-DK" altLang="da-DK" b="1" dirty="0">
              <a:solidFill>
                <a:srgbClr val="008000"/>
              </a:solidFill>
            </a:endParaRPr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7122130" y="5334709"/>
            <a:ext cx="1106904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a-DK" altLang="da-DK" b="1" dirty="0" smtClean="0">
                <a:solidFill>
                  <a:srgbClr val="0000FF"/>
                </a:solidFill>
              </a:rPr>
              <a:t>  </a:t>
            </a:r>
            <a:r>
              <a:rPr lang="da-DK" altLang="da-DK" b="1" dirty="0" smtClean="0">
                <a:solidFill>
                  <a:srgbClr val="008000"/>
                </a:solidFill>
              </a:rPr>
              <a:t>4</a:t>
            </a:r>
            <a:endParaRPr lang="da-DK" altLang="da-DK" b="1" dirty="0">
              <a:solidFill>
                <a:srgbClr val="008000"/>
              </a:solidFill>
            </a:endParaRP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7504890" y="5334709"/>
            <a:ext cx="711016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b="1" dirty="0" smtClean="0">
                <a:solidFill>
                  <a:srgbClr val="0000FF"/>
                </a:solidFill>
              </a:rPr>
              <a:t>(</a:t>
            </a:r>
            <a:r>
              <a:rPr lang="da-DK" altLang="da-DK" b="1" dirty="0" smtClean="0">
                <a:solidFill>
                  <a:srgbClr val="008000"/>
                </a:solidFill>
              </a:rPr>
              <a:t>4</a:t>
            </a:r>
            <a:r>
              <a:rPr lang="da-DK" altLang="da-DK" b="1" dirty="0" smtClean="0">
                <a:solidFill>
                  <a:srgbClr val="0000FF"/>
                </a:solidFill>
              </a:rPr>
              <a:t>,</a:t>
            </a:r>
            <a:r>
              <a:rPr lang="da-DK" altLang="da-DK" b="1" dirty="0" smtClean="0">
                <a:solidFill>
                  <a:srgbClr val="FF0000"/>
                </a:solidFill>
              </a:rPr>
              <a:t>4</a:t>
            </a:r>
            <a:r>
              <a:rPr lang="da-DK" altLang="da-DK" b="1" dirty="0" smtClean="0">
                <a:solidFill>
                  <a:srgbClr val="0000FF"/>
                </a:solidFill>
              </a:rPr>
              <a:t>)</a:t>
            </a:r>
            <a:endParaRPr lang="da-DK" altLang="da-DK" b="1" dirty="0">
              <a:solidFill>
                <a:srgbClr val="008000"/>
              </a:solidFill>
            </a:endParaRPr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8147663" y="5334709"/>
            <a:ext cx="905322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a-DK" altLang="da-DK" b="1" dirty="0" smtClean="0">
                <a:solidFill>
                  <a:srgbClr val="0000FF"/>
                </a:solidFill>
              </a:rPr>
              <a:t>  </a:t>
            </a:r>
            <a:r>
              <a:rPr lang="da-DK" altLang="da-DK" b="1" dirty="0" smtClean="0">
                <a:solidFill>
                  <a:srgbClr val="008000"/>
                </a:solidFill>
              </a:rPr>
              <a:t>8</a:t>
            </a:r>
            <a:endParaRPr lang="da-DK" altLang="da-DK" b="1" dirty="0">
              <a:solidFill>
                <a:srgbClr val="008000"/>
              </a:solidFill>
            </a:endParaRPr>
          </a:p>
        </p:txBody>
      </p:sp>
      <p:sp>
        <p:nvSpPr>
          <p:cNvPr id="34" name="Content Placeholder 2"/>
          <p:cNvSpPr txBox="1">
            <a:spLocks/>
          </p:cNvSpPr>
          <p:nvPr/>
        </p:nvSpPr>
        <p:spPr bwMode="auto">
          <a:xfrm>
            <a:off x="968664" y="5396222"/>
            <a:ext cx="4206840" cy="99719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spcBef>
                <a:spcPct val="20000"/>
              </a:spcBef>
              <a:defRPr sz="1600" b="1">
                <a:solidFill>
                  <a:srgbClr val="0000FF"/>
                </a:solidFill>
              </a:defRPr>
            </a:lvl1pPr>
          </a:lstStyle>
          <a:p>
            <a:pPr marL="182563" indent="-182563">
              <a:buFont typeface="Arial" panose="020B0604020202020204" pitchFamily="34" charset="0"/>
              <a:buChar char="•"/>
            </a:pPr>
            <a:r>
              <a:rPr lang="da-DK" sz="1400" dirty="0" smtClean="0">
                <a:solidFill>
                  <a:srgbClr val="008000"/>
                </a:solidFill>
              </a:rPr>
              <a:t>res</a:t>
            </a:r>
            <a:r>
              <a:rPr lang="da-DK" sz="1400" dirty="0" smtClean="0"/>
              <a:t> </a:t>
            </a:r>
            <a:r>
              <a:rPr lang="da-DK" sz="1400" dirty="0" smtClean="0"/>
              <a:t>initialiseres til startværdien og holder </a:t>
            </a:r>
            <a:r>
              <a:rPr lang="da-DK" sz="1400" dirty="0"/>
              <a:t>det </a:t>
            </a:r>
            <a:r>
              <a:rPr lang="da-DK" sz="1400" dirty="0" smtClean="0"/>
              <a:t>foreløbige resultat</a:t>
            </a:r>
            <a:endParaRPr lang="da-DK" sz="1400" dirty="0"/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da-DK" sz="1400" dirty="0"/>
              <a:t>For hvert element </a:t>
            </a:r>
            <a:r>
              <a:rPr lang="da-DK" sz="1400" dirty="0" smtClean="0">
                <a:solidFill>
                  <a:srgbClr val="FF0000"/>
                </a:solidFill>
              </a:rPr>
              <a:t>s</a:t>
            </a:r>
            <a:r>
              <a:rPr lang="da-DK" sz="1400" dirty="0" smtClean="0"/>
              <a:t> </a:t>
            </a:r>
            <a:r>
              <a:rPr lang="da-DK" sz="1400" dirty="0"/>
              <a:t>i </a:t>
            </a:r>
            <a:r>
              <a:rPr lang="da-DK" sz="1400" dirty="0" err="1" smtClean="0"/>
              <a:t>stream'en</a:t>
            </a:r>
            <a:r>
              <a:rPr lang="da-DK" sz="1400" dirty="0" smtClean="0"/>
              <a:t> </a:t>
            </a:r>
            <a:r>
              <a:rPr lang="da-DK" sz="1400" dirty="0"/>
              <a:t>bruges </a:t>
            </a:r>
            <a:r>
              <a:rPr lang="da-DK" sz="1400" dirty="0" err="1"/>
              <a:t>lambda'en</a:t>
            </a:r>
            <a:r>
              <a:rPr lang="da-DK" sz="1400" dirty="0"/>
              <a:t> </a:t>
            </a:r>
            <a:r>
              <a:rPr lang="da-DK" sz="1400" dirty="0" smtClean="0"/>
              <a:t>til at </a:t>
            </a:r>
            <a:r>
              <a:rPr lang="da-DK" sz="1400" dirty="0"/>
              <a:t>beregne </a:t>
            </a:r>
            <a:r>
              <a:rPr lang="da-DK" sz="1400" dirty="0" smtClean="0"/>
              <a:t>den nye værdi af </a:t>
            </a:r>
            <a:r>
              <a:rPr lang="da-DK" sz="1400" dirty="0" smtClean="0">
                <a:solidFill>
                  <a:srgbClr val="008000"/>
                </a:solidFill>
              </a:rPr>
              <a:t>res</a:t>
            </a:r>
            <a:endParaRPr lang="da-DK" sz="1400" dirty="0" smtClean="0">
              <a:solidFill>
                <a:srgbClr val="008000"/>
              </a:solidFill>
            </a:endParaRPr>
          </a:p>
        </p:txBody>
      </p:sp>
      <p:sp>
        <p:nvSpPr>
          <p:cNvPr id="35" name="Line 22"/>
          <p:cNvSpPr>
            <a:spLocks noChangeShapeType="1"/>
          </p:cNvSpPr>
          <p:nvPr/>
        </p:nvSpPr>
        <p:spPr bwMode="auto">
          <a:xfrm flipV="1">
            <a:off x="3510247" y="4646868"/>
            <a:ext cx="0" cy="30348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6" name="Line 22"/>
          <p:cNvSpPr>
            <a:spLocks noChangeShapeType="1"/>
          </p:cNvSpPr>
          <p:nvPr/>
        </p:nvSpPr>
        <p:spPr bwMode="auto">
          <a:xfrm flipV="1">
            <a:off x="6019577" y="4646868"/>
            <a:ext cx="0" cy="30348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7" name="Text Box 21"/>
          <p:cNvSpPr txBox="1">
            <a:spLocks noChangeArrowheads="1"/>
          </p:cNvSpPr>
          <p:nvPr/>
        </p:nvSpPr>
        <p:spPr bwMode="auto">
          <a:xfrm>
            <a:off x="2834683" y="4869014"/>
            <a:ext cx="136815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Startværdi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38" name="Text Box 4"/>
          <p:cNvSpPr txBox="1">
            <a:spLocks noChangeArrowheads="1"/>
          </p:cNvSpPr>
          <p:nvPr/>
        </p:nvSpPr>
        <p:spPr bwMode="auto">
          <a:xfrm>
            <a:off x="4787643" y="4886744"/>
            <a:ext cx="361009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ctr" eaLnBrk="1" hangingPunct="1">
              <a:spcBef>
                <a:spcPct val="50000"/>
              </a:spcBef>
              <a:buFontTx/>
              <a:buNone/>
              <a:defRPr sz="1600" b="1">
                <a:solidFill>
                  <a:srgbClr val="0000FF"/>
                </a:solidFill>
              </a:defRPr>
            </a:lvl1pPr>
          </a:lstStyle>
          <a:p>
            <a:r>
              <a:rPr lang="en-US" altLang="da-DK" dirty="0"/>
              <a:t>Lambda: int * int </a:t>
            </a:r>
            <a:r>
              <a:rPr lang="en-US" altLang="da-DK" baseline="15000" dirty="0"/>
              <a:t>–</a:t>
            </a:r>
            <a:r>
              <a:rPr lang="en-US" altLang="da-DK" dirty="0" smtClean="0"/>
              <a:t>&gt; </a:t>
            </a:r>
            <a:r>
              <a:rPr lang="en-US" altLang="da-DK" dirty="0"/>
              <a:t>int</a:t>
            </a:r>
          </a:p>
        </p:txBody>
      </p:sp>
      <p:sp>
        <p:nvSpPr>
          <p:cNvPr id="39" name="Content Placeholder 2"/>
          <p:cNvSpPr txBox="1">
            <a:spLocks/>
          </p:cNvSpPr>
          <p:nvPr/>
        </p:nvSpPr>
        <p:spPr bwMode="auto">
          <a:xfrm>
            <a:off x="5580704" y="5861687"/>
            <a:ext cx="2808312" cy="523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spcBef>
                <a:spcPct val="20000"/>
              </a:spcBef>
              <a:defRPr sz="1600" b="1">
                <a:solidFill>
                  <a:srgbClr val="0000FF"/>
                </a:solidFill>
              </a:defRPr>
            </a:lvl1pPr>
          </a:lstStyle>
          <a:p>
            <a:r>
              <a:rPr lang="da-DK" sz="1400" dirty="0" smtClean="0"/>
              <a:t>I </a:t>
            </a:r>
            <a:r>
              <a:rPr lang="da-DK" sz="1400" dirty="0"/>
              <a:t>dette </a:t>
            </a:r>
            <a:r>
              <a:rPr lang="da-DK" sz="1400" dirty="0" smtClean="0"/>
              <a:t>tilfælde findes </a:t>
            </a:r>
            <a:r>
              <a:rPr lang="da-DK" sz="1400" dirty="0" smtClean="0">
                <a:solidFill>
                  <a:srgbClr val="008000"/>
                </a:solidFill>
              </a:rPr>
              <a:t>summen</a:t>
            </a:r>
            <a:r>
              <a:rPr lang="da-DK" sz="1400" dirty="0" smtClean="0"/>
              <a:t> af heltallene </a:t>
            </a:r>
            <a:r>
              <a:rPr lang="da-DK" sz="1400" dirty="0"/>
              <a:t>i </a:t>
            </a:r>
            <a:r>
              <a:rPr lang="da-DK" sz="1400" dirty="0" err="1" smtClean="0"/>
              <a:t>stream'en</a:t>
            </a:r>
            <a:endParaRPr lang="da-DK" sz="1400" dirty="0"/>
          </a:p>
        </p:txBody>
      </p:sp>
    </p:spTree>
    <p:extLst>
      <p:ext uri="{BB962C8B-B14F-4D97-AF65-F5344CB8AC3E}">
        <p14:creationId xmlns:p14="http://schemas.microsoft.com/office/powerpoint/2010/main" val="2184125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4" grpId="0" animBg="1"/>
      <p:bldP spid="29" grpId="0" animBg="1"/>
      <p:bldP spid="30" grpId="0" animBg="1"/>
      <p:bldP spid="26" grpId="0" animBg="1"/>
      <p:bldP spid="27" grpId="0" animBg="1"/>
      <p:bldP spid="31" grpId="0" animBg="1"/>
      <p:bldP spid="34" grpId="0" animBg="1"/>
      <p:bldP spid="3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Alternativ reduce funktionen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16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1" y="1052736"/>
            <a:ext cx="5975895" cy="1512168"/>
          </a:xfrm>
        </p:spPr>
        <p:txBody>
          <a:bodyPr/>
          <a:lstStyle/>
          <a:p>
            <a:r>
              <a:rPr lang="da-DK" sz="2000" dirty="0" smtClean="0"/>
              <a:t>Det </a:t>
            </a:r>
            <a:r>
              <a:rPr lang="da-DK" sz="2000" dirty="0" smtClean="0">
                <a:solidFill>
                  <a:srgbClr val="008000"/>
                </a:solidFill>
              </a:rPr>
              <a:t>maksimale</a:t>
            </a:r>
            <a:r>
              <a:rPr lang="da-DK" sz="2000" dirty="0" smtClean="0"/>
              <a:t> antal elefanter, set i en enkelt</a:t>
            </a:r>
            <a:br>
              <a:rPr lang="da-DK" sz="2000" dirty="0" smtClean="0"/>
            </a:br>
            <a:r>
              <a:rPr lang="da-DK" sz="2000" dirty="0" smtClean="0"/>
              <a:t>sighting, kan beregnes ved at ændre den</a:t>
            </a:r>
            <a:br>
              <a:rPr lang="da-DK" sz="2000" dirty="0" smtClean="0"/>
            </a:br>
            <a:r>
              <a:rPr lang="da-DK" sz="2000" dirty="0" smtClean="0"/>
              <a:t>lambda, der gives som parameter til reduce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971600" y="2513941"/>
            <a:ext cx="7907725" cy="158812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sightings.stream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.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filter(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s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-&gt;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s.getAnimal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().equals(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"Elephant"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.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map(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s -&gt;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s.getCount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.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reduce(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res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1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rgbClr val="FF0000"/>
                </a:solidFill>
                <a:latin typeface="Courier New" pitchFamily="49" charset="0"/>
              </a:rPr>
              <a:t>s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-&gt;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Math.max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(res,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s) );</a:t>
            </a:r>
            <a:endParaRPr lang="en-US" altLang="da-DK" sz="180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300"/>
              </a:spcBef>
              <a:buFontTx/>
              <a:buNone/>
            </a:pPr>
            <a:endParaRPr lang="en-US" altLang="da-DK" sz="800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803904" y="3607591"/>
            <a:ext cx="3767328" cy="269466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rPr>
              <a:t>                     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384145" y="3618164"/>
            <a:ext cx="237371" cy="26114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 flipV="1">
            <a:off x="3502830" y="3879306"/>
            <a:ext cx="0" cy="30348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2555776" y="4122110"/>
            <a:ext cx="136815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Startværdi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4492431" y="4153189"/>
            <a:ext cx="361009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ctr" eaLnBrk="1" hangingPunct="1">
              <a:spcBef>
                <a:spcPct val="50000"/>
              </a:spcBef>
              <a:buFontTx/>
              <a:buNone/>
              <a:defRPr sz="1600" b="1">
                <a:solidFill>
                  <a:srgbClr val="0000FF"/>
                </a:solidFill>
              </a:defRPr>
            </a:lvl1pPr>
          </a:lstStyle>
          <a:p>
            <a:r>
              <a:rPr lang="en-US" altLang="da-DK" dirty="0"/>
              <a:t>Lambda: int * int </a:t>
            </a:r>
            <a:r>
              <a:rPr lang="en-US" altLang="da-DK" baseline="15000" dirty="0"/>
              <a:t>–</a:t>
            </a:r>
            <a:r>
              <a:rPr lang="en-US" altLang="da-DK" dirty="0" smtClean="0"/>
              <a:t>&gt; </a:t>
            </a:r>
            <a:r>
              <a:rPr lang="en-US" altLang="da-DK" dirty="0"/>
              <a:t>int</a:t>
            </a: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V="1">
            <a:off x="5635434" y="3879306"/>
            <a:ext cx="0" cy="30348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547074" y="1052736"/>
            <a:ext cx="2489422" cy="1440160"/>
            <a:chOff x="6876256" y="1052736"/>
            <a:chExt cx="2129382" cy="1440160"/>
          </a:xfrm>
        </p:grpSpPr>
        <p:pic>
          <p:nvPicPr>
            <p:cNvPr id="21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804" t="12911" r="-473" b="24745"/>
            <a:stretch/>
          </p:blipFill>
          <p:spPr bwMode="auto">
            <a:xfrm>
              <a:off x="6876256" y="1052736"/>
              <a:ext cx="2129382" cy="1440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Content Placeholder 2"/>
            <p:cNvSpPr txBox="1">
              <a:spLocks/>
            </p:cNvSpPr>
            <p:nvPr/>
          </p:nvSpPr>
          <p:spPr bwMode="auto">
            <a:xfrm>
              <a:off x="8546446" y="1667400"/>
              <a:ext cx="223085" cy="143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ＭＳ Ｐゴシック" pitchFamily="-106" charset="-128"/>
                  <a:cs typeface="ＭＳ Ｐゴシック" pitchFamily="-106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ＭＳ Ｐゴシック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indent="0" algn="ctr">
                <a:buNone/>
              </a:pPr>
              <a:r>
                <a:rPr lang="da-DK" sz="1050" b="0" kern="0" dirty="0" smtClean="0">
                  <a:solidFill>
                    <a:schemeClr val="tx1"/>
                  </a:solidFill>
                </a:rPr>
                <a:t>4</a:t>
              </a:r>
              <a:endParaRPr lang="da-DK" sz="1050" b="0" kern="0" dirty="0">
                <a:solidFill>
                  <a:schemeClr val="tx1"/>
                </a:solidFill>
              </a:endParaRPr>
            </a:p>
          </p:txBody>
        </p:sp>
      </p:grpSp>
      <p:sp>
        <p:nvSpPr>
          <p:cNvPr id="46" name="Text Box 21"/>
          <p:cNvSpPr txBox="1">
            <a:spLocks noChangeArrowheads="1"/>
          </p:cNvSpPr>
          <p:nvPr/>
        </p:nvSpPr>
        <p:spPr bwMode="auto">
          <a:xfrm>
            <a:off x="5504304" y="4700797"/>
            <a:ext cx="288032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b="1" dirty="0" smtClean="0">
                <a:solidFill>
                  <a:srgbClr val="008000"/>
                </a:solidFill>
              </a:rPr>
              <a:t>0</a:t>
            </a:r>
            <a:endParaRPr lang="da-DK" altLang="da-DK" b="1" dirty="0">
              <a:solidFill>
                <a:srgbClr val="008000"/>
              </a:solidFill>
            </a:endParaRPr>
          </a:p>
        </p:txBody>
      </p:sp>
      <p:sp>
        <p:nvSpPr>
          <p:cNvPr id="47" name="Text Box 21"/>
          <p:cNvSpPr txBox="1">
            <a:spLocks noChangeArrowheads="1"/>
          </p:cNvSpPr>
          <p:nvPr/>
        </p:nvSpPr>
        <p:spPr bwMode="auto">
          <a:xfrm>
            <a:off x="5436096" y="4700797"/>
            <a:ext cx="767434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b="1" dirty="0" smtClean="0">
                <a:solidFill>
                  <a:srgbClr val="0000FF"/>
                </a:solidFill>
              </a:rPr>
              <a:t>(</a:t>
            </a:r>
            <a:r>
              <a:rPr lang="da-DK" altLang="da-DK" b="1" dirty="0" smtClean="0">
                <a:solidFill>
                  <a:srgbClr val="008000"/>
                </a:solidFill>
              </a:rPr>
              <a:t>0</a:t>
            </a:r>
            <a:r>
              <a:rPr lang="da-DK" altLang="da-DK" b="1" dirty="0" smtClean="0">
                <a:solidFill>
                  <a:srgbClr val="0000FF"/>
                </a:solidFill>
              </a:rPr>
              <a:t>,</a:t>
            </a:r>
            <a:r>
              <a:rPr lang="da-DK" altLang="da-DK" b="1" dirty="0" smtClean="0">
                <a:solidFill>
                  <a:srgbClr val="FF0000"/>
                </a:solidFill>
              </a:rPr>
              <a:t>3</a:t>
            </a:r>
            <a:r>
              <a:rPr lang="da-DK" altLang="da-DK" b="1" dirty="0" smtClean="0">
                <a:solidFill>
                  <a:srgbClr val="0000FF"/>
                </a:solidFill>
              </a:rPr>
              <a:t>)</a:t>
            </a:r>
            <a:endParaRPr lang="da-DK" altLang="da-DK" b="1" dirty="0">
              <a:solidFill>
                <a:srgbClr val="008000"/>
              </a:solidFill>
            </a:endParaRPr>
          </a:p>
        </p:txBody>
      </p:sp>
      <p:sp>
        <p:nvSpPr>
          <p:cNvPr id="48" name="Text Box 21"/>
          <p:cNvSpPr txBox="1">
            <a:spLocks noChangeArrowheads="1"/>
          </p:cNvSpPr>
          <p:nvPr/>
        </p:nvSpPr>
        <p:spPr bwMode="auto">
          <a:xfrm>
            <a:off x="6034019" y="4700797"/>
            <a:ext cx="951048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a-DK" altLang="da-DK" b="1" dirty="0" smtClean="0">
                <a:solidFill>
                  <a:srgbClr val="0000FF"/>
                </a:solidFill>
              </a:rPr>
              <a:t>  </a:t>
            </a:r>
            <a:r>
              <a:rPr lang="da-DK" altLang="da-DK" b="1" dirty="0" smtClean="0">
                <a:solidFill>
                  <a:srgbClr val="008000"/>
                </a:solidFill>
              </a:rPr>
              <a:t>3</a:t>
            </a:r>
            <a:endParaRPr lang="da-DK" altLang="da-DK" b="1" dirty="0">
              <a:solidFill>
                <a:srgbClr val="008000"/>
              </a:solidFill>
            </a:endParaRPr>
          </a:p>
        </p:txBody>
      </p:sp>
      <p:sp>
        <p:nvSpPr>
          <p:cNvPr id="49" name="Text Box 21"/>
          <p:cNvSpPr txBox="1">
            <a:spLocks noChangeArrowheads="1"/>
          </p:cNvSpPr>
          <p:nvPr/>
        </p:nvSpPr>
        <p:spPr bwMode="auto">
          <a:xfrm>
            <a:off x="6409637" y="4700797"/>
            <a:ext cx="787793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b="1" dirty="0" smtClean="0">
                <a:solidFill>
                  <a:srgbClr val="0000FF"/>
                </a:solidFill>
              </a:rPr>
              <a:t>(</a:t>
            </a:r>
            <a:r>
              <a:rPr lang="da-DK" altLang="da-DK" b="1" dirty="0" smtClean="0">
                <a:solidFill>
                  <a:srgbClr val="008000"/>
                </a:solidFill>
              </a:rPr>
              <a:t>3</a:t>
            </a:r>
            <a:r>
              <a:rPr lang="da-DK" altLang="da-DK" b="1" dirty="0" smtClean="0">
                <a:solidFill>
                  <a:srgbClr val="0000FF"/>
                </a:solidFill>
              </a:rPr>
              <a:t>,</a:t>
            </a:r>
            <a:r>
              <a:rPr lang="da-DK" altLang="da-DK" b="1" dirty="0" smtClean="0">
                <a:solidFill>
                  <a:srgbClr val="FF0000"/>
                </a:solidFill>
              </a:rPr>
              <a:t>1</a:t>
            </a:r>
            <a:r>
              <a:rPr lang="da-DK" altLang="da-DK" b="1" dirty="0" smtClean="0">
                <a:solidFill>
                  <a:srgbClr val="0000FF"/>
                </a:solidFill>
              </a:rPr>
              <a:t>)</a:t>
            </a:r>
            <a:endParaRPr lang="da-DK" altLang="da-DK" b="1" dirty="0">
              <a:solidFill>
                <a:srgbClr val="008000"/>
              </a:solidFill>
            </a:endParaRPr>
          </a:p>
        </p:txBody>
      </p:sp>
      <p:sp>
        <p:nvSpPr>
          <p:cNvPr id="50" name="Text Box 21"/>
          <p:cNvSpPr txBox="1">
            <a:spLocks noChangeArrowheads="1"/>
          </p:cNvSpPr>
          <p:nvPr/>
        </p:nvSpPr>
        <p:spPr bwMode="auto">
          <a:xfrm>
            <a:off x="7050122" y="4700797"/>
            <a:ext cx="1106904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a-DK" altLang="da-DK" b="1" dirty="0" smtClean="0">
                <a:solidFill>
                  <a:srgbClr val="0000FF"/>
                </a:solidFill>
              </a:rPr>
              <a:t>  </a:t>
            </a:r>
            <a:r>
              <a:rPr lang="da-DK" altLang="da-DK" b="1" dirty="0" smtClean="0">
                <a:solidFill>
                  <a:srgbClr val="008000"/>
                </a:solidFill>
              </a:rPr>
              <a:t>3</a:t>
            </a:r>
            <a:endParaRPr lang="da-DK" altLang="da-DK" b="1" dirty="0">
              <a:solidFill>
                <a:srgbClr val="008000"/>
              </a:solidFill>
            </a:endParaRPr>
          </a:p>
        </p:txBody>
      </p:sp>
      <p:sp>
        <p:nvSpPr>
          <p:cNvPr id="51" name="Text Box 21"/>
          <p:cNvSpPr txBox="1">
            <a:spLocks noChangeArrowheads="1"/>
          </p:cNvSpPr>
          <p:nvPr/>
        </p:nvSpPr>
        <p:spPr bwMode="auto">
          <a:xfrm>
            <a:off x="7496609" y="4700797"/>
            <a:ext cx="711016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b="1" dirty="0" smtClean="0">
                <a:solidFill>
                  <a:srgbClr val="0000FF"/>
                </a:solidFill>
              </a:rPr>
              <a:t>(</a:t>
            </a:r>
            <a:r>
              <a:rPr lang="da-DK" altLang="da-DK" b="1" dirty="0" smtClean="0">
                <a:solidFill>
                  <a:srgbClr val="008000"/>
                </a:solidFill>
              </a:rPr>
              <a:t>3</a:t>
            </a:r>
            <a:r>
              <a:rPr lang="da-DK" altLang="da-DK" b="1" dirty="0" smtClean="0">
                <a:solidFill>
                  <a:srgbClr val="0000FF"/>
                </a:solidFill>
              </a:rPr>
              <a:t>,</a:t>
            </a:r>
            <a:r>
              <a:rPr lang="da-DK" altLang="da-DK" b="1" dirty="0" smtClean="0">
                <a:solidFill>
                  <a:srgbClr val="FF0000"/>
                </a:solidFill>
              </a:rPr>
              <a:t>4</a:t>
            </a:r>
            <a:r>
              <a:rPr lang="da-DK" altLang="da-DK" b="1" dirty="0" smtClean="0">
                <a:solidFill>
                  <a:srgbClr val="0000FF"/>
                </a:solidFill>
              </a:rPr>
              <a:t>)</a:t>
            </a:r>
            <a:endParaRPr lang="da-DK" altLang="da-DK" b="1" dirty="0">
              <a:solidFill>
                <a:srgbClr val="008000"/>
              </a:solidFill>
            </a:endParaRPr>
          </a:p>
        </p:txBody>
      </p:sp>
      <p:sp>
        <p:nvSpPr>
          <p:cNvPr id="52" name="Text Box 21"/>
          <p:cNvSpPr txBox="1">
            <a:spLocks noChangeArrowheads="1"/>
          </p:cNvSpPr>
          <p:nvPr/>
        </p:nvSpPr>
        <p:spPr bwMode="auto">
          <a:xfrm>
            <a:off x="8139382" y="4700797"/>
            <a:ext cx="770750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a-DK" altLang="da-DK" b="1" dirty="0" smtClean="0">
                <a:solidFill>
                  <a:srgbClr val="0000FF"/>
                </a:solidFill>
              </a:rPr>
              <a:t>  </a:t>
            </a:r>
            <a:r>
              <a:rPr lang="da-DK" altLang="da-DK" b="1" dirty="0" smtClean="0">
                <a:solidFill>
                  <a:srgbClr val="008000"/>
                </a:solidFill>
              </a:rPr>
              <a:t>4</a:t>
            </a:r>
            <a:endParaRPr lang="da-DK" altLang="da-DK" b="1" dirty="0">
              <a:solidFill>
                <a:srgbClr val="008000"/>
              </a:solidFill>
            </a:endParaRPr>
          </a:p>
        </p:txBody>
      </p:sp>
      <p:sp>
        <p:nvSpPr>
          <p:cNvPr id="53" name="Content Placeholder 2"/>
          <p:cNvSpPr txBox="1">
            <a:spLocks/>
          </p:cNvSpPr>
          <p:nvPr/>
        </p:nvSpPr>
        <p:spPr bwMode="auto">
          <a:xfrm>
            <a:off x="5522864" y="5229190"/>
            <a:ext cx="3230098" cy="523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spcBef>
                <a:spcPct val="20000"/>
              </a:spcBef>
              <a:defRPr sz="1600" b="1">
                <a:solidFill>
                  <a:srgbClr val="0000FF"/>
                </a:solidFill>
              </a:defRPr>
            </a:lvl1pPr>
          </a:lstStyle>
          <a:p>
            <a:r>
              <a:rPr lang="da-DK" sz="1400" dirty="0" smtClean="0"/>
              <a:t>I </a:t>
            </a:r>
            <a:r>
              <a:rPr lang="da-DK" sz="1400" dirty="0"/>
              <a:t>dette </a:t>
            </a:r>
            <a:r>
              <a:rPr lang="da-DK" sz="1400" dirty="0" smtClean="0"/>
              <a:t>tilfælde </a:t>
            </a:r>
            <a:r>
              <a:rPr lang="da-DK" sz="1400" dirty="0"/>
              <a:t>findes det </a:t>
            </a:r>
            <a:r>
              <a:rPr lang="da-DK" sz="1400" dirty="0">
                <a:solidFill>
                  <a:srgbClr val="008000"/>
                </a:solidFill>
              </a:rPr>
              <a:t>maksimale</a:t>
            </a:r>
            <a:r>
              <a:rPr lang="da-DK" sz="1400" dirty="0"/>
              <a:t> </a:t>
            </a:r>
            <a:r>
              <a:rPr lang="da-DK" sz="1400" dirty="0" smtClean="0"/>
              <a:t>af heltallene </a:t>
            </a:r>
            <a:r>
              <a:rPr lang="da-DK" sz="1400" dirty="0"/>
              <a:t>i </a:t>
            </a:r>
            <a:r>
              <a:rPr lang="da-DK" sz="1400" dirty="0" err="1" smtClean="0"/>
              <a:t>stream'en</a:t>
            </a:r>
            <a:endParaRPr lang="da-DK" sz="1400" dirty="0"/>
          </a:p>
        </p:txBody>
      </p:sp>
      <p:sp>
        <p:nvSpPr>
          <p:cNvPr id="54" name="Content Placeholder 2"/>
          <p:cNvSpPr txBox="1">
            <a:spLocks/>
          </p:cNvSpPr>
          <p:nvPr/>
        </p:nvSpPr>
        <p:spPr bwMode="auto">
          <a:xfrm>
            <a:off x="950988" y="4785214"/>
            <a:ext cx="4215372" cy="99719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spcBef>
                <a:spcPct val="20000"/>
              </a:spcBef>
              <a:defRPr sz="1600" b="1">
                <a:solidFill>
                  <a:srgbClr val="0000FF"/>
                </a:solidFill>
              </a:defRPr>
            </a:lvl1pPr>
          </a:lstStyle>
          <a:p>
            <a:pPr marL="182563" indent="-182563">
              <a:buFont typeface="Arial" panose="020B0604020202020204" pitchFamily="34" charset="0"/>
              <a:buChar char="•"/>
            </a:pPr>
            <a:r>
              <a:rPr lang="da-DK" sz="1400" dirty="0" smtClean="0">
                <a:solidFill>
                  <a:srgbClr val="008000"/>
                </a:solidFill>
              </a:rPr>
              <a:t>res</a:t>
            </a:r>
            <a:r>
              <a:rPr lang="da-DK" sz="1400" dirty="0" smtClean="0"/>
              <a:t> </a:t>
            </a:r>
            <a:r>
              <a:rPr lang="da-DK" sz="1400" dirty="0" smtClean="0"/>
              <a:t>initialiseres til startværdien og holder </a:t>
            </a:r>
            <a:r>
              <a:rPr lang="da-DK" sz="1400" dirty="0"/>
              <a:t>det </a:t>
            </a:r>
            <a:r>
              <a:rPr lang="da-DK" sz="1400" dirty="0" smtClean="0"/>
              <a:t>foreløbige resultat</a:t>
            </a:r>
            <a:endParaRPr lang="da-DK" sz="1400" dirty="0"/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da-DK" sz="1400" dirty="0"/>
              <a:t>For hvert element </a:t>
            </a:r>
            <a:r>
              <a:rPr lang="da-DK" sz="1400" dirty="0" smtClean="0">
                <a:solidFill>
                  <a:srgbClr val="FF0000"/>
                </a:solidFill>
              </a:rPr>
              <a:t>s</a:t>
            </a:r>
            <a:r>
              <a:rPr lang="da-DK" sz="1400" dirty="0" smtClean="0"/>
              <a:t> </a:t>
            </a:r>
            <a:r>
              <a:rPr lang="da-DK" sz="1400" dirty="0"/>
              <a:t>i </a:t>
            </a:r>
            <a:r>
              <a:rPr lang="da-DK" sz="1400" dirty="0" err="1" smtClean="0"/>
              <a:t>stream'en</a:t>
            </a:r>
            <a:r>
              <a:rPr lang="da-DK" sz="1400" dirty="0" smtClean="0"/>
              <a:t> </a:t>
            </a:r>
            <a:r>
              <a:rPr lang="da-DK" sz="1400" dirty="0"/>
              <a:t>bruges </a:t>
            </a:r>
            <a:r>
              <a:rPr lang="da-DK" sz="1400" dirty="0" err="1"/>
              <a:t>lambda'en</a:t>
            </a:r>
            <a:r>
              <a:rPr lang="da-DK" sz="1400" dirty="0"/>
              <a:t> </a:t>
            </a:r>
            <a:r>
              <a:rPr lang="da-DK" sz="1400" dirty="0" smtClean="0"/>
              <a:t>til at </a:t>
            </a:r>
            <a:r>
              <a:rPr lang="da-DK" sz="1400" dirty="0"/>
              <a:t>beregne </a:t>
            </a:r>
            <a:r>
              <a:rPr lang="da-DK" sz="1400" dirty="0" smtClean="0"/>
              <a:t>den </a:t>
            </a:r>
            <a:r>
              <a:rPr lang="da-DK" sz="1400" dirty="0"/>
              <a:t>nye </a:t>
            </a:r>
            <a:r>
              <a:rPr lang="da-DK" sz="1400" dirty="0" smtClean="0"/>
              <a:t>værdi af </a:t>
            </a:r>
            <a:r>
              <a:rPr lang="da-DK" sz="1400" dirty="0" smtClean="0">
                <a:solidFill>
                  <a:srgbClr val="008000"/>
                </a:solidFill>
              </a:rPr>
              <a:t>res</a:t>
            </a:r>
            <a:endParaRPr lang="da-DK" sz="1400" dirty="0" smtClean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830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350"/>
            <a:ext cx="8675687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Færdig metode (med streams og </a:t>
            </a:r>
            <a:r>
              <a:rPr lang="da-DK" altLang="da-DK" sz="3200" noProof="0" dirty="0" err="1" smtClean="0">
                <a:ea typeface="ＭＳ Ｐゴシック" pitchFamily="34" charset="-128"/>
              </a:rPr>
              <a:t>lambda'er</a:t>
            </a:r>
            <a:r>
              <a:rPr lang="da-DK" altLang="da-DK" sz="3200" noProof="0" dirty="0" smtClean="0">
                <a:ea typeface="ＭＳ Ｐゴシック" pitchFamily="34" charset="-128"/>
              </a:rPr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17</a:t>
            </a:fld>
            <a:endParaRPr lang="da-DK" altLang="da-DK" dirty="0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479833" y="1173425"/>
            <a:ext cx="8424937" cy="303159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/**</a:t>
            </a:r>
            <a:endParaRPr lang="en-US" altLang="da-DK" sz="16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Return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the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number of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sightings of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the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specified animal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@</a:t>
            </a:r>
            <a:r>
              <a:rPr lang="en-US" altLang="da-DK" sz="1600" dirty="0" err="1">
                <a:solidFill>
                  <a:srgbClr val="0000FF"/>
                </a:solidFill>
                <a:latin typeface="Courier New" pitchFamily="49" charset="0"/>
              </a:rPr>
              <a:t>param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 animal 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Type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of animal.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*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@return  Count of sightings of the given animal.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*/</a:t>
            </a:r>
            <a:endParaRPr lang="en-US" altLang="da-DK" sz="16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dirty="0" err="1">
                <a:solidFill>
                  <a:schemeClr val="tx1"/>
                </a:solidFill>
                <a:latin typeface="Courier New" pitchFamily="49" charset="0"/>
              </a:rPr>
              <a:t>getCount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(String animal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sightings.stream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                .filter(</a:t>
            </a:r>
            <a:r>
              <a:rPr lang="en-US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s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-&gt;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s.getAnimal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().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equals(animal))</a:t>
            </a:r>
            <a:endParaRPr lang="en-US" altLang="da-DK" sz="16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        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       .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map(</a:t>
            </a:r>
            <a:r>
              <a:rPr lang="en-US" altLang="da-DK" sz="7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s -&gt; </a:t>
            </a:r>
            <a:r>
              <a:rPr lang="en-US" altLang="da-DK" sz="1600" dirty="0" err="1">
                <a:solidFill>
                  <a:schemeClr val="tx1"/>
                </a:solidFill>
                <a:latin typeface="Courier New" pitchFamily="49" charset="0"/>
              </a:rPr>
              <a:t>s.getCount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7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                .reduce(</a:t>
            </a:r>
            <a:r>
              <a:rPr lang="en-US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en-US" altLang="da-DK" sz="7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res, s)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-&gt;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res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+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s</a:t>
            </a:r>
            <a:r>
              <a:rPr lang="en-US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1618322" y="2726108"/>
            <a:ext cx="6705281" cy="119641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rPr>
              <a:t>                     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V="1">
            <a:off x="3371104" y="3933056"/>
            <a:ext cx="0" cy="56473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2123728" y="4509120"/>
            <a:ext cx="504056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Vores pipeline (med parameteren </a:t>
            </a:r>
            <a:r>
              <a:rPr lang="da-DK" altLang="da-DK" sz="1600" b="1" dirty="0" err="1" smtClean="0">
                <a:solidFill>
                  <a:srgbClr val="008000"/>
                </a:solidFill>
              </a:rPr>
              <a:t>animal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indsat i stedet for konstanten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"</a:t>
            </a:r>
            <a:r>
              <a:rPr lang="da-DK" altLang="da-DK" sz="1600" b="1" dirty="0" err="1" smtClean="0">
                <a:solidFill>
                  <a:srgbClr val="008000"/>
                </a:solidFill>
              </a:rPr>
              <a:t>Elephant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"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) 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2195736" y="5259109"/>
            <a:ext cx="5317173" cy="99719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2563" indent="-18256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Hvis man vil have parallel eksekvering af elementerne i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stream'en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og dermed åbne op for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multi-core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processering, skal man erstatte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stream()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med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parallelStream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()</a:t>
            </a:r>
          </a:p>
          <a:p>
            <a:pPr marL="182563" indent="-18256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Giver kun en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tidsgevinst</a:t>
            </a:r>
            <a:r>
              <a:rPr lang="da-DK" altLang="da-DK" sz="1400" b="1" dirty="0">
                <a:solidFill>
                  <a:srgbClr val="0000FF"/>
                </a:solidFill>
              </a:rPr>
              <a:t>, hvis man har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 mange elementer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3707904" y="2751868"/>
            <a:ext cx="223222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rgbClr val="FF0000"/>
                </a:solidFill>
              </a:rPr>
              <a:t>● </a:t>
            </a:r>
            <a:r>
              <a:rPr lang="en-US" altLang="da-DK" sz="1400" b="1" dirty="0" smtClean="0">
                <a:solidFill>
                  <a:srgbClr val="FF0000"/>
                </a:solidFill>
              </a:rPr>
              <a:t>Stream&lt;Sighting&gt;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7416966" y="2876666"/>
            <a:ext cx="1763546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da-DK" sz="1400" b="1" dirty="0" smtClean="0">
                <a:solidFill>
                  <a:srgbClr val="FF0000"/>
                </a:solidFill>
              </a:rPr>
              <a:t>Stream&lt;Sighting&gt;</a:t>
            </a:r>
            <a:br>
              <a:rPr lang="en-US" altLang="da-DK" sz="1400" b="1" dirty="0" smtClean="0">
                <a:solidFill>
                  <a:srgbClr val="FF0000"/>
                </a:solidFill>
              </a:rPr>
            </a:br>
            <a:r>
              <a:rPr lang="en-US" altLang="da-DK" sz="1400" b="1" dirty="0" smtClean="0">
                <a:solidFill>
                  <a:srgbClr val="FF0000"/>
                </a:solidFill>
              </a:rPr>
              <a:t>          ●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916736" y="2954980"/>
            <a:ext cx="1904509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da-DK" sz="1400" dirty="0" smtClean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da-DK" sz="1400" b="1" dirty="0" smtClean="0">
                <a:solidFill>
                  <a:srgbClr val="FF0000"/>
                </a:solidFill>
              </a:rPr>
              <a:t>●</a:t>
            </a:r>
            <a:br>
              <a:rPr lang="en-US" altLang="da-DK" sz="1400" b="1" dirty="0" smtClean="0">
                <a:solidFill>
                  <a:srgbClr val="FF0000"/>
                </a:solidFill>
              </a:rPr>
            </a:br>
            <a:r>
              <a:rPr lang="en-US" altLang="da-DK" sz="1400" b="1" dirty="0" smtClean="0">
                <a:solidFill>
                  <a:srgbClr val="FF0000"/>
                </a:solidFill>
              </a:rPr>
              <a:t>ArrayList&lt;Sighting&gt;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5560719" y="3309745"/>
            <a:ext cx="223222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rgbClr val="FF0000"/>
                </a:solidFill>
              </a:rPr>
              <a:t>● </a:t>
            </a:r>
            <a:r>
              <a:rPr lang="en-US" altLang="da-DK" sz="1400" b="1" dirty="0" smtClean="0">
                <a:solidFill>
                  <a:srgbClr val="FF0000"/>
                </a:solidFill>
              </a:rPr>
              <a:t>Stream&lt;Integer&gt;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6662777" y="3590932"/>
            <a:ext cx="7920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rgbClr val="FF0000"/>
                </a:solidFill>
              </a:rPr>
              <a:t>● </a:t>
            </a:r>
            <a:r>
              <a:rPr lang="en-US" altLang="da-DK" sz="1400" b="1" dirty="0" smtClean="0">
                <a:solidFill>
                  <a:srgbClr val="FF0000"/>
                </a:solidFill>
              </a:rPr>
              <a:t>int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30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2" grpId="0"/>
      <p:bldP spid="13" grpId="0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Andre Stream metoder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18</a:t>
            </a:fld>
            <a:endParaRPr lang="da-DK" altLang="da-DK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468311" y="1033859"/>
            <a:ext cx="8496177" cy="5366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kern="0" dirty="0" smtClean="0"/>
              <a:t>Stream interfacet har ca. 40 forskellige metoder, hvoraf vi i det følgende vil bruge nedenstående</a:t>
            </a:r>
          </a:p>
          <a:p>
            <a:pPr lvl="1">
              <a:spcBef>
                <a:spcPts val="600"/>
              </a:spcBef>
            </a:pPr>
            <a:r>
              <a:rPr lang="da-DK" sz="1800" b="1" kern="0" dirty="0" err="1" smtClean="0">
                <a:solidFill>
                  <a:srgbClr val="008000"/>
                </a:solidFill>
              </a:rPr>
              <a:t>count</a:t>
            </a:r>
            <a:r>
              <a:rPr lang="da-DK" sz="1800" kern="0" dirty="0" smtClean="0">
                <a:solidFill>
                  <a:srgbClr val="008000"/>
                </a:solidFill>
              </a:rPr>
              <a:t> </a:t>
            </a:r>
            <a:r>
              <a:rPr lang="da-DK" sz="1800" kern="0" dirty="0" smtClean="0"/>
              <a:t>returnerer antallet af elementer i en Stream</a:t>
            </a:r>
          </a:p>
          <a:p>
            <a:pPr lvl="1">
              <a:spcBef>
                <a:spcPts val="600"/>
              </a:spcBef>
            </a:pPr>
            <a:r>
              <a:rPr lang="da-DK" sz="1800" b="1" kern="0" dirty="0" err="1" smtClean="0">
                <a:solidFill>
                  <a:srgbClr val="008000"/>
                </a:solidFill>
              </a:rPr>
              <a:t>findFirst</a:t>
            </a:r>
            <a:r>
              <a:rPr lang="da-DK" sz="1800" kern="0" dirty="0" smtClean="0"/>
              <a:t> returnerer første element i en stream af typen Stream&lt;T&gt;</a:t>
            </a:r>
            <a:br>
              <a:rPr lang="da-DK" sz="1800" kern="0" dirty="0" smtClean="0"/>
            </a:br>
            <a:r>
              <a:rPr lang="da-DK" sz="1800" kern="0" dirty="0" smtClean="0"/>
              <a:t>som et objekt af typen </a:t>
            </a:r>
            <a:r>
              <a:rPr lang="da-DK" sz="1800" b="1" kern="0" dirty="0">
                <a:solidFill>
                  <a:srgbClr val="008000"/>
                </a:solidFill>
              </a:rPr>
              <a:t>Optional&lt;T</a:t>
            </a:r>
            <a:r>
              <a:rPr lang="da-DK" sz="1800" b="1" kern="0" dirty="0" smtClean="0">
                <a:solidFill>
                  <a:srgbClr val="008000"/>
                </a:solidFill>
              </a:rPr>
              <a:t>&gt;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Optional&lt;T&gt; er et alternativ til at bruge </a:t>
            </a:r>
            <a:r>
              <a:rPr lang="da-DK" b="1" kern="0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null</a:t>
            </a: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til </a:t>
            </a: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at 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angive, </a:t>
            </a: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at man ikke 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har </a:t>
            </a: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et 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objekt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Buges i de funktionelle dele af </a:t>
            </a:r>
            <a:r>
              <a:rPr lang="da-DK" sz="1800" kern="0" dirty="0" smtClean="0"/>
              <a:t>Java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Metoden </a:t>
            </a:r>
            <a:r>
              <a:rPr lang="da-DK" sz="1800" b="1" kern="0" dirty="0" err="1" smtClean="0">
                <a:solidFill>
                  <a:srgbClr val="008000"/>
                </a:solidFill>
              </a:rPr>
              <a:t>isPresent</a:t>
            </a:r>
            <a:r>
              <a:rPr lang="da-DK" sz="1800" kern="0" dirty="0" smtClean="0"/>
              <a:t> fortæller, om der er et T objekt eller ej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Hvis der er et T objekt, kan dette hentes via metoden </a:t>
            </a:r>
            <a:r>
              <a:rPr lang="da-DK" sz="1800" b="1" kern="0" dirty="0" err="1" smtClean="0">
                <a:solidFill>
                  <a:srgbClr val="008000"/>
                </a:solidFill>
              </a:rPr>
              <a:t>get</a:t>
            </a:r>
            <a:endParaRPr lang="da-DK" sz="1800" b="1" kern="0" dirty="0" smtClean="0">
              <a:solidFill>
                <a:srgbClr val="008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da-DK" sz="1800" kern="0" dirty="0"/>
              <a:t>Metoden </a:t>
            </a:r>
            <a:r>
              <a:rPr lang="da-DK" sz="1800" b="1" kern="0" dirty="0">
                <a:solidFill>
                  <a:srgbClr val="008000"/>
                </a:solidFill>
              </a:rPr>
              <a:t>orElse(T </a:t>
            </a:r>
            <a:r>
              <a:rPr lang="da-DK" sz="1800" b="1" kern="0" dirty="0" err="1">
                <a:solidFill>
                  <a:srgbClr val="008000"/>
                </a:solidFill>
              </a:rPr>
              <a:t>other</a:t>
            </a:r>
            <a:r>
              <a:rPr lang="da-DK" sz="1800" b="1" kern="0" dirty="0" smtClean="0">
                <a:solidFill>
                  <a:srgbClr val="008000"/>
                </a:solidFill>
              </a:rPr>
              <a:t>)</a:t>
            </a:r>
            <a:r>
              <a:rPr lang="da-DK" sz="1800" kern="0" dirty="0" smtClean="0"/>
              <a:t> </a:t>
            </a:r>
            <a:r>
              <a:rPr lang="da-DK" sz="1800" kern="0" dirty="0"/>
              <a:t>returnerer det objekt, der er gemt i Optional objektet (hvis der findes et sådan) og ellers værdien af parameteren </a:t>
            </a:r>
            <a:r>
              <a:rPr lang="da-DK" sz="1800" b="1" kern="0" dirty="0" err="1">
                <a:solidFill>
                  <a:srgbClr val="008000"/>
                </a:solidFill>
              </a:rPr>
              <a:t>other</a:t>
            </a:r>
            <a:endParaRPr lang="da-DK" sz="1800" b="1" kern="0" dirty="0">
              <a:solidFill>
                <a:srgbClr val="008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da-DK" sz="1800" kern="0" dirty="0"/>
              <a:t>Det </a:t>
            </a:r>
            <a:r>
              <a:rPr lang="da-DK" sz="1800" kern="0" dirty="0" smtClean="0"/>
              <a:t>betyder, at</a:t>
            </a:r>
            <a:r>
              <a:rPr lang="da-DK" sz="1800" b="1" kern="0" dirty="0" smtClean="0">
                <a:solidFill>
                  <a:srgbClr val="008000"/>
                </a:solidFill>
              </a:rPr>
              <a:t> </a:t>
            </a:r>
            <a:r>
              <a:rPr lang="da-DK" sz="1800" b="1" kern="0" dirty="0">
                <a:solidFill>
                  <a:srgbClr val="008000"/>
                </a:solidFill>
              </a:rPr>
              <a:t>orElse(null)</a:t>
            </a:r>
            <a:r>
              <a:rPr lang="da-DK" sz="1800" kern="0" dirty="0"/>
              <a:t> returnerer, det objekt der er gemt i Optional objektet (hvis der </a:t>
            </a:r>
            <a:r>
              <a:rPr lang="da-DK" sz="1800" kern="0" dirty="0" smtClean="0"/>
              <a:t>findes </a:t>
            </a:r>
            <a:r>
              <a:rPr lang="da-DK" sz="1800" kern="0" dirty="0"/>
              <a:t>et sådan) og ellers </a:t>
            </a:r>
            <a:r>
              <a:rPr lang="da-DK" sz="1800" b="1" kern="0" dirty="0">
                <a:solidFill>
                  <a:srgbClr val="008000"/>
                </a:solidFill>
              </a:rPr>
              <a:t>null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Optional </a:t>
            </a:r>
            <a:r>
              <a:rPr lang="da-DK" sz="1800" kern="0" dirty="0" smtClean="0"/>
              <a:t>objekter er</a:t>
            </a:r>
            <a:r>
              <a:rPr lang="da-DK" sz="1800" b="1" kern="0" dirty="0" smtClean="0">
                <a:solidFill>
                  <a:srgbClr val="008000"/>
                </a:solidFill>
              </a:rPr>
              <a:t> immutable</a:t>
            </a:r>
          </a:p>
          <a:p>
            <a:pPr lvl="1">
              <a:spcBef>
                <a:spcPts val="600"/>
              </a:spcBef>
            </a:pPr>
            <a:endParaRPr lang="da-DK" sz="1800" kern="0" dirty="0" smtClean="0"/>
          </a:p>
        </p:txBody>
      </p:sp>
    </p:spTree>
    <p:extLst>
      <p:ext uri="{BB962C8B-B14F-4D97-AF65-F5344CB8AC3E}">
        <p14:creationId xmlns:p14="http://schemas.microsoft.com/office/powerpoint/2010/main" val="372695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err="1" smtClean="0">
                <a:ea typeface="ＭＳ Ｐゴシック" pitchFamily="34" charset="-128"/>
              </a:rPr>
              <a:t>IntStream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19</a:t>
            </a:fld>
            <a:endParaRPr lang="da-DK" altLang="da-DK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389296" y="1057515"/>
            <a:ext cx="8503183" cy="3906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kern="0" spc="-40" dirty="0" smtClean="0"/>
              <a:t>Stream </a:t>
            </a:r>
            <a:r>
              <a:rPr lang="da-DK" sz="2000" kern="0" spc="-40" dirty="0" smtClean="0"/>
              <a:t>interfacet </a:t>
            </a:r>
            <a:r>
              <a:rPr lang="da-DK" sz="2000" kern="0" spc="-40" dirty="0" smtClean="0"/>
              <a:t>har en metode, der kan producere en </a:t>
            </a:r>
            <a:r>
              <a:rPr lang="da-DK" sz="2000" kern="0" spc="-40" dirty="0" err="1" smtClean="0">
                <a:solidFill>
                  <a:srgbClr val="008000"/>
                </a:solidFill>
              </a:rPr>
              <a:t>IntStream</a:t>
            </a:r>
            <a:endParaRPr lang="da-DK" sz="2000" kern="0" spc="-40" dirty="0" smtClean="0">
              <a:solidFill>
                <a:srgbClr val="008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da-DK" sz="1800" b="1" kern="0" dirty="0" err="1">
                <a:solidFill>
                  <a:srgbClr val="008000"/>
                </a:solidFill>
              </a:rPr>
              <a:t>mapToInt</a:t>
            </a:r>
            <a:r>
              <a:rPr lang="da-DK" sz="1800" kern="0" dirty="0"/>
              <a:t> producerer en </a:t>
            </a:r>
            <a:r>
              <a:rPr lang="da-DK" sz="1800" kern="0" dirty="0" err="1"/>
              <a:t>IntStream</a:t>
            </a:r>
            <a:r>
              <a:rPr lang="da-DK" sz="1800" kern="0" dirty="0"/>
              <a:t> ud fra en Stream (ved hjælp af en brugerspecificeret </a:t>
            </a:r>
            <a:r>
              <a:rPr lang="da-DK" sz="1800" kern="0" dirty="0" smtClean="0"/>
              <a:t>lambda, der mapper hvert enkelt element i et heltal)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Det er vigtigt at skelne mellem </a:t>
            </a:r>
            <a:r>
              <a:rPr lang="da-DK" b="1" kern="0" dirty="0" err="1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IntStream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og </a:t>
            </a:r>
            <a:r>
              <a:rPr lang="da-DK" b="1" kern="0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Stream&lt;Integer&gt;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Begge er </a:t>
            </a:r>
            <a:r>
              <a:rPr lang="da-DK" sz="1800" kern="0" dirty="0" smtClean="0"/>
              <a:t>er en sekvens </a:t>
            </a:r>
            <a:r>
              <a:rPr lang="da-DK" sz="1800" kern="0" dirty="0"/>
              <a:t>af </a:t>
            </a:r>
            <a:r>
              <a:rPr lang="da-DK" sz="1800" kern="0" dirty="0" smtClean="0"/>
              <a:t>heltal, men </a:t>
            </a:r>
            <a:r>
              <a:rPr lang="da-DK" sz="1800" kern="0" dirty="0" err="1"/>
              <a:t>IntStream</a:t>
            </a:r>
            <a:r>
              <a:rPr lang="da-DK" sz="1800" kern="0" dirty="0"/>
              <a:t> har nogle </a:t>
            </a:r>
            <a:r>
              <a:rPr lang="da-DK" sz="1800" kern="0" dirty="0" smtClean="0"/>
              <a:t>metoder,</a:t>
            </a:r>
            <a:br>
              <a:rPr lang="da-DK" sz="1800" kern="0" dirty="0" smtClean="0"/>
            </a:br>
            <a:r>
              <a:rPr lang="da-DK" sz="1800" kern="0" dirty="0" smtClean="0"/>
              <a:t>som </a:t>
            </a:r>
            <a:r>
              <a:rPr lang="da-DK" sz="1800" kern="0" dirty="0"/>
              <a:t>en "almindelig" </a:t>
            </a:r>
            <a:r>
              <a:rPr lang="da-DK" sz="1800" kern="0" dirty="0" smtClean="0"/>
              <a:t>Stream </a:t>
            </a:r>
            <a:r>
              <a:rPr lang="da-DK" sz="1800" kern="0" dirty="0"/>
              <a:t>ikke </a:t>
            </a:r>
            <a:r>
              <a:rPr lang="da-DK" sz="1800" kern="0" dirty="0" smtClean="0"/>
              <a:t>har</a:t>
            </a:r>
            <a:endParaRPr lang="da-DK" sz="1800" b="1" kern="0" dirty="0">
              <a:solidFill>
                <a:srgbClr val="008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da-DK" sz="1800" b="1" kern="0" spc="-50" dirty="0" smtClean="0">
                <a:solidFill>
                  <a:srgbClr val="008000"/>
                </a:solidFill>
              </a:rPr>
              <a:t>sum</a:t>
            </a:r>
            <a:r>
              <a:rPr lang="da-DK" sz="1800" kern="0" spc="-50" dirty="0" smtClean="0">
                <a:solidFill>
                  <a:srgbClr val="008000"/>
                </a:solidFill>
              </a:rPr>
              <a:t> </a:t>
            </a:r>
            <a:r>
              <a:rPr lang="da-DK" sz="1800" kern="0" spc="-50" dirty="0"/>
              <a:t>returnerer summen af </a:t>
            </a:r>
            <a:r>
              <a:rPr lang="da-DK" sz="1800" kern="0" spc="-50" dirty="0" smtClean="0"/>
              <a:t>elementerne</a:t>
            </a:r>
          </a:p>
          <a:p>
            <a:pPr lvl="1">
              <a:spcBef>
                <a:spcPts val="600"/>
              </a:spcBef>
            </a:pPr>
            <a:r>
              <a:rPr lang="da-DK" sz="1800" b="1" kern="0" dirty="0" smtClean="0">
                <a:solidFill>
                  <a:srgbClr val="008000"/>
                </a:solidFill>
              </a:rPr>
              <a:t>min </a:t>
            </a:r>
            <a:r>
              <a:rPr lang="da-DK" sz="1800" kern="0" dirty="0"/>
              <a:t>og</a:t>
            </a:r>
            <a:r>
              <a:rPr lang="da-DK" sz="1800" b="1" kern="0" dirty="0" smtClean="0">
                <a:solidFill>
                  <a:srgbClr val="008000"/>
                </a:solidFill>
              </a:rPr>
              <a:t> max</a:t>
            </a:r>
            <a:r>
              <a:rPr lang="da-DK" sz="1800" kern="0" dirty="0" smtClean="0">
                <a:solidFill>
                  <a:srgbClr val="008000"/>
                </a:solidFill>
              </a:rPr>
              <a:t> </a:t>
            </a:r>
            <a:r>
              <a:rPr lang="da-DK" sz="1800" kern="0" dirty="0"/>
              <a:t>returnerer </a:t>
            </a:r>
            <a:r>
              <a:rPr lang="da-DK" sz="1800" kern="0" dirty="0" smtClean="0"/>
              <a:t>mindste og største element (som en </a:t>
            </a:r>
            <a:r>
              <a:rPr lang="da-DK" sz="1800" kern="0" dirty="0" err="1" smtClean="0"/>
              <a:t>OptionalInt</a:t>
            </a:r>
            <a:r>
              <a:rPr lang="da-DK" sz="1800" kern="0" dirty="0" smtClean="0"/>
              <a:t>)</a:t>
            </a:r>
          </a:p>
          <a:p>
            <a:pPr lvl="1">
              <a:spcBef>
                <a:spcPts val="600"/>
              </a:spcBef>
            </a:pPr>
            <a:r>
              <a:rPr lang="da-DK" sz="1800" b="1" kern="0" dirty="0">
                <a:solidFill>
                  <a:srgbClr val="008000"/>
                </a:solidFill>
              </a:rPr>
              <a:t>average</a:t>
            </a:r>
            <a:r>
              <a:rPr lang="da-DK" sz="1800" kern="0" dirty="0" smtClean="0"/>
              <a:t> returnerer gennemsnittet (som en </a:t>
            </a:r>
            <a:r>
              <a:rPr lang="da-DK" sz="1800" kern="0" dirty="0" err="1" smtClean="0"/>
              <a:t>OptinalDouble</a:t>
            </a:r>
            <a:r>
              <a:rPr lang="da-DK" sz="1800" kern="0" dirty="0" smtClean="0"/>
              <a:t>)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Ved at bruge en </a:t>
            </a:r>
            <a:r>
              <a:rPr lang="da-DK" b="1" kern="0" dirty="0" err="1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IntStream</a:t>
            </a: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, kan vi ofte slippe for at skrive vores egen reduce 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metode</a:t>
            </a:r>
            <a:endParaRPr lang="da-DK" b="1" kern="0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endParaRPr lang="da-DK" sz="1800" kern="0" dirty="0"/>
          </a:p>
          <a:p>
            <a:endParaRPr lang="da-DK" sz="1800" b="1" kern="0" dirty="0">
              <a:solidFill>
                <a:srgbClr val="008000"/>
              </a:solidFill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832024" y="5235890"/>
            <a:ext cx="4989656" cy="58477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.</a:t>
            </a:r>
            <a:r>
              <a:rPr lang="en-US" altLang="da-DK" sz="1600" dirty="0" err="1" smtClean="0">
                <a:solidFill>
                  <a:srgbClr val="FF0000"/>
                </a:solidFill>
                <a:latin typeface="Courier New" pitchFamily="49" charset="0"/>
              </a:rPr>
              <a:t>mapToInt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s -&gt; </a:t>
            </a:r>
            <a:r>
              <a:rPr lang="en-US" altLang="da-DK" sz="1600" dirty="0" err="1">
                <a:solidFill>
                  <a:schemeClr val="tx1"/>
                </a:solidFill>
                <a:latin typeface="Courier New" pitchFamily="49" charset="0"/>
              </a:rPr>
              <a:t>s.getCount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7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.sum();</a:t>
            </a: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5191864" y="2994395"/>
            <a:ext cx="3772624" cy="523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Hvorfor findes de ikke i Stream&lt;Integer&gt;?</a:t>
            </a:r>
            <a:r>
              <a:rPr lang="da-DK" altLang="da-DK" sz="1400" b="1" spc="-20" dirty="0" smtClean="0">
                <a:solidFill>
                  <a:srgbClr val="0000FF"/>
                </a:solidFill>
              </a:rPr>
              <a:t/>
            </a:r>
            <a:br>
              <a:rPr lang="da-DK" altLang="da-DK" sz="1400" b="1" spc="-20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Hvorfor returnerer de sidste en Optional?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6101171" y="5457321"/>
            <a:ext cx="2547301" cy="73866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Analogt, kan man mappe en Stream til en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DoubleStream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eller en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LongStream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4372249" y="5272953"/>
            <a:ext cx="14291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rgbClr val="FF0000"/>
                </a:solidFill>
              </a:rPr>
              <a:t>● </a:t>
            </a:r>
            <a:r>
              <a:rPr lang="en-US" altLang="da-DK" sz="1400" b="1" dirty="0" err="1" smtClean="0">
                <a:solidFill>
                  <a:srgbClr val="FF0000"/>
                </a:solidFill>
              </a:rPr>
              <a:t>IntStream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834795" y="5911992"/>
            <a:ext cx="4989656" cy="58477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.</a:t>
            </a:r>
            <a:r>
              <a:rPr lang="en-US" altLang="da-DK" sz="1600" dirty="0" err="1" smtClean="0">
                <a:solidFill>
                  <a:srgbClr val="FF0000"/>
                </a:solidFill>
                <a:latin typeface="Courier New" pitchFamily="49" charset="0"/>
              </a:rPr>
              <a:t>mapToInt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s -&gt; </a:t>
            </a:r>
            <a:r>
              <a:rPr lang="en-US" altLang="da-DK" sz="1600" dirty="0" err="1">
                <a:solidFill>
                  <a:schemeClr val="tx1"/>
                </a:solidFill>
                <a:latin typeface="Courier New" pitchFamily="49" charset="0"/>
              </a:rPr>
              <a:t>s.getCount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7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.max();</a:t>
            </a: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4375020" y="5949055"/>
            <a:ext cx="14291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rgbClr val="FF0000"/>
                </a:solidFill>
              </a:rPr>
              <a:t>● </a:t>
            </a:r>
            <a:r>
              <a:rPr lang="en-US" altLang="da-DK" sz="1400" b="1" dirty="0" err="1" smtClean="0">
                <a:solidFill>
                  <a:srgbClr val="FF0000"/>
                </a:solidFill>
              </a:rPr>
              <a:t>IntStream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904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4" grpId="0" animBg="1"/>
      <p:bldP spid="25" grpId="0" animBg="1"/>
      <p:bldP spid="14" grpId="0"/>
      <p:bldP spid="15" grpId="0" animBg="1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Imperative og funktionelle sprog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3157" y="1052736"/>
            <a:ext cx="8329323" cy="5616624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De dele af Java, som I har set indtil nu, er imperative</a:t>
            </a:r>
          </a:p>
          <a:p>
            <a:pPr lvl="1"/>
            <a:r>
              <a:rPr lang="da-DK" sz="1800" dirty="0"/>
              <a:t>En udførsel af et program forstås som en række</a:t>
            </a:r>
            <a:r>
              <a:rPr lang="da-DK" sz="1800" b="1" dirty="0">
                <a:solidFill>
                  <a:srgbClr val="008000"/>
                </a:solidFill>
              </a:rPr>
              <a:t> operationer</a:t>
            </a:r>
            <a:r>
              <a:rPr lang="da-DK" sz="1800" dirty="0"/>
              <a:t>, der ændrer</a:t>
            </a:r>
            <a:r>
              <a:rPr lang="da-DK" sz="1800" b="1" dirty="0">
                <a:solidFill>
                  <a:srgbClr val="008000"/>
                </a:solidFill>
              </a:rPr>
              <a:t> systems tilstand</a:t>
            </a:r>
            <a:r>
              <a:rPr lang="da-DK" sz="1800" dirty="0"/>
              <a:t>, f.eks. </a:t>
            </a:r>
            <a:r>
              <a:rPr lang="da-DK" sz="1800" dirty="0" smtClean="0"/>
              <a:t>via </a:t>
            </a:r>
            <a:r>
              <a:rPr lang="da-DK" sz="1800" b="1" dirty="0">
                <a:solidFill>
                  <a:srgbClr val="008000"/>
                </a:solidFill>
              </a:rPr>
              <a:t>assignments</a:t>
            </a:r>
            <a:r>
              <a:rPr lang="da-DK" sz="1800" dirty="0"/>
              <a:t> til </a:t>
            </a:r>
            <a:r>
              <a:rPr lang="da-DK" sz="1800" dirty="0" smtClean="0"/>
              <a:t>feltvariabler</a:t>
            </a:r>
            <a:endParaRPr lang="da-DK" sz="1800" dirty="0"/>
          </a:p>
          <a:p>
            <a:pPr lvl="1"/>
            <a:r>
              <a:rPr lang="da-DK" sz="1800" dirty="0" smtClean="0"/>
              <a:t>Objekt-orienterede </a:t>
            </a:r>
            <a:r>
              <a:rPr lang="da-DK" sz="1800" dirty="0"/>
              <a:t>sprog </a:t>
            </a:r>
            <a:r>
              <a:rPr lang="da-DK" sz="1800" dirty="0" smtClean="0"/>
              <a:t>(og de fleste andre programmeringssprog) </a:t>
            </a:r>
            <a:r>
              <a:rPr lang="da-DK" sz="1800" dirty="0"/>
              <a:t>er (primært) </a:t>
            </a:r>
            <a:r>
              <a:rPr lang="da-DK" sz="1800" dirty="0" smtClean="0"/>
              <a:t>imperative</a:t>
            </a:r>
          </a:p>
          <a:p>
            <a:pPr lvl="1"/>
            <a:r>
              <a:rPr lang="da-DK" sz="1800" dirty="0" smtClean="0"/>
              <a:t>Eksempler på imperative sprog: </a:t>
            </a:r>
            <a:r>
              <a:rPr lang="da-DK" sz="1800" dirty="0"/>
              <a:t>Java, C#, C og C++</a:t>
            </a:r>
          </a:p>
          <a:p>
            <a:pPr eaLnBrk="1" hangingPunct="1">
              <a:spcBef>
                <a:spcPts val="18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Funktionelle programmeringssprog fungerer anderledes</a:t>
            </a:r>
          </a:p>
          <a:p>
            <a:pPr lvl="1"/>
            <a:r>
              <a:rPr lang="da-DK" sz="1800" dirty="0"/>
              <a:t>En udførsel af et program forstås som en </a:t>
            </a:r>
            <a:r>
              <a:rPr lang="da-DK" sz="1800" b="1" dirty="0">
                <a:solidFill>
                  <a:srgbClr val="008000"/>
                </a:solidFill>
              </a:rPr>
              <a:t>evaluering</a:t>
            </a:r>
            <a:r>
              <a:rPr lang="da-DK" sz="1800" dirty="0"/>
              <a:t> af et </a:t>
            </a:r>
            <a:r>
              <a:rPr lang="da-DK" sz="1800" b="1" dirty="0">
                <a:solidFill>
                  <a:srgbClr val="008000"/>
                </a:solidFill>
              </a:rPr>
              <a:t>matematisk udtryk</a:t>
            </a:r>
            <a:r>
              <a:rPr lang="da-DK" sz="1800" dirty="0"/>
              <a:t> (uden brug af assignments)</a:t>
            </a:r>
          </a:p>
          <a:p>
            <a:pPr lvl="1"/>
            <a:r>
              <a:rPr lang="da-DK" sz="1800" dirty="0" smtClean="0"/>
              <a:t>Programmer skrevet ved hjælp af funktionel programmering er ofte kortere, mere letlæselige </a:t>
            </a:r>
            <a:r>
              <a:rPr lang="da-DK" sz="1800" dirty="0"/>
              <a:t>og nemmere at bevise </a:t>
            </a:r>
            <a:r>
              <a:rPr lang="da-DK" sz="1800" dirty="0" smtClean="0"/>
              <a:t>korrekte</a:t>
            </a:r>
            <a:endParaRPr lang="da-DK" sz="1800" dirty="0"/>
          </a:p>
          <a:p>
            <a:pPr lvl="1"/>
            <a:r>
              <a:rPr lang="da-DK" sz="1800" dirty="0" smtClean="0"/>
              <a:t>Eksempler på funktionelle sprog: </a:t>
            </a:r>
            <a:r>
              <a:rPr lang="da-DK" sz="1800" dirty="0"/>
              <a:t>Standard ML, </a:t>
            </a:r>
            <a:r>
              <a:rPr lang="da-DK" sz="1800" dirty="0" err="1"/>
              <a:t>OCaml</a:t>
            </a:r>
            <a:r>
              <a:rPr lang="da-DK" sz="1800" dirty="0"/>
              <a:t>, F#, Lisp, </a:t>
            </a:r>
            <a:r>
              <a:rPr lang="da-DK" sz="1800" dirty="0" err="1"/>
              <a:t>Haskell</a:t>
            </a:r>
            <a:r>
              <a:rPr lang="da-DK" sz="1800" dirty="0"/>
              <a:t> og Erlang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Moderne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sprog er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ofte både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imperative og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funktionelle</a:t>
            </a:r>
            <a:endParaRPr lang="da-DK" altLang="da-DK" b="1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/>
            <a:r>
              <a:rPr lang="da-DK" sz="1800" dirty="0" smtClean="0"/>
              <a:t>Java indeholder </a:t>
            </a:r>
            <a:r>
              <a:rPr lang="da-DK" sz="1800" b="1" dirty="0" smtClean="0">
                <a:solidFill>
                  <a:srgbClr val="008000"/>
                </a:solidFill>
              </a:rPr>
              <a:t>lambda</a:t>
            </a:r>
            <a:r>
              <a:rPr lang="da-DK" sz="1800" dirty="0"/>
              <a:t>'er</a:t>
            </a:r>
            <a:r>
              <a:rPr lang="da-DK" sz="1800" dirty="0" smtClean="0"/>
              <a:t> </a:t>
            </a:r>
            <a:r>
              <a:rPr lang="da-DK" sz="1800" dirty="0"/>
              <a:t>(som I skal lære om i denne forelæsning)</a:t>
            </a:r>
          </a:p>
          <a:p>
            <a:pPr lvl="1"/>
            <a:r>
              <a:rPr lang="da-DK" sz="1800" dirty="0" err="1" smtClean="0"/>
              <a:t>OCaml</a:t>
            </a:r>
            <a:r>
              <a:rPr lang="da-DK" sz="1800" dirty="0" smtClean="0"/>
              <a:t> indeholder </a:t>
            </a:r>
            <a:r>
              <a:rPr lang="da-DK" sz="1800" b="1" dirty="0" smtClean="0">
                <a:solidFill>
                  <a:srgbClr val="008000"/>
                </a:solidFill>
              </a:rPr>
              <a:t>mutable </a:t>
            </a:r>
            <a:r>
              <a:rPr lang="da-DK" sz="1800" dirty="0" smtClean="0">
                <a:solidFill>
                  <a:srgbClr val="002060"/>
                </a:solidFill>
              </a:rPr>
              <a:t>data </a:t>
            </a:r>
            <a:r>
              <a:rPr lang="da-DK" sz="1800" dirty="0" smtClean="0"/>
              <a:t>(som kan ændres med assignments)</a:t>
            </a:r>
            <a:endParaRPr lang="da-DK" sz="1800" dirty="0"/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4584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640"/>
            <a:ext cx="8568952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spc="-50" noProof="0" dirty="0" smtClean="0">
                <a:ea typeface="ＭＳ Ｐゴシック" pitchFamily="34" charset="-128"/>
              </a:rPr>
              <a:t>Algoritmeskabelonerne, </a:t>
            </a:r>
            <a:r>
              <a:rPr lang="da-DK" altLang="da-DK" sz="3200" spc="-50" noProof="0" dirty="0" err="1" smtClean="0">
                <a:ea typeface="ＭＳ Ｐゴシック" pitchFamily="34" charset="-128"/>
              </a:rPr>
              <a:t>findOne</a:t>
            </a:r>
            <a:r>
              <a:rPr lang="da-DK" altLang="da-DK" sz="3200" spc="-50" noProof="0" dirty="0" smtClean="0">
                <a:ea typeface="ＭＳ Ｐゴシック" pitchFamily="34" charset="-128"/>
              </a:rPr>
              <a:t> + </a:t>
            </a:r>
            <a:r>
              <a:rPr lang="da-DK" altLang="da-DK" sz="3200" spc="-50" noProof="0" dirty="0" err="1" smtClean="0">
                <a:ea typeface="ＭＳ Ｐゴシック" pitchFamily="34" charset="-128"/>
              </a:rPr>
              <a:t>findAll</a:t>
            </a:r>
            <a:endParaRPr lang="da-DK" altLang="da-DK" sz="3200" spc="-5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20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25027"/>
            <a:ext cx="7992119" cy="7920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a-DK" sz="2000" dirty="0" smtClean="0"/>
              <a:t>Vores fem algoritmeskabeloner </a:t>
            </a:r>
            <a:r>
              <a:rPr lang="da-DK" sz="2000" dirty="0" smtClean="0"/>
              <a:t>kan</a:t>
            </a:r>
            <a:br>
              <a:rPr lang="da-DK" sz="2000" dirty="0" smtClean="0"/>
            </a:br>
            <a:r>
              <a:rPr lang="da-DK" sz="2000" spc="-100" dirty="0" smtClean="0"/>
              <a:t>implementeres </a:t>
            </a:r>
            <a:r>
              <a:rPr lang="da-DK" sz="2000" spc="-100" dirty="0" smtClean="0"/>
              <a:t>via streams og lambda'er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826623" y="1701106"/>
            <a:ext cx="6270207" cy="187654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800" b="1" spc="-5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spc="-5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spc="-5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findOne</a:t>
            </a:r>
            <a:r>
              <a:rPr lang="en-US" altLang="da-DK" sz="18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spc="-5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800" b="1" spc="-5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9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altLang="da-DK" sz="1800" b="1" spc="-5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.stream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.filter(</a:t>
            </a:r>
            <a:r>
              <a:rPr lang="en-US" altLang="da-DK" sz="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findFirst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orElse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 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1392932" y="3787390"/>
            <a:ext cx="1656183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Lav en stream</a:t>
            </a:r>
            <a:br>
              <a:rPr lang="da-DK" altLang="da-DK" sz="1400" b="1" dirty="0" smtClean="0">
                <a:solidFill>
                  <a:srgbClr val="008000"/>
                </a:solidFill>
              </a:rPr>
            </a:br>
            <a:r>
              <a:rPr lang="da-DK" altLang="da-DK" sz="1400" b="1" dirty="0" smtClean="0">
                <a:solidFill>
                  <a:srgbClr val="008000"/>
                </a:solidFill>
              </a:rPr>
              <a:t>ud fra Arraylisten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V="1">
            <a:off x="2289096" y="2380651"/>
            <a:ext cx="801630" cy="1406739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6170119" y="3787390"/>
            <a:ext cx="1944216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Find de elementer, der opfylder TEST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090726" y="2107475"/>
            <a:ext cx="2088382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3834253" y="2453838"/>
            <a:ext cx="3869612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V="1">
            <a:off x="7246026" y="2740320"/>
            <a:ext cx="3550" cy="1032131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801927" y="2800201"/>
            <a:ext cx="1991352" cy="56684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 flipV="1">
            <a:off x="4657951" y="3465964"/>
            <a:ext cx="0" cy="30648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834253" y="3787390"/>
            <a:ext cx="1792128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Returner det første af disse (eller null)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848860" y="4419687"/>
            <a:ext cx="6323540" cy="159954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List&lt;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TYPE&gt;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findAll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.stream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.filter(</a:t>
            </a:r>
            <a:r>
              <a:rPr lang="en-US" altLang="da-DK" sz="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.collect(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Collectors.toList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  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>
            <a:off x="2321422" y="4224434"/>
            <a:ext cx="705689" cy="616879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112963" y="4826056"/>
            <a:ext cx="2088382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3823456" y="5172419"/>
            <a:ext cx="3857737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H="1">
            <a:off x="7246026" y="4265459"/>
            <a:ext cx="0" cy="84714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3824164" y="5518782"/>
            <a:ext cx="4172274" cy="259394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3909359" y="6188920"/>
            <a:ext cx="2296764" cy="523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List og Collectors introduceres i afsnit 6.17</a:t>
            </a:r>
            <a:endParaRPr lang="en-US" altLang="da-DK" sz="1400" b="1" dirty="0">
              <a:solidFill>
                <a:srgbClr val="0000FF"/>
              </a:solidFill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2849893" y="4487790"/>
            <a:ext cx="1467955" cy="23447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179512" y="5222501"/>
            <a:ext cx="3542335" cy="148963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spcBef>
                <a:spcPct val="50000"/>
              </a:spcBef>
              <a:defRPr sz="1600" b="1">
                <a:solidFill>
                  <a:srgbClr val="0000FF"/>
                </a:solidFill>
              </a:defRPr>
            </a:lvl1pPr>
          </a:lstStyle>
          <a:p>
            <a:pPr marL="177800" indent="-177800">
              <a:lnSpc>
                <a:spcPct val="85000"/>
              </a:lnSpc>
              <a:buFont typeface="Arial" panose="020B0604020202020204" pitchFamily="34" charset="0"/>
              <a:buChar char="•"/>
            </a:pPr>
            <a:r>
              <a:rPr lang="da-DK" altLang="da-DK" sz="1400" spc="-30" dirty="0"/>
              <a:t>collect er en metode i </a:t>
            </a:r>
            <a:r>
              <a:rPr lang="da-DK" altLang="da-DK" sz="1400" spc="-30" dirty="0" smtClean="0"/>
              <a:t>Stream interfacet</a:t>
            </a:r>
            <a:endParaRPr lang="da-DK" altLang="da-DK" sz="1400" spc="-30" dirty="0"/>
          </a:p>
          <a:p>
            <a:pPr marL="177800" indent="-177800">
              <a:lnSpc>
                <a:spcPct val="85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dirty="0"/>
              <a:t>toList er en </a:t>
            </a:r>
            <a:r>
              <a:rPr lang="da-DK" altLang="da-DK" sz="1400" dirty="0" smtClean="0"/>
              <a:t>klassemetode </a:t>
            </a:r>
            <a:r>
              <a:rPr lang="da-DK" altLang="da-DK" sz="1400" dirty="0"/>
              <a:t>i Collectors </a:t>
            </a:r>
            <a:r>
              <a:rPr lang="da-DK" altLang="da-DK" sz="1400" dirty="0" smtClean="0"/>
              <a:t>klassen</a:t>
            </a:r>
          </a:p>
          <a:p>
            <a:pPr marL="177800" indent="-177800">
              <a:lnSpc>
                <a:spcPct val="85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spc="-30" dirty="0" smtClean="0"/>
              <a:t>Returnerer </a:t>
            </a:r>
            <a:r>
              <a:rPr lang="da-DK" altLang="da-DK" sz="1400" spc="-30" dirty="0"/>
              <a:t>de fundne elementer som</a:t>
            </a:r>
            <a:r>
              <a:rPr lang="da-DK" altLang="da-DK" sz="1400" dirty="0"/>
              <a:t> </a:t>
            </a:r>
            <a:r>
              <a:rPr lang="da-DK" altLang="da-DK" sz="1400" spc="-40" dirty="0"/>
              <a:t>en objektsamling af typen </a:t>
            </a:r>
            <a:r>
              <a:rPr lang="da-DK" altLang="da-DK" sz="1400" spc="-40" dirty="0" smtClean="0">
                <a:solidFill>
                  <a:srgbClr val="008000"/>
                </a:solidFill>
              </a:rPr>
              <a:t>List&lt;Type&gt;</a:t>
            </a:r>
          </a:p>
          <a:p>
            <a:pPr marL="177800" indent="-177800">
              <a:lnSpc>
                <a:spcPct val="85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dirty="0" smtClean="0"/>
              <a:t>List </a:t>
            </a:r>
            <a:r>
              <a:rPr lang="da-DK" altLang="da-DK" sz="1400" dirty="0"/>
              <a:t>er et </a:t>
            </a:r>
            <a:r>
              <a:rPr lang="da-DK" altLang="da-DK" sz="1400" dirty="0">
                <a:solidFill>
                  <a:srgbClr val="008000"/>
                </a:solidFill>
              </a:rPr>
              <a:t>interface</a:t>
            </a:r>
            <a:r>
              <a:rPr lang="da-DK" altLang="da-DK" sz="1400" dirty="0"/>
              <a:t> som </a:t>
            </a:r>
            <a:r>
              <a:rPr lang="da-DK" altLang="da-DK" sz="1400" dirty="0" smtClean="0"/>
              <a:t>ArrayList (og </a:t>
            </a:r>
            <a:r>
              <a:rPr lang="da-DK" altLang="da-DK" sz="1400" dirty="0"/>
              <a:t>andre </a:t>
            </a:r>
            <a:r>
              <a:rPr lang="da-DK" altLang="da-DK" sz="1400" dirty="0" smtClean="0"/>
              <a:t>lister) implementerer</a:t>
            </a:r>
            <a:endParaRPr lang="da-DK" altLang="da-DK" sz="1400" dirty="0"/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5724128" y="1171474"/>
            <a:ext cx="3254640" cy="105926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spcBef>
                <a:spcPct val="50000"/>
              </a:spcBef>
              <a:defRPr sz="1600" b="1">
                <a:solidFill>
                  <a:srgbClr val="0000FF"/>
                </a:solidFill>
              </a:defRPr>
            </a:lvl1pPr>
          </a:lstStyle>
          <a:p>
            <a:pPr marL="177800" indent="-177800">
              <a:lnSpc>
                <a:spcPct val="85000"/>
              </a:lnSpc>
              <a:buFont typeface="Arial" panose="020B0604020202020204" pitchFamily="34" charset="0"/>
              <a:buChar char="•"/>
            </a:pPr>
            <a:r>
              <a:rPr lang="da-DK" altLang="da-DK" sz="1400" spc="-30" dirty="0" smtClean="0"/>
              <a:t>Den funktionelle version af findOne tester </a:t>
            </a:r>
            <a:r>
              <a:rPr lang="da-DK" altLang="da-DK" sz="1400" spc="-30" dirty="0" smtClean="0">
                <a:solidFill>
                  <a:srgbClr val="008000"/>
                </a:solidFill>
              </a:rPr>
              <a:t>alle</a:t>
            </a:r>
            <a:r>
              <a:rPr lang="da-DK" altLang="da-DK" sz="1400" spc="-30" dirty="0" smtClean="0"/>
              <a:t> elementer </a:t>
            </a:r>
            <a:r>
              <a:rPr lang="da-DK" altLang="da-DK" sz="1400" spc="-30" dirty="0" smtClean="0">
                <a:solidFill>
                  <a:srgbClr val="008000"/>
                </a:solidFill>
              </a:rPr>
              <a:t>før</a:t>
            </a:r>
            <a:r>
              <a:rPr lang="da-DK" altLang="da-DK" sz="1400" spc="-30" dirty="0" smtClean="0"/>
              <a:t> den finder det </a:t>
            </a:r>
            <a:r>
              <a:rPr lang="da-DK" altLang="da-DK" sz="1400" spc="-30" dirty="0" smtClean="0">
                <a:solidFill>
                  <a:srgbClr val="008000"/>
                </a:solidFill>
              </a:rPr>
              <a:t>første</a:t>
            </a:r>
            <a:r>
              <a:rPr lang="da-DK" altLang="da-DK" sz="1400" spc="-30" dirty="0" smtClean="0"/>
              <a:t>, hvilket er </a:t>
            </a:r>
            <a:r>
              <a:rPr lang="da-DK" altLang="da-DK" sz="1400" spc="-30" dirty="0" err="1" smtClean="0"/>
              <a:t>ueffektivt</a:t>
            </a:r>
            <a:endParaRPr lang="da-DK" altLang="da-DK" sz="1400" spc="-30" dirty="0" smtClean="0"/>
          </a:p>
          <a:p>
            <a:pPr marL="177800" indent="-177800">
              <a:lnSpc>
                <a:spcPct val="85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spc="-30" dirty="0" smtClean="0"/>
              <a:t>Det slipper man for, når man bruger </a:t>
            </a:r>
            <a:r>
              <a:rPr lang="da-DK" altLang="da-DK" sz="1400" spc="-30" dirty="0" err="1" smtClean="0"/>
              <a:t>multi</a:t>
            </a:r>
            <a:r>
              <a:rPr lang="da-DK" altLang="da-DK" sz="1400" spc="-30" dirty="0" err="1"/>
              <a:t>-</a:t>
            </a:r>
            <a:r>
              <a:rPr lang="da-DK" altLang="da-DK" sz="1400" spc="-30" dirty="0" err="1" smtClean="0"/>
              <a:t>core</a:t>
            </a:r>
            <a:r>
              <a:rPr lang="da-DK" altLang="da-DK" sz="1400" spc="-30" dirty="0" smtClean="0"/>
              <a:t> </a:t>
            </a:r>
            <a:r>
              <a:rPr lang="da-DK" altLang="da-DK" sz="1400" spc="-30" dirty="0" err="1" smtClean="0"/>
              <a:t>processering</a:t>
            </a:r>
            <a:endParaRPr lang="da-DK" altLang="da-DK" sz="1400" spc="-30" dirty="0"/>
          </a:p>
        </p:txBody>
      </p:sp>
    </p:spTree>
    <p:extLst>
      <p:ext uri="{BB962C8B-B14F-4D97-AF65-F5344CB8AC3E}">
        <p14:creationId xmlns:p14="http://schemas.microsoft.com/office/powerpoint/2010/main" val="1627077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 animBg="1"/>
      <p:bldP spid="17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15" grpId="0" animBg="1"/>
      <p:bldP spid="16" grpId="0" animBg="1"/>
      <p:bldP spid="24" grpId="0" animBg="1"/>
      <p:bldP spid="25" grpId="0" animBg="1"/>
      <p:bldP spid="26" grpId="0" animBg="1"/>
      <p:bldP spid="27" grpId="0" animBg="1"/>
      <p:bldP spid="30" grpId="0" animBg="1"/>
      <p:bldP spid="31" grpId="0" animBg="1"/>
      <p:bldP spid="33" grpId="0" animBg="1"/>
      <p:bldP spid="2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err="1" smtClean="0">
                <a:ea typeface="ＭＳ Ｐゴシック" pitchFamily="34" charset="-128"/>
              </a:rPr>
              <a:t>findNoOf</a:t>
            </a:r>
            <a:r>
              <a:rPr lang="da-DK" altLang="da-DK" sz="3200" dirty="0" smtClean="0">
                <a:ea typeface="ＭＳ Ｐゴシック" pitchFamily="34" charset="-128"/>
              </a:rPr>
              <a:t> </a:t>
            </a:r>
            <a:r>
              <a:rPr lang="da-DK" altLang="da-DK" sz="3200" dirty="0">
                <a:ea typeface="ＭＳ Ｐゴシック" pitchFamily="34" charset="-128"/>
              </a:rPr>
              <a:t>og </a:t>
            </a:r>
            <a:r>
              <a:rPr lang="da-DK" altLang="da-DK" sz="3200" dirty="0" err="1" smtClean="0">
                <a:ea typeface="ＭＳ Ｐゴシック" pitchFamily="34" charset="-128"/>
              </a:rPr>
              <a:t>findSumOf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21</a:t>
            </a:fld>
            <a:endParaRPr lang="da-DK" altLang="da-DK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12358" y="1196752"/>
            <a:ext cx="6142538" cy="159954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findNoOf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.stream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.filter(</a:t>
            </a:r>
            <a:r>
              <a:rPr lang="en-US" altLang="da-DK" sz="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.count();   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15894" y="3933056"/>
            <a:ext cx="6814571" cy="195348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findSumOf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.stream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.filter(</a:t>
            </a:r>
            <a:r>
              <a:rPr lang="en-US" altLang="da-DK" sz="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mapToInt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VALUE(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.sum();   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 flipV="1">
            <a:off x="3001273" y="1881284"/>
            <a:ext cx="346591" cy="115915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6209808" y="3135973"/>
            <a:ext cx="2034600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Find de elementer, der opfylder TEST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207917" y="1608105"/>
            <a:ext cx="2088382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951443" y="1954468"/>
            <a:ext cx="3931399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                               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 flipV="1">
            <a:off x="7073241" y="2240950"/>
            <a:ext cx="0" cy="79948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928353" y="2299855"/>
            <a:ext cx="1416053" cy="288079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V="1">
            <a:off x="4766899" y="2587933"/>
            <a:ext cx="2749" cy="55319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3685077" y="3156333"/>
            <a:ext cx="2193308" cy="26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Tæl hvor mange der 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1843896" y="3135973"/>
            <a:ext cx="1830940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8000"/>
                </a:solidFill>
              </a:rPr>
              <a:t>Lav 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stream</a:t>
            </a:r>
            <a:br>
              <a:rPr lang="da-DK" altLang="da-DK" sz="1400" b="1" dirty="0" smtClean="0">
                <a:solidFill>
                  <a:srgbClr val="008000"/>
                </a:solidFill>
              </a:rPr>
            </a:br>
            <a:r>
              <a:rPr lang="da-DK" altLang="da-DK" sz="1400" b="1" dirty="0" smtClean="0">
                <a:solidFill>
                  <a:srgbClr val="008000"/>
                </a:solidFill>
              </a:rPr>
              <a:t>ud </a:t>
            </a:r>
            <a:r>
              <a:rPr lang="da-DK" altLang="da-DK" sz="1400" b="1" dirty="0">
                <a:solidFill>
                  <a:srgbClr val="008000"/>
                </a:solidFill>
              </a:rPr>
              <a:t>fra Arraylisten</a:t>
            </a: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2885349" y="3578772"/>
            <a:ext cx="102475" cy="74098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>
                <a:solidFill>
                  <a:srgbClr val="0000FF"/>
                </a:solidFill>
              </a:rPr>
              <a:t>                       </a:t>
            </a:r>
            <a:endParaRPr lang="da-DK" dirty="0">
              <a:solidFill>
                <a:srgbClr val="0000FF"/>
              </a:solidFill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630645" y="4328214"/>
            <a:ext cx="2088382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3374171" y="4674577"/>
            <a:ext cx="3949451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H="1">
            <a:off x="7044928" y="3613766"/>
            <a:ext cx="604" cy="104233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378791" y="5015345"/>
            <a:ext cx="4300011" cy="29269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                       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V="1">
            <a:off x="3813545" y="5639811"/>
            <a:ext cx="0" cy="4525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2267744" y="6111065"/>
            <a:ext cx="2679661" cy="26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Læg elementerne </a:t>
            </a:r>
            <a:r>
              <a:rPr lang="da-DK" altLang="da-DK" dirty="0" smtClean="0"/>
              <a:t>sammen</a:t>
            </a:r>
            <a:endParaRPr lang="da-DK" altLang="da-DK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3374172" y="5397890"/>
            <a:ext cx="1076904" cy="259394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4" name="Line 22"/>
          <p:cNvSpPr>
            <a:spLocks noChangeShapeType="1"/>
          </p:cNvSpPr>
          <p:nvPr/>
        </p:nvSpPr>
        <p:spPr bwMode="auto">
          <a:xfrm flipV="1">
            <a:off x="6051387" y="5301208"/>
            <a:ext cx="0" cy="78426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5417720" y="6085476"/>
            <a:ext cx="3042712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Lav en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IntStream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med værdierne af de udvalgte elementer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3013953" y="1249989"/>
            <a:ext cx="626879" cy="24861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442496" y="1608105"/>
            <a:ext cx="1765776" cy="82484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spcBef>
                <a:spcPct val="50000"/>
              </a:spcBef>
              <a:defRPr sz="1600" b="1">
                <a:solidFill>
                  <a:srgbClr val="0000FF"/>
                </a:solidFill>
              </a:defRPr>
            </a:lvl1pPr>
          </a:lstStyle>
          <a:p>
            <a:pPr>
              <a:lnSpc>
                <a:spcPct val="85000"/>
              </a:lnSpc>
            </a:pPr>
            <a:r>
              <a:rPr lang="da-DK" altLang="da-DK" sz="1400" dirty="0" err="1" smtClean="0"/>
              <a:t>count</a:t>
            </a:r>
            <a:r>
              <a:rPr lang="da-DK" altLang="da-DK" sz="1400" dirty="0" smtClean="0"/>
              <a:t> metoden returnerer en long, hvorfor returtypen er long</a:t>
            </a:r>
            <a:endParaRPr lang="da-DK" altLang="da-DK" sz="1400" dirty="0"/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489475" y="4656104"/>
            <a:ext cx="1765776" cy="82484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spcBef>
                <a:spcPct val="50000"/>
              </a:spcBef>
              <a:defRPr sz="1600" b="1">
                <a:solidFill>
                  <a:srgbClr val="0000FF"/>
                </a:solidFill>
              </a:defRPr>
            </a:lvl1pPr>
          </a:lstStyle>
          <a:p>
            <a:pPr>
              <a:lnSpc>
                <a:spcPct val="85000"/>
              </a:lnSpc>
            </a:pPr>
            <a:r>
              <a:rPr lang="da-DK" altLang="da-DK" sz="1400" dirty="0" smtClean="0"/>
              <a:t>sum metoden returnerer en int, hvorfor returtypen er int</a:t>
            </a:r>
            <a:endParaRPr lang="da-DK" altLang="da-DK" sz="1400" dirty="0"/>
          </a:p>
        </p:txBody>
      </p:sp>
      <p:sp>
        <p:nvSpPr>
          <p:cNvPr id="37" name="Rectangle 36"/>
          <p:cNvSpPr/>
          <p:nvPr/>
        </p:nvSpPr>
        <p:spPr bwMode="auto">
          <a:xfrm>
            <a:off x="2431017" y="3997535"/>
            <a:ext cx="462192" cy="22078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2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16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/>
      <p:bldP spid="23" grpId="0"/>
      <p:bldP spid="24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/>
      <p:bldP spid="33" grpId="0" animBg="1"/>
      <p:bldP spid="34" grpId="0" animBg="1"/>
      <p:bldP spid="35" grpId="0"/>
      <p:bldP spid="25" grpId="0" animBg="1"/>
      <p:bldP spid="32" grpId="0" animBg="1"/>
      <p:bldP spid="36" grpId="0" animBg="1"/>
      <p:bldP spid="3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err="1" smtClean="0">
                <a:ea typeface="ＭＳ Ｐゴシック" pitchFamily="34" charset="-128"/>
              </a:rPr>
              <a:t>findBest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86069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22</a:t>
            </a:fld>
            <a:endParaRPr lang="da-DK" altLang="da-DK" dirty="0"/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1185371" y="1073383"/>
            <a:ext cx="5993804" cy="178266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findBest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1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spc="-1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spc="-1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.filter(</a:t>
            </a:r>
            <a:r>
              <a:rPr lang="en-US" altLang="da-DK" sz="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.max(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orElse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4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Line 22"/>
          <p:cNvSpPr>
            <a:spLocks noChangeShapeType="1"/>
          </p:cNvSpPr>
          <p:nvPr/>
        </p:nvSpPr>
        <p:spPr bwMode="auto">
          <a:xfrm flipV="1">
            <a:off x="1835695" y="1751807"/>
            <a:ext cx="465237" cy="1292429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9" name="Text Box 21"/>
          <p:cNvSpPr txBox="1">
            <a:spLocks noChangeArrowheads="1"/>
          </p:cNvSpPr>
          <p:nvPr/>
        </p:nvSpPr>
        <p:spPr bwMode="auto">
          <a:xfrm>
            <a:off x="7215069" y="1673356"/>
            <a:ext cx="1922683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Find de elementer der opfylder TEST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346328" y="1398726"/>
            <a:ext cx="1986390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984638" y="1762181"/>
            <a:ext cx="3922483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2" name="Line 22"/>
          <p:cNvSpPr>
            <a:spLocks noChangeShapeType="1"/>
          </p:cNvSpPr>
          <p:nvPr/>
        </p:nvSpPr>
        <p:spPr bwMode="auto">
          <a:xfrm flipH="1" flipV="1">
            <a:off x="6907119" y="1872411"/>
            <a:ext cx="473192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>
                <a:solidFill>
                  <a:srgbClr val="0000FF"/>
                </a:solidFill>
              </a:rPr>
              <a:t> </a:t>
            </a:r>
            <a:endParaRPr lang="da-DK" dirty="0">
              <a:solidFill>
                <a:srgbClr val="0000FF"/>
              </a:solidFill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2970094" y="2090728"/>
            <a:ext cx="2353936" cy="57256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4" name="Line 22"/>
          <p:cNvSpPr>
            <a:spLocks noChangeShapeType="1"/>
          </p:cNvSpPr>
          <p:nvPr/>
        </p:nvSpPr>
        <p:spPr bwMode="auto">
          <a:xfrm flipV="1">
            <a:off x="3442732" y="2656305"/>
            <a:ext cx="0" cy="25776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45" name="Text Box 21"/>
          <p:cNvSpPr txBox="1">
            <a:spLocks noChangeArrowheads="1"/>
          </p:cNvSpPr>
          <p:nvPr/>
        </p:nvSpPr>
        <p:spPr bwMode="auto">
          <a:xfrm>
            <a:off x="838459" y="3017974"/>
            <a:ext cx="1800200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8000"/>
                </a:solidFill>
              </a:rPr>
              <a:t>Lav 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stream</a:t>
            </a:r>
            <a:br>
              <a:rPr lang="da-DK" altLang="da-DK" sz="1400" b="1" dirty="0" smtClean="0">
                <a:solidFill>
                  <a:srgbClr val="008000"/>
                </a:solidFill>
              </a:rPr>
            </a:br>
            <a:r>
              <a:rPr lang="da-DK" altLang="da-DK" sz="1400" b="1" dirty="0" smtClean="0">
                <a:solidFill>
                  <a:srgbClr val="008000"/>
                </a:solidFill>
              </a:rPr>
              <a:t>ud </a:t>
            </a:r>
            <a:r>
              <a:rPr lang="da-DK" altLang="da-DK" sz="1400" b="1" dirty="0">
                <a:solidFill>
                  <a:srgbClr val="008000"/>
                </a:solidFill>
              </a:rPr>
              <a:t>fra Arraylisten</a:t>
            </a:r>
          </a:p>
        </p:txBody>
      </p:sp>
      <p:sp>
        <p:nvSpPr>
          <p:cNvPr id="47" name="Text Box 21"/>
          <p:cNvSpPr txBox="1">
            <a:spLocks noChangeArrowheads="1"/>
          </p:cNvSpPr>
          <p:nvPr/>
        </p:nvSpPr>
        <p:spPr bwMode="auto">
          <a:xfrm>
            <a:off x="2953526" y="2863984"/>
            <a:ext cx="519601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Returner bedste element (eller null)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Ordningen bestemmes ved hjælp af et objekt fra en klasse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BEST,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der implementerer Comparator interfacet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Men er det ikke ”bøvlet ”at skulle lave en sådan klasse?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064688" y="4231339"/>
            <a:ext cx="7293381" cy="117788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oldestDog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dogs.stream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.max(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Comparator.comparing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d.getAge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altLang="da-DK" sz="1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orElse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4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393017" y="4773286"/>
            <a:ext cx="2511476" cy="25990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H="1">
            <a:off x="4803543" y="4534532"/>
            <a:ext cx="207881" cy="21456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</a:t>
            </a:r>
            <a:endParaRPr lang="da-DK" dirty="0"/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5005799" y="4381008"/>
            <a:ext cx="155942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Klassemetode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V="1">
            <a:off x="7214395" y="5084353"/>
            <a:ext cx="1" cy="46637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</a:t>
            </a:r>
            <a:endParaRPr lang="da-DK" dirty="0"/>
          </a:p>
        </p:txBody>
      </p:sp>
      <p:sp>
        <p:nvSpPr>
          <p:cNvPr id="22" name="Rectangle 21"/>
          <p:cNvSpPr/>
          <p:nvPr/>
        </p:nvSpPr>
        <p:spPr bwMode="auto">
          <a:xfrm>
            <a:off x="6089716" y="4767587"/>
            <a:ext cx="1866513" cy="275615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604737" y="3830969"/>
            <a:ext cx="8396865" cy="364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da-DK" altLang="da-DK" sz="2000" spc="-40" dirty="0"/>
              <a:t>Comparator </a:t>
            </a:r>
            <a:r>
              <a:rPr lang="da-DK" altLang="da-DK" sz="2000" spc="-40" dirty="0" smtClean="0"/>
              <a:t>interfacet har </a:t>
            </a:r>
            <a:r>
              <a:rPr lang="da-DK" altLang="da-DK" sz="2000" spc="-40" dirty="0"/>
              <a:t>en </a:t>
            </a:r>
            <a:r>
              <a:rPr lang="da-DK" altLang="da-DK" sz="2000" spc="-40" dirty="0" smtClean="0"/>
              <a:t>klassemetode, der kan gøre det for os</a:t>
            </a:r>
            <a:endParaRPr lang="da-DK" altLang="da-DK" sz="2000" spc="-4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749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/>
      <p:bldP spid="40" grpId="0" animBg="1"/>
      <p:bldP spid="41" grpId="0" animBg="1"/>
      <p:bldP spid="42" grpId="0" animBg="1"/>
      <p:bldP spid="43" grpId="0" animBg="1"/>
      <p:bldP spid="44" grpId="0" animBg="1"/>
      <p:bldP spid="45" grpId="0"/>
      <p:bldP spid="47" grpId="0"/>
      <p:bldP spid="16" grpId="0" animBg="1"/>
      <p:bldP spid="17" grpId="0" animBg="1"/>
      <p:bldP spid="18" grpId="0" animBg="1"/>
      <p:bldP spid="19" grpId="0"/>
      <p:bldP spid="20" grpId="0" animBg="1"/>
      <p:bldP spid="22" grpId="0" animBg="1"/>
      <p:bldP spid="2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err="1" smtClean="0">
                <a:ea typeface="ＭＳ Ｐゴシック" pitchFamily="34" charset="-128"/>
              </a:rPr>
              <a:t>findBest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1030480" y="1147117"/>
            <a:ext cx="5993804" cy="178266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findBest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1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spc="-1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spc="-1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.filter(</a:t>
            </a:r>
            <a:r>
              <a:rPr lang="en-US" altLang="da-DK" sz="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.max(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orElse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4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Line 22"/>
          <p:cNvSpPr>
            <a:spLocks noChangeShapeType="1"/>
          </p:cNvSpPr>
          <p:nvPr/>
        </p:nvSpPr>
        <p:spPr bwMode="auto">
          <a:xfrm flipV="1">
            <a:off x="1680804" y="1825541"/>
            <a:ext cx="465237" cy="1292429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9" name="Text Box 21"/>
          <p:cNvSpPr txBox="1">
            <a:spLocks noChangeArrowheads="1"/>
          </p:cNvSpPr>
          <p:nvPr/>
        </p:nvSpPr>
        <p:spPr bwMode="auto">
          <a:xfrm>
            <a:off x="7109919" y="1756174"/>
            <a:ext cx="1922683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Find de elementer der opfylder TEST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191437" y="1472460"/>
            <a:ext cx="1986390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829747" y="1835915"/>
            <a:ext cx="3922483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2" name="Line 22"/>
          <p:cNvSpPr>
            <a:spLocks noChangeShapeType="1"/>
          </p:cNvSpPr>
          <p:nvPr/>
        </p:nvSpPr>
        <p:spPr bwMode="auto">
          <a:xfrm flipH="1" flipV="1">
            <a:off x="6752228" y="1946145"/>
            <a:ext cx="473192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>
                <a:solidFill>
                  <a:srgbClr val="0000FF"/>
                </a:solidFill>
              </a:rPr>
              <a:t> </a:t>
            </a:r>
            <a:endParaRPr lang="da-DK" dirty="0">
              <a:solidFill>
                <a:srgbClr val="0000FF"/>
              </a:solidFill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2815203" y="2164462"/>
            <a:ext cx="2353936" cy="57256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4" name="Line 22"/>
          <p:cNvSpPr>
            <a:spLocks noChangeShapeType="1"/>
          </p:cNvSpPr>
          <p:nvPr/>
        </p:nvSpPr>
        <p:spPr bwMode="auto">
          <a:xfrm flipV="1">
            <a:off x="3287841" y="2730039"/>
            <a:ext cx="0" cy="25776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45" name="Text Box 21"/>
          <p:cNvSpPr txBox="1">
            <a:spLocks noChangeArrowheads="1"/>
          </p:cNvSpPr>
          <p:nvPr/>
        </p:nvSpPr>
        <p:spPr bwMode="auto">
          <a:xfrm>
            <a:off x="683568" y="3091708"/>
            <a:ext cx="1800200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8000"/>
                </a:solidFill>
              </a:rPr>
              <a:t>Lav 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stream</a:t>
            </a:r>
            <a:br>
              <a:rPr lang="da-DK" altLang="da-DK" sz="1400" b="1" dirty="0" smtClean="0">
                <a:solidFill>
                  <a:srgbClr val="008000"/>
                </a:solidFill>
              </a:rPr>
            </a:br>
            <a:r>
              <a:rPr lang="da-DK" altLang="da-DK" sz="1400" b="1" dirty="0" smtClean="0">
                <a:solidFill>
                  <a:srgbClr val="008000"/>
                </a:solidFill>
              </a:rPr>
              <a:t>ud </a:t>
            </a:r>
            <a:r>
              <a:rPr lang="da-DK" altLang="da-DK" sz="1400" b="1" dirty="0">
                <a:solidFill>
                  <a:srgbClr val="008000"/>
                </a:solidFill>
              </a:rPr>
              <a:t>fra Arraylisten</a:t>
            </a:r>
          </a:p>
        </p:txBody>
      </p:sp>
      <p:sp>
        <p:nvSpPr>
          <p:cNvPr id="47" name="Text Box 21"/>
          <p:cNvSpPr txBox="1">
            <a:spLocks noChangeArrowheads="1"/>
          </p:cNvSpPr>
          <p:nvPr/>
        </p:nvSpPr>
        <p:spPr bwMode="auto">
          <a:xfrm>
            <a:off x="2753368" y="2982985"/>
            <a:ext cx="519601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Returner bedste element (eller null)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Ordningen bestemmes ved hjælp af et objekt fra en klasse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BEST,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der implementerer Comparator interfacet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Men er det ikke ”bøvlet ”at skulle lave en sådan klasse?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001786" y="4607586"/>
            <a:ext cx="4991614" cy="30995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max(</a:t>
            </a:r>
            <a:r>
              <a:rPr lang="en-US" altLang="da-DK" sz="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Comparator.comparing</a:t>
            </a:r>
            <a:r>
              <a:rPr lang="en-US" altLang="da-DK" sz="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altLang="da-DK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s.getAge</a:t>
            </a:r>
            <a:r>
              <a:rPr lang="en-US" altLang="da-DK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da-DK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altLang="da-DK" sz="1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169527" y="3921819"/>
            <a:ext cx="8396865" cy="364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da-DK" altLang="da-DK" sz="2000" spc="-40" dirty="0"/>
              <a:t>Comparator </a:t>
            </a:r>
            <a:r>
              <a:rPr lang="da-DK" altLang="da-DK" sz="2000" spc="-40" dirty="0" smtClean="0"/>
              <a:t>interfacet har </a:t>
            </a:r>
            <a:r>
              <a:rPr lang="da-DK" altLang="da-DK" sz="2000" spc="-40" dirty="0"/>
              <a:t>en </a:t>
            </a:r>
            <a:r>
              <a:rPr lang="da-DK" altLang="da-DK" sz="2000" spc="-40" dirty="0" smtClean="0"/>
              <a:t>klassemetode, der kan gøre det for </a:t>
            </a:r>
            <a:r>
              <a:rPr lang="da-DK" altLang="da-DK" sz="2000" spc="-40" dirty="0" smtClean="0"/>
              <a:t>os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600" kern="0" dirty="0"/>
              <a:t>Hvis man </a:t>
            </a:r>
            <a:r>
              <a:rPr lang="da-DK" altLang="da-DK" sz="1600" kern="0" dirty="0" smtClean="0"/>
              <a:t>vil </a:t>
            </a:r>
            <a:r>
              <a:rPr lang="da-DK" altLang="da-DK" sz="1600" kern="0" dirty="0"/>
              <a:t>finde det objekt, der er </a:t>
            </a:r>
            <a:r>
              <a:rPr lang="da-DK" altLang="da-DK" sz="1600" b="1" kern="0" dirty="0" smtClean="0">
                <a:solidFill>
                  <a:srgbClr val="008000"/>
                </a:solidFill>
              </a:rPr>
              <a:t>ældst</a:t>
            </a:r>
            <a:r>
              <a:rPr lang="da-DK" altLang="da-DK" sz="1600" kern="0" dirty="0" smtClean="0"/>
              <a:t> skriver </a:t>
            </a:r>
            <a:r>
              <a:rPr lang="da-DK" altLang="da-DK" sz="1600" kern="0" dirty="0"/>
              <a:t>man</a:t>
            </a:r>
            <a:endParaRPr lang="da-DK" altLang="da-DK" sz="1600" kern="0" dirty="0"/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166168" y="5056375"/>
            <a:ext cx="6134024" cy="364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600" kern="0" dirty="0" smtClean="0"/>
              <a:t>Hvis </a:t>
            </a:r>
            <a:r>
              <a:rPr lang="da-DK" altLang="da-DK" sz="1600" kern="0" dirty="0"/>
              <a:t>man </a:t>
            </a:r>
            <a:r>
              <a:rPr lang="da-DK" altLang="da-DK" sz="1600" kern="0" dirty="0" smtClean="0"/>
              <a:t>vil </a:t>
            </a:r>
            <a:r>
              <a:rPr lang="da-DK" altLang="da-DK" sz="1600" kern="0" dirty="0"/>
              <a:t>finde det objekt, der er </a:t>
            </a:r>
            <a:r>
              <a:rPr lang="da-DK" altLang="da-DK" sz="1600" b="1" kern="0" dirty="0">
                <a:solidFill>
                  <a:srgbClr val="008000"/>
                </a:solidFill>
              </a:rPr>
              <a:t>mindst</a:t>
            </a:r>
            <a:r>
              <a:rPr lang="da-DK" altLang="da-DK" sz="1600" kern="0" dirty="0" smtClean="0"/>
              <a:t> skriver </a:t>
            </a:r>
            <a:r>
              <a:rPr lang="da-DK" altLang="da-DK" sz="1600" kern="0" dirty="0"/>
              <a:t>man</a:t>
            </a:r>
            <a:endParaRPr lang="da-DK" altLang="da-DK" sz="1600" kern="0" dirty="0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1009343" y="5377518"/>
            <a:ext cx="4998492" cy="30995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400" b="1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min(</a:t>
            </a:r>
            <a:r>
              <a:rPr lang="en-US" altLang="da-DK" sz="700" b="1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400" b="1" spc="-2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Comparator.comparing</a:t>
            </a:r>
            <a:r>
              <a:rPr lang="en-US" altLang="da-DK" sz="700" b="1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400" b="1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700" b="1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400" b="1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altLang="da-DK" sz="1400" b="1" spc="-2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400" b="1" spc="-2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s.getSize</a:t>
            </a:r>
            <a:r>
              <a:rPr lang="en-US" altLang="da-DK" sz="1400" b="1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da-DK" sz="700" b="1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400" b="1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altLang="da-DK" sz="1400" b="1" spc="-2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166168" y="5805264"/>
            <a:ext cx="6134024" cy="364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600" kern="0" dirty="0"/>
              <a:t>Hvis </a:t>
            </a:r>
            <a:r>
              <a:rPr lang="da-DK" altLang="da-DK" sz="1600" kern="0" dirty="0"/>
              <a:t>man </a:t>
            </a:r>
            <a:r>
              <a:rPr lang="da-DK" altLang="da-DK" sz="1600" kern="0" dirty="0"/>
              <a:t>vil </a:t>
            </a:r>
            <a:r>
              <a:rPr lang="da-DK" altLang="da-DK" sz="1600" kern="0" dirty="0"/>
              <a:t>finde det objekt, </a:t>
            </a:r>
            <a:r>
              <a:rPr lang="da-DK" altLang="da-DK" sz="1600" kern="0" dirty="0"/>
              <a:t>hvis </a:t>
            </a:r>
            <a:r>
              <a:rPr lang="da-DK" altLang="da-DK" sz="1600" b="1" kern="0" dirty="0">
                <a:solidFill>
                  <a:srgbClr val="008000"/>
                </a:solidFill>
              </a:rPr>
              <a:t>navn</a:t>
            </a:r>
            <a:r>
              <a:rPr lang="da-DK" altLang="da-DK" sz="1600" kern="0" dirty="0"/>
              <a:t> kommer </a:t>
            </a:r>
            <a:r>
              <a:rPr lang="da-DK" altLang="da-DK" sz="1600" b="1" kern="0" dirty="0">
                <a:solidFill>
                  <a:srgbClr val="008000"/>
                </a:solidFill>
              </a:rPr>
              <a:t>først</a:t>
            </a:r>
            <a:r>
              <a:rPr lang="da-DK" altLang="da-DK" sz="1600" kern="0" dirty="0"/>
              <a:t> (alfabetisk</a:t>
            </a:r>
            <a:r>
              <a:rPr lang="da-DK" altLang="da-DK" sz="1600" kern="0" dirty="0" smtClean="0"/>
              <a:t>), skriver man</a:t>
            </a:r>
            <a:endParaRPr lang="da-DK" altLang="da-DK" sz="1600" kern="0" dirty="0"/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994331" y="6374746"/>
            <a:ext cx="4983378" cy="30995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400" b="1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min(</a:t>
            </a:r>
            <a:r>
              <a:rPr lang="en-US" altLang="da-DK" sz="700" b="1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400" b="1" spc="-2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Comparator.comparing</a:t>
            </a:r>
            <a:r>
              <a:rPr lang="en-US" altLang="da-DK" sz="700" b="1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400" b="1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700" b="1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400" b="1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altLang="da-DK" sz="1400" b="1" spc="-2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400" b="1" spc="-2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s.getName</a:t>
            </a:r>
            <a:r>
              <a:rPr lang="en-US" altLang="da-DK" sz="1400" b="1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da-DK" sz="700" b="1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400" b="1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altLang="da-DK" sz="1400" b="1" spc="-2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6174282" y="4774396"/>
            <a:ext cx="2897289" cy="199131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 smtClean="0">
                <a:solidFill>
                  <a:srgbClr val="008000"/>
                </a:solidFill>
              </a:rPr>
              <a:t>comparing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tager en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lambda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som parameter </a:t>
            </a:r>
            <a:r>
              <a:rPr lang="da-DK" altLang="da-DK" sz="1400" b="1" dirty="0">
                <a:solidFill>
                  <a:srgbClr val="0000FF"/>
                </a:solidFill>
              </a:rPr>
              <a:t>og returnerer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et </a:t>
            </a:r>
            <a:r>
              <a:rPr lang="da-DK" altLang="da-DK" sz="1400" b="1" dirty="0">
                <a:solidFill>
                  <a:srgbClr val="008000"/>
                </a:solidFill>
              </a:rPr>
              <a:t>Comparator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objekt</a:t>
            </a:r>
            <a:endParaRPr lang="da-DK" altLang="da-DK" sz="1400" b="1" dirty="0" smtClean="0">
              <a:solidFill>
                <a:srgbClr val="0000FF"/>
              </a:solidFill>
            </a:endParaRPr>
          </a:p>
          <a:p>
            <a:pPr marL="177800" indent="-177800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Parameteren </a:t>
            </a:r>
            <a:r>
              <a:rPr lang="da-DK" altLang="da-DK" sz="1400" b="1" dirty="0">
                <a:solidFill>
                  <a:srgbClr val="0000FF"/>
                </a:solidFill>
              </a:rPr>
              <a:t>"udpeger" den feltvariabel, hvis værdier skal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sammenlignes</a:t>
            </a:r>
          </a:p>
          <a:p>
            <a:pPr marL="177800" indent="-177800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Sammenligningen sker via den naturlige ordning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(i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lambda’ens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returtype)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81609" y="6393408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23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03884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/>
      <p:bldP spid="40" grpId="0" animBg="1"/>
      <p:bldP spid="41" grpId="0" animBg="1"/>
      <p:bldP spid="42" grpId="0" animBg="1"/>
      <p:bldP spid="43" grpId="0" animBg="1"/>
      <p:bldP spid="44" grpId="0" animBg="1"/>
      <p:bldP spid="45" grpId="0"/>
      <p:bldP spid="47" grpId="0"/>
      <p:bldP spid="16" grpId="0" animBg="1"/>
      <p:bldP spid="24" grpId="0"/>
      <p:bldP spid="23" grpId="0"/>
      <p:bldP spid="25" grpId="0" animBg="1"/>
      <p:bldP spid="27" grpId="0"/>
      <p:bldP spid="28" grpId="0" animBg="1"/>
      <p:bldP spid="2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5807122" y="5937198"/>
            <a:ext cx="3222998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da-DK" altLang="da-DK" sz="1200" b="1" dirty="0" smtClean="0">
                <a:solidFill>
                  <a:srgbClr val="0000FF"/>
                </a:solidFill>
              </a:rPr>
              <a:t>Ved køreprøven skal de to sidste opgaver </a:t>
            </a:r>
            <a:r>
              <a:rPr lang="da-DK" altLang="da-DK" sz="1200" b="1" spc="-60" dirty="0" smtClean="0">
                <a:solidFill>
                  <a:srgbClr val="0000FF"/>
                </a:solidFill>
              </a:rPr>
              <a:t>løses ved hjælp af </a:t>
            </a:r>
            <a:r>
              <a:rPr lang="da-DK" altLang="da-DK" sz="1200" b="1" spc="-60" dirty="0" smtClean="0">
                <a:solidFill>
                  <a:srgbClr val="008000"/>
                </a:solidFill>
              </a:rPr>
              <a:t>funktionel</a:t>
            </a:r>
            <a:r>
              <a:rPr lang="da-DK" altLang="da-DK" sz="1200" b="1" spc="-60" dirty="0" smtClean="0">
                <a:solidFill>
                  <a:srgbClr val="0000FF"/>
                </a:solidFill>
              </a:rPr>
              <a:t> programmering,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dvs. Streams og lambda'er (samt de</a:t>
            </a:r>
            <a:br>
              <a:rPr lang="da-DK" altLang="da-DK" sz="1200" b="1" dirty="0" smtClean="0">
                <a:solidFill>
                  <a:srgbClr val="0000FF"/>
                </a:solidFill>
              </a:rPr>
            </a:br>
            <a:r>
              <a:rPr lang="da-DK" altLang="da-DK" sz="1200" b="1" dirty="0" smtClean="0">
                <a:solidFill>
                  <a:srgbClr val="0000FF"/>
                </a:solidFill>
              </a:rPr>
              <a:t>funktionelle algoritmeskabeloner)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1932075" y="5937198"/>
            <a:ext cx="3433629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spcBef>
                <a:spcPct val="20000"/>
              </a:spcBef>
            </a:pPr>
            <a:r>
              <a:rPr lang="da-DK" altLang="da-DK" sz="1200" b="1" dirty="0" smtClean="0">
                <a:solidFill>
                  <a:srgbClr val="0000FF"/>
                </a:solidFill>
              </a:rPr>
              <a:t>For at bruge de funktionelle skabeloner skal man importere </a:t>
            </a:r>
            <a:r>
              <a:rPr lang="da-DK" altLang="da-DK" sz="1200" b="1" dirty="0">
                <a:solidFill>
                  <a:srgbClr val="0000FF"/>
                </a:solidFill>
              </a:rPr>
              <a:t>Collections, Comparator, og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Optional via </a:t>
            </a:r>
            <a:r>
              <a:rPr lang="da-DK" altLang="da-DK" sz="1200" b="1" dirty="0">
                <a:solidFill>
                  <a:srgbClr val="008000"/>
                </a:solidFill>
              </a:rPr>
              <a:t>import java.util</a:t>
            </a:r>
            <a:r>
              <a:rPr lang="da-DK" altLang="da-DK" sz="1200" b="1" dirty="0" smtClean="0">
                <a:solidFill>
                  <a:srgbClr val="008000"/>
                </a:solidFill>
              </a:rPr>
              <a:t>.*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og Collectors</a:t>
            </a:r>
            <a:br>
              <a:rPr lang="da-DK" altLang="da-DK" sz="1200" b="1" dirty="0" smtClean="0">
                <a:solidFill>
                  <a:srgbClr val="0000FF"/>
                </a:solidFill>
              </a:rPr>
            </a:br>
            <a:r>
              <a:rPr lang="da-DK" altLang="da-DK" sz="1200" b="1" dirty="0" smtClean="0">
                <a:solidFill>
                  <a:srgbClr val="0000FF"/>
                </a:solidFill>
              </a:rPr>
              <a:t>via </a:t>
            </a:r>
            <a:r>
              <a:rPr lang="da-DK" altLang="da-DK" sz="1200" b="1" dirty="0" smtClean="0">
                <a:solidFill>
                  <a:srgbClr val="008000"/>
                </a:solidFill>
              </a:rPr>
              <a:t>import </a:t>
            </a:r>
            <a:r>
              <a:rPr lang="da-DK" altLang="da-DK" sz="1200" b="1" dirty="0" err="1" smtClean="0">
                <a:solidFill>
                  <a:srgbClr val="008000"/>
                </a:solidFill>
              </a:rPr>
              <a:t>java.util.stream.Collectors</a:t>
            </a:r>
            <a:endParaRPr lang="da-DK" altLang="da-DK" sz="1200" b="1" dirty="0">
              <a:solidFill>
                <a:srgbClr val="008000"/>
              </a:solidFill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24167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Sammenligning af algoritmeskabelonerne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80728"/>
            <a:ext cx="8650749" cy="368962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De funktionelle er mere </a:t>
            </a:r>
            <a:r>
              <a:rPr lang="da-DK" altLang="da-DK" sz="2000" dirty="0" smtClean="0">
                <a:solidFill>
                  <a:srgbClr val="008000"/>
                </a:solidFill>
                <a:ea typeface="ＭＳ Ｐゴシック" pitchFamily="34" charset="-128"/>
              </a:rPr>
              <a:t>kompakte</a:t>
            </a:r>
            <a:r>
              <a:rPr lang="da-DK" altLang="da-DK" sz="2000" dirty="0" smtClean="0">
                <a:ea typeface="ＭＳ Ｐゴシック" pitchFamily="34" charset="-128"/>
              </a:rPr>
              <a:t> og </a:t>
            </a:r>
            <a:r>
              <a:rPr lang="da-DK" altLang="da-DK" sz="2000" dirty="0" smtClean="0">
                <a:solidFill>
                  <a:srgbClr val="008000"/>
                </a:solidFill>
                <a:ea typeface="ＭＳ Ｐゴシック" pitchFamily="34" charset="-128"/>
              </a:rPr>
              <a:t>mere ens</a:t>
            </a:r>
            <a:r>
              <a:rPr lang="da-DK" altLang="da-DK" sz="2000" dirty="0" smtClean="0">
                <a:ea typeface="ＭＳ Ｐゴシック" pitchFamily="34" charset="-128"/>
              </a:rPr>
              <a:t> end de imperative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5928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24</a:t>
            </a:fld>
            <a:endParaRPr lang="da-DK" altLang="da-DK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874785" y="1390063"/>
            <a:ext cx="5233904" cy="131690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???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altLang="da-DK" sz="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XXX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7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4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5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6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5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</a:t>
            </a:r>
            <a:r>
              <a:rPr lang="en-US" altLang="da-DK" sz="1600" b="1" spc="-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.stream</a:t>
            </a:r>
            <a:r>
              <a:rPr lang="en-US" altLang="da-DK" sz="16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filter(</a:t>
            </a:r>
            <a:r>
              <a:rPr lang="en-US" altLang="da-DK" sz="700" b="1" spc="-5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altLang="da-DK" sz="16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600" b="1" spc="-5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6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s,</a:t>
            </a:r>
            <a:r>
              <a:rPr lang="en-US" altLang="da-DK" sz="7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5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6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</a:t>
            </a:r>
            <a:r>
              <a:rPr lang="en-US" altLang="da-DK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???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34407" y="2842051"/>
            <a:ext cx="1914133" cy="58695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findFirst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orElse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934407" y="3537516"/>
            <a:ext cx="3855366" cy="34073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.collect(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Collectors.toList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977321" y="2939685"/>
            <a:ext cx="691524" cy="34073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926793" y="3530459"/>
            <a:ext cx="1439831" cy="34073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List&lt;TYPE&gt;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934407" y="3986759"/>
            <a:ext cx="1308443" cy="34073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.count(); 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376215" y="3996561"/>
            <a:ext cx="686055" cy="34073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934407" y="4436002"/>
            <a:ext cx="3967629" cy="58695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mapToInt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VALUE(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s,</a:t>
            </a:r>
            <a:r>
              <a:rPr lang="en-US" altLang="da-DK" sz="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sum();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932075" y="5140762"/>
            <a:ext cx="5458695" cy="58695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.max(</a:t>
            </a:r>
            <a:r>
              <a:rPr lang="en-US" altLang="da-DK" sz="8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Comparator.comparing</a:t>
            </a:r>
            <a:r>
              <a:rPr lang="en-US" altLang="da-DK" sz="16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 </a:t>
            </a:r>
            <a:r>
              <a:rPr lang="en-US" altLang="da-DK" sz="16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600" b="1" spc="-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s.get</a:t>
            </a:r>
            <a:r>
              <a:rPr lang="en-US" altLang="da-DK" sz="1600" b="1" spc="-5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</a:t>
            </a:r>
            <a:r>
              <a:rPr lang="en-US" altLang="da-DK" sz="16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.orElse(</a:t>
            </a:r>
            <a:r>
              <a:rPr lang="en-US" altLang="da-DK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021300" y="4543993"/>
            <a:ext cx="582964" cy="34073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541705" y="5261116"/>
            <a:ext cx="708169" cy="34073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101768" y="1734966"/>
            <a:ext cx="4825552" cy="479705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2176496" y="1778968"/>
            <a:ext cx="889177" cy="159181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362283" y="1504569"/>
            <a:ext cx="1996203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De to første linjer i kroppen er helt ens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595857" y="2270522"/>
            <a:ext cx="663097" cy="226161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740645" y="1458117"/>
            <a:ext cx="515161" cy="226161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V="1">
            <a:off x="2612295" y="2408233"/>
            <a:ext cx="1975016" cy="454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342113" y="2116199"/>
            <a:ext cx="2270181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Det er kun de sidste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1-2 linjer og returtypen, der er forskellige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691382" y="2968972"/>
            <a:ext cx="1090909" cy="34073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da-DK" altLang="da-DK" sz="1600" b="1" dirty="0" smtClean="0"/>
              <a:t>findOne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691381" y="3504117"/>
            <a:ext cx="1090909" cy="34073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da-DK" altLang="da-DK" sz="1600" b="1" dirty="0" smtClean="0"/>
              <a:t>findAll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619943" y="4021498"/>
            <a:ext cx="1157971" cy="34073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da-DK" altLang="da-DK" sz="1600" b="1" dirty="0" smtClean="0"/>
              <a:t>findNoOf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467544" y="4559112"/>
            <a:ext cx="1310371" cy="34073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da-DK" altLang="da-DK" sz="1600" b="1" dirty="0" smtClean="0"/>
              <a:t>findSumOf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687146" y="5188075"/>
            <a:ext cx="1090909" cy="34073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da-DK" altLang="da-DK" sz="1600" b="1" dirty="0" smtClean="0"/>
              <a:t>findBest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Rectangle 33"/>
          <p:cNvSpPr/>
          <p:nvPr/>
        </p:nvSpPr>
        <p:spPr>
          <a:xfrm rot="21165640">
            <a:off x="7116064" y="3797618"/>
            <a:ext cx="1995165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Pause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5136464" y="2588579"/>
            <a:ext cx="3893656" cy="80842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7800" indent="-177800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>
                <a:solidFill>
                  <a:srgbClr val="008000"/>
                </a:solidFill>
              </a:defRPr>
            </a:lvl1pPr>
          </a:lstStyle>
          <a:p>
            <a:pPr>
              <a:spcBef>
                <a:spcPts val="200"/>
              </a:spcBef>
            </a:pPr>
            <a:r>
              <a:rPr lang="da-DK" altLang="da-DK" sz="1200" dirty="0" smtClean="0">
                <a:solidFill>
                  <a:srgbClr val="0000FF"/>
                </a:solidFill>
              </a:rPr>
              <a:t>Mange </a:t>
            </a:r>
            <a:r>
              <a:rPr lang="da-DK" altLang="da-DK" sz="1200" dirty="0">
                <a:solidFill>
                  <a:srgbClr val="0000FF"/>
                </a:solidFill>
              </a:rPr>
              <a:t>synes, at det er </a:t>
            </a:r>
            <a:r>
              <a:rPr lang="da-DK" altLang="da-DK" sz="1200" dirty="0" smtClean="0">
                <a:solidFill>
                  <a:srgbClr val="0000FF"/>
                </a:solidFill>
              </a:rPr>
              <a:t>svært </a:t>
            </a:r>
            <a:r>
              <a:rPr lang="da-DK" altLang="da-DK" sz="1200" dirty="0">
                <a:solidFill>
                  <a:srgbClr val="0000FF"/>
                </a:solidFill>
              </a:rPr>
              <a:t>at huske, hvor de forskellige metoder ligger</a:t>
            </a:r>
          </a:p>
          <a:p>
            <a:pPr>
              <a:spcBef>
                <a:spcPts val="200"/>
              </a:spcBef>
            </a:pPr>
            <a:r>
              <a:rPr lang="da-DK" altLang="da-DK" sz="1200" dirty="0">
                <a:solidFill>
                  <a:srgbClr val="0000FF"/>
                </a:solidFill>
              </a:rPr>
              <a:t>Men det skal man heldigvis </a:t>
            </a:r>
            <a:r>
              <a:rPr lang="da-DK" altLang="da-DK" sz="1200" dirty="0" smtClean="0">
                <a:solidFill>
                  <a:srgbClr val="0000FF"/>
                </a:solidFill>
              </a:rPr>
              <a:t>heller </a:t>
            </a:r>
            <a:r>
              <a:rPr lang="da-DK" altLang="da-DK" sz="1200" dirty="0">
                <a:solidFill>
                  <a:srgbClr val="0000FF"/>
                </a:solidFill>
              </a:rPr>
              <a:t>ikke</a:t>
            </a:r>
          </a:p>
          <a:p>
            <a:pPr>
              <a:spcBef>
                <a:spcPts val="200"/>
              </a:spcBef>
            </a:pPr>
            <a:r>
              <a:rPr lang="da-DK" altLang="da-DK" sz="1200" dirty="0">
                <a:solidFill>
                  <a:srgbClr val="0000FF"/>
                </a:solidFill>
              </a:rPr>
              <a:t>Det fremgår af den </a:t>
            </a:r>
            <a:r>
              <a:rPr lang="da-DK" altLang="da-DK" sz="1200" dirty="0" smtClean="0">
                <a:solidFill>
                  <a:srgbClr val="0000FF"/>
                </a:solidFill>
              </a:rPr>
              <a:t>sammenhæng, </a:t>
            </a:r>
            <a:r>
              <a:rPr lang="da-DK" altLang="da-DK" sz="1200" dirty="0">
                <a:solidFill>
                  <a:srgbClr val="0000FF"/>
                </a:solidFill>
              </a:rPr>
              <a:t>de </a:t>
            </a:r>
            <a:r>
              <a:rPr lang="da-DK" altLang="da-DK" sz="1200" dirty="0" smtClean="0">
                <a:solidFill>
                  <a:srgbClr val="0000FF"/>
                </a:solidFill>
              </a:rPr>
              <a:t>anvendes </a:t>
            </a:r>
            <a:r>
              <a:rPr lang="da-DK" altLang="da-DK" sz="1200" dirty="0">
                <a:solidFill>
                  <a:srgbClr val="0000FF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114937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3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4" grpId="0"/>
      <p:bldP spid="3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Sortering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25</a:t>
            </a:fld>
            <a:endParaRPr lang="da-DK" altLang="da-DK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960208" y="4186571"/>
            <a:ext cx="3911452" cy="157799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printPersons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Collections.sort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(persons);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 p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 {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(p);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467544" y="1052735"/>
            <a:ext cx="8496944" cy="1127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kern="0" dirty="0" smtClean="0"/>
              <a:t>Indtil nu har vi sorteret ved at skrive en compareTo metode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For Person klassen ser dette ud, som vist nedenfor</a:t>
            </a:r>
          </a:p>
          <a:p>
            <a:pPr lvl="1">
              <a:spcBef>
                <a:spcPts val="600"/>
              </a:spcBef>
            </a:pPr>
            <a:r>
              <a:rPr lang="da-DK" sz="1800" kern="0" spc="-30" dirty="0" smtClean="0"/>
              <a:t>Vi sorterer efter alder og hvis to personer er lige gamle alfabetisk efter navn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1254734" y="4565869"/>
            <a:ext cx="3124509" cy="21995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5090282" y="4462287"/>
            <a:ext cx="3599438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Sortering (via den naturlige ordning fastlagt af vores compareTo metode)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9" name="Line 22"/>
          <p:cNvSpPr>
            <a:spLocks noChangeShapeType="1"/>
          </p:cNvSpPr>
          <p:nvPr/>
        </p:nvSpPr>
        <p:spPr bwMode="auto">
          <a:xfrm flipH="1" flipV="1">
            <a:off x="4387973" y="4671904"/>
            <a:ext cx="69303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1250615" y="4850075"/>
            <a:ext cx="3136866" cy="709809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5110801" y="5084843"/>
            <a:ext cx="1842414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Udskrift af den sorterede arrayliste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2" name="Line 22"/>
          <p:cNvSpPr>
            <a:spLocks noChangeShapeType="1"/>
          </p:cNvSpPr>
          <p:nvPr/>
        </p:nvSpPr>
        <p:spPr bwMode="auto">
          <a:xfrm flipH="1" flipV="1">
            <a:off x="4416805" y="5227959"/>
            <a:ext cx="693033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6315935" y="2395658"/>
            <a:ext cx="2237247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Fastlæggelse af ordning via compareTo metode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34" name="Line 22"/>
          <p:cNvSpPr>
            <a:spLocks noChangeShapeType="1"/>
          </p:cNvSpPr>
          <p:nvPr/>
        </p:nvSpPr>
        <p:spPr bwMode="auto">
          <a:xfrm flipH="1" flipV="1">
            <a:off x="5959507" y="2538774"/>
            <a:ext cx="37582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976834" y="2244770"/>
            <a:ext cx="4896780" cy="1717393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compareTo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(Person p){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if(</a:t>
            </a:r>
            <a:r>
              <a:rPr lang="en-US" altLang="da-DK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.age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!=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p.age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.age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-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p.age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600" b="1" dirty="0" err="1" smtClean="0">
                <a:solidFill>
                  <a:srgbClr val="0000FF"/>
                </a:solidFill>
                <a:latin typeface="Courier New" pitchFamily="49" charset="0"/>
              </a:rPr>
              <a:t>Alderen</a:t>
            </a:r>
            <a:r>
              <a:rPr lang="en-US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  <a:latin typeface="Courier New" pitchFamily="49" charset="0"/>
              </a:rPr>
              <a:t>er</a:t>
            </a:r>
            <a:r>
              <a:rPr lang="en-US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  <a:latin typeface="Courier New" pitchFamily="49" charset="0"/>
              </a:rPr>
              <a:t>identisk</a:t>
            </a:r>
            <a:endParaRPr lang="en-US" altLang="da-DK" sz="1600" b="1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.name.compareTo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(p.name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200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85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Funktionel sortering version 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26</a:t>
            </a:fld>
            <a:endParaRPr lang="da-DK" altLang="da-DK" dirty="0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395535" y="1032520"/>
            <a:ext cx="8748465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kern="0" spc="-50" dirty="0" smtClean="0"/>
              <a:t>Som vi har set, har Comparator interfacet en klassemetode, der gør det let at definere en ordning uden selv at skrive en compareTo metode</a:t>
            </a:r>
          </a:p>
          <a:p>
            <a:pPr lvl="1">
              <a:spcBef>
                <a:spcPts val="400"/>
              </a:spcBef>
            </a:pPr>
            <a:r>
              <a:rPr lang="da-DK" sz="1800" kern="0" dirty="0"/>
              <a:t>For </a:t>
            </a:r>
            <a:r>
              <a:rPr lang="da-DK" sz="1800" kern="0" dirty="0" smtClean="0"/>
              <a:t>Persons kan </a:t>
            </a:r>
            <a:r>
              <a:rPr lang="da-DK" sz="1800" kern="0" dirty="0"/>
              <a:t>dette </a:t>
            </a:r>
            <a:r>
              <a:rPr lang="da-DK" sz="1800" kern="0" dirty="0" smtClean="0"/>
              <a:t>anvendes, </a:t>
            </a:r>
            <a:r>
              <a:rPr lang="da-DK" sz="1800" kern="0" dirty="0"/>
              <a:t>som vist </a:t>
            </a:r>
            <a:r>
              <a:rPr lang="da-DK" sz="1800" kern="0" dirty="0" smtClean="0"/>
              <a:t>nedenfor</a:t>
            </a:r>
          </a:p>
          <a:p>
            <a:pPr lvl="1">
              <a:spcBef>
                <a:spcPts val="400"/>
              </a:spcBef>
            </a:pPr>
            <a:r>
              <a:rPr lang="da-DK" sz="1800" kern="0" spc="-50" dirty="0" smtClean="0"/>
              <a:t>Som før sorteres </a:t>
            </a:r>
            <a:r>
              <a:rPr lang="da-DK" sz="1800" kern="0" spc="-50" dirty="0"/>
              <a:t>efter </a:t>
            </a:r>
            <a:r>
              <a:rPr lang="da-DK" sz="1800" kern="0" spc="-50" dirty="0" smtClean="0"/>
              <a:t>alder, </a:t>
            </a:r>
            <a:r>
              <a:rPr lang="da-DK" sz="1800" kern="0" spc="-50" dirty="0"/>
              <a:t>og hvis to personer er lige gamle alfabetisk efter navn</a:t>
            </a:r>
          </a:p>
          <a:p>
            <a:pPr lvl="1">
              <a:spcBef>
                <a:spcPts val="400"/>
              </a:spcBef>
            </a:pPr>
            <a:endParaRPr lang="da-DK" sz="1800" kern="0" dirty="0"/>
          </a:p>
          <a:p>
            <a:pPr lvl="1">
              <a:spcBef>
                <a:spcPts val="400"/>
              </a:spcBef>
            </a:pPr>
            <a:endParaRPr lang="da-DK" sz="1800" kern="0" dirty="0" smtClean="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849000" y="2492896"/>
            <a:ext cx="8136904" cy="140564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printPersons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6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Collections.sort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(persons,</a:t>
            </a:r>
            <a:r>
              <a:rPr lang="en-US" altLang="da-DK" sz="8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6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Comparator.comparing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 </a:t>
            </a:r>
            <a:r>
              <a:rPr lang="en-US" altLang="da-DK" sz="1600" b="1" spc="-6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600" b="1" spc="-6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p.getName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()));</a:t>
            </a:r>
            <a:endParaRPr lang="en-US" altLang="da-DK" sz="1600" b="1" spc="-6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6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Collections.sort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(persons,</a:t>
            </a:r>
            <a:r>
              <a:rPr lang="en-US" altLang="da-DK" sz="8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6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Comparator.comparing</a:t>
            </a:r>
            <a:r>
              <a:rPr lang="en-US" altLang="da-DK" sz="1600" b="1" spc="-6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 -&gt; </a:t>
            </a:r>
            <a:r>
              <a:rPr lang="en-US" altLang="da-DK" sz="1600" b="1" spc="-6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p.getAge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persons.forEach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(p));</a:t>
            </a: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1122022" y="3438508"/>
            <a:ext cx="5456550" cy="240336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1251165" y="4092517"/>
            <a:ext cx="3304345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Udskrift af den sorterede arrayliste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V="1">
            <a:off x="7131597" y="3379506"/>
            <a:ext cx="8327" cy="7370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1100337" y="2850111"/>
            <a:ext cx="7677227" cy="53269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5159260" y="4118279"/>
            <a:ext cx="3661212" cy="272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0975" indent="-1809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FF0000"/>
                </a:solidFill>
              </a:rPr>
              <a:t>Sortering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via to Comparator klasser (der anvender den naturlige ordning for henholdsvis String og int)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Klassemetoden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comparing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returnerer et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Comparator objekt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Bemærk, </a:t>
            </a:r>
            <a:r>
              <a:rPr lang="da-DK" altLang="da-DK" sz="1400" b="1" dirty="0">
                <a:solidFill>
                  <a:srgbClr val="FF0000"/>
                </a:solidFill>
              </a:rPr>
              <a:t>at vi starter med det </a:t>
            </a:r>
            <a:r>
              <a:rPr lang="da-DK" altLang="da-DK" sz="1400" b="1" dirty="0">
                <a:solidFill>
                  <a:srgbClr val="008000"/>
                </a:solidFill>
              </a:rPr>
              <a:t>mindst</a:t>
            </a:r>
            <a:r>
              <a:rPr lang="da-DK" altLang="da-DK" sz="1400" b="1" dirty="0">
                <a:solidFill>
                  <a:srgbClr val="FF0000"/>
                </a:solidFill>
              </a:rPr>
              <a:t> betydende kriterie og slutter med det </a:t>
            </a:r>
            <a:r>
              <a:rPr lang="da-DK" altLang="da-DK" sz="1400" b="1" dirty="0">
                <a:solidFill>
                  <a:srgbClr val="008000"/>
                </a:solidFill>
              </a:rPr>
              <a:t>mest</a:t>
            </a:r>
            <a:r>
              <a:rPr lang="da-DK" altLang="da-DK" sz="1400" b="1" dirty="0">
                <a:solidFill>
                  <a:srgbClr val="FF0000"/>
                </a:solidFill>
              </a:rPr>
              <a:t>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betydende</a:t>
            </a:r>
          </a:p>
          <a:p>
            <a:pPr marL="180975" indent="-180975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FF0000"/>
                </a:solidFill>
              </a:rPr>
              <a:t>Hvis man vil have de ældste først sætter man et </a:t>
            </a:r>
            <a:r>
              <a:rPr lang="da-DK" altLang="da-DK" sz="1400" b="1" dirty="0">
                <a:solidFill>
                  <a:srgbClr val="008000"/>
                </a:solidFill>
              </a:rPr>
              <a:t>minus</a:t>
            </a:r>
            <a:r>
              <a:rPr lang="da-DK" altLang="da-DK" sz="1400" b="1" dirty="0">
                <a:solidFill>
                  <a:srgbClr val="FF0000"/>
                </a:solidFill>
              </a:rPr>
              <a:t> på </a:t>
            </a:r>
            <a:r>
              <a:rPr lang="da-DK" altLang="da-DK" sz="1400" b="1" dirty="0" err="1">
                <a:solidFill>
                  <a:srgbClr val="FF0000"/>
                </a:solidFill>
              </a:rPr>
              <a:t>lambda'ens</a:t>
            </a:r>
            <a:r>
              <a:rPr lang="da-DK" altLang="da-DK" sz="1400" b="1" dirty="0">
                <a:solidFill>
                  <a:srgbClr val="FF0000"/>
                </a:solidFill>
              </a:rPr>
              <a:t> højre side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da-DK" altLang="da-DK" sz="1400" b="1" dirty="0" smtClean="0">
              <a:solidFill>
                <a:srgbClr val="FF0000"/>
              </a:solidFill>
            </a:endParaRPr>
          </a:p>
        </p:txBody>
      </p:sp>
      <p:sp>
        <p:nvSpPr>
          <p:cNvPr id="34" name="Line 22"/>
          <p:cNvSpPr>
            <a:spLocks noChangeShapeType="1"/>
          </p:cNvSpPr>
          <p:nvPr/>
        </p:nvSpPr>
        <p:spPr bwMode="auto">
          <a:xfrm flipV="1">
            <a:off x="1981200" y="3681370"/>
            <a:ext cx="9385" cy="38243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chemeClr val="tx1"/>
              </a:solidFill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849000" y="4441986"/>
            <a:ext cx="4058611" cy="216059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Vi sorterer to gange</a:t>
            </a:r>
          </a:p>
          <a:p>
            <a:pPr marL="179388" indent="-179388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Vil den sidste sortering ikke blot ødelægge den første?</a:t>
            </a:r>
          </a:p>
          <a:p>
            <a:pPr marL="179388" indent="-179388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Nej, sorteringerne er stabile (stable). Det betyder, at de kun bytter om på elementer, når det er nødvendigt</a:t>
            </a:r>
          </a:p>
          <a:p>
            <a:pPr marL="179388" indent="-179388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Derfor vil den første sortering stadig være gældende for de elementer, der har samme ordning i den anden sortering 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82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Funktionel sortering version 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27</a:t>
            </a:fld>
            <a:endParaRPr lang="da-DK" altLang="da-DK" dirty="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98967" y="3351704"/>
            <a:ext cx="8319776" cy="135072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108000" rIns="90000" bIns="108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printPersons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Collections.sort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(persons,</a:t>
            </a:r>
            <a:r>
              <a:rPr lang="en-US" altLang="da-DK" sz="8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Comparator.comparing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 p)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p.getAge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altLang="da-DK" sz="800" b="1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8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                        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thenComparing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 </a:t>
            </a: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p.getName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persons.forEach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 -&gt;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(p));</a:t>
            </a: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600" b="1" spc="-1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V="1">
            <a:off x="6512961" y="4195802"/>
            <a:ext cx="0" cy="69217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3789671" y="4847874"/>
            <a:ext cx="5328591" cy="944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0975" indent="-1809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 i Comparator interfacet, der kaldes på det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Comparator objekt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, som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comparing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returnerer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thenComparing returnerer også et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Comparator objekt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,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og</a:t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det er dette der bestemmer den ordning, der sorteres efter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5117274" y="3969642"/>
            <a:ext cx="1492630" cy="22616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288517" y="3699364"/>
            <a:ext cx="734237" cy="226161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>
            <a:off x="6660232" y="3232957"/>
            <a:ext cx="0" cy="46640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5810247" y="2780928"/>
            <a:ext cx="3325405" cy="48013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Nu er det nødvendigt at hjælpe oversætteren ved at angive p's type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506333" y="1109715"/>
            <a:ext cx="8530163" cy="1610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kern="0" dirty="0" smtClean="0"/>
              <a:t>Man kan nøjes med én sortering</a:t>
            </a:r>
          </a:p>
          <a:p>
            <a:pPr lvl="1">
              <a:spcBef>
                <a:spcPts val="400"/>
              </a:spcBef>
            </a:pPr>
            <a:r>
              <a:rPr lang="da-DK" sz="1800" kern="0" dirty="0"/>
              <a:t>Før brugte vi to forskellige Comparator </a:t>
            </a:r>
            <a:r>
              <a:rPr lang="da-DK" sz="1800" kern="0" dirty="0" smtClean="0"/>
              <a:t>objekter, </a:t>
            </a:r>
            <a:r>
              <a:rPr lang="da-DK" sz="1800" kern="0" dirty="0"/>
              <a:t>hvor </a:t>
            </a:r>
            <a:r>
              <a:rPr lang="da-DK" sz="1800" kern="0" dirty="0" smtClean="0"/>
              <a:t>det </a:t>
            </a:r>
            <a:r>
              <a:rPr lang="da-DK" sz="1800" kern="0" dirty="0"/>
              <a:t>ene sorterede efter navn og </a:t>
            </a:r>
            <a:r>
              <a:rPr lang="da-DK" sz="1800" kern="0" dirty="0" smtClean="0"/>
              <a:t>det </a:t>
            </a:r>
            <a:r>
              <a:rPr lang="da-DK" sz="1800" kern="0" dirty="0"/>
              <a:t>anden efter alder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Nu </a:t>
            </a:r>
            <a:r>
              <a:rPr lang="da-DK" sz="1800" kern="0" dirty="0"/>
              <a:t>bruger </a:t>
            </a:r>
            <a:r>
              <a:rPr lang="da-DK" sz="1800" kern="0" dirty="0" smtClean="0"/>
              <a:t>vi </a:t>
            </a:r>
            <a:r>
              <a:rPr lang="da-DK" sz="1800" b="1" kern="0" dirty="0" smtClean="0">
                <a:solidFill>
                  <a:srgbClr val="008000"/>
                </a:solidFill>
              </a:rPr>
              <a:t>ét</a:t>
            </a:r>
            <a:r>
              <a:rPr lang="da-DK" sz="1800" kern="0" dirty="0" smtClean="0"/>
              <a:t> </a:t>
            </a:r>
            <a:r>
              <a:rPr lang="da-DK" sz="1800" kern="0" dirty="0"/>
              <a:t>Comparator </a:t>
            </a:r>
            <a:r>
              <a:rPr lang="da-DK" sz="1800" kern="0" dirty="0" smtClean="0"/>
              <a:t>objekt, </a:t>
            </a:r>
            <a:r>
              <a:rPr lang="da-DK" sz="1800" kern="0" dirty="0"/>
              <a:t>der </a:t>
            </a:r>
            <a:r>
              <a:rPr lang="da-DK" sz="1800" kern="0" dirty="0" smtClean="0"/>
              <a:t>primært </a:t>
            </a:r>
            <a:r>
              <a:rPr lang="da-DK" sz="1800" kern="0" dirty="0"/>
              <a:t>sorterer efter </a:t>
            </a:r>
            <a:r>
              <a:rPr lang="da-DK" sz="1800" kern="0" dirty="0" smtClean="0"/>
              <a:t>alder </a:t>
            </a:r>
            <a:r>
              <a:rPr lang="da-DK" sz="1800" kern="0" dirty="0"/>
              <a:t>og </a:t>
            </a:r>
            <a:r>
              <a:rPr lang="da-DK" sz="1800" kern="0" dirty="0" smtClean="0"/>
              <a:t>sekundært </a:t>
            </a:r>
            <a:r>
              <a:rPr lang="da-DK" sz="1800" kern="0" dirty="0"/>
              <a:t>efter </a:t>
            </a:r>
            <a:r>
              <a:rPr lang="da-DK" sz="1800" kern="0" dirty="0" smtClean="0"/>
              <a:t>navn</a:t>
            </a: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713008" y="4895143"/>
            <a:ext cx="3076663" cy="948978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7800" indent="-177800" eaLnBrk="1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Bemærk, at </a:t>
            </a:r>
            <a:r>
              <a:rPr lang="da-DK" altLang="da-DK" dirty="0" err="1"/>
              <a:t>comparing</a:t>
            </a:r>
            <a:r>
              <a:rPr lang="da-DK" altLang="da-DK" dirty="0"/>
              <a:t> er en klassemetode, mens thenComparing er en almindelig </a:t>
            </a:r>
            <a:r>
              <a:rPr lang="da-DK" altLang="da-DK" dirty="0" smtClean="0"/>
              <a:t>metode</a:t>
            </a:r>
          </a:p>
          <a:p>
            <a:r>
              <a:rPr lang="da-DK" altLang="da-DK" dirty="0"/>
              <a:t>Det fremgår af den </a:t>
            </a:r>
            <a:r>
              <a:rPr lang="da-DK" altLang="da-DK" dirty="0" smtClean="0"/>
              <a:t>sammenhæng, som </a:t>
            </a:r>
            <a:r>
              <a:rPr lang="da-DK" altLang="da-DK" dirty="0"/>
              <a:t>de anvendes </a:t>
            </a:r>
            <a:r>
              <a:rPr lang="da-DK" altLang="da-DK" dirty="0" smtClean="0"/>
              <a:t>i</a:t>
            </a:r>
            <a:endParaRPr lang="da-DK" altLang="da-DK" dirty="0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2134995" y="2795738"/>
            <a:ext cx="2982279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400" b="1" dirty="0" smtClean="0">
                <a:solidFill>
                  <a:srgbClr val="FF0000"/>
                </a:solidFill>
              </a:rPr>
              <a:t>Klassemetoden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comparing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returnerer et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Comparator objekt</a:t>
            </a:r>
            <a:endParaRPr lang="da-DK" altLang="da-DK" sz="1400" b="1" dirty="0" smtClean="0">
              <a:solidFill>
                <a:srgbClr val="FF0000"/>
              </a:solidFill>
            </a:endParaRPr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>
            <a:off x="5004048" y="3232956"/>
            <a:ext cx="461999" cy="5110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713008" y="6058413"/>
            <a:ext cx="5874933" cy="46166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da-DK" altLang="da-DK" sz="1200" b="1" dirty="0" smtClean="0">
                <a:solidFill>
                  <a:srgbClr val="0000FF"/>
                </a:solidFill>
              </a:rPr>
              <a:t>Bemærk også, at vi nu </a:t>
            </a:r>
            <a:r>
              <a:rPr lang="da-DK" altLang="da-DK" sz="1200" b="1" dirty="0">
                <a:solidFill>
                  <a:srgbClr val="0000FF"/>
                </a:solidFill>
              </a:rPr>
              <a:t>starter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med </a:t>
            </a:r>
            <a:r>
              <a:rPr lang="da-DK" altLang="da-DK" sz="1200" b="1" dirty="0">
                <a:solidFill>
                  <a:srgbClr val="0000FF"/>
                </a:solidFill>
              </a:rPr>
              <a:t>det mest betydende kriterie og slutter med det mindst betydende (hvilket gør koden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mere logisk og lettere </a:t>
            </a:r>
            <a:r>
              <a:rPr lang="da-DK" altLang="da-DK" sz="1200" b="1" dirty="0">
                <a:solidFill>
                  <a:srgbClr val="0000FF"/>
                </a:solidFill>
              </a:rPr>
              <a:t>at forstå)</a:t>
            </a:r>
          </a:p>
        </p:txBody>
      </p:sp>
    </p:spTree>
    <p:extLst>
      <p:ext uri="{BB962C8B-B14F-4D97-AF65-F5344CB8AC3E}">
        <p14:creationId xmlns:p14="http://schemas.microsoft.com/office/powerpoint/2010/main" val="881747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962776" y="4161371"/>
            <a:ext cx="6849583" cy="156745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72000" tIns="144000" rIns="90000" bIns="46800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printPerons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6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persons.stream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spc="-6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.sorted(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Comparator.comparing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Person::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getAge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  <a:endParaRPr lang="en-US" altLang="da-DK" sz="800" b="1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800" b="1" spc="-6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da-DK" sz="8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thenComparing</a:t>
            </a:r>
            <a:r>
              <a:rPr lang="en-US" altLang="da-DK" sz="8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Person::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altLang="da-DK" sz="1600" b="1" spc="-6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Funktionel sortering version 3 og 4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1604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28</a:t>
            </a:fld>
            <a:endParaRPr lang="da-DK" altLang="da-DK" dirty="0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468313" y="1018564"/>
            <a:ext cx="7416055" cy="396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kern="0" smtClean="0"/>
              <a:t>I stedet for at </a:t>
            </a:r>
            <a:r>
              <a:rPr lang="da-DK" sz="2000" kern="0" dirty="0" smtClean="0"/>
              <a:t>sortere arraylisten kan vi sortere en stream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931288" y="1480393"/>
            <a:ext cx="7744399" cy="144873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printPersons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6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persons.stream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spc="-6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lang="en-US" altLang="da-DK" sz="1600" b="1" spc="-3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sorted(</a:t>
            </a:r>
            <a:r>
              <a:rPr lang="en-US" altLang="da-DK" sz="1600" b="1" spc="-3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Comparator.comparing</a:t>
            </a:r>
            <a:r>
              <a:rPr lang="en-US" altLang="da-DK" sz="1600" b="1" spc="-3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((Person </a:t>
            </a:r>
            <a:r>
              <a:rPr lang="en-US" altLang="da-DK" sz="1600" b="1" spc="-3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p)</a:t>
            </a:r>
            <a:r>
              <a:rPr lang="en-US" altLang="da-DK" sz="800" b="1" spc="-3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3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600" b="1" spc="-3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p.getAge</a:t>
            </a:r>
            <a:r>
              <a:rPr lang="en-US" altLang="da-DK" sz="1600" b="1" spc="-3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altLang="da-DK" sz="800" b="1" spc="-3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800" b="1" spc="-3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</a:t>
            </a:r>
            <a:r>
              <a:rPr lang="en-US" altLang="da-DK" sz="800" b="1" spc="-3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3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spc="-3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thenCompa</a:t>
            </a:r>
            <a:r>
              <a:rPr lang="en-US" altLang="da-DK" sz="1600" b="1" spc="-3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ring</a:t>
            </a:r>
            <a:r>
              <a:rPr lang="en-US" altLang="da-DK" sz="1600" b="1" spc="-3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spc="-3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3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altLang="da-DK" sz="1600" b="1" spc="-3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600" b="1" spc="-3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p.getName</a:t>
            </a:r>
            <a:r>
              <a:rPr lang="en-US" altLang="da-DK" sz="1600" b="1" spc="-3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(p));</a:t>
            </a:r>
          </a:p>
          <a:p>
            <a:pPr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Line 22"/>
          <p:cNvSpPr>
            <a:spLocks noChangeShapeType="1"/>
          </p:cNvSpPr>
          <p:nvPr/>
        </p:nvSpPr>
        <p:spPr bwMode="auto">
          <a:xfrm flipV="1">
            <a:off x="1718083" y="2213933"/>
            <a:ext cx="485805" cy="81259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1056276" y="2991705"/>
            <a:ext cx="7929700" cy="725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 i Stream klassen (fungerer analogt til sort metoden i ArrayList klassen)</a:t>
            </a:r>
          </a:p>
          <a:p>
            <a:pPr marL="173038" indent="-173038" eaLnBrk="1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Bemærk </a:t>
            </a:r>
            <a:r>
              <a:rPr lang="da-DK" altLang="da-DK" sz="1400" b="1" dirty="0">
                <a:solidFill>
                  <a:srgbClr val="FF0000"/>
                </a:solidFill>
              </a:rPr>
              <a:t>at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arraylisten og den Stream, der produceres ud fra den </a:t>
            </a:r>
            <a:r>
              <a:rPr lang="da-DK" altLang="da-DK" sz="1400" b="1" dirty="0">
                <a:solidFill>
                  <a:srgbClr val="008000"/>
                </a:solidFill>
              </a:rPr>
              <a:t>ikke</a:t>
            </a:r>
            <a:r>
              <a:rPr lang="da-DK" altLang="da-DK" sz="1400" b="1" dirty="0">
                <a:solidFill>
                  <a:srgbClr val="FF0000"/>
                </a:solidFill>
              </a:rPr>
              <a:t>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ændres.</a:t>
            </a:r>
          </a:p>
          <a:p>
            <a:pPr marL="173038" indent="-173038" eaLnBrk="1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spc="-30" dirty="0" smtClean="0">
                <a:solidFill>
                  <a:srgbClr val="FF0000"/>
                </a:solidFill>
              </a:rPr>
              <a:t>Metoden </a:t>
            </a:r>
            <a:r>
              <a:rPr lang="da-DK" altLang="da-DK" sz="1400" b="1" spc="-30" dirty="0" err="1" smtClean="0">
                <a:solidFill>
                  <a:srgbClr val="FF0000"/>
                </a:solidFill>
              </a:rPr>
              <a:t>sorted</a:t>
            </a:r>
            <a:r>
              <a:rPr lang="da-DK" altLang="da-DK" sz="1400" b="1" spc="-30" dirty="0" smtClean="0">
                <a:solidFill>
                  <a:srgbClr val="FF0000"/>
                </a:solidFill>
              </a:rPr>
              <a:t> returnerer en ny Stream, der er sorteret (som angivet af Comparator objektet)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2149363" y="2027438"/>
            <a:ext cx="763169" cy="20612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7" name="Content Placeholder 2"/>
          <p:cNvSpPr txBox="1">
            <a:spLocks/>
          </p:cNvSpPr>
          <p:nvPr/>
        </p:nvSpPr>
        <p:spPr bwMode="auto">
          <a:xfrm>
            <a:off x="488111" y="3717032"/>
            <a:ext cx="8497865" cy="396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kern="0" dirty="0" smtClean="0"/>
              <a:t>Derudover kan vi erstatte de tre lambda'er med metode referencer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5317082" y="4813422"/>
            <a:ext cx="1599107" cy="19915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6" name="Line 22"/>
          <p:cNvSpPr>
            <a:spLocks noChangeShapeType="1"/>
          </p:cNvSpPr>
          <p:nvPr/>
        </p:nvSpPr>
        <p:spPr bwMode="auto">
          <a:xfrm flipH="1">
            <a:off x="6107238" y="4567143"/>
            <a:ext cx="7812" cy="24627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47" name="Text Box 21"/>
          <p:cNvSpPr txBox="1">
            <a:spLocks noChangeArrowheads="1"/>
          </p:cNvSpPr>
          <p:nvPr/>
        </p:nvSpPr>
        <p:spPr bwMode="auto">
          <a:xfrm>
            <a:off x="5170125" y="4149080"/>
            <a:ext cx="2520926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Forkortelse for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lambda'en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/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 (Person p) </a:t>
            </a:r>
            <a:r>
              <a:rPr lang="da-DK" altLang="da-DK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p.getAge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()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5796761" y="5061175"/>
            <a:ext cx="1684693" cy="20809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9" name="Line 22"/>
          <p:cNvSpPr>
            <a:spLocks noChangeShapeType="1"/>
          </p:cNvSpPr>
          <p:nvPr/>
        </p:nvSpPr>
        <p:spPr bwMode="auto">
          <a:xfrm flipH="1" flipV="1">
            <a:off x="6716838" y="5250491"/>
            <a:ext cx="146980" cy="52177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50" name="Text Box 21"/>
          <p:cNvSpPr txBox="1">
            <a:spLocks noChangeArrowheads="1"/>
          </p:cNvSpPr>
          <p:nvPr/>
        </p:nvSpPr>
        <p:spPr bwMode="auto">
          <a:xfrm>
            <a:off x="6565421" y="5789298"/>
            <a:ext cx="2502305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Forkortelse for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lambda'en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/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 (Person p) </a:t>
            </a:r>
            <a:r>
              <a:rPr lang="da-DK" altLang="da-DK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p.getName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()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51" name="Text Box 21"/>
          <p:cNvSpPr txBox="1">
            <a:spLocks noChangeArrowheads="1"/>
          </p:cNvSpPr>
          <p:nvPr/>
        </p:nvSpPr>
        <p:spPr bwMode="auto">
          <a:xfrm>
            <a:off x="961757" y="5815301"/>
            <a:ext cx="3030579" cy="90640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9388" indent="-179388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Metode referencer er beskrevet på side 219-220 i BlueJ bogen</a:t>
            </a:r>
          </a:p>
          <a:p>
            <a:pPr marL="179388" indent="-179388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De kan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også </a:t>
            </a:r>
            <a:r>
              <a:rPr lang="da-DK" altLang="da-DK" sz="1400" b="1" dirty="0">
                <a:solidFill>
                  <a:srgbClr val="0000FF"/>
                </a:solidFill>
              </a:rPr>
              <a:t>bruges i findBest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algoritmeskabelonen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3187384" y="5290750"/>
            <a:ext cx="2406811" cy="23104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4" name="Line 22"/>
          <p:cNvSpPr>
            <a:spLocks noChangeShapeType="1"/>
          </p:cNvSpPr>
          <p:nvPr/>
        </p:nvSpPr>
        <p:spPr bwMode="auto">
          <a:xfrm flipH="1" flipV="1">
            <a:off x="4772705" y="5521794"/>
            <a:ext cx="3465" cy="28486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55" name="Text Box 21"/>
          <p:cNvSpPr txBox="1">
            <a:spLocks noChangeArrowheads="1"/>
          </p:cNvSpPr>
          <p:nvPr/>
        </p:nvSpPr>
        <p:spPr bwMode="auto">
          <a:xfrm>
            <a:off x="4139952" y="5789298"/>
            <a:ext cx="2576737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Forkortelse for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lambda'en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/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 p </a:t>
            </a:r>
            <a:r>
              <a:rPr lang="da-DK" altLang="da-DK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System.out.println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(p)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4167281" y="6310170"/>
            <a:ext cx="4581242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err="1" smtClean="0">
                <a:solidFill>
                  <a:srgbClr val="0000FF"/>
                </a:solidFill>
              </a:rPr>
              <a:t>reversed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() </a:t>
            </a:r>
            <a:r>
              <a:rPr lang="da-DK" altLang="da-DK" sz="1400" b="1" spc="-40" dirty="0" smtClean="0">
                <a:solidFill>
                  <a:srgbClr val="0000FF"/>
                </a:solidFill>
              </a:rPr>
              <a:t>metoden i Comparator klassen returnerer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et Comparator objekt med omvendt sortering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941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37" grpId="0"/>
      <p:bldP spid="45" grpId="0" animBg="1"/>
      <p:bldP spid="46" grpId="0" animBg="1"/>
      <p:bldP spid="47" grpId="0"/>
      <p:bldP spid="48" grpId="0" animBg="1"/>
      <p:bldP spid="49" grpId="0" animBg="1"/>
      <p:bldP spid="50" grpId="0"/>
      <p:bldP spid="51" grpId="0" animBg="1"/>
      <p:bldP spid="53" grpId="0" animBg="1"/>
      <p:bldP spid="54" grpId="0" animBg="1"/>
      <p:bldP spid="55" grpId="0"/>
      <p:bldP spid="2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187624" y="3754785"/>
            <a:ext cx="3165165" cy="1794576"/>
            <a:chOff x="2126717" y="2303362"/>
            <a:chExt cx="3901813" cy="1668537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2300322" y="2303362"/>
              <a:ext cx="3550674" cy="1668537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>
                <a:buFont typeface="Monotype Sorts" charset="0"/>
                <a:buNone/>
                <a:defRPr/>
              </a:pPr>
              <a:endParaRPr lang="en-US">
                <a:ea typeface="MS PGothic" charset="0"/>
                <a:cs typeface="MS PGothic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981729" y="3155107"/>
              <a:ext cx="2228850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"Ida </a:t>
              </a:r>
              <a:r>
                <a:rPr lang="en-AU" sz="1400" dirty="0" err="1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Thomasen</a:t>
              </a: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981729" y="3539852"/>
              <a:ext cx="2228850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"Ole Rasmussen"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000779" y="2747764"/>
              <a:ext cx="2228850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"Peter Andersen"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2126717" y="2368644"/>
              <a:ext cx="3901813" cy="3123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90487" tIns="44450" rIns="90487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buFont typeface="Monotype Sorts" charset="0"/>
                <a:buNone/>
                <a:defRPr/>
              </a:pPr>
              <a:r>
                <a:rPr lang="en-AU" sz="1600" u="sng" dirty="0" smtClean="0">
                  <a:solidFill>
                    <a:schemeClr val="bg1"/>
                  </a:solidFill>
                  <a:latin typeface="Trebuchet MS" charset="0"/>
                </a:rPr>
                <a:t>persons : </a:t>
              </a:r>
              <a:r>
                <a:rPr lang="en-AU" sz="1600" u="sng" dirty="0" err="1" smtClean="0">
                  <a:solidFill>
                    <a:schemeClr val="bg1"/>
                  </a:solidFill>
                  <a:latin typeface="Trebuchet MS" charset="0"/>
                </a:rPr>
                <a:t>HashSet</a:t>
              </a:r>
              <a:r>
                <a:rPr lang="en-AU" sz="1600" u="sng" dirty="0" smtClean="0">
                  <a:solidFill>
                    <a:schemeClr val="bg1"/>
                  </a:solidFill>
                  <a:latin typeface="Trebuchet MS" charset="0"/>
                </a:rPr>
                <a:t>&lt;String&gt;</a:t>
              </a:r>
            </a:p>
          </p:txBody>
        </p:sp>
      </p:grp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  <a:cs typeface="Arial"/>
              </a:rPr>
              <a:t>Set (mængde)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568952" cy="2592288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Matematisk mængde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Et element kan højst forekomme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én gang</a:t>
            </a:r>
            <a:r>
              <a:rPr lang="da-DK" altLang="da-DK" sz="1800" dirty="0" smtClean="0">
                <a:ea typeface="ＭＳ Ｐゴシック" pitchFamily="34" charset="-128"/>
              </a:rPr>
              <a:t> i mængden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Indsætter man elementet en gang til, har det ingen effekt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Der </a:t>
            </a:r>
            <a:r>
              <a:rPr lang="da-DK" altLang="da-DK" sz="1800" dirty="0">
                <a:ea typeface="ＭＳ Ｐゴシック" pitchFamily="34" charset="-128"/>
              </a:rPr>
              <a:t>er mange forskellige </a:t>
            </a:r>
            <a:r>
              <a:rPr lang="da-DK" altLang="da-DK" sz="1800" dirty="0" smtClean="0">
                <a:ea typeface="ＭＳ Ｐゴシック" pitchFamily="34" charset="-128"/>
              </a:rPr>
              <a:t>implementationer af mængder </a:t>
            </a:r>
            <a:r>
              <a:rPr lang="da-DK" altLang="da-DK" sz="1800" dirty="0">
                <a:ea typeface="ＭＳ Ｐゴシック" pitchFamily="34" charset="-128"/>
              </a:rPr>
              <a:t>– på samme </a:t>
            </a:r>
            <a:r>
              <a:rPr lang="da-DK" altLang="da-DK" sz="1800" dirty="0" smtClean="0">
                <a:ea typeface="ＭＳ Ｐゴシック" pitchFamily="34" charset="-128"/>
              </a:rPr>
              <a:t>måde, </a:t>
            </a:r>
            <a:r>
              <a:rPr lang="da-DK" altLang="da-DK" sz="1800" dirty="0">
                <a:ea typeface="ＭＳ Ｐゴシック" pitchFamily="34" charset="-128"/>
              </a:rPr>
              <a:t>som der er forskellige </a:t>
            </a:r>
            <a:r>
              <a:rPr lang="da-DK" altLang="da-DK" sz="1800" dirty="0" smtClean="0">
                <a:ea typeface="ＭＳ Ｐゴシック" pitchFamily="34" charset="-128"/>
              </a:rPr>
              <a:t>implementationer af lister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Her vil vi se på </a:t>
            </a:r>
            <a:r>
              <a:rPr lang="da-DK" altLang="da-DK" sz="1800" b="1" dirty="0" err="1" smtClean="0">
                <a:solidFill>
                  <a:srgbClr val="008000"/>
                </a:solidFill>
                <a:ea typeface="ＭＳ Ｐゴシック" pitchFamily="34" charset="-128"/>
              </a:rPr>
              <a:t>HashSet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&lt;E&gt;</a:t>
            </a:r>
            <a:r>
              <a:rPr lang="da-DK" altLang="da-DK" sz="1800" dirty="0" smtClean="0">
                <a:ea typeface="ＭＳ Ｐゴシック" pitchFamily="34" charset="-128"/>
              </a:rPr>
              <a:t> klassen</a:t>
            </a:r>
          </a:p>
          <a:p>
            <a:pPr eaLnBrk="1" hangingPunct="1">
              <a:spcBef>
                <a:spcPts val="18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En mængde af personnavne kan modelleres via </a:t>
            </a:r>
            <a:r>
              <a:rPr lang="da-DK" altLang="da-DK" sz="2000" dirty="0" err="1" smtClean="0">
                <a:ea typeface="ＭＳ Ｐゴシック" pitchFamily="34" charset="-128"/>
              </a:rPr>
              <a:t>HashSet</a:t>
            </a:r>
            <a:r>
              <a:rPr lang="da-DK" altLang="da-DK" sz="2000" dirty="0" smtClean="0">
                <a:ea typeface="ＭＳ Ｐゴシック" pitchFamily="34" charset="-128"/>
              </a:rPr>
              <a:t>&lt;</a:t>
            </a:r>
            <a:r>
              <a:rPr lang="da-DK" altLang="da-DK" sz="2000" dirty="0" err="1" smtClean="0">
                <a:ea typeface="ＭＳ Ｐゴシック" pitchFamily="34" charset="-128"/>
              </a:rPr>
              <a:t>String</a:t>
            </a:r>
            <a:r>
              <a:rPr lang="da-DK" altLang="da-DK" sz="2000" dirty="0" smtClean="0">
                <a:ea typeface="ＭＳ Ｐゴシック" pitchFamily="34" charset="-128"/>
              </a:rPr>
              <a:t>&gt;</a:t>
            </a:r>
            <a:endParaRPr lang="da-DK" altLang="da-DK" sz="20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29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60448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Lambda calculus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424167" cy="792311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Funktionelle programmeringssprog bygger på lambda calculus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Formalisme til beskrivelse af beregninger (introduceret i 1930)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835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</a:t>
            </a:fld>
            <a:endParaRPr lang="da-DK" altLang="da-DK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61293" y="2180553"/>
            <a:ext cx="4199103" cy="86177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b="1" dirty="0" smtClean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en-US" altLang="da-DK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en-US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addOne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b="1" dirty="0" smtClean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n) {</a:t>
            </a:r>
          </a:p>
          <a:p>
            <a:pPr>
              <a:lnSpc>
                <a:spcPct val="90000"/>
              </a:lnSpc>
            </a:pP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 n+1;</a:t>
            </a:r>
          </a:p>
          <a:p>
            <a:pPr>
              <a:lnSpc>
                <a:spcPct val="60000"/>
              </a:lnSpc>
            </a:pP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r>
              <a:rPr lang="en-US" altLang="da-DK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61302" y="3660889"/>
            <a:ext cx="3322666" cy="40011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b="1" dirty="0" smtClean="0">
                <a:solidFill>
                  <a:srgbClr val="7030A0"/>
                </a:solidFill>
                <a:latin typeface="Courier New" pitchFamily="49" charset="0"/>
              </a:rPr>
              <a:t>fun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addOne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(n) = n+1;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966459" y="4172961"/>
            <a:ext cx="1656176" cy="400110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int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  <a:sym typeface="Wingdings" panose="05000000000000000000" pitchFamily="2" charset="2"/>
              </a:rPr>
              <a:t>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  <a:sym typeface="Wingdings" panose="05000000000000000000" pitchFamily="2" charset="2"/>
              </a:rPr>
              <a:t> int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945737" y="4900863"/>
            <a:ext cx="2242554" cy="40011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b="1" dirty="0" err="1" smtClean="0">
                <a:solidFill>
                  <a:srgbClr val="7030A0"/>
                </a:solidFill>
                <a:latin typeface="Courier New" pitchFamily="49" charset="0"/>
              </a:rPr>
              <a:t>fn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(n) =&gt; n+1;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971600" y="6041649"/>
            <a:ext cx="1224136" cy="46166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2400" b="1" dirty="0" smtClean="0">
                <a:solidFill>
                  <a:schemeClr val="tx1"/>
                </a:solidFill>
                <a:latin typeface="Courier New" pitchFamily="49" charset="0"/>
                <a:sym typeface="Symbol"/>
              </a:rPr>
              <a:t>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n.n+1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67544" y="1785497"/>
            <a:ext cx="3644483" cy="323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Java</a:t>
            </a:r>
            <a:endParaRPr lang="da-DK" altLang="da-DK" sz="2000" dirty="0">
              <a:ea typeface="ＭＳ Ｐゴシック" pitchFamily="34" charset="-128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5137758" y="2339272"/>
            <a:ext cx="1728192" cy="105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endParaRPr lang="da-DK" altLang="da-DK" sz="1800" b="1" dirty="0">
              <a:solidFill>
                <a:srgbClr val="0000FF"/>
              </a:solidFill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3306925" y="4910097"/>
            <a:ext cx="2705235" cy="73866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0" indent="0" eaLnBrk="1" hangingPunct="1">
              <a:spcBef>
                <a:spcPct val="20000"/>
              </a:spcBef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Anonym funktion (uden </a:t>
            </a:r>
            <a:r>
              <a:rPr lang="da-DK" altLang="da-DK" dirty="0" smtClean="0"/>
              <a:t>navn)</a:t>
            </a:r>
            <a:br>
              <a:rPr lang="da-DK" altLang="da-DK" dirty="0" smtClean="0"/>
            </a:br>
            <a:r>
              <a:rPr lang="da-DK" altLang="da-DK" dirty="0" smtClean="0"/>
              <a:t>Kan </a:t>
            </a:r>
            <a:r>
              <a:rPr lang="da-DK" altLang="da-DK" dirty="0"/>
              <a:t>bruges som parameter til en anden funktion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467544" y="3260075"/>
            <a:ext cx="4680520" cy="323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a-DK"/>
            </a:defPPr>
            <a:lvl1pPr marL="342900" indent="-342900" eaLnBrk="1" hangingPunct="1">
              <a:spcBef>
                <a:spcPct val="20000"/>
              </a:spcBef>
              <a:buChar char="•"/>
              <a:defRPr b="1">
                <a:latin typeface="+mn-lt"/>
                <a:cs typeface="ＭＳ Ｐゴシック" pitchFamily="-106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altLang="da-DK" spc="-30" dirty="0"/>
              <a:t>Standard ML (funktionelt sprog)</a:t>
            </a: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2789120" y="4172961"/>
            <a:ext cx="3223040" cy="523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0" indent="0" eaLnBrk="1" hangingPunct="1">
              <a:spcBef>
                <a:spcPct val="20000"/>
              </a:spcBef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Man behøver ikke at angive </a:t>
            </a:r>
            <a:r>
              <a:rPr lang="da-DK" altLang="da-DK" dirty="0" smtClean="0"/>
              <a:t>typerne</a:t>
            </a:r>
            <a:br>
              <a:rPr lang="da-DK" altLang="da-DK" dirty="0" smtClean="0"/>
            </a:br>
            <a:r>
              <a:rPr lang="da-DK" altLang="da-DK" dirty="0" smtClean="0"/>
              <a:t>Dem </a:t>
            </a:r>
            <a:r>
              <a:rPr lang="da-DK" altLang="da-DK" dirty="0"/>
              <a:t>deducerer oversætteren selv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5628765"/>
            <a:ext cx="2966077" cy="323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a-DK"/>
            </a:defPPr>
            <a:lvl1pPr marL="342900" indent="-342900" eaLnBrk="1" hangingPunct="1">
              <a:spcBef>
                <a:spcPct val="20000"/>
              </a:spcBef>
              <a:buChar char="•"/>
              <a:defRPr b="1">
                <a:latin typeface="+mn-lt"/>
                <a:cs typeface="ＭＳ Ｐゴシック" pitchFamily="-106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altLang="da-DK" dirty="0"/>
              <a:t>Lambda calculus</a:t>
            </a: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2525023" y="6041093"/>
            <a:ext cx="3174008" cy="523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Datalogistuderende  vil lære meget mere om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  <a:sym typeface="Symbol"/>
              </a:rPr>
              <a:t>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-calculus i senere kurser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5364088" y="2204952"/>
            <a:ext cx="3311600" cy="56630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0" indent="0" eaLnBrk="1" hangingPunct="1">
              <a:spcBef>
                <a:spcPct val="20000"/>
              </a:spcBef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Metode, der lægger 1 til parameteren</a:t>
            </a:r>
          </a:p>
          <a:p>
            <a:r>
              <a:rPr lang="da-DK" altLang="da-DK" dirty="0">
                <a:solidFill>
                  <a:srgbClr val="FF0000"/>
                </a:solidFill>
              </a:rPr>
              <a:t>Funktion</a:t>
            </a:r>
            <a:r>
              <a:rPr lang="da-DK" altLang="da-DK" dirty="0"/>
              <a:t> </a:t>
            </a:r>
            <a:r>
              <a:rPr lang="da-DK" altLang="da-DK" dirty="0" smtClean="0"/>
              <a:t>≈ metode (synonymer)</a:t>
            </a:r>
            <a:endParaRPr lang="da-DK" altLang="da-DK" dirty="0"/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4932040" y="3255043"/>
            <a:ext cx="3920264" cy="30777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0" indent="0" eaLnBrk="1" hangingPunct="1">
              <a:spcBef>
                <a:spcPct val="20000"/>
              </a:spcBef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Tæt på den notation vi kender fra matematik</a:t>
            </a: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4424381" y="3649293"/>
            <a:ext cx="4422631" cy="400110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addOne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(n) = n+1  for </a:t>
            </a:r>
            <a:r>
              <a:rPr lang="en-US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alle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 n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842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2" grpId="0" animBg="1"/>
      <p:bldP spid="13" grpId="0"/>
      <p:bldP spid="14" grpId="0" animBg="1"/>
      <p:bldP spid="15" grpId="0"/>
      <p:bldP spid="16" grpId="0" animBg="1"/>
      <p:bldP spid="18" grpId="0" animBg="1"/>
      <p:bldP spid="19" grpId="0" animBg="1"/>
      <p:bldP spid="2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675687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Implementation af mængde af personer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30</a:t>
            </a:fld>
            <a:endParaRPr lang="da-DK" altLang="da-DK" dirty="0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793128" y="1068716"/>
            <a:ext cx="6383224" cy="395800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java.util.HashSet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Oprettelse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af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mængde</a:t>
            </a:r>
            <a:endParaRPr lang="en-US" altLang="da-DK" sz="1800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HashSet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&lt;String&gt; persons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HashSet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&lt;&gt;();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Indsættelse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af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personnavne</a:t>
            </a:r>
            <a:endParaRPr lang="en-US" altLang="da-DK" sz="18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persons.add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"Peter Andersen"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persons.add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"Ida </a:t>
            </a:r>
            <a:r>
              <a:rPr lang="en-US" altLang="da-DK" sz="1800" dirty="0" err="1" smtClean="0">
                <a:solidFill>
                  <a:srgbClr val="008000"/>
                </a:solidFill>
                <a:latin typeface="Courier New" pitchFamily="49" charset="0"/>
              </a:rPr>
              <a:t>Thomasen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persons.add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"Ole Rasmussen"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persons.size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pPr eaLnBrk="1" hangingPunct="1">
              <a:spcBef>
                <a:spcPts val="600"/>
              </a:spcBef>
              <a:buNone/>
            </a:pPr>
            <a:r>
              <a:rPr lang="en-US" altLang="da-DK" sz="1800" dirty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800" dirty="0" err="1">
                <a:solidFill>
                  <a:srgbClr val="0000FF"/>
                </a:solidFill>
                <a:latin typeface="Courier New" pitchFamily="49" charset="0"/>
              </a:rPr>
              <a:t>Indsæt</a:t>
            </a:r>
            <a:r>
              <a:rPr lang="en-US" altLang="da-DK" sz="1800" dirty="0">
                <a:solidFill>
                  <a:srgbClr val="0000FF"/>
                </a:solidFill>
                <a:latin typeface="Courier New" pitchFamily="49" charset="0"/>
              </a:rPr>
              <a:t> et </a:t>
            </a:r>
            <a:r>
              <a:rPr lang="en-US" altLang="da-DK" sz="1800" dirty="0" err="1">
                <a:solidFill>
                  <a:srgbClr val="0000FF"/>
                </a:solidFill>
                <a:latin typeface="Courier New" pitchFamily="49" charset="0"/>
              </a:rPr>
              <a:t>navn</a:t>
            </a:r>
            <a:r>
              <a:rPr lang="en-US" altLang="da-DK" sz="1800" dirty="0">
                <a:solidFill>
                  <a:srgbClr val="0000FF"/>
                </a:solidFill>
                <a:latin typeface="Courier New" pitchFamily="49" charset="0"/>
              </a:rPr>
              <a:t>, der </a:t>
            </a:r>
            <a:r>
              <a:rPr lang="en-US" altLang="da-DK" sz="1800" dirty="0" err="1">
                <a:solidFill>
                  <a:srgbClr val="0000FF"/>
                </a:solidFill>
                <a:latin typeface="Courier New" pitchFamily="49" charset="0"/>
              </a:rPr>
              <a:t>allerede</a:t>
            </a:r>
            <a:r>
              <a:rPr lang="en-US" altLang="da-DK" sz="18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>
                <a:solidFill>
                  <a:srgbClr val="0000FF"/>
                </a:solidFill>
                <a:latin typeface="Courier New" pitchFamily="49" charset="0"/>
              </a:rPr>
              <a:t>er</a:t>
            </a:r>
            <a:r>
              <a:rPr lang="en-US" altLang="da-DK" sz="1800" dirty="0">
                <a:solidFill>
                  <a:srgbClr val="0000FF"/>
                </a:solidFill>
                <a:latin typeface="Courier New" pitchFamily="49" charset="0"/>
              </a:rPr>
              <a:t> i </a:t>
            </a:r>
            <a:r>
              <a:rPr lang="en-US" altLang="da-DK" sz="1800" dirty="0" err="1">
                <a:solidFill>
                  <a:srgbClr val="0000FF"/>
                </a:solidFill>
                <a:latin typeface="Courier New" pitchFamily="49" charset="0"/>
              </a:rPr>
              <a:t>mængden</a:t>
            </a:r>
            <a:endParaRPr lang="en-US" altLang="da-DK" sz="18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persons.add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"Ida </a:t>
            </a:r>
            <a:r>
              <a:rPr lang="en-US" altLang="da-DK" sz="1800" dirty="0" err="1">
                <a:solidFill>
                  <a:srgbClr val="008000"/>
                </a:solidFill>
                <a:latin typeface="Courier New" pitchFamily="49" charset="0"/>
              </a:rPr>
              <a:t>Thomasen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persons.size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  <a:endParaRPr lang="en-US" altLang="da-DK" sz="1800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5131438" y="2322530"/>
            <a:ext cx="3710859" cy="56630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2563" indent="-18256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>
                <a:solidFill>
                  <a:srgbClr val="0000FF"/>
                </a:solidFill>
              </a:rPr>
              <a:t>a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dd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metoden indsætter elementer</a:t>
            </a:r>
          </a:p>
          <a:p>
            <a:pPr marL="182563" indent="-182563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returnerer true, hvis mængden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ændres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6090786" y="4396667"/>
            <a:ext cx="2873702" cy="78175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2563" indent="-18256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>
                <a:solidFill>
                  <a:srgbClr val="0000FF"/>
                </a:solidFill>
              </a:rPr>
              <a:t>a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dd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metoden returnerer false, hvis mængden ikke ændres</a:t>
            </a:r>
          </a:p>
          <a:p>
            <a:pPr marL="182563" indent="-18256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>
                <a:solidFill>
                  <a:srgbClr val="0000FF"/>
                </a:solidFill>
              </a:rPr>
              <a:t>s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ize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ændres ikke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6091671" y="3230048"/>
            <a:ext cx="2440769" cy="73866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2563" indent="-18256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>
                <a:solidFill>
                  <a:srgbClr val="0000FF"/>
                </a:solidFill>
              </a:rPr>
              <a:t>s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ize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metoden fortæller, hvor mange elementer, der er i mængden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539552" y="5245967"/>
            <a:ext cx="8183424" cy="1340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Det er </a:t>
            </a:r>
            <a:r>
              <a:rPr lang="da-DK" altLang="da-DK" b="1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equals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metoden (for element typen E), der bruges til at afgøre, om elementet allerede forekommer i mængden</a:t>
            </a:r>
          </a:p>
          <a:p>
            <a:pPr lvl="1" eaLnBrk="1" hangingPunct="1"/>
            <a:r>
              <a:rPr lang="da-DK" altLang="da-DK" sz="1800" spc="-30" dirty="0">
                <a:ea typeface="ＭＳ Ｐゴシック" pitchFamily="34" charset="-128"/>
              </a:rPr>
              <a:t>Object klassen (som alle klasser er underklasser af) har en equals metode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Dette sikrer at alle klasser har en equals metode</a:t>
            </a: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5705778" y="3223565"/>
            <a:ext cx="289756" cy="307777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3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5719810" y="4569958"/>
            <a:ext cx="289756" cy="307777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3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81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4" y="260350"/>
            <a:ext cx="7900646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Eksempel: Indlæsning af kommandoer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31</a:t>
            </a:fld>
            <a:endParaRPr lang="da-DK" altLang="da-DK" dirty="0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907704" y="1501971"/>
            <a:ext cx="6903010" cy="396416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HashSet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&lt;String&gt;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getInput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()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r>
              <a:rPr lang="en-US" altLang="da-DK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System.out.print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"&gt; 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String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inputLine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reader.nextLine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                  .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trim().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toLowerCase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String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[]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wordArray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inputLine.split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200" dirty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HashSet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&lt;String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&gt; words = </a:t>
            </a: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HashSet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&lt;&gt;();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String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word :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wordArray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words.add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(word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); 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4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words;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315422" y="1666224"/>
            <a:ext cx="1485937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Prompt bruger for input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226536" y="1979656"/>
            <a:ext cx="3281567" cy="273883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798863" y="2353108"/>
            <a:ext cx="2423973" cy="27388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H="1">
            <a:off x="7227264" y="2180181"/>
            <a:ext cx="199623" cy="19010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chemeClr val="tx1"/>
              </a:solidFill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1809464" y="1970495"/>
            <a:ext cx="417072" cy="10971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5640962" y="1956929"/>
            <a:ext cx="3042339" cy="26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Returnerer brugerens næste linje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5653226" y="2690235"/>
            <a:ext cx="2897216" cy="27388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2226536" y="2702388"/>
            <a:ext cx="2942132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Fjern blanke fra enderne og</a:t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konverter til små bogstaver</a:t>
            </a: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>
            <a:off x="5168668" y="2827176"/>
            <a:ext cx="46284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5084266" y="3229638"/>
            <a:ext cx="2978155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2189590" y="3225944"/>
            <a:ext cx="1227866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2189590" y="3591691"/>
            <a:ext cx="5627634" cy="27388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209077" y="2327830"/>
            <a:ext cx="1842047" cy="1203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spc="-50" dirty="0" smtClean="0">
                <a:solidFill>
                  <a:srgbClr val="0000FF"/>
                </a:solidFill>
              </a:rPr>
              <a:t>[ ] fortæller, at vi har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et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array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(Kap. 7)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Ligner arraylister, </a:t>
            </a:r>
            <a:r>
              <a:rPr lang="da-DK" altLang="da-DK" sz="1400" b="1" spc="-50" dirty="0">
                <a:solidFill>
                  <a:srgbClr val="0000FF"/>
                </a:solidFill>
              </a:rPr>
              <a:t>men har et fast (på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forhånd kendt) antal elementer</a:t>
            </a:r>
          </a:p>
        </p:txBody>
      </p:sp>
      <p:sp>
        <p:nvSpPr>
          <p:cNvPr id="37" name="Text Box 21"/>
          <p:cNvSpPr txBox="1">
            <a:spLocks noChangeArrowheads="1"/>
          </p:cNvSpPr>
          <p:nvPr/>
        </p:nvSpPr>
        <p:spPr bwMode="auto">
          <a:xfrm>
            <a:off x="225024" y="3591691"/>
            <a:ext cx="1682679" cy="781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Lokal variabel (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initaliseres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til at være den tomme mængde)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2177123" y="3937179"/>
            <a:ext cx="4386048" cy="728825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39" name="Line 22"/>
          <p:cNvSpPr>
            <a:spLocks noChangeShapeType="1"/>
          </p:cNvSpPr>
          <p:nvPr/>
        </p:nvSpPr>
        <p:spPr bwMode="auto">
          <a:xfrm flipH="1" flipV="1">
            <a:off x="4529849" y="4695784"/>
            <a:ext cx="269014" cy="107879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41" name="Text Box 21"/>
          <p:cNvSpPr txBox="1">
            <a:spLocks noChangeArrowheads="1"/>
          </p:cNvSpPr>
          <p:nvPr/>
        </p:nvSpPr>
        <p:spPr bwMode="auto">
          <a:xfrm>
            <a:off x="4418636" y="5647341"/>
            <a:ext cx="4257819" cy="47448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tIns="828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for-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each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løkke, </a:t>
            </a:r>
            <a:r>
              <a:rPr lang="da-DK" altLang="da-DK" sz="1400" b="1" dirty="0">
                <a:solidFill>
                  <a:srgbClr val="0000FF"/>
                </a:solidFill>
              </a:rPr>
              <a:t>hvor arrayets elementer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et for et kopieres </a:t>
            </a:r>
            <a:r>
              <a:rPr lang="da-DK" altLang="da-DK" sz="1400" b="1" dirty="0">
                <a:solidFill>
                  <a:srgbClr val="0000FF"/>
                </a:solidFill>
              </a:rPr>
              <a:t>over i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mængden – uden gentagelser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42" name="Line 22"/>
          <p:cNvSpPr>
            <a:spLocks noChangeShapeType="1"/>
          </p:cNvSpPr>
          <p:nvPr/>
        </p:nvSpPr>
        <p:spPr bwMode="auto">
          <a:xfrm>
            <a:off x="1717505" y="3355350"/>
            <a:ext cx="46284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43" name="Line 22"/>
          <p:cNvSpPr>
            <a:spLocks noChangeShapeType="1"/>
          </p:cNvSpPr>
          <p:nvPr/>
        </p:nvSpPr>
        <p:spPr bwMode="auto">
          <a:xfrm>
            <a:off x="1698577" y="3728632"/>
            <a:ext cx="46284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2183775" y="4791104"/>
            <a:ext cx="1901444" cy="27388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45" name="Text Box 21"/>
          <p:cNvSpPr txBox="1">
            <a:spLocks noChangeArrowheads="1"/>
          </p:cNvSpPr>
          <p:nvPr/>
        </p:nvSpPr>
        <p:spPr bwMode="auto">
          <a:xfrm>
            <a:off x="116741" y="4665055"/>
            <a:ext cx="1569470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Returner den konstruerede mængde</a:t>
            </a:r>
          </a:p>
        </p:txBody>
      </p:sp>
      <p:sp>
        <p:nvSpPr>
          <p:cNvPr id="46" name="Line 22"/>
          <p:cNvSpPr>
            <a:spLocks noChangeShapeType="1"/>
          </p:cNvSpPr>
          <p:nvPr/>
        </p:nvSpPr>
        <p:spPr bwMode="auto">
          <a:xfrm>
            <a:off x="1703652" y="4969754"/>
            <a:ext cx="46284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5099045" y="1599813"/>
            <a:ext cx="1160440" cy="27388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2886935" y="1599813"/>
            <a:ext cx="2156120" cy="27388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Line 22"/>
          <p:cNvSpPr>
            <a:spLocks noChangeShapeType="1"/>
          </p:cNvSpPr>
          <p:nvPr/>
        </p:nvSpPr>
        <p:spPr bwMode="auto">
          <a:xfrm flipH="1">
            <a:off x="3830988" y="1339267"/>
            <a:ext cx="0" cy="26054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chemeClr val="tx1"/>
              </a:solidFill>
            </a:endParaRPr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396594" y="1031785"/>
            <a:ext cx="4665786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Returnerer 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mængde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af tekststrenge bestående af de ord, der forekommer i en input linje</a:t>
            </a:r>
          </a:p>
        </p:txBody>
      </p:sp>
      <p:sp>
        <p:nvSpPr>
          <p:cNvPr id="36" name="Line 22"/>
          <p:cNvSpPr>
            <a:spLocks noChangeShapeType="1"/>
          </p:cNvSpPr>
          <p:nvPr/>
        </p:nvSpPr>
        <p:spPr bwMode="auto">
          <a:xfrm flipH="1">
            <a:off x="5813472" y="1361394"/>
            <a:ext cx="0" cy="26054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chemeClr val="tx1"/>
              </a:solidFill>
            </a:endParaRPr>
          </a:p>
        </p:txBody>
      </p:sp>
      <p:sp>
        <p:nvSpPr>
          <p:cNvPr id="40" name="Text Box 21"/>
          <p:cNvSpPr txBox="1">
            <a:spLocks noChangeArrowheads="1"/>
          </p:cNvSpPr>
          <p:nvPr/>
        </p:nvSpPr>
        <p:spPr bwMode="auto">
          <a:xfrm>
            <a:off x="5580112" y="1080702"/>
            <a:ext cx="1501329" cy="26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Metodens navn</a:t>
            </a:r>
          </a:p>
        </p:txBody>
      </p:sp>
      <p:sp>
        <p:nvSpPr>
          <p:cNvPr id="49" name="Text Box 21"/>
          <p:cNvSpPr txBox="1">
            <a:spLocks noChangeArrowheads="1"/>
          </p:cNvSpPr>
          <p:nvPr/>
        </p:nvSpPr>
        <p:spPr bwMode="auto">
          <a:xfrm>
            <a:off x="611560" y="5607205"/>
            <a:ext cx="2952328" cy="307777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8000"/>
                </a:solidFill>
              </a:rPr>
              <a:t>"   Peter besøgte   Hans Peter    "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50" name="Text Box 21"/>
          <p:cNvSpPr txBox="1">
            <a:spLocks noChangeArrowheads="1"/>
          </p:cNvSpPr>
          <p:nvPr/>
        </p:nvSpPr>
        <p:spPr bwMode="auto">
          <a:xfrm>
            <a:off x="899592" y="6430269"/>
            <a:ext cx="3798243" cy="307777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chemeClr val="tx1"/>
                </a:solidFill>
              </a:rPr>
              <a:t>[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peter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”</a:t>
            </a:r>
            <a:r>
              <a:rPr lang="da-DK" altLang="da-DK" sz="1400" b="1" dirty="0" smtClean="0">
                <a:solidFill>
                  <a:schemeClr val="tx1"/>
                </a:solidFill>
              </a:rPr>
              <a:t>,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"besøgte"</a:t>
            </a:r>
            <a:r>
              <a:rPr lang="da-DK" altLang="da-DK" sz="1400" b="1" dirty="0">
                <a:solidFill>
                  <a:schemeClr val="tx1"/>
                </a:solidFill>
              </a:rPr>
              <a:t>,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""</a:t>
            </a:r>
            <a:r>
              <a:rPr lang="da-DK" altLang="da-DK" sz="1400" b="1" dirty="0">
                <a:solidFill>
                  <a:schemeClr val="tx1"/>
                </a:solidFill>
              </a:rPr>
              <a:t>,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""</a:t>
            </a:r>
            <a:r>
              <a:rPr lang="da-DK" altLang="da-DK" sz="1400" b="1" dirty="0">
                <a:solidFill>
                  <a:schemeClr val="tx1"/>
                </a:solidFill>
              </a:rPr>
              <a:t>,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"hans"</a:t>
            </a:r>
            <a:r>
              <a:rPr lang="da-DK" altLang="da-DK" sz="1400" b="1" dirty="0">
                <a:solidFill>
                  <a:schemeClr val="tx1"/>
                </a:solidFill>
              </a:rPr>
              <a:t>,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peter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”</a:t>
            </a:r>
            <a:r>
              <a:rPr lang="da-DK" altLang="da-DK" sz="1400" b="1" dirty="0" smtClean="0">
                <a:solidFill>
                  <a:schemeClr val="tx1"/>
                </a:solidFill>
              </a:rPr>
              <a:t>]</a:t>
            </a:r>
            <a:endParaRPr lang="da-DK" altLang="da-DK" sz="1400" b="1" dirty="0">
              <a:solidFill>
                <a:schemeClr val="tx1"/>
              </a:solidFill>
            </a:endParaRPr>
          </a:p>
        </p:txBody>
      </p:sp>
      <p:sp>
        <p:nvSpPr>
          <p:cNvPr id="3" name="Right Arrow 2"/>
          <p:cNvSpPr/>
          <p:nvPr/>
        </p:nvSpPr>
        <p:spPr bwMode="auto">
          <a:xfrm>
            <a:off x="4843331" y="6435867"/>
            <a:ext cx="392777" cy="300221"/>
          </a:xfrm>
          <a:prstGeom prst="rightArrow">
            <a:avLst/>
          </a:prstGeom>
          <a:solidFill>
            <a:srgbClr val="99CCFF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V="1">
            <a:off x="7024426" y="3492811"/>
            <a:ext cx="0" cy="131491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5332646" y="4258746"/>
            <a:ext cx="3266070" cy="106849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tIns="828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da-DK" altLang="da-DK" sz="1400" b="1" dirty="0">
                <a:solidFill>
                  <a:srgbClr val="0000FF"/>
                </a:solidFill>
              </a:rPr>
              <a:t>Metode i </a:t>
            </a:r>
            <a:r>
              <a:rPr lang="da-DK" altLang="da-DK" sz="1400" b="1" dirty="0" err="1">
                <a:solidFill>
                  <a:srgbClr val="0000FF"/>
                </a:solidFill>
              </a:rPr>
              <a:t>String</a:t>
            </a:r>
            <a:r>
              <a:rPr lang="da-DK" altLang="da-DK" sz="1400" b="1" dirty="0">
                <a:solidFill>
                  <a:srgbClr val="0000FF"/>
                </a:solidFill>
              </a:rPr>
              <a:t> klassen</a:t>
            </a:r>
          </a:p>
          <a:p>
            <a:pPr marL="180975" indent="-180975" eaLnBrk="1" hangingPunct="1">
              <a:lnSpc>
                <a:spcPct val="8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Opdeler tekststrengen </a:t>
            </a:r>
            <a:r>
              <a:rPr lang="da-DK" altLang="da-DK" sz="1400" b="1" dirty="0">
                <a:solidFill>
                  <a:srgbClr val="0000FF"/>
                </a:solidFill>
              </a:rPr>
              <a:t>de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steder, </a:t>
            </a:r>
            <a:r>
              <a:rPr lang="da-DK" altLang="da-DK" sz="1400" b="1" spc="-70" dirty="0" smtClean="0">
                <a:solidFill>
                  <a:srgbClr val="0000FF"/>
                </a:solidFill>
              </a:rPr>
              <a:t>hvor </a:t>
            </a:r>
            <a:r>
              <a:rPr lang="da-DK" altLang="da-DK" sz="1400" b="1" spc="-70" dirty="0">
                <a:solidFill>
                  <a:srgbClr val="0000FF"/>
                </a:solidFill>
              </a:rPr>
              <a:t>der er blanke </a:t>
            </a:r>
            <a:r>
              <a:rPr lang="da-DK" altLang="da-DK" sz="1400" b="1" spc="-70" dirty="0" smtClean="0">
                <a:solidFill>
                  <a:srgbClr val="0000FF"/>
                </a:solidFill>
              </a:rPr>
              <a:t>tegn (parameteren)</a:t>
            </a:r>
            <a:endParaRPr lang="da-DK" altLang="da-DK" sz="1400" b="1" spc="-70" dirty="0">
              <a:solidFill>
                <a:srgbClr val="0000FF"/>
              </a:solidFill>
            </a:endParaRPr>
          </a:p>
          <a:p>
            <a:pPr marL="180975" indent="-180975" eaLnBrk="1" hangingPunct="1">
              <a:lnSpc>
                <a:spcPct val="8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Returnerer "stumperne" i et String array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54" name="Text Box 21"/>
          <p:cNvSpPr txBox="1">
            <a:spLocks noChangeArrowheads="1"/>
          </p:cNvSpPr>
          <p:nvPr/>
        </p:nvSpPr>
        <p:spPr bwMode="auto">
          <a:xfrm>
            <a:off x="5393176" y="6428311"/>
            <a:ext cx="2851232" cy="307777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chemeClr val="tx1"/>
                </a:solidFill>
              </a:rPr>
              <a:t>{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peter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</a:t>
            </a:r>
            <a:r>
              <a:rPr lang="da-DK" altLang="da-DK" sz="1400" b="1" dirty="0" smtClean="0">
                <a:solidFill>
                  <a:schemeClr val="tx1"/>
                </a:solidFill>
              </a:rPr>
              <a:t>,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"besøgte"</a:t>
            </a:r>
            <a:r>
              <a:rPr lang="da-DK" altLang="da-DK" sz="1400" b="1" dirty="0" smtClean="0">
                <a:solidFill>
                  <a:schemeClr val="tx1"/>
                </a:solidFill>
              </a:rPr>
              <a:t>,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""</a:t>
            </a:r>
            <a:r>
              <a:rPr lang="da-DK" altLang="da-DK" sz="1400" b="1" dirty="0" smtClean="0">
                <a:solidFill>
                  <a:schemeClr val="tx1"/>
                </a:solidFill>
              </a:rPr>
              <a:t>,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 "hans"</a:t>
            </a:r>
            <a:r>
              <a:rPr lang="da-DK" altLang="da-DK" sz="1400" b="1" dirty="0" smtClean="0">
                <a:solidFill>
                  <a:schemeClr val="tx1"/>
                </a:solidFill>
              </a:rPr>
              <a:t>}</a:t>
            </a:r>
            <a:endParaRPr lang="da-DK" altLang="da-DK" sz="1400" b="1" dirty="0">
              <a:solidFill>
                <a:schemeClr val="tx1"/>
              </a:solidFill>
            </a:endParaRPr>
          </a:p>
        </p:txBody>
      </p:sp>
      <p:sp>
        <p:nvSpPr>
          <p:cNvPr id="55" name="Text Box 21"/>
          <p:cNvSpPr txBox="1">
            <a:spLocks noChangeArrowheads="1"/>
          </p:cNvSpPr>
          <p:nvPr/>
        </p:nvSpPr>
        <p:spPr bwMode="auto">
          <a:xfrm>
            <a:off x="755576" y="6025129"/>
            <a:ext cx="2571824" cy="307777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8000"/>
                </a:solidFill>
              </a:rPr>
              <a:t>"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peter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 besøgte   hans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peter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86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22" grpId="0" animBg="1"/>
      <p:bldP spid="23" grpId="0" animBg="1"/>
      <p:bldP spid="24" grpId="0" animBg="1"/>
      <p:bldP spid="25" grpId="0"/>
      <p:bldP spid="26" grpId="0" animBg="1"/>
      <p:bldP spid="27" grpId="0"/>
      <p:bldP spid="28" grpId="0" animBg="1"/>
      <p:bldP spid="29" grpId="0" animBg="1"/>
      <p:bldP spid="32" grpId="0" animBg="1"/>
      <p:bldP spid="33" grpId="0" animBg="1"/>
      <p:bldP spid="35" grpId="0"/>
      <p:bldP spid="37" grpId="0"/>
      <p:bldP spid="38" grpId="0" animBg="1"/>
      <p:bldP spid="39" grpId="0" animBg="1"/>
      <p:bldP spid="41" grpId="0" animBg="1"/>
      <p:bldP spid="42" grpId="0" animBg="1"/>
      <p:bldP spid="43" grpId="0" animBg="1"/>
      <p:bldP spid="44" grpId="0" animBg="1"/>
      <p:bldP spid="45" grpId="0"/>
      <p:bldP spid="46" grpId="0" animBg="1"/>
      <p:bldP spid="49" grpId="0" animBg="1"/>
      <p:bldP spid="50" grpId="0" animBg="1"/>
      <p:bldP spid="3" grpId="0" animBg="1"/>
      <p:bldP spid="30" grpId="0" animBg="1"/>
      <p:bldP spid="20" grpId="0" animBg="1"/>
      <p:bldP spid="54" grpId="0" animBg="1"/>
      <p:bldP spid="5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6588224" y="2420888"/>
            <a:ext cx="1872208" cy="1112822"/>
            <a:chOff x="6444208" y="241622"/>
            <a:chExt cx="1872208" cy="1112822"/>
          </a:xfrm>
        </p:grpSpPr>
        <p:sp>
          <p:nvSpPr>
            <p:cNvPr id="3" name="Oval 2"/>
            <p:cNvSpPr/>
            <p:nvPr/>
          </p:nvSpPr>
          <p:spPr bwMode="auto">
            <a:xfrm>
              <a:off x="6444208" y="241622"/>
              <a:ext cx="720080" cy="432048"/>
            </a:xfrm>
            <a:prstGeom prst="ellipse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a-DK" sz="1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Arial" charset="0"/>
                </a:rPr>
                <a:t>K</a:t>
              </a:r>
              <a:endParaRPr kumimoji="0" lang="da-DK" sz="1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7596336" y="241770"/>
              <a:ext cx="720080" cy="431900"/>
            </a:xfrm>
            <a:prstGeom prst="ellipse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a-DK" sz="1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Arial" charset="0"/>
                </a:rPr>
                <a:t>V</a:t>
              </a:r>
              <a:endParaRPr kumimoji="0" lang="da-DK" sz="1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</a:endParaRPr>
            </a:p>
          </p:txBody>
        </p:sp>
        <p:sp>
          <p:nvSpPr>
            <p:cNvPr id="4" name="Arc 3"/>
            <p:cNvSpPr/>
            <p:nvPr/>
          </p:nvSpPr>
          <p:spPr bwMode="auto">
            <a:xfrm rot="19119600">
              <a:off x="6800090" y="278866"/>
              <a:ext cx="1161852" cy="1075578"/>
            </a:xfrm>
            <a:prstGeom prst="arc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6335935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  <a:cs typeface="Arial"/>
              </a:rPr>
              <a:t>Map (afbildning / funktion)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496175" cy="5400823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Matematisk funktion (afbildning) fra en mængde til en anden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Der er mange forskellige implementationer af </a:t>
            </a:r>
            <a:r>
              <a:rPr lang="da-DK" altLang="da-DK" sz="1800" dirty="0" err="1" smtClean="0">
                <a:ea typeface="ＭＳ Ｐゴシック" pitchFamily="34" charset="-128"/>
              </a:rPr>
              <a:t>maps</a:t>
            </a:r>
            <a:r>
              <a:rPr lang="da-DK" altLang="da-DK" sz="1800" dirty="0" smtClean="0">
                <a:ea typeface="ＭＳ Ｐゴシック" pitchFamily="34" charset="-128"/>
              </a:rPr>
              <a:t> – på samme måde, som der er forskellige implementationer af lister og mængder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Her vil vi se på </a:t>
            </a:r>
            <a:r>
              <a:rPr lang="da-DK" altLang="da-DK" sz="1800" b="1" dirty="0" err="1" smtClean="0">
                <a:solidFill>
                  <a:srgbClr val="008000"/>
                </a:solidFill>
                <a:ea typeface="ＭＳ Ｐゴシック" pitchFamily="34" charset="-128"/>
              </a:rPr>
              <a:t>HashMap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&lt;K,</a:t>
            </a:r>
            <a:r>
              <a:rPr lang="da-DK" altLang="da-DK" sz="800" b="1" dirty="0" smtClean="0">
                <a:solidFill>
                  <a:srgbClr val="008000"/>
                </a:solidFill>
                <a:ea typeface="ＭＳ Ｐゴシック" pitchFamily="34" charset="-128"/>
              </a:rPr>
              <a:t>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V&gt;</a:t>
            </a:r>
            <a:r>
              <a:rPr lang="da-DK" altLang="da-DK" sz="1800" dirty="0" smtClean="0">
                <a:ea typeface="ＭＳ Ｐゴシック" pitchFamily="34" charset="-128"/>
              </a:rPr>
              <a:t> klassen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Parametriseret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klasse med 2 type parametre</a:t>
            </a:r>
            <a:endParaRPr lang="da-DK" altLang="da-DK" b="1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Første parameter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K</a:t>
            </a:r>
            <a:r>
              <a:rPr lang="da-DK" altLang="da-DK" sz="1800" dirty="0" smtClean="0">
                <a:ea typeface="ＭＳ Ｐゴシック" pitchFamily="34" charset="-128"/>
              </a:rPr>
              <a:t> </a:t>
            </a:r>
            <a:r>
              <a:rPr lang="da-DK" altLang="da-DK" sz="1800" dirty="0">
                <a:ea typeface="ＭＳ Ｐゴシック" pitchFamily="34" charset="-128"/>
              </a:rPr>
              <a:t>angiver </a:t>
            </a:r>
            <a:r>
              <a:rPr lang="da-DK" altLang="da-DK" sz="1800" b="1" dirty="0" err="1" smtClean="0">
                <a:solidFill>
                  <a:srgbClr val="008000"/>
                </a:solidFill>
                <a:ea typeface="ＭＳ Ｐゴシック" pitchFamily="34" charset="-128"/>
              </a:rPr>
              <a:t>keys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 (nøgler)</a:t>
            </a:r>
            <a:r>
              <a:rPr lang="da-DK" altLang="da-DK" sz="1800" dirty="0" smtClean="0">
                <a:ea typeface="ＭＳ Ｐゴシック" pitchFamily="34" charset="-128"/>
              </a:rPr>
              <a:t> – den type der afbildes fra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Anden parameter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V</a:t>
            </a:r>
            <a:r>
              <a:rPr lang="da-DK" altLang="da-DK" sz="1800" dirty="0">
                <a:ea typeface="ＭＳ Ｐゴシック" pitchFamily="34" charset="-128"/>
              </a:rPr>
              <a:t> angiver </a:t>
            </a:r>
            <a:r>
              <a:rPr lang="da-DK" altLang="da-DK" sz="1800" b="1" dirty="0" err="1" smtClean="0">
                <a:solidFill>
                  <a:srgbClr val="008000"/>
                </a:solidFill>
                <a:ea typeface="ＭＳ Ｐゴシック" pitchFamily="34" charset="-128"/>
              </a:rPr>
              <a:t>values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 (værdier)</a:t>
            </a:r>
            <a:r>
              <a:rPr lang="da-DK" altLang="da-DK" sz="1800" dirty="0" smtClean="0">
                <a:ea typeface="ＭＳ Ｐゴシック" pitchFamily="34" charset="-128"/>
              </a:rPr>
              <a:t> – den </a:t>
            </a:r>
            <a:r>
              <a:rPr lang="da-DK" altLang="da-DK" sz="1800" dirty="0">
                <a:ea typeface="ＭＳ Ｐゴシック" pitchFamily="34" charset="-128"/>
              </a:rPr>
              <a:t>type der afbildes </a:t>
            </a:r>
            <a:r>
              <a:rPr lang="da-DK" altLang="da-DK" sz="1800" dirty="0" smtClean="0">
                <a:ea typeface="ＭＳ Ｐゴシック" pitchFamily="34" charset="-128"/>
              </a:rPr>
              <a:t>til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Et </a:t>
            </a:r>
            <a:r>
              <a:rPr lang="da-DK" altLang="da-DK" b="1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Map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objekt indeholder par på formen (</a:t>
            </a:r>
            <a:r>
              <a:rPr lang="da-DK" altLang="da-DK" b="1" dirty="0" err="1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k,v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),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hvor k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er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af typen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K og v af typen V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Hvis man kende</a:t>
            </a:r>
            <a:r>
              <a:rPr lang="da-DK" altLang="da-DK" sz="1800" dirty="0" smtClean="0">
                <a:solidFill>
                  <a:srgbClr val="002060"/>
                </a:solidFill>
                <a:ea typeface="ＭＳ Ｐゴシック" pitchFamily="34" charset="-128"/>
              </a:rPr>
              <a:t>r nøglen </a:t>
            </a:r>
            <a:r>
              <a:rPr lang="da-DK" altLang="da-DK" sz="1800" b="1" dirty="0" smtClean="0">
                <a:solidFill>
                  <a:srgbClr val="002060"/>
                </a:solidFill>
                <a:ea typeface="ＭＳ Ｐゴシック" pitchFamily="34" charset="-128"/>
              </a:rPr>
              <a:t>k</a:t>
            </a:r>
            <a:r>
              <a:rPr lang="da-DK" altLang="da-DK" sz="1800" dirty="0" smtClean="0">
                <a:solidFill>
                  <a:srgbClr val="002060"/>
                </a:solidFill>
                <a:ea typeface="ＭＳ Ｐゴシック" pitchFamily="34" charset="-128"/>
              </a:rPr>
              <a:t>, kan man slå værdien </a:t>
            </a:r>
            <a:r>
              <a:rPr lang="da-DK" altLang="da-DK" sz="1800" b="1" dirty="0">
                <a:solidFill>
                  <a:srgbClr val="002060"/>
                </a:solidFill>
                <a:ea typeface="ＭＳ Ｐゴシック" pitchFamily="34" charset="-128"/>
              </a:rPr>
              <a:t>v</a:t>
            </a:r>
            <a:r>
              <a:rPr lang="da-DK" altLang="da-DK" sz="1800" dirty="0" smtClean="0">
                <a:solidFill>
                  <a:srgbClr val="002060"/>
                </a:solidFill>
                <a:ea typeface="ＭＳ Ｐゴシック" pitchFamily="34" charset="-128"/>
              </a:rPr>
              <a:t> op (ved hjælp af</a:t>
            </a:r>
            <a:br>
              <a:rPr lang="da-DK" altLang="da-DK" sz="1800" dirty="0" smtClean="0">
                <a:solidFill>
                  <a:srgbClr val="002060"/>
                </a:solidFill>
                <a:ea typeface="ＭＳ Ｐゴシック" pitchFamily="34" charset="-128"/>
              </a:rPr>
            </a:br>
            <a:r>
              <a:rPr lang="da-DK" altLang="da-DK" sz="1800" dirty="0" smtClean="0">
                <a:solidFill>
                  <a:srgbClr val="002060"/>
                </a:solidFill>
                <a:ea typeface="ＭＳ Ｐゴシック" pitchFamily="34" charset="-128"/>
              </a:rPr>
              <a:t>Map objektet)</a:t>
            </a:r>
          </a:p>
          <a:p>
            <a:pPr lvl="1" eaLnBrk="1" hangingPunct="1"/>
            <a:r>
              <a:rPr lang="da-DK" altLang="da-DK" sz="1800" dirty="0" smtClean="0">
                <a:solidFill>
                  <a:srgbClr val="002060"/>
                </a:solidFill>
                <a:ea typeface="ＭＳ Ｐゴシック" pitchFamily="34" charset="-128"/>
              </a:rPr>
              <a:t>En værdi </a:t>
            </a:r>
            <a:r>
              <a:rPr lang="da-DK" altLang="da-DK" sz="1800" b="1" dirty="0">
                <a:solidFill>
                  <a:srgbClr val="002060"/>
                </a:solidFill>
                <a:ea typeface="ＭＳ Ｐゴシック" pitchFamily="34" charset="-128"/>
              </a:rPr>
              <a:t>v</a:t>
            </a:r>
            <a:r>
              <a:rPr lang="da-DK" altLang="da-DK" sz="1800" dirty="0" smtClean="0">
                <a:solidFill>
                  <a:srgbClr val="002060"/>
                </a:solidFill>
                <a:ea typeface="ＭＳ Ｐゴシック" pitchFamily="34" charset="-128"/>
              </a:rPr>
              <a:t> kan være knyttet til flere nøgler (afbildningen behøver ikke være injektiv)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Omvendt har en nøgle højst én tilknyttet værdi (ellers ville det være en relation og ikke en afbildning)</a:t>
            </a: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32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03568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Telefonliste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424167" cy="1008112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En telefonliste er et typisk eksempel på brug af Map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K er personer, mens V er deres telefonnumre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Begge kan repræsenteres som tekststrenge (String)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33</a:t>
            </a:fld>
            <a:endParaRPr lang="da-DK" altLang="da-DK" dirty="0"/>
          </a:p>
        </p:txBody>
      </p:sp>
      <p:grpSp>
        <p:nvGrpSpPr>
          <p:cNvPr id="3" name="Group 2"/>
          <p:cNvGrpSpPr/>
          <p:nvPr/>
        </p:nvGrpSpPr>
        <p:grpSpPr>
          <a:xfrm>
            <a:off x="1247366" y="2204864"/>
            <a:ext cx="4331568" cy="1656184"/>
            <a:chOff x="1752600" y="2308989"/>
            <a:chExt cx="5339680" cy="1662911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1752600" y="2308989"/>
              <a:ext cx="5339680" cy="1662911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>
                <a:buFont typeface="Monotype Sorts" charset="0"/>
                <a:buNone/>
                <a:defRPr/>
              </a:pPr>
              <a:endParaRPr lang="en-US">
                <a:ea typeface="MS PGothic" charset="0"/>
                <a:cs typeface="MS PGothic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195737" y="3155107"/>
              <a:ext cx="2412524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"Ida </a:t>
              </a:r>
              <a:r>
                <a:rPr lang="en-AU" sz="1400" dirty="0" err="1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Thomasen</a:t>
              </a: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608260" y="3155107"/>
              <a:ext cx="2045176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"4525 2512"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195737" y="3539852"/>
              <a:ext cx="2412524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"Ole Rasmussen"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4608260" y="3539852"/>
              <a:ext cx="2045176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</a:t>
              </a:r>
              <a:r>
                <a:rPr lang="en-AU" sz="1400" dirty="0" err="1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hemmeligt</a:t>
              </a: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214786" y="2747764"/>
              <a:ext cx="2393474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"Peter Andersen"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1760490" y="2383659"/>
              <a:ext cx="5320631" cy="277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90487" tIns="44450" rIns="90487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buFont typeface="Monotype Sorts" charset="0"/>
                <a:buNone/>
                <a:defRPr/>
              </a:pPr>
              <a:r>
                <a:rPr lang="en-AU" sz="1600" u="sng" dirty="0">
                  <a:solidFill>
                    <a:schemeClr val="bg1"/>
                  </a:solidFill>
                  <a:latin typeface="Trebuchet MS" charset="0"/>
                </a:rPr>
                <a:t>c</a:t>
              </a:r>
              <a:r>
                <a:rPr lang="en-AU" sz="1600" u="sng" dirty="0" smtClean="0">
                  <a:solidFill>
                    <a:schemeClr val="bg1"/>
                  </a:solidFill>
                  <a:latin typeface="Trebuchet MS" charset="0"/>
                </a:rPr>
                <a:t>ontacts : </a:t>
              </a:r>
              <a:r>
                <a:rPr lang="en-AU" sz="1600" u="sng" dirty="0" err="1" smtClean="0">
                  <a:solidFill>
                    <a:schemeClr val="bg1"/>
                  </a:solidFill>
                  <a:latin typeface="Trebuchet MS" charset="0"/>
                </a:rPr>
                <a:t>HashMap</a:t>
              </a:r>
              <a:r>
                <a:rPr lang="en-AU" sz="1600" u="sng" dirty="0" smtClean="0">
                  <a:solidFill>
                    <a:schemeClr val="bg1"/>
                  </a:solidFill>
                  <a:latin typeface="Trebuchet MS" charset="0"/>
                </a:rPr>
                <a:t>&lt;String, String&gt;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4608260" y="2747764"/>
              <a:ext cx="2064225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"2674 5681"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467544" y="4022659"/>
            <a:ext cx="792088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dirty="0" smtClean="0">
                <a:ea typeface="ＭＳ Ｐゴシック" pitchFamily="34" charset="-128"/>
              </a:rPr>
              <a:t>Alternativt kan man bruge HashMap&lt;String, Integer&gt;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Nu er værdierne heltal (og hemmeligt nummer angives som 0)</a:t>
            </a:r>
          </a:p>
          <a:p>
            <a:pPr lvl="1" eaLnBrk="1" hangingPunct="1"/>
            <a:endParaRPr lang="da-DK" altLang="da-DK" sz="1800" kern="0" dirty="0">
              <a:ea typeface="ＭＳ Ｐゴシック" pitchFamily="34" charset="-128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115616" y="4875940"/>
            <a:ext cx="4331568" cy="1656184"/>
            <a:chOff x="1752600" y="2308989"/>
            <a:chExt cx="5339680" cy="1662911"/>
          </a:xfrm>
        </p:grpSpPr>
        <p:sp>
          <p:nvSpPr>
            <p:cNvPr id="16" name="AutoShape 4"/>
            <p:cNvSpPr>
              <a:spLocks noChangeArrowheads="1"/>
            </p:cNvSpPr>
            <p:nvPr/>
          </p:nvSpPr>
          <p:spPr bwMode="auto">
            <a:xfrm>
              <a:off x="1752600" y="2308989"/>
              <a:ext cx="5339680" cy="1662911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>
                <a:buFont typeface="Monotype Sorts" charset="0"/>
                <a:buNone/>
                <a:defRPr/>
              </a:pPr>
              <a:endParaRPr lang="en-US">
                <a:ea typeface="MS PGothic" charset="0"/>
                <a:cs typeface="MS PGothic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2195737" y="3155107"/>
              <a:ext cx="2574937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"Ida </a:t>
              </a:r>
              <a:r>
                <a:rPr lang="en-AU" sz="1400" dirty="0" err="1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Thomasen</a:t>
              </a: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4770673" y="3155107"/>
              <a:ext cx="1882763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45252512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2195737" y="3539852"/>
              <a:ext cx="2574937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"Ole Rasmussen"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4770673" y="3539852"/>
              <a:ext cx="1882763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0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2214786" y="2747764"/>
              <a:ext cx="2555887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"Peter Andersen"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Text Box 6"/>
            <p:cNvSpPr txBox="1">
              <a:spLocks noChangeArrowheads="1"/>
            </p:cNvSpPr>
            <p:nvPr/>
          </p:nvSpPr>
          <p:spPr bwMode="auto">
            <a:xfrm>
              <a:off x="1760490" y="2383659"/>
              <a:ext cx="5320631" cy="337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90487" tIns="44450" rIns="90487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buFont typeface="Monotype Sorts" charset="0"/>
                <a:buNone/>
                <a:defRPr/>
              </a:pPr>
              <a:r>
                <a:rPr lang="en-AU" sz="1600" u="sng" dirty="0">
                  <a:solidFill>
                    <a:schemeClr val="bg1"/>
                  </a:solidFill>
                  <a:latin typeface="Trebuchet MS" charset="0"/>
                </a:rPr>
                <a:t>c</a:t>
              </a:r>
              <a:r>
                <a:rPr lang="en-AU" sz="1600" u="sng" dirty="0" smtClean="0">
                  <a:solidFill>
                    <a:schemeClr val="bg1"/>
                  </a:solidFill>
                  <a:latin typeface="Trebuchet MS" charset="0"/>
                </a:rPr>
                <a:t>ontacts : HashMap&lt;String, Integer&gt;</a:t>
              </a: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4770673" y="2747764"/>
              <a:ext cx="1901812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26745681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423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Implementation af telefonliste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34</a:t>
            </a:fld>
            <a:endParaRPr lang="da-DK" altLang="da-DK" dirty="0"/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827583" y="1077904"/>
            <a:ext cx="7272808" cy="359790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en-US" altLang="da-DK" sz="18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java.util.HashMap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Oprettelse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af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kontaktliste</a:t>
            </a:r>
            <a:endParaRPr lang="en-US" altLang="da-DK" sz="1800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HashMap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&lt;String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String&gt; contacts = </a:t>
            </a: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HashMap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&lt;&gt;();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Operettelse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af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kontakter</a:t>
            </a:r>
            <a:endParaRPr lang="en-US" altLang="da-DK" sz="18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contacts.put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"Peter Andersen"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AU" sz="1800" dirty="0" smtClean="0">
                <a:solidFill>
                  <a:srgbClr val="008000"/>
                </a:solidFill>
                <a:latin typeface="Courier New" pitchFamily="49" charset="0"/>
              </a:rPr>
              <a:t>2674 5681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contacts.put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"Ida </a:t>
            </a:r>
            <a:r>
              <a:rPr lang="en-US" altLang="da-DK" sz="1800" dirty="0" err="1" smtClean="0">
                <a:solidFill>
                  <a:srgbClr val="008000"/>
                </a:solidFill>
                <a:latin typeface="Courier New" pitchFamily="49" charset="0"/>
              </a:rPr>
              <a:t>Thomasen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AU" sz="1800" dirty="0" smtClean="0">
                <a:solidFill>
                  <a:srgbClr val="008000"/>
                </a:solidFill>
                <a:latin typeface="Courier New" pitchFamily="49" charset="0"/>
              </a:rPr>
              <a:t>7412 3716"</a:t>
            </a:r>
            <a:r>
              <a:rPr lang="en-AU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contacts.put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"Ole Rasmussen"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 err="1" smtClean="0">
                <a:solidFill>
                  <a:srgbClr val="008000"/>
                </a:solidFill>
                <a:latin typeface="Courier New" pitchFamily="49" charset="0"/>
              </a:rPr>
              <a:t>hemmeligt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contacts.put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"Ida </a:t>
            </a:r>
            <a:r>
              <a:rPr lang="en-US" altLang="da-DK" sz="1800" dirty="0" err="1">
                <a:solidFill>
                  <a:srgbClr val="008000"/>
                </a:solidFill>
                <a:latin typeface="Courier New" pitchFamily="49" charset="0"/>
              </a:rPr>
              <a:t>Thomasen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AU" sz="1800" dirty="0">
                <a:solidFill>
                  <a:srgbClr val="008000"/>
                </a:solidFill>
                <a:latin typeface="Courier New" pitchFamily="49" charset="0"/>
              </a:rPr>
              <a:t>4525 2512"</a:t>
            </a:r>
            <a:r>
              <a:rPr lang="en-AU" sz="1800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Opslag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 i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kontaktlisten</a:t>
            </a:r>
            <a:endParaRPr lang="en-US" altLang="da-DK" sz="18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String number =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contacts.get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"Ida </a:t>
            </a:r>
            <a:r>
              <a:rPr lang="en-US" altLang="da-DK" sz="1800" dirty="0" err="1" smtClean="0">
                <a:solidFill>
                  <a:srgbClr val="008000"/>
                </a:solidFill>
                <a:latin typeface="Courier New" pitchFamily="49" charset="0"/>
              </a:rPr>
              <a:t>Thomasen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(number);</a:t>
            </a: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2746861" y="4630593"/>
            <a:ext cx="1566726" cy="33855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"4525 2512"</a:t>
            </a:r>
            <a:endParaRPr lang="da-DK" altLang="da-DK" sz="1600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6987021" y="2401777"/>
            <a:ext cx="2049475" cy="121264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2563" indent="-18256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p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ut metoden indsætter et nyt par</a:t>
            </a:r>
          </a:p>
          <a:p>
            <a:pPr marL="182563" indent="-182563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spc="-50" dirty="0">
                <a:solidFill>
                  <a:srgbClr val="0000FF"/>
                </a:solidFill>
              </a:rPr>
              <a:t>Hvis nøglen allerede </a:t>
            </a:r>
            <a:r>
              <a:rPr lang="da-DK" altLang="da-DK" sz="1400" b="1" dirty="0">
                <a:solidFill>
                  <a:srgbClr val="0000FF"/>
                </a:solidFill>
              </a:rPr>
              <a:t>er i brug glemmes det gamle par</a:t>
            </a: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4870776" y="4377169"/>
            <a:ext cx="3001376" cy="99719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2563" indent="-18256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 smtClean="0">
                <a:solidFill>
                  <a:srgbClr val="0000FF"/>
                </a:solidFill>
              </a:rPr>
              <a:t>get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metoden laver opslag</a:t>
            </a:r>
          </a:p>
          <a:p>
            <a:pPr marL="182563" indent="-182563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Returnerer den værdi, der er knyttet til den anvendte nøgle (null hvis nøglen ikke er i brug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470351" y="5095523"/>
            <a:ext cx="8748464" cy="1678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dirty="0" smtClean="0">
                <a:ea typeface="ＭＳ Ｐゴシック" pitchFamily="34" charset="-128"/>
              </a:rPr>
              <a:t>Andre metoder i HashMap</a:t>
            </a: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b="1" kern="0" dirty="0" err="1" smtClean="0">
                <a:solidFill>
                  <a:srgbClr val="008000"/>
                </a:solidFill>
                <a:ea typeface="ＭＳ Ｐゴシック" pitchFamily="34" charset="-128"/>
              </a:rPr>
              <a:t>size</a:t>
            </a:r>
            <a:r>
              <a:rPr lang="da-DK" altLang="da-DK" sz="1800" kern="0" dirty="0" smtClean="0">
                <a:ea typeface="ＭＳ Ｐゴシック" pitchFamily="34" charset="-128"/>
              </a:rPr>
              <a:t> metoden fortæller, hvor mange par, der er i afbildningen</a:t>
            </a: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b="1" kern="0" dirty="0" err="1" smtClean="0">
                <a:solidFill>
                  <a:srgbClr val="008000"/>
                </a:solidFill>
                <a:ea typeface="ＭＳ Ｐゴシック" pitchFamily="34" charset="-128"/>
              </a:rPr>
              <a:t>keySet</a:t>
            </a:r>
            <a:r>
              <a:rPr lang="da-DK" altLang="da-DK" sz="1800" kern="0" dirty="0" smtClean="0">
                <a:ea typeface="ＭＳ Ｐゴシック" pitchFamily="34" charset="-128"/>
              </a:rPr>
              <a:t> </a:t>
            </a:r>
            <a:r>
              <a:rPr lang="da-DK" altLang="da-DK" sz="1800" kern="0" dirty="0">
                <a:ea typeface="ＭＳ Ｐゴシック" pitchFamily="34" charset="-128"/>
              </a:rPr>
              <a:t>metoden returnerer en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mængde</a:t>
            </a:r>
            <a:r>
              <a:rPr lang="da-DK" altLang="da-DK" sz="1800" kern="0" dirty="0" smtClean="0">
                <a:ea typeface="ＭＳ Ｐゴシック" pitchFamily="34" charset="-128"/>
              </a:rPr>
              <a:t> </a:t>
            </a:r>
            <a:r>
              <a:rPr lang="da-DK" altLang="da-DK" sz="1800" kern="0" dirty="0">
                <a:ea typeface="ＭＳ Ｐゴシック" pitchFamily="34" charset="-128"/>
              </a:rPr>
              <a:t>indeholdende alle de </a:t>
            </a:r>
            <a:r>
              <a:rPr lang="da-DK" altLang="da-DK" sz="1800" kern="0" dirty="0" smtClean="0">
                <a:ea typeface="ＭＳ Ｐゴシック" pitchFamily="34" charset="-128"/>
              </a:rPr>
              <a:t>nøgler (</a:t>
            </a:r>
            <a:r>
              <a:rPr lang="da-DK" altLang="da-DK" sz="1800" kern="0" dirty="0" err="1" smtClean="0">
                <a:ea typeface="ＭＳ Ｐゴシック" pitchFamily="34" charset="-128"/>
              </a:rPr>
              <a:t>keys</a:t>
            </a:r>
            <a:r>
              <a:rPr lang="da-DK" altLang="da-DK" sz="1800" kern="0" dirty="0" smtClean="0">
                <a:ea typeface="ＭＳ Ｐゴシック" pitchFamily="34" charset="-128"/>
              </a:rPr>
              <a:t>), </a:t>
            </a:r>
            <a:r>
              <a:rPr lang="da-DK" altLang="da-DK" sz="1800" kern="0" dirty="0">
                <a:ea typeface="ＭＳ Ｐゴシック" pitchFamily="34" charset="-128"/>
              </a:rPr>
              <a:t>der er i </a:t>
            </a:r>
            <a:r>
              <a:rPr lang="da-DK" altLang="da-DK" sz="1800" kern="0" dirty="0" smtClean="0">
                <a:ea typeface="ＭＳ Ｐゴシック" pitchFamily="34" charset="-128"/>
              </a:rPr>
              <a:t>brug</a:t>
            </a: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I alt er der ca. 20 metoder (kan ses i Java API'en)</a:t>
            </a:r>
            <a:endParaRPr lang="da-DK" altLang="da-DK" sz="1800" kern="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815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28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2800" dirty="0"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  <a:cs typeface="Arial"/>
              </a:rPr>
              <a:t>Collections (objektsamlinger)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7" y="1052736"/>
            <a:ext cx="8352928" cy="5328592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Forskellige måder at gruppere objekter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ArrayList, LinkedList, …                          </a:t>
            </a:r>
            <a:r>
              <a:rPr lang="da-DK" altLang="da-DK" sz="1400" dirty="0" smtClean="0">
                <a:ea typeface="ＭＳ Ｐゴシック" pitchFamily="34" charset="-128"/>
              </a:rPr>
              <a:t>  </a:t>
            </a:r>
            <a:r>
              <a:rPr lang="da-DK" altLang="da-DK" sz="1800" dirty="0" smtClean="0">
                <a:ea typeface="ＭＳ Ｐゴシック" pitchFamily="34" charset="-128"/>
              </a:rPr>
              <a:t>  (lister / sekvenser)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err="1">
                <a:ea typeface="ＭＳ Ｐゴシック" pitchFamily="34" charset="-128"/>
              </a:rPr>
              <a:t>HashSet</a:t>
            </a:r>
            <a:r>
              <a:rPr lang="da-DK" altLang="da-DK" sz="1800" dirty="0">
                <a:ea typeface="ＭＳ Ｐゴシック" pitchFamily="34" charset="-128"/>
              </a:rPr>
              <a:t>, </a:t>
            </a:r>
            <a:r>
              <a:rPr lang="da-DK" altLang="da-DK" sz="1800" dirty="0" err="1" smtClean="0">
                <a:ea typeface="ＭＳ Ｐゴシック" pitchFamily="34" charset="-128"/>
              </a:rPr>
              <a:t>LinkedHashSet</a:t>
            </a:r>
            <a:r>
              <a:rPr lang="da-DK" altLang="da-DK" sz="1800" dirty="0">
                <a:ea typeface="ＭＳ Ｐゴシック" pitchFamily="34" charset="-128"/>
              </a:rPr>
              <a:t>, </a:t>
            </a:r>
            <a:r>
              <a:rPr lang="da-DK" altLang="da-DK" sz="1800" dirty="0" err="1" smtClean="0">
                <a:ea typeface="ＭＳ Ｐゴシック" pitchFamily="34" charset="-128"/>
              </a:rPr>
              <a:t>TreeSet</a:t>
            </a:r>
            <a:r>
              <a:rPr lang="da-DK" altLang="da-DK" sz="1800" dirty="0" smtClean="0">
                <a:ea typeface="ＭＳ Ｐゴシック" pitchFamily="34" charset="-128"/>
              </a:rPr>
              <a:t>, …       (</a:t>
            </a:r>
            <a:r>
              <a:rPr lang="da-DK" altLang="da-DK" sz="1800" dirty="0">
                <a:ea typeface="ＭＳ Ｐゴシック" pitchFamily="34" charset="-128"/>
              </a:rPr>
              <a:t>mængder)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HashMap</a:t>
            </a:r>
            <a:r>
              <a:rPr lang="da-DK" altLang="da-DK" sz="1800" dirty="0">
                <a:ea typeface="ＭＳ Ｐゴシック" pitchFamily="34" charset="-128"/>
              </a:rPr>
              <a:t>, </a:t>
            </a:r>
            <a:r>
              <a:rPr lang="da-DK" altLang="da-DK" sz="1800" dirty="0" err="1">
                <a:ea typeface="ＭＳ Ｐゴシック" pitchFamily="34" charset="-128"/>
              </a:rPr>
              <a:t>LinkedHashMap</a:t>
            </a:r>
            <a:r>
              <a:rPr lang="da-DK" altLang="da-DK" sz="1800" dirty="0">
                <a:ea typeface="ＭＳ Ｐゴシック" pitchFamily="34" charset="-128"/>
              </a:rPr>
              <a:t> , </a:t>
            </a:r>
            <a:r>
              <a:rPr lang="da-DK" altLang="da-DK" sz="1800" dirty="0" err="1" smtClean="0">
                <a:ea typeface="ＭＳ Ｐゴシック" pitchFamily="34" charset="-128"/>
              </a:rPr>
              <a:t>TreeMap</a:t>
            </a:r>
            <a:r>
              <a:rPr lang="da-DK" altLang="da-DK" sz="1800" dirty="0" smtClean="0">
                <a:ea typeface="ＭＳ Ｐゴシック" pitchFamily="34" charset="-128"/>
              </a:rPr>
              <a:t>, … (afbildninger / funktioner)</a:t>
            </a:r>
          </a:p>
          <a:p>
            <a:pPr lvl="1" eaLnBrk="1" hangingPunct="1">
              <a:spcBef>
                <a:spcPts val="1200"/>
              </a:spcBef>
            </a:pP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Sidste del</a:t>
            </a:r>
            <a:r>
              <a:rPr lang="da-DK" altLang="da-DK" sz="1800" dirty="0" smtClean="0">
                <a:ea typeface="ＭＳ Ｐゴシック" pitchFamily="34" charset="-128"/>
              </a:rPr>
              <a:t> af navnet angiver, om det er en liste, mængde (set) eller afbildning (map)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Første del</a:t>
            </a:r>
            <a:r>
              <a:rPr lang="da-DK" altLang="da-DK" sz="1800" dirty="0" smtClean="0">
                <a:ea typeface="ＭＳ Ｐゴシック" pitchFamily="34" charset="-128"/>
              </a:rPr>
              <a:t> af navnet angiver implementationsmetoden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Der er ca. 30 forskellige slags collections (objektsamlinger)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Alle collections er parametriserede typer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Parametrene skal være objekt typer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For de primitive typer bruges de tilsvarende wrapper typer</a:t>
            </a:r>
            <a:endParaRPr lang="da-DK" altLang="da-DK" sz="1800" dirty="0">
              <a:ea typeface="ＭＳ Ｐゴシック" pitchFamily="34" charset="-128"/>
            </a:endParaRP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Alle collections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bruger de samme metodenavne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F.eks. </a:t>
            </a:r>
            <a:r>
              <a:rPr lang="da-DK" altLang="da-DK" sz="1800" b="1" dirty="0" smtClean="0">
                <a:ea typeface="ＭＳ Ｐゴシック" pitchFamily="34" charset="-128"/>
              </a:rPr>
              <a:t>size</a:t>
            </a:r>
            <a:r>
              <a:rPr lang="da-DK" altLang="da-DK" sz="1800" dirty="0" smtClean="0">
                <a:ea typeface="ＭＳ Ｐゴシック" pitchFamily="34" charset="-128"/>
              </a:rPr>
              <a:t>, </a:t>
            </a:r>
            <a:r>
              <a:rPr lang="da-DK" altLang="da-DK" sz="1800" b="1" dirty="0" smtClean="0">
                <a:ea typeface="ＭＳ Ｐゴシック" pitchFamily="34" charset="-128"/>
              </a:rPr>
              <a:t>clear</a:t>
            </a:r>
            <a:r>
              <a:rPr lang="da-DK" altLang="da-DK" sz="1800" dirty="0" smtClean="0">
                <a:ea typeface="ＭＳ Ｐゴシック" pitchFamily="34" charset="-128"/>
              </a:rPr>
              <a:t>, </a:t>
            </a:r>
            <a:r>
              <a:rPr lang="da-DK" altLang="da-DK" sz="1800" b="1" dirty="0" err="1" smtClean="0">
                <a:ea typeface="ＭＳ Ｐゴシック" pitchFamily="34" charset="-128"/>
              </a:rPr>
              <a:t>isEmpty</a:t>
            </a:r>
            <a:r>
              <a:rPr lang="da-DK" altLang="da-DK" sz="1800" dirty="0" smtClean="0">
                <a:ea typeface="ＭＳ Ｐゴシック" pitchFamily="34" charset="-128"/>
              </a:rPr>
              <a:t>,</a:t>
            </a:r>
            <a:r>
              <a:rPr lang="da-DK" altLang="da-DK" sz="1800" b="1" dirty="0" smtClean="0">
                <a:ea typeface="ＭＳ Ｐゴシック" pitchFamily="34" charset="-128"/>
              </a:rPr>
              <a:t> </a:t>
            </a:r>
            <a:r>
              <a:rPr lang="da-DK" altLang="da-DK" sz="1800" b="1" dirty="0" err="1" smtClean="0">
                <a:ea typeface="ＭＳ Ｐゴシック" pitchFamily="34" charset="-128"/>
              </a:rPr>
              <a:t>get</a:t>
            </a:r>
            <a:r>
              <a:rPr lang="da-DK" altLang="da-DK" sz="1800" b="1" dirty="0" smtClean="0">
                <a:ea typeface="ＭＳ Ｐゴシック" pitchFamily="34" charset="-128"/>
              </a:rPr>
              <a:t> </a:t>
            </a:r>
            <a:r>
              <a:rPr lang="da-DK" altLang="da-DK" sz="1800" dirty="0" smtClean="0">
                <a:ea typeface="ＭＳ Ｐゴシック" pitchFamily="34" charset="-128"/>
              </a:rPr>
              <a:t>og</a:t>
            </a:r>
            <a:r>
              <a:rPr lang="da-DK" altLang="da-DK" sz="1800" b="1" dirty="0" smtClean="0">
                <a:ea typeface="ＭＳ Ｐゴシック" pitchFamily="34" charset="-128"/>
              </a:rPr>
              <a:t> remove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Bemærk dog, at man i lister og mængder indsætter via </a:t>
            </a:r>
            <a:r>
              <a:rPr lang="da-DK" altLang="da-DK" sz="1800" b="1" dirty="0" err="1" smtClean="0">
                <a:ea typeface="ＭＳ Ｐゴシック" pitchFamily="34" charset="-128"/>
              </a:rPr>
              <a:t>add</a:t>
            </a:r>
            <a:r>
              <a:rPr lang="da-DK" altLang="da-DK" sz="1800" dirty="0" smtClean="0">
                <a:ea typeface="ＭＳ Ｐゴシック" pitchFamily="34" charset="-128"/>
              </a:rPr>
              <a:t> metoden, mens man i </a:t>
            </a:r>
            <a:r>
              <a:rPr lang="da-DK" altLang="da-DK" sz="1800" dirty="0" err="1" smtClean="0">
                <a:ea typeface="ＭＳ Ｐゴシック" pitchFamily="34" charset="-128"/>
              </a:rPr>
              <a:t>maps</a:t>
            </a:r>
            <a:r>
              <a:rPr lang="da-DK" altLang="da-DK" sz="1800" dirty="0" smtClean="0">
                <a:ea typeface="ＭＳ Ｐゴシック" pitchFamily="34" charset="-128"/>
              </a:rPr>
              <a:t> indsætter via </a:t>
            </a:r>
            <a:r>
              <a:rPr lang="da-DK" altLang="da-DK" sz="1800" b="1" dirty="0" smtClean="0">
                <a:ea typeface="ＭＳ Ｐゴシック" pitchFamily="34" charset="-128"/>
              </a:rPr>
              <a:t>put</a:t>
            </a:r>
            <a:r>
              <a:rPr lang="da-DK" altLang="da-DK" sz="1800" dirty="0" smtClean="0">
                <a:ea typeface="ＭＳ Ｐゴシック" pitchFamily="34" charset="-128"/>
              </a:rPr>
              <a:t> metoden</a:t>
            </a:r>
            <a:endParaRPr lang="da-DK" altLang="da-DK" sz="1800" dirty="0">
              <a:ea typeface="ＭＳ Ｐゴシック" pitchFamily="34" charset="-128"/>
            </a:endParaRPr>
          </a:p>
          <a:p>
            <a:pPr marL="742950" lvl="2" indent="-342900" eaLnBrk="1" hangingPunct="1">
              <a:spcBef>
                <a:spcPts val="1800"/>
              </a:spcBef>
            </a:pPr>
            <a:endParaRPr lang="da-DK" altLang="da-DK" sz="1400" b="1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35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00819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Polymorfe variabler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7" y="1052736"/>
            <a:ext cx="8640959" cy="3384376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Når vi skriver et program, behøver vi ikke fra start at fastlægge, hvilken type objektsamling vi vil anvende</a:t>
            </a: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I stedet for at erklære en variabel til at referere til en arrayliste</a:t>
            </a:r>
          </a:p>
          <a:p>
            <a:pPr lvl="1" eaLnBrk="1" hangingPunct="1">
              <a:spcBef>
                <a:spcPts val="400"/>
              </a:spcBef>
            </a:pPr>
            <a:endParaRPr lang="da-DK" altLang="da-DK" sz="1800" dirty="0">
              <a:ea typeface="ＭＳ Ｐゴシック" pitchFamily="34" charset="-128"/>
            </a:endParaRPr>
          </a:p>
          <a:p>
            <a:pPr marL="717550" lvl="1" indent="0" eaLnBrk="1" hangingPunct="1">
              <a:spcBef>
                <a:spcPts val="1200"/>
              </a:spcBef>
              <a:buNone/>
            </a:pPr>
            <a:r>
              <a:rPr lang="da-DK" altLang="da-DK" sz="1800" dirty="0" smtClean="0">
                <a:ea typeface="ＭＳ Ｐゴシック" pitchFamily="34" charset="-128"/>
              </a:rPr>
              <a:t>kan man med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stor fordel</a:t>
            </a:r>
            <a:r>
              <a:rPr lang="da-DK" altLang="da-DK" sz="1800" dirty="0" smtClean="0">
                <a:ea typeface="ＭＳ Ｐゴシック" pitchFamily="34" charset="-128"/>
              </a:rPr>
              <a:t> nøjes med at angive, at den refererer til en liste</a:t>
            </a:r>
          </a:p>
          <a:p>
            <a:pPr lvl="1" eaLnBrk="1" hangingPunct="1">
              <a:spcBef>
                <a:spcPts val="1200"/>
              </a:spcBef>
            </a:pPr>
            <a:endParaRPr lang="da-DK" altLang="da-DK" sz="1800" dirty="0" smtClean="0">
              <a:ea typeface="ＭＳ Ｐゴシック" pitchFamily="34" charset="-128"/>
            </a:endParaRP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spc="-3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Man kan så senere let </a:t>
            </a:r>
            <a:r>
              <a:rPr lang="da-DK" altLang="da-DK" b="1" spc="-3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udskifte</a:t>
            </a:r>
            <a:r>
              <a:rPr lang="da-DK" altLang="da-DK" b="1" spc="-3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en </a:t>
            </a:r>
            <a:r>
              <a:rPr lang="da-DK" altLang="da-DK" b="1" spc="-3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liste implementation </a:t>
            </a:r>
            <a:r>
              <a:rPr lang="da-DK" altLang="da-DK" b="1" spc="-3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med en anden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Det eneste sted man skal ændre i koden er der, hvor listen oprettes.</a:t>
            </a:r>
            <a:br>
              <a:rPr lang="da-DK" altLang="da-DK" sz="1800" dirty="0" smtClean="0">
                <a:ea typeface="ＭＳ Ｐゴシック" pitchFamily="34" charset="-128"/>
              </a:rPr>
            </a:br>
            <a:r>
              <a:rPr lang="da-DK" altLang="da-DK" sz="1800" dirty="0" smtClean="0">
                <a:ea typeface="ＭＳ Ｐゴシック" pitchFamily="34" charset="-128"/>
              </a:rPr>
              <a:t>Her angiver man, hvilken liste implementation, man vil bruge</a:t>
            </a:r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36</a:t>
            </a:fld>
            <a:endParaRPr lang="da-DK" altLang="da-DK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534347" y="2097062"/>
            <a:ext cx="3816424" cy="36933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600"/>
              </a:spcBef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ArrayList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&lt;Person&gt; persons;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498732" y="2880097"/>
            <a:ext cx="3181490" cy="36933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600"/>
              </a:spcBef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List&lt;Person&gt; persons;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507186" y="4437112"/>
            <a:ext cx="4144933" cy="36933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600"/>
              </a:spcBef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p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ersons = </a:t>
            </a:r>
            <a:r>
              <a:rPr lang="en-US" altLang="da-DK" sz="1800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ArrayList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&lt;&gt;();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490458" y="4869160"/>
            <a:ext cx="4161662" cy="36933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600"/>
              </a:spcBef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p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ersons = </a:t>
            </a:r>
            <a:r>
              <a:rPr lang="en-US" altLang="da-DK" sz="1800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LinkedList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&lt;&gt;();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463153" y="5768760"/>
            <a:ext cx="2938690" cy="36933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600"/>
              </a:spcBef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Set&lt;Person&gt; persons;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466857" y="6228020"/>
            <a:ext cx="4045586" cy="36933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600"/>
              </a:spcBef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Map&lt;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Person,Person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&gt;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farthers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395536" y="5378121"/>
            <a:ext cx="8568952" cy="440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spc="-10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Tilsvarende kan vi </a:t>
            </a:r>
            <a:r>
              <a:rPr lang="da-DK" altLang="da-DK" b="1" spc="-10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bruge </a:t>
            </a:r>
            <a:r>
              <a:rPr lang="da-DK" altLang="da-DK" b="1" spc="-10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polymorfe variabler for mængder og afbildninger</a:t>
            </a: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5868144" y="5937206"/>
            <a:ext cx="2664296" cy="64684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tIns="828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List, Set og Map er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interfaces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(som vi skal kigge nærmere på i Kap. 12)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4963854" y="2876250"/>
            <a:ext cx="3672408" cy="47448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tIns="828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Variablen persons er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polymorf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, fordi den kan pege på værdier af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forskellig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type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180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2" grpId="0"/>
      <p:bldP spid="13" grpId="0" animBg="1"/>
      <p:bldP spid="1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  <a:cs typeface="Arial"/>
              </a:rPr>
              <a:t>Dokumentation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621" y="1012708"/>
            <a:ext cx="8352927" cy="4032829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Når I fremover konstruerer en klasse </a:t>
            </a:r>
            <a:r>
              <a:rPr lang="da-DK" altLang="da-DK" sz="2000" dirty="0" smtClean="0">
                <a:solidFill>
                  <a:srgbClr val="008000"/>
                </a:solidFill>
                <a:ea typeface="ＭＳ Ｐゴシック" pitchFamily="34" charset="-128"/>
              </a:rPr>
              <a:t>skal</a:t>
            </a:r>
            <a:r>
              <a:rPr lang="da-DK" altLang="da-DK" sz="2000" dirty="0" smtClean="0">
                <a:ea typeface="ＭＳ Ｐゴシック" pitchFamily="34" charset="-128"/>
              </a:rPr>
              <a:t> den dokumenteres lige så godt som klasserne i Javas API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Ellers får I genaflevering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Gælder dog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ikke</a:t>
            </a:r>
            <a:r>
              <a:rPr lang="da-DK" altLang="da-DK" sz="1800" dirty="0" smtClean="0">
                <a:ea typeface="ＭＳ Ｐゴシック" pitchFamily="34" charset="-128"/>
              </a:rPr>
              <a:t> køreprøvesættene</a:t>
            </a:r>
          </a:p>
          <a:p>
            <a:pPr eaLnBrk="1" hangingPunct="1">
              <a:spcBef>
                <a:spcPts val="9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For klassen skal I angive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En kommentar der beskriver klassens overordnede</a:t>
            </a:r>
            <a:br>
              <a:rPr lang="da-DK" altLang="da-DK" sz="1800" dirty="0" smtClean="0">
                <a:ea typeface="ＭＳ Ｐゴシック" pitchFamily="34" charset="-128"/>
              </a:rPr>
            </a:br>
            <a:r>
              <a:rPr lang="da-DK" altLang="da-DK" sz="1800" dirty="0" smtClean="0">
                <a:ea typeface="ＭＳ Ｐゴシック" pitchFamily="34" charset="-128"/>
              </a:rPr>
              <a:t>formål og virkemåde (se eksempler i Javas API)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Versionsinfo (som bør indeholde datoen)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Forfatterens navn(e)</a:t>
            </a:r>
            <a:endParaRPr lang="da-DK" altLang="da-DK" sz="1800" dirty="0">
              <a:ea typeface="ＭＳ Ｐゴシック" pitchFamily="34" charset="-128"/>
            </a:endParaRPr>
          </a:p>
          <a:p>
            <a:pPr marL="342900" lvl="1" indent="-342900" eaLnBrk="1" hangingPunct="1">
              <a:spcBef>
                <a:spcPts val="9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For hver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konstruktør/metode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skal I angive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dirty="0">
                <a:ea typeface="ＭＳ Ｐゴシック" pitchFamily="34" charset="-128"/>
              </a:rPr>
              <a:t>En kommentar der </a:t>
            </a:r>
            <a:r>
              <a:rPr lang="da-DK" altLang="da-DK" sz="1800" dirty="0" smtClean="0">
                <a:ea typeface="ＭＳ Ｐゴシック" pitchFamily="34" charset="-128"/>
              </a:rPr>
              <a:t>beskriver virkemåden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dirty="0">
                <a:ea typeface="ＭＳ Ｐゴシック" pitchFamily="34" charset="-128"/>
              </a:rPr>
              <a:t>Beskrivelse af </a:t>
            </a:r>
            <a:r>
              <a:rPr lang="da-DK" altLang="da-DK" sz="1800" dirty="0" smtClean="0">
                <a:ea typeface="ＭＳ Ｐゴシック" pitchFamily="34" charset="-128"/>
              </a:rPr>
              <a:t>de enkelte parametre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Beskrivelse af den returnerede værdi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5928" y="6404407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37</a:t>
            </a:fld>
            <a:endParaRPr lang="da-DK" altLang="da-DK" dirty="0"/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6583001" y="2739471"/>
            <a:ext cx="1594621" cy="69557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da-DK" altLang="da-DK" sz="1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Comment</a:t>
            </a:r>
            <a:endParaRPr lang="da-DK" altLang="da-DK" sz="14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da-DK" altLang="da-DK" sz="14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Box 21"/>
          <p:cNvSpPr txBox="1">
            <a:spLocks noChangeArrowheads="1"/>
          </p:cNvSpPr>
          <p:nvPr/>
        </p:nvSpPr>
        <p:spPr bwMode="auto">
          <a:xfrm>
            <a:off x="5968157" y="3675575"/>
            <a:ext cx="2232248" cy="26468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a-DK" altLang="da-DK" sz="14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</a:t>
            </a: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altLang="da-DK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Kurt Jensen</a:t>
            </a: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da-DK" altLang="da-DK" sz="14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3563888" y="3675575"/>
            <a:ext cx="2304256" cy="26468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@version </a:t>
            </a:r>
            <a:r>
              <a:rPr lang="da-DK" altLang="da-DK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2019-12-24</a:t>
            </a:r>
            <a:endParaRPr lang="da-DK" altLang="da-DK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1237499" y="5728962"/>
            <a:ext cx="3579110" cy="27546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@return  </a:t>
            </a:r>
            <a:r>
              <a:rPr lang="da-DK" altLang="da-DK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 of all sightings.</a:t>
            </a:r>
            <a:endParaRPr lang="da-DK" altLang="da-DK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1245813" y="5354858"/>
            <a:ext cx="3562176" cy="27546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a-DK" altLang="da-DK" sz="14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altLang="da-DK" sz="14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altLang="da-DK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of </a:t>
            </a:r>
            <a:r>
              <a:rPr lang="da-DK" altLang="da-DK" sz="1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da-DK" altLang="da-DK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da-DK" altLang="da-DK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5508105" y="5442000"/>
            <a:ext cx="2448272" cy="92158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tIns="828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6213" indent="-176213" eaLnBrk="1" hangingPunct="1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Første sætning bruges i "Summary"-delen</a:t>
            </a:r>
          </a:p>
          <a:p>
            <a:pPr marL="176213" indent="-176213" eaLnBrk="1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Hele kommentaren bruges i "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Details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"-delen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 flipV="1">
            <a:off x="6444208" y="5078265"/>
            <a:ext cx="0" cy="36373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5489660" y="4395655"/>
            <a:ext cx="1594621" cy="69557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da-DK" altLang="da-DK" sz="1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Comment</a:t>
            </a:r>
            <a:endParaRPr lang="da-DK" altLang="da-DK" sz="14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da-DK" altLang="da-DK" sz="14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1229186" y="6086440"/>
            <a:ext cx="3587578" cy="64684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tIns="828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Skift fra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Source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code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til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Documentation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view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(i BlueJ editoren) for at kontrollere, at jeres dokumentation ser fornuftig ud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91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Opsummering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8424936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Funktionel programmering i Java (Kapitel 5)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Forskellen på imperative og funktionelle programmeringssprog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Lambda'er (kodestumper, der kan bruges som parametre i et metodekald)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Streams (sekvenser / strømme af data)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spc="-50" dirty="0" smtClean="0">
                <a:ea typeface="ＭＳ Ｐゴシック" pitchFamily="34" charset="-128"/>
              </a:rPr>
              <a:t>De fem algoritmeskabeloner implementeret ved hjælp af streams og lambda'er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Sortering ved hjælp af </a:t>
            </a:r>
            <a:r>
              <a:rPr lang="da-DK" altLang="da-DK" sz="1800" dirty="0" smtClean="0">
                <a:ea typeface="ＭＳ Ｐゴシック" pitchFamily="34" charset="-128"/>
              </a:rPr>
              <a:t>lambda'er</a:t>
            </a: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spcBef>
                <a:spcPts val="2400"/>
              </a:spcBef>
            </a:pPr>
            <a:r>
              <a:rPr lang="da-DK" altLang="da-DK" sz="2000" kern="0" spc="-80" dirty="0" smtClean="0">
                <a:ea typeface="ＭＳ Ｐゴシック" pitchFamily="34" charset="-128"/>
              </a:rPr>
              <a:t>Forskellige</a:t>
            </a:r>
            <a:r>
              <a:rPr lang="da-DK" altLang="da-DK" sz="1600" kern="0" spc="-80" dirty="0" smtClean="0">
                <a:ea typeface="ＭＳ Ｐゴシック" pitchFamily="34" charset="-128"/>
              </a:rPr>
              <a:t> </a:t>
            </a:r>
            <a:r>
              <a:rPr lang="da-DK" altLang="da-DK" sz="2000" kern="0" spc="-80" dirty="0" smtClean="0">
                <a:ea typeface="ＭＳ Ｐゴシック" pitchFamily="34" charset="-128"/>
              </a:rPr>
              <a:t>objektsamlinger</a:t>
            </a:r>
            <a:r>
              <a:rPr lang="da-DK" altLang="da-DK" sz="1600" kern="0" spc="-80" dirty="0" smtClean="0">
                <a:ea typeface="ＭＳ Ｐゴシック" pitchFamily="34" charset="-128"/>
              </a:rPr>
              <a:t> </a:t>
            </a:r>
            <a:r>
              <a:rPr lang="da-DK" altLang="da-DK" sz="2000" kern="0" spc="-80" dirty="0" smtClean="0">
                <a:ea typeface="ＭＳ Ｐゴシック" pitchFamily="34" charset="-128"/>
              </a:rPr>
              <a:t>(Kapitel 6)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Liste (kendt fra ArrayList)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Sæt (mængde)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Maps (afbildning / funktion)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Polymorfe variabler</a:t>
            </a:r>
          </a:p>
          <a:p>
            <a:pPr eaLnBrk="1" hangingPunct="1">
              <a:spcBef>
                <a:spcPts val="18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Dokumentation af jeres egne</a:t>
            </a:r>
            <a:br>
              <a:rPr lang="da-DK" altLang="da-DK" sz="2000" kern="0" dirty="0" smtClean="0">
                <a:ea typeface="ＭＳ Ｐゴシック" pitchFamily="34" charset="-128"/>
              </a:rPr>
            </a:br>
            <a:r>
              <a:rPr lang="da-DK" altLang="da-DK" sz="2000" kern="0" dirty="0" smtClean="0">
                <a:ea typeface="ＭＳ Ｐゴシック" pitchFamily="34" charset="-128"/>
              </a:rPr>
              <a:t>klasser</a:t>
            </a:r>
          </a:p>
          <a:p>
            <a:pPr eaLnBrk="1" hangingPunct="1">
              <a:spcBef>
                <a:spcPts val="1200"/>
              </a:spcBef>
            </a:pPr>
            <a:endParaRPr lang="da-DK" altLang="da-DK" sz="2000" kern="0" dirty="0" smtClean="0">
              <a:ea typeface="ＭＳ Ｐゴシック" pitchFamily="34" charset="-128"/>
            </a:endParaRPr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5292080" y="2953783"/>
            <a:ext cx="3289094" cy="259147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Køreprøven</a:t>
            </a:r>
          </a:p>
          <a:p>
            <a:pPr marL="176213" indent="-17621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Opgave 1-10 skal løses ved hjælp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imperativ programmering.</a:t>
            </a:r>
            <a:br>
              <a:rPr lang="da-DK" altLang="da-DK" sz="1400" b="1" dirty="0" smtClean="0">
                <a:solidFill>
                  <a:srgbClr val="008000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Man </a:t>
            </a:r>
            <a:r>
              <a:rPr lang="da-DK" altLang="da-DK" sz="1400" b="1" dirty="0">
                <a:solidFill>
                  <a:srgbClr val="0000FF"/>
                </a:solidFill>
              </a:rPr>
              <a:t>må altså </a:t>
            </a:r>
            <a:r>
              <a:rPr lang="da-DK" altLang="da-DK" sz="1400" b="1" dirty="0">
                <a:solidFill>
                  <a:srgbClr val="008000"/>
                </a:solidFill>
              </a:rPr>
              <a:t>ikke</a:t>
            </a:r>
            <a:r>
              <a:rPr lang="da-DK" altLang="da-DK" sz="1400" b="1" dirty="0">
                <a:solidFill>
                  <a:srgbClr val="0000FF"/>
                </a:solidFill>
              </a:rPr>
              <a:t> bruge streams og lambda'er</a:t>
            </a:r>
          </a:p>
          <a:p>
            <a:pPr marL="176213" indent="-17621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Opgave 11-12 skal løses ved hjælp af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funktionel programmering,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/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dvs. streams, lambda'er (og de funktionelle algoritmeskabeloner)</a:t>
            </a:r>
          </a:p>
          <a:p>
            <a:pPr marL="176213" indent="-17621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Testserveren bruges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ikke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under køreprøven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5928" y="6404407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38</a:t>
            </a:fld>
            <a:endParaRPr lang="da-DK" altLang="da-DK" dirty="0"/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4620734" y="5691456"/>
            <a:ext cx="3960440" cy="104028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Husk at I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SKAL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tjekke køreprøveopgaverne ved hjælp af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testserveren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, før I afleverer dem</a:t>
            </a:r>
          </a:p>
          <a:p>
            <a:pPr marL="176213" indent="-176213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Så ved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I, </a:t>
            </a:r>
            <a:r>
              <a:rPr lang="da-DK" altLang="da-DK" sz="1400" b="1" dirty="0">
                <a:solidFill>
                  <a:srgbClr val="0000FF"/>
                </a:solidFill>
              </a:rPr>
              <a:t>at de virker</a:t>
            </a:r>
          </a:p>
          <a:p>
            <a:pPr marL="176213" indent="-176213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spc="-60" dirty="0">
                <a:solidFill>
                  <a:srgbClr val="0000FF"/>
                </a:solidFill>
              </a:rPr>
              <a:t>Instruktorerne kigger på koden i </a:t>
            </a:r>
            <a:r>
              <a:rPr lang="da-DK" altLang="da-DK" sz="1400" b="1" spc="-60" dirty="0" smtClean="0">
                <a:solidFill>
                  <a:srgbClr val="0000FF"/>
                </a:solidFill>
              </a:rPr>
              <a:t>testserveren</a:t>
            </a:r>
            <a:endParaRPr lang="da-DK" altLang="da-DK" sz="1400" b="1" spc="-6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87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Resten af kapitel 6 i BlueJ bogen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7" y="1052736"/>
            <a:ext cx="8352928" cy="5112568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Kapitel 6 er forholdsvis langt, men det indeholder mange ting, som I allerede er stødt på her i kurset og derfor vil have let ved at læse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Læsning og skrivning af Java </a:t>
            </a:r>
            <a:r>
              <a:rPr lang="da-DK" altLang="da-DK" sz="1800" dirty="0" smtClean="0">
                <a:ea typeface="ＭＳ Ｐゴシック" pitchFamily="34" charset="-128"/>
              </a:rPr>
              <a:t>dokumentation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Brug af klassen </a:t>
            </a:r>
            <a:r>
              <a:rPr lang="da-DK" altLang="da-DK" sz="1800" dirty="0" err="1">
                <a:ea typeface="ＭＳ Ｐゴシック" pitchFamily="34" charset="-128"/>
              </a:rPr>
              <a:t>Random</a:t>
            </a:r>
            <a:r>
              <a:rPr lang="da-DK" altLang="da-DK" sz="1800" dirty="0">
                <a:ea typeface="ＭＳ Ｐゴシック" pitchFamily="34" charset="-128"/>
              </a:rPr>
              <a:t> til at generere </a:t>
            </a:r>
            <a:r>
              <a:rPr lang="da-DK" altLang="da-DK" sz="1800" dirty="0" smtClean="0">
                <a:ea typeface="ＭＳ Ｐゴシック" pitchFamily="34" charset="-128"/>
              </a:rPr>
              <a:t>tilfældige </a:t>
            </a:r>
            <a:r>
              <a:rPr lang="da-DK" altLang="da-DK" sz="1800" dirty="0">
                <a:ea typeface="ＭＳ Ｐゴシック" pitchFamily="34" charset="-128"/>
              </a:rPr>
              <a:t>tal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Import af klasser og pakker fra Javas klassebibliotek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Automatisk konvertering af værdier mellem primitive typer og de tilhørende wrapper klasser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Brug af nøgleordene public og private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Klassevariabler og klassemetoder (static)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Konstanter (final)</a:t>
            </a:r>
          </a:p>
          <a:p>
            <a:pPr eaLnBrk="1" hangingPunct="1">
              <a:spcBef>
                <a:spcPts val="18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Læs kapitlet grundigt – uden at springe afsnit over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Det er nyttig repetition og tilføjer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mange nye detaljer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39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37427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Funktionelle aspekter i Java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4744"/>
            <a:ext cx="8496175" cy="5040560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Java er (primært) et imperativt programmeringssprog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Men de nyere versioner af Java (fra og med version 8 i 2014) indeholder også aspekter fra funktionelle programmeringssprog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Det gør sproget mere kompliceret (fordi der er flere ting at lære)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Til gengæld kan man (som I snart skal se) udtrykke visse ting simplere, mere elegant og mere læseligt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 funktionelle dele af Java vinder hurtigt indpas og er dermed et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"must"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for alle kompetente Java programmører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 er bl.a. yderst velegnede til gennemsøgning</a:t>
            </a:r>
            <a:r>
              <a:rPr lang="da-DK" altLang="da-DK" sz="1800" dirty="0">
                <a:ea typeface="ＭＳ Ｐゴシック" pitchFamily="34" charset="-128"/>
              </a:rPr>
              <a:t> </a:t>
            </a:r>
            <a:r>
              <a:rPr lang="da-DK" altLang="da-DK" sz="1800" dirty="0" smtClean="0">
                <a:ea typeface="ＭＳ Ｐゴシック" pitchFamily="34" charset="-128"/>
              </a:rPr>
              <a:t>og sortering af collections (objektsamlinger)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Om lidt vil vi se, at vi ved hjælp af funktionel programmering</a:t>
            </a:r>
          </a:p>
          <a:p>
            <a:pPr lvl="2" eaLnBrk="1" hangingPunct="1">
              <a:spcBef>
                <a:spcPts val="600"/>
              </a:spcBef>
            </a:pP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kan omskrive vores fem algoritmeskabeloner, så de bliver mere kompakte og letlæselige</a:t>
            </a:r>
          </a:p>
          <a:p>
            <a:pPr lvl="2" eaLnBrk="1" hangingPunct="1">
              <a:spcBef>
                <a:spcPts val="600"/>
              </a:spcBef>
            </a:pP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sortere 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uden selv at skulle skrive en compareTo 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eller 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compare 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metode</a:t>
            </a:r>
            <a:endParaRPr lang="da-DK" altLang="da-DK" sz="1800" dirty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80371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solidFill>
                  <a:srgbClr val="000066"/>
                </a:solidFill>
              </a:rPr>
              <a:t>Status</a:t>
            </a:r>
            <a:endParaRPr lang="da-DK" altLang="da-DK" sz="3200" noProof="0" dirty="0" smtClean="0">
              <a:solidFill>
                <a:srgbClr val="FF0000"/>
              </a:solidFill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68313" y="1070118"/>
            <a:ext cx="8424167" cy="5383218"/>
          </a:xfrm>
        </p:spPr>
        <p:txBody>
          <a:bodyPr/>
          <a:lstStyle/>
          <a:p>
            <a:pPr eaLnBrk="1" hangingPunct="1">
              <a:spcBef>
                <a:spcPts val="18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Forelæsninger</a:t>
            </a:r>
            <a:endParaRPr lang="da-DK" altLang="da-DK" sz="2000" dirty="0">
              <a:ea typeface="ＭＳ Ｐゴシック" pitchFamily="34" charset="-128"/>
            </a:endParaRPr>
          </a:p>
          <a:p>
            <a:pPr lvl="1" eaLnBrk="1" hangingPunct="1">
              <a:spcBef>
                <a:spcPts val="600"/>
              </a:spcBef>
              <a:tabLst>
                <a:tab pos="1520825" algn="l"/>
              </a:tabLst>
            </a:pPr>
            <a:r>
              <a:rPr lang="da-DK" altLang="da-DK" sz="1800" dirty="0" smtClean="0"/>
              <a:t>Dagens forelæsning er den sidste før </a:t>
            </a:r>
            <a:r>
              <a:rPr lang="da-DK" altLang="da-DK" sz="1800" dirty="0"/>
              <a:t>køreprøve og efterårsferie</a:t>
            </a:r>
            <a:endParaRPr lang="da-DK" altLang="da-DK" sz="1800" dirty="0" smtClean="0"/>
          </a:p>
          <a:p>
            <a:pPr lvl="1" eaLnBrk="1" hangingPunct="1">
              <a:spcBef>
                <a:spcPts val="600"/>
              </a:spcBef>
              <a:tabLst>
                <a:tab pos="1520825" algn="l"/>
              </a:tabLst>
            </a:pPr>
            <a:r>
              <a:rPr lang="da-DK" altLang="da-DK" sz="1800" dirty="0" smtClean="0"/>
              <a:t>I har nu haft 10 forelæsninger og mangler kun 7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  <a:tabLst>
                <a:tab pos="1520825" algn="l"/>
              </a:tabLst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Når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 når frem til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køreprøven,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har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afleveret</a:t>
            </a:r>
          </a:p>
          <a:p>
            <a:pPr lvl="1" eaLnBrk="1" hangingPunct="1">
              <a:spcBef>
                <a:spcPts val="600"/>
              </a:spcBef>
              <a:tabLst>
                <a:tab pos="1520825" algn="l"/>
              </a:tabLst>
            </a:pPr>
            <a:r>
              <a:rPr lang="da-DK" altLang="da-DK" sz="1800" dirty="0" smtClean="0"/>
              <a:t>6 programmeringsopgaver (Raflebæger, Skildpadde og Billedredigering)</a:t>
            </a:r>
          </a:p>
          <a:p>
            <a:pPr lvl="1" eaLnBrk="1" hangingPunct="1">
              <a:spcBef>
                <a:spcPts val="600"/>
              </a:spcBef>
              <a:tabLst>
                <a:tab pos="1520825" algn="l"/>
              </a:tabLst>
            </a:pPr>
            <a:r>
              <a:rPr lang="da-DK" altLang="da-DK" sz="1800" dirty="0" smtClean="0"/>
              <a:t>7 køreprøvesæt</a:t>
            </a:r>
          </a:p>
          <a:p>
            <a:pPr lvl="1" eaLnBrk="1" hangingPunct="1">
              <a:spcBef>
                <a:spcPts val="600"/>
              </a:spcBef>
              <a:tabLst>
                <a:tab pos="1520825" algn="l"/>
              </a:tabLst>
            </a:pPr>
            <a:r>
              <a:rPr lang="da-DK" altLang="da-DK" sz="1800" dirty="0" smtClean="0"/>
              <a:t>5 quizzer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  <a:tabLst>
                <a:tab pos="1520825" algn="l"/>
              </a:tabLst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mangler så kun 7 programmeringsopgaver</a:t>
            </a:r>
          </a:p>
          <a:p>
            <a:pPr lvl="1" eaLnBrk="1" hangingPunct="1">
              <a:spcBef>
                <a:spcPts val="600"/>
              </a:spcBef>
              <a:tabLst>
                <a:tab pos="1520825" algn="l"/>
              </a:tabLst>
            </a:pPr>
            <a:r>
              <a:rPr lang="da-DK" altLang="da-DK" sz="1800" dirty="0" smtClean="0"/>
              <a:t>De er noget større end dem, som I hidtil har haft, men de enkelte dele er ikke meget sværere</a:t>
            </a:r>
          </a:p>
          <a:p>
            <a:pPr lvl="1" eaLnBrk="1" hangingPunct="1">
              <a:spcBef>
                <a:spcPts val="600"/>
              </a:spcBef>
              <a:tabLst>
                <a:tab pos="1520825" algn="l"/>
              </a:tabLst>
            </a:pPr>
            <a:r>
              <a:rPr lang="da-DK" altLang="da-DK" sz="1800" dirty="0" smtClean="0"/>
              <a:t>Al erfaring viser, at hvis I kan klare opgaverne frem til køreprøven,</a:t>
            </a:r>
            <a:br>
              <a:rPr lang="da-DK" altLang="da-DK" sz="1800" dirty="0" smtClean="0"/>
            </a:br>
            <a:r>
              <a:rPr lang="da-DK" altLang="da-DK" sz="1800" dirty="0" smtClean="0"/>
              <a:t>kan I også klare de sidste syv</a:t>
            </a:r>
          </a:p>
          <a:p>
            <a:pPr lvl="1" eaLnBrk="1" hangingPunct="1">
              <a:spcBef>
                <a:spcPts val="600"/>
              </a:spcBef>
              <a:tabLst>
                <a:tab pos="1520825" algn="l"/>
              </a:tabLst>
            </a:pPr>
            <a:r>
              <a:rPr lang="da-DK" altLang="da-DK" sz="1800" dirty="0" smtClean="0"/>
              <a:t>Der er stort set ingen, der falder fra i kursets sidste halvdel</a:t>
            </a:r>
            <a:endParaRPr lang="da-DK" altLang="da-DK" sz="1800" dirty="0"/>
          </a:p>
          <a:p>
            <a:pPr marL="457200" lvl="1" indent="0" eaLnBrk="1" hangingPunct="1">
              <a:spcBef>
                <a:spcPts val="300"/>
              </a:spcBef>
              <a:buNone/>
            </a:pPr>
            <a:endParaRPr lang="da-DK" altLang="da-DK" sz="1800" dirty="0" smtClean="0"/>
          </a:p>
          <a:p>
            <a:pPr lvl="1" eaLnBrk="1" hangingPunct="1"/>
            <a:endParaRPr lang="da-DK" altLang="da-DK" sz="1800" dirty="0"/>
          </a:p>
          <a:p>
            <a:pPr eaLnBrk="1" hangingPunct="1"/>
            <a:endParaRPr lang="da-DK" altLang="da-DK" sz="2000" noProof="0" dirty="0" smtClean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8574" y="6392334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40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28140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/>
              <a:t>Forberedelse til køreprøven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382" y="1052736"/>
            <a:ext cx="8515106" cy="5544616"/>
          </a:xfrm>
        </p:spPr>
        <p:txBody>
          <a:bodyPr/>
          <a:lstStyle/>
          <a:p>
            <a:pPr eaLnBrk="1" hangingPunct="1">
              <a:spcBef>
                <a:spcPts val="1800"/>
              </a:spcBef>
            </a:pPr>
            <a:r>
              <a:rPr lang="da-DK" altLang="da-DK" sz="2000" dirty="0">
                <a:ea typeface="ＭＳ Ｐゴシック" pitchFamily="34" charset="-128"/>
              </a:rPr>
              <a:t>Husk at se videoerne om </a:t>
            </a:r>
            <a:r>
              <a:rPr lang="da-DK" altLang="da-DK" sz="2000" dirty="0" smtClean="0">
                <a:ea typeface="ＭＳ Ｐゴシック" pitchFamily="34" charset="-128"/>
              </a:rPr>
              <a:t>køreprøvesættene</a:t>
            </a:r>
            <a:endParaRPr lang="da-DK" altLang="da-DK" sz="2000" dirty="0">
              <a:ea typeface="ＭＳ Ｐゴシック" pitchFamily="34" charset="-128"/>
            </a:endParaRPr>
          </a:p>
          <a:p>
            <a:pPr lvl="1" eaLnBrk="1" hangingPunct="1">
              <a:spcBef>
                <a:spcPts val="400"/>
              </a:spcBef>
              <a:tabLst>
                <a:tab pos="1520825" algn="l"/>
              </a:tabLst>
            </a:pPr>
            <a:r>
              <a:rPr lang="da-DK" altLang="da-DK" sz="1700" dirty="0"/>
              <a:t>Hvis du ikke allerede har set videoerne om </a:t>
            </a:r>
            <a:r>
              <a:rPr lang="da-DK" altLang="da-DK" sz="1700" dirty="0" smtClean="0"/>
              <a:t>Phone og </a:t>
            </a:r>
            <a:r>
              <a:rPr lang="da-DK" altLang="da-DK" sz="1700" dirty="0" err="1" smtClean="0"/>
              <a:t>Pirate</a:t>
            </a:r>
            <a:r>
              <a:rPr lang="da-DK" altLang="da-DK" sz="1700" dirty="0" smtClean="0"/>
              <a:t> er </a:t>
            </a:r>
            <a:r>
              <a:rPr lang="da-DK" altLang="da-DK" sz="1700" dirty="0"/>
              <a:t>det </a:t>
            </a:r>
            <a:r>
              <a:rPr lang="da-DK" altLang="da-DK" sz="1700" b="1" dirty="0">
                <a:solidFill>
                  <a:srgbClr val="008000"/>
                </a:solidFill>
              </a:rPr>
              <a:t>på høje tid</a:t>
            </a:r>
            <a:r>
              <a:rPr lang="da-DK" altLang="da-DK" sz="1700" dirty="0"/>
              <a:t>, at du ser dem </a:t>
            </a:r>
            <a:r>
              <a:rPr lang="da-DK" altLang="da-DK" sz="1700" dirty="0" smtClean="0"/>
              <a:t>nu</a:t>
            </a:r>
          </a:p>
          <a:p>
            <a:pPr lvl="1" eaLnBrk="1" hangingPunct="1">
              <a:spcBef>
                <a:spcPts val="400"/>
              </a:spcBef>
              <a:tabLst>
                <a:tab pos="1520825" algn="l"/>
              </a:tabLst>
            </a:pPr>
            <a:r>
              <a:rPr lang="da-DK" altLang="da-DK" sz="1700" dirty="0" smtClean="0"/>
              <a:t>Er du usikker på brugen af algoritmeskabeloner bør du også se </a:t>
            </a:r>
            <a:r>
              <a:rPr lang="da-DK" altLang="da-DK" sz="1700" dirty="0"/>
              <a:t>Car og </a:t>
            </a:r>
            <a:r>
              <a:rPr lang="da-DK" altLang="da-DK" sz="1700" dirty="0" smtClean="0"/>
              <a:t>Turtle </a:t>
            </a:r>
            <a:endParaRPr lang="da-DK" altLang="da-DK" sz="1700" dirty="0"/>
          </a:p>
          <a:p>
            <a:pPr lvl="1" eaLnBrk="1" hangingPunct="1">
              <a:spcBef>
                <a:spcPts val="400"/>
              </a:spcBef>
              <a:tabLst>
                <a:tab pos="1520825" algn="l"/>
              </a:tabLst>
            </a:pPr>
            <a:r>
              <a:rPr lang="da-DK" altLang="da-DK" sz="1700" dirty="0"/>
              <a:t>Se også</a:t>
            </a:r>
            <a:r>
              <a:rPr lang="en-US" altLang="da-DK" sz="1700" dirty="0"/>
              <a:t> Penguin </a:t>
            </a:r>
            <a:r>
              <a:rPr lang="da-DK" altLang="da-DK" sz="1700" dirty="0"/>
              <a:t>(der løses ved hjælp af funktionel programmering)</a:t>
            </a:r>
          </a:p>
          <a:p>
            <a:pPr eaLnBrk="1" hangingPunct="1">
              <a:spcBef>
                <a:spcPts val="1200"/>
              </a:spcBef>
            </a:pPr>
            <a:r>
              <a:rPr lang="da-DK" altLang="da-DK" sz="2000" dirty="0">
                <a:ea typeface="ＭＳ Ｐゴシック" pitchFamily="34" charset="-128"/>
              </a:rPr>
              <a:t>Det er ikke nok at se videoerne</a:t>
            </a:r>
          </a:p>
          <a:p>
            <a:pPr lvl="1" eaLnBrk="1" hangingPunct="1">
              <a:spcBef>
                <a:spcPts val="400"/>
              </a:spcBef>
              <a:tabLst>
                <a:tab pos="1520825" algn="l"/>
              </a:tabLst>
            </a:pPr>
            <a:r>
              <a:rPr lang="da-DK" sz="1700" dirty="0"/>
              <a:t>Efter hvert sæt, bør I </a:t>
            </a:r>
            <a:r>
              <a:rPr lang="da-DK" sz="1700" b="1" dirty="0">
                <a:solidFill>
                  <a:srgbClr val="008000"/>
                </a:solidFill>
              </a:rPr>
              <a:t>selv</a:t>
            </a:r>
            <a:r>
              <a:rPr lang="da-DK" sz="1700" dirty="0"/>
              <a:t> prøve at løse opgaverne</a:t>
            </a:r>
          </a:p>
          <a:p>
            <a:pPr lvl="1" eaLnBrk="1" hangingPunct="1">
              <a:spcBef>
                <a:spcPts val="400"/>
              </a:spcBef>
              <a:tabLst>
                <a:tab pos="1520825" algn="l"/>
              </a:tabLst>
            </a:pPr>
            <a:r>
              <a:rPr lang="da-DK" sz="1700" dirty="0"/>
              <a:t>Hvis det kniber, ses videoerne igen</a:t>
            </a:r>
          </a:p>
          <a:p>
            <a:pPr lvl="1" eaLnBrk="1" hangingPunct="1">
              <a:spcBef>
                <a:spcPts val="400"/>
              </a:spcBef>
              <a:tabLst>
                <a:tab pos="1520825" algn="l"/>
              </a:tabLst>
            </a:pPr>
            <a:r>
              <a:rPr lang="da-DK" sz="1700" dirty="0"/>
              <a:t>Bliv ved, indtil I kan løse sættet hurtigt og sikkert (tag tid)</a:t>
            </a:r>
          </a:p>
          <a:p>
            <a:pPr eaLnBrk="1" hangingPunct="1">
              <a:spcBef>
                <a:spcPts val="12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Løs tidligere opgavesæt</a:t>
            </a:r>
          </a:p>
          <a:p>
            <a:pPr lvl="1" eaLnBrk="1" hangingPunct="1">
              <a:spcBef>
                <a:spcPts val="400"/>
              </a:spcBef>
              <a:tabLst>
                <a:tab pos="1520825" algn="l"/>
              </a:tabLst>
            </a:pPr>
            <a:r>
              <a:rPr lang="da-DK" altLang="da-DK" sz="1700" dirty="0"/>
              <a:t>Kan findes på Brightspace siden ”Køreprøvesæt fra tidligere år” under </a:t>
            </a:r>
            <a:r>
              <a:rPr lang="da-DK" altLang="da-DK" sz="1700" dirty="0" smtClean="0"/>
              <a:t>”Afleveringsopgaver”</a:t>
            </a:r>
            <a:endParaRPr lang="da-DK" altLang="da-DK" sz="1700" dirty="0"/>
          </a:p>
          <a:p>
            <a:pPr lvl="1" eaLnBrk="1" hangingPunct="1">
              <a:spcBef>
                <a:spcPts val="400"/>
              </a:spcBef>
              <a:tabLst>
                <a:tab pos="1520825" algn="l"/>
              </a:tabLst>
            </a:pPr>
            <a:r>
              <a:rPr lang="da-DK" altLang="da-DK" sz="1700" spc="-70" dirty="0"/>
              <a:t>Det </a:t>
            </a:r>
            <a:r>
              <a:rPr lang="da-DK" altLang="da-DK" sz="1700" spc="-70" dirty="0" smtClean="0"/>
              <a:t>er </a:t>
            </a:r>
            <a:r>
              <a:rPr lang="da-DK" altLang="da-DK" sz="1700" spc="-70" dirty="0"/>
              <a:t>helt normalt, at det på nuværende tidspunkt tager </a:t>
            </a:r>
            <a:r>
              <a:rPr lang="da-DK" altLang="da-DK" sz="1700" spc="-70" dirty="0" smtClean="0"/>
              <a:t>1 </a:t>
            </a:r>
            <a:r>
              <a:rPr lang="da-DK" altLang="da-DK" sz="1700" spc="-70" dirty="0"/>
              <a:t>time at løse et opgavesæt</a:t>
            </a:r>
          </a:p>
          <a:p>
            <a:pPr lvl="1" eaLnBrk="1" hangingPunct="1">
              <a:spcBef>
                <a:spcPts val="400"/>
              </a:spcBef>
              <a:tabLst>
                <a:tab pos="1520825" algn="l"/>
              </a:tabLst>
            </a:pPr>
            <a:r>
              <a:rPr lang="da-DK" altLang="da-DK" sz="1700" dirty="0"/>
              <a:t>Til køreprøven kan de fleste studerende klare det på 30 minutter</a:t>
            </a:r>
          </a:p>
          <a:p>
            <a:pPr lvl="1" eaLnBrk="1" hangingPunct="1">
              <a:spcBef>
                <a:spcPts val="400"/>
              </a:spcBef>
              <a:tabLst>
                <a:tab pos="1520825" algn="l"/>
              </a:tabLst>
            </a:pPr>
            <a:r>
              <a:rPr lang="da-DK" altLang="da-DK" sz="1700" dirty="0"/>
              <a:t>Test din besvarelse ved hjælp af testserveren (</a:t>
            </a:r>
            <a:r>
              <a:rPr lang="da-DK" sz="1700" dirty="0"/>
              <a:t>gælder også de sæt, der er på videoerne, og de sæt, som I skal aflevere i uge 5 og 6)</a:t>
            </a:r>
          </a:p>
          <a:p>
            <a:pPr marL="342900" lvl="1" indent="-342900" eaLnBrk="1" hangingPunct="1">
              <a:spcBef>
                <a:spcPts val="12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Deltag i prøve-køreprøven ved første øvelsesgang i uge 7</a:t>
            </a:r>
          </a:p>
          <a:p>
            <a:pPr marL="342900" lvl="1" indent="-342900" eaLnBrk="1" hangingPunct="1">
              <a:spcBef>
                <a:spcPts val="1200"/>
              </a:spcBef>
              <a:buChar char="•"/>
            </a:pPr>
            <a:endParaRPr lang="da-DK" altLang="da-DK" b="1" dirty="0" smtClean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9A55395-2BED-4A30-9795-02A173C60FCF}" type="slidenum">
              <a:rPr lang="da-DK" altLang="da-DK" smtClean="0"/>
              <a:pPr/>
              <a:t>41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3810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/>
              <a:t>Træning i mundtlig præsentation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898" y="1066381"/>
            <a:ext cx="8579296" cy="5348064"/>
          </a:xfrm>
        </p:spPr>
        <p:txBody>
          <a:bodyPr/>
          <a:lstStyle/>
          <a:p>
            <a:pPr marL="342900" lvl="1" indent="-342900" eaLnBrk="1" hangingPunct="1">
              <a:spcBef>
                <a:spcPts val="12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 </a:t>
            </a:r>
            <a:r>
              <a:rPr 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kurset sidste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halvdel </a:t>
            </a:r>
            <a:r>
              <a:rPr 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er der intensiv træning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i, hvordan man går til mundtlig eksamen</a:t>
            </a:r>
          </a:p>
          <a:p>
            <a:pPr lvl="1" eaLnBrk="1" hangingPunct="1">
              <a:spcBef>
                <a:spcPts val="400"/>
              </a:spcBef>
            </a:pPr>
            <a:r>
              <a:rPr lang="da-DK" sz="1800" dirty="0" smtClean="0">
                <a:ea typeface="ＭＳ Ｐゴシック" pitchFamily="34" charset="-128"/>
              </a:rPr>
              <a:t>I skal hver især lave 2 præsentationer af et eksamensspørgsmål</a:t>
            </a:r>
          </a:p>
          <a:p>
            <a:pPr lvl="1" eaLnBrk="1" hangingPunct="1">
              <a:spcBef>
                <a:spcPts val="400"/>
              </a:spcBef>
            </a:pPr>
            <a:r>
              <a:rPr lang="da-DK" sz="1800" dirty="0" smtClean="0">
                <a:ea typeface="ＭＳ Ｐゴシック" pitchFamily="34" charset="-128"/>
              </a:rPr>
              <a:t>Det er den eneste gang under jeres studier, at I får systematisk oplæring i og feedback omkring, hvordan man laver en god mundtlig præsentation</a:t>
            </a: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spc="-20" dirty="0" smtClean="0">
                <a:ea typeface="ＭＳ Ｐゴシック" pitchFamily="34" charset="-128"/>
              </a:rPr>
              <a:t>Kan få stort </a:t>
            </a:r>
            <a:r>
              <a:rPr lang="da-DK" altLang="da-DK" sz="1800" spc="-20" dirty="0">
                <a:ea typeface="ＭＳ Ｐゴシック" pitchFamily="34" charset="-128"/>
              </a:rPr>
              <a:t>betydning for jeres fremtidige </a:t>
            </a:r>
            <a:r>
              <a:rPr lang="da-DK" altLang="da-DK" sz="1800" spc="-20" dirty="0" smtClean="0">
                <a:ea typeface="ＭＳ Ｐゴシック" pitchFamily="34" charset="-128"/>
              </a:rPr>
              <a:t>eksaminer </a:t>
            </a:r>
            <a:r>
              <a:rPr lang="da-DK" altLang="da-DK" sz="1800" spc="-20" dirty="0">
                <a:ea typeface="ＭＳ Ｐゴシック" pitchFamily="34" charset="-128"/>
              </a:rPr>
              <a:t>og jeres fremtidige job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Held og lykke med køreprøven</a:t>
            </a: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spc="-20" dirty="0">
                <a:ea typeface="ＭＳ Ｐゴシック" pitchFamily="34" charset="-128"/>
              </a:rPr>
              <a:t>Hvis I forbereder jer </a:t>
            </a:r>
            <a:r>
              <a:rPr lang="da-DK" altLang="da-DK" sz="1800" spc="-20" dirty="0" smtClean="0">
                <a:ea typeface="ＭＳ Ｐゴシック" pitchFamily="34" charset="-128"/>
              </a:rPr>
              <a:t>godt, </a:t>
            </a:r>
            <a:r>
              <a:rPr lang="da-DK" altLang="da-DK" sz="1800" spc="-20" dirty="0">
                <a:ea typeface="ＭＳ Ｐゴシック" pitchFamily="34" charset="-128"/>
              </a:rPr>
              <a:t>har I intet at </a:t>
            </a:r>
            <a:r>
              <a:rPr lang="da-DK" altLang="da-DK" sz="1800" spc="-20" dirty="0" smtClean="0">
                <a:ea typeface="ＭＳ Ｐゴシック" pitchFamily="34" charset="-128"/>
              </a:rPr>
              <a:t>frygte</a:t>
            </a: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spc="-20" dirty="0" smtClean="0">
                <a:ea typeface="ＭＳ Ｐゴシック" pitchFamily="34" charset="-128"/>
              </a:rPr>
              <a:t>De sidste år har </a:t>
            </a:r>
            <a:r>
              <a:rPr lang="da-DK" sz="1800" spc="-20" dirty="0" smtClean="0">
                <a:ea typeface="ＭＳ Ｐゴシック" pitchFamily="34" charset="-128"/>
              </a:rPr>
              <a:t>75% afleveret </a:t>
            </a:r>
            <a:r>
              <a:rPr lang="da-DK" sz="1800" spc="-20" dirty="0">
                <a:ea typeface="ＭＳ Ｐゴシック" pitchFamily="34" charset="-128"/>
              </a:rPr>
              <a:t>fuld </a:t>
            </a:r>
            <a:r>
              <a:rPr lang="da-DK" sz="1800" spc="-20" dirty="0" smtClean="0">
                <a:ea typeface="ＭＳ Ｐゴシック" pitchFamily="34" charset="-128"/>
              </a:rPr>
              <a:t>besvarelse</a:t>
            </a:r>
          </a:p>
          <a:p>
            <a:pPr lvl="1" eaLnBrk="1" hangingPunct="1">
              <a:spcBef>
                <a:spcPts val="400"/>
              </a:spcBef>
            </a:pPr>
            <a:r>
              <a:rPr lang="da-DK" sz="1800" spc="-20" dirty="0">
                <a:ea typeface="ＭＳ Ｐゴシック" pitchFamily="34" charset="-128"/>
              </a:rPr>
              <a:t>M</a:t>
            </a:r>
            <a:r>
              <a:rPr lang="da-DK" sz="1800" spc="-20" dirty="0" smtClean="0">
                <a:ea typeface="ＭＳ Ｐゴシック" pitchFamily="34" charset="-128"/>
              </a:rPr>
              <a:t>ere end 90% har fået mindst </a:t>
            </a:r>
            <a:r>
              <a:rPr lang="da-DK" sz="1800" spc="-20" dirty="0">
                <a:ea typeface="ＭＳ Ｐゴシック" pitchFamily="34" charset="-128"/>
              </a:rPr>
              <a:t>4 tjekpunkter </a:t>
            </a:r>
            <a:r>
              <a:rPr lang="da-DK" sz="1800" spc="-20" dirty="0" smtClean="0">
                <a:ea typeface="ＭＳ Ｐゴシック" pitchFamily="34" charset="-128"/>
              </a:rPr>
              <a:t>godkendt</a:t>
            </a:r>
          </a:p>
          <a:p>
            <a:pPr lvl="1" eaLnBrk="1" hangingPunct="1">
              <a:spcBef>
                <a:spcPts val="400"/>
              </a:spcBef>
            </a:pPr>
            <a:r>
              <a:rPr lang="da-DK" sz="1800" spc="-20" dirty="0" smtClean="0">
                <a:ea typeface="ＭＳ Ｐゴシック" pitchFamily="34" charset="-128"/>
              </a:rPr>
              <a:t>Rekorden for fuld besvarelse er imponerende 9 minutter og 55 sekunder (indehaves af Mads Odgaard, der i år er instruktor for Hold 1)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9A55395-2BED-4A30-9795-02A173C60FCF}" type="slidenum">
              <a:rPr lang="da-DK" altLang="da-DK" smtClean="0"/>
              <a:pPr/>
              <a:t>42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341594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Det var alt for nu…..              … spørgsmål</a:t>
            </a:r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43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520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Observationer af dyr (eksempel)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5</a:t>
            </a:fld>
            <a:endParaRPr lang="da-DK" altLang="da-DK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35431" y="1052736"/>
            <a:ext cx="7952788" cy="572675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Sighting {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private </a:t>
            </a:r>
            <a:r>
              <a:rPr lang="en-US" altLang="da-DK" sz="2000" dirty="0">
                <a:solidFill>
                  <a:srgbClr val="7030A0"/>
                </a:solidFill>
                <a:latin typeface="Courier New" pitchFamily="49" charset="0"/>
              </a:rPr>
              <a:t>final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String animal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;  </a:t>
            </a:r>
            <a:r>
              <a:rPr lang="en-US" altLang="da-DK" sz="2000" dirty="0" smtClean="0">
                <a:solidFill>
                  <a:srgbClr val="0000FF"/>
                </a:solidFill>
                <a:latin typeface="Courier New" pitchFamily="49" charset="0"/>
              </a:rPr>
              <a:t>// Which animal</a:t>
            </a:r>
            <a:endParaRPr lang="en-US" altLang="da-DK" sz="20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private </a:t>
            </a:r>
            <a:r>
              <a:rPr lang="en-US" altLang="da-DK" sz="2000" dirty="0">
                <a:solidFill>
                  <a:srgbClr val="7030A0"/>
                </a:solidFill>
                <a:latin typeface="Courier New" pitchFamily="49" charset="0"/>
              </a:rPr>
              <a:t>final </a:t>
            </a:r>
            <a:r>
              <a:rPr lang="en-US" altLang="da-DK" sz="20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spotter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;    </a:t>
            </a:r>
            <a:r>
              <a:rPr lang="en-US" altLang="da-DK" sz="2000" dirty="0" smtClean="0">
                <a:solidFill>
                  <a:srgbClr val="0000FF"/>
                </a:solidFill>
                <a:latin typeface="Courier New" pitchFamily="49" charset="0"/>
              </a:rPr>
              <a:t>// Who saw it</a:t>
            </a:r>
            <a:endParaRPr lang="en-US" altLang="da-DK" sz="20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private </a:t>
            </a:r>
            <a:r>
              <a:rPr lang="en-US" altLang="da-DK" sz="2000" dirty="0">
                <a:solidFill>
                  <a:srgbClr val="7030A0"/>
                </a:solidFill>
                <a:latin typeface="Courier New" pitchFamily="49" charset="0"/>
              </a:rPr>
              <a:t>final </a:t>
            </a:r>
            <a:r>
              <a:rPr lang="en-US" altLang="da-DK" sz="20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count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;      </a:t>
            </a:r>
            <a:r>
              <a:rPr lang="en-US" altLang="da-DK" sz="2000" dirty="0" smtClean="0">
                <a:solidFill>
                  <a:srgbClr val="0000FF"/>
                </a:solidFill>
                <a:latin typeface="Courier New" pitchFamily="49" charset="0"/>
              </a:rPr>
              <a:t>// How many</a:t>
            </a:r>
            <a:endParaRPr lang="en-US" altLang="da-DK" sz="20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private </a:t>
            </a:r>
            <a:r>
              <a:rPr lang="en-US" altLang="da-DK" sz="2000" dirty="0">
                <a:solidFill>
                  <a:srgbClr val="7030A0"/>
                </a:solidFill>
                <a:latin typeface="Courier New" pitchFamily="49" charset="0"/>
              </a:rPr>
              <a:t>final </a:t>
            </a:r>
            <a:r>
              <a:rPr lang="en-US" altLang="da-DK" sz="20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area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;       </a:t>
            </a:r>
            <a:r>
              <a:rPr lang="en-US" altLang="da-DK" sz="2000" dirty="0" smtClean="0">
                <a:solidFill>
                  <a:srgbClr val="0000FF"/>
                </a:solidFill>
                <a:latin typeface="Courier New" pitchFamily="49" charset="0"/>
              </a:rPr>
              <a:t>// Where</a:t>
            </a:r>
            <a:endParaRPr lang="en-US" altLang="da-DK" sz="20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private </a:t>
            </a:r>
            <a:r>
              <a:rPr lang="en-US" altLang="da-DK" sz="2000" dirty="0">
                <a:solidFill>
                  <a:srgbClr val="7030A0"/>
                </a:solidFill>
                <a:latin typeface="Courier New" pitchFamily="49" charset="0"/>
              </a:rPr>
              <a:t>final </a:t>
            </a:r>
            <a:r>
              <a:rPr lang="en-US" altLang="da-DK" sz="20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period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;     </a:t>
            </a:r>
            <a:r>
              <a:rPr lang="en-US" altLang="da-DK" sz="2000" dirty="0" smtClean="0">
                <a:solidFill>
                  <a:srgbClr val="0000FF"/>
                </a:solidFill>
                <a:latin typeface="Courier New" pitchFamily="49" charset="0"/>
              </a:rPr>
              <a:t>// When</a:t>
            </a:r>
            <a:endParaRPr lang="en-US" altLang="da-DK" sz="20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Sighting(String animal, </a:t>
            </a:r>
            <a:r>
              <a:rPr lang="en-US" altLang="da-DK" sz="20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spotter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            </a:t>
            </a:r>
            <a:r>
              <a:rPr lang="en-US" altLang="da-DK" sz="2000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20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count, </a:t>
            </a:r>
            <a:r>
              <a:rPr lang="en-US" altLang="da-DK" sz="20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area, </a:t>
            </a:r>
            <a:r>
              <a:rPr lang="en-US" altLang="da-DK" sz="20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period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2000" dirty="0" err="1" smtClean="0">
                <a:solidFill>
                  <a:srgbClr val="0070C0"/>
                </a:solidFill>
                <a:latin typeface="Courier New" pitchFamily="49" charset="0"/>
              </a:rPr>
              <a:t>this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.animal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= animal;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2000" dirty="0" err="1">
                <a:solidFill>
                  <a:srgbClr val="0070C0"/>
                </a:solidFill>
                <a:latin typeface="Courier New" pitchFamily="49" charset="0"/>
              </a:rPr>
              <a:t>this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.spotter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= spotter;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String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toString() {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animal + </a:t>
            </a:r>
            <a:endParaRPr lang="en-US" altLang="da-DK" sz="200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        </a:t>
            </a:r>
            <a:r>
              <a:rPr lang="en-US" altLang="da-DK" sz="2000" dirty="0" smtClean="0">
                <a:solidFill>
                  <a:srgbClr val="008000"/>
                </a:solidFill>
                <a:latin typeface="Courier New" pitchFamily="49" charset="0"/>
              </a:rPr>
              <a:t>", count = "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+ count +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        </a:t>
            </a:r>
            <a:r>
              <a:rPr lang="en-US" altLang="da-DK" sz="2000" dirty="0" smtClean="0">
                <a:solidFill>
                  <a:srgbClr val="008000"/>
                </a:solidFill>
                <a:latin typeface="Courier New" pitchFamily="49" charset="0"/>
              </a:rPr>
              <a:t>", </a:t>
            </a:r>
            <a:r>
              <a:rPr lang="en-US" altLang="da-DK" sz="2000" dirty="0">
                <a:solidFill>
                  <a:srgbClr val="008000"/>
                </a:solidFill>
                <a:latin typeface="Courier New" pitchFamily="49" charset="0"/>
              </a:rPr>
              <a:t>area = "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+ area + </a:t>
            </a:r>
            <a:endParaRPr lang="en-US" altLang="da-DK" sz="200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        </a:t>
            </a:r>
            <a:r>
              <a:rPr lang="en-US" altLang="da-DK" sz="2000" dirty="0" smtClean="0">
                <a:solidFill>
                  <a:srgbClr val="008000"/>
                </a:solidFill>
                <a:latin typeface="Courier New" pitchFamily="49" charset="0"/>
              </a:rPr>
              <a:t>", spotter = "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+ spotter +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        </a:t>
            </a:r>
            <a:r>
              <a:rPr lang="en-US" altLang="da-DK" sz="2000" dirty="0" smtClean="0">
                <a:solidFill>
                  <a:srgbClr val="008000"/>
                </a:solidFill>
                <a:latin typeface="Courier New" pitchFamily="49" charset="0"/>
              </a:rPr>
              <a:t>", </a:t>
            </a:r>
            <a:r>
              <a:rPr lang="en-US" altLang="da-DK" sz="2000" dirty="0">
                <a:solidFill>
                  <a:srgbClr val="008000"/>
                </a:solidFill>
                <a:latin typeface="Courier New" pitchFamily="49" charset="0"/>
              </a:rPr>
              <a:t>period = "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+ period;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20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56265" y="1414138"/>
            <a:ext cx="4417699" cy="1523026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51646" y="3053593"/>
            <a:ext cx="7498027" cy="145552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51645" y="4607868"/>
            <a:ext cx="5664571" cy="172819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2339752" y="6251647"/>
            <a:ext cx="5472608" cy="33855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en-US" altLang="da-DK" sz="1600" b="1" dirty="0" smtClean="0">
                <a:solidFill>
                  <a:srgbClr val="008000"/>
                </a:solidFill>
              </a:rPr>
              <a:t>"Elephant</a:t>
            </a:r>
            <a:r>
              <a:rPr lang="en-US" altLang="da-DK" sz="1600" b="1" dirty="0">
                <a:solidFill>
                  <a:srgbClr val="008000"/>
                </a:solidFill>
              </a:rPr>
              <a:t>, count = 24, area = 2, spotter = 3, period = </a:t>
            </a:r>
            <a:r>
              <a:rPr lang="en-US" altLang="da-DK" sz="1600" b="1" dirty="0" smtClean="0">
                <a:solidFill>
                  <a:srgbClr val="008000"/>
                </a:solidFill>
              </a:rPr>
              <a:t>2"</a:t>
            </a:r>
            <a:endParaRPr lang="en-US" altLang="da-DK" sz="1600" b="1" dirty="0">
              <a:solidFill>
                <a:srgbClr val="008000"/>
              </a:solidFill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6372200" y="4725144"/>
            <a:ext cx="2616741" cy="137268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9388" indent="-179388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</a:rPr>
              <a:t>BlueJ bogen kalder metoden for </a:t>
            </a:r>
            <a:r>
              <a:rPr lang="da-DK" altLang="da-DK" sz="1600" b="1" dirty="0" err="1" smtClean="0">
                <a:solidFill>
                  <a:srgbClr val="0000FF"/>
                </a:solidFill>
              </a:rPr>
              <a:t>getDetails</a:t>
            </a:r>
            <a:endParaRPr lang="da-DK" altLang="da-DK" sz="1600" b="1" dirty="0" smtClean="0">
              <a:solidFill>
                <a:srgbClr val="0000FF"/>
              </a:solidFill>
            </a:endParaRPr>
          </a:p>
          <a:p>
            <a:pPr marL="179388" indent="-179388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</a:rPr>
              <a:t>Som vi skal se om et øjeblik, er det bedre at kalde den toString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837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err="1" smtClean="0">
                <a:ea typeface="ＭＳ Ｐゴシック" pitchFamily="34" charset="-128"/>
              </a:rPr>
              <a:t>AnimalMonitor</a:t>
            </a:r>
            <a:r>
              <a:rPr lang="da-DK" altLang="da-DK" sz="3200" noProof="0" dirty="0" smtClean="0">
                <a:ea typeface="ＭＳ Ｐゴシック" pitchFamily="34" charset="-128"/>
              </a:rPr>
              <a:t> klassen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6</a:t>
            </a:fld>
            <a:endParaRPr lang="da-DK" altLang="da-DK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67544" y="1068407"/>
            <a:ext cx="8192934" cy="571108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java.util.ArrayList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AnimalMonitor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ArrayList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&lt;Sighting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&gt; sightings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AnimalMonitor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   </a:t>
            </a:r>
            <a:r>
              <a:rPr lang="en-US" altLang="da-DK" sz="2000" dirty="0" err="1" smtClean="0">
                <a:solidFill>
                  <a:srgbClr val="0070C0"/>
                </a:solidFill>
                <a:latin typeface="Courier New" pitchFamily="49" charset="0"/>
              </a:rPr>
              <a:t>this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.sightings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20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ArrayList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&lt;&gt;();</a:t>
            </a: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}    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rgbClr val="0000FF"/>
                </a:solidFill>
                <a:latin typeface="Courier New" pitchFamily="49" charset="0"/>
              </a:rPr>
              <a:t>// Add sightings from file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addSightings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(String filename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SightingReader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reader = </a:t>
            </a:r>
            <a:r>
              <a:rPr lang="en-US" altLang="da-DK" sz="20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SightingReader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sightings.</a:t>
            </a:r>
            <a:r>
              <a:rPr lang="en-US" altLang="da-DK" sz="2000" spc="-80" dirty="0" err="1" smtClean="0">
                <a:solidFill>
                  <a:schemeClr val="tx1"/>
                </a:solidFill>
                <a:latin typeface="Courier New" pitchFamily="49" charset="0"/>
              </a:rPr>
              <a:t>addAll</a:t>
            </a:r>
            <a:r>
              <a:rPr lang="en-US" altLang="da-DK" sz="2000" spc="-8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spc="-80" dirty="0" err="1" smtClean="0">
                <a:solidFill>
                  <a:schemeClr val="tx1"/>
                </a:solidFill>
                <a:latin typeface="Courier New" pitchFamily="49" charset="0"/>
              </a:rPr>
              <a:t>reader.getSightings</a:t>
            </a:r>
            <a:r>
              <a:rPr lang="en-US" altLang="da-DK" sz="2000" spc="-80" dirty="0" smtClean="0">
                <a:solidFill>
                  <a:schemeClr val="tx1"/>
                </a:solidFill>
                <a:latin typeface="Courier New" pitchFamily="49" charset="0"/>
              </a:rPr>
              <a:t>(filename)</a:t>
            </a:r>
            <a:r>
              <a:rPr lang="en-US" altLang="da-DK" sz="800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spc="-8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}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printList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(Sighting s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: sightings)</a:t>
            </a:r>
            <a:r>
              <a:rPr lang="en-US" altLang="da-DK" sz="1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s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...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20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11349" y="3222099"/>
            <a:ext cx="7747528" cy="1617756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43676" y="2322062"/>
            <a:ext cx="6014298" cy="80906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69785" y="4953917"/>
            <a:ext cx="7761383" cy="1382229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2267744" y="6186790"/>
            <a:ext cx="5338998" cy="33855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en-US" altLang="da-DK" sz="1600" b="1" dirty="0">
                <a:solidFill>
                  <a:srgbClr val="0000FF"/>
                </a:solidFill>
              </a:rPr>
              <a:t>Elephant, count = 24, area = 2, spotter = 3, period = 2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843676" y="1868971"/>
            <a:ext cx="6036958" cy="35699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                             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696547" y="4170348"/>
            <a:ext cx="4182675" cy="290557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H="1" flipV="1">
            <a:off x="5787884" y="4460905"/>
            <a:ext cx="0" cy="21603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4404947" y="4598220"/>
            <a:ext cx="3482821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Returnerer en ArrayList&lt;Sighting&gt;</a:t>
            </a:r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 flipH="1" flipV="1">
            <a:off x="4978410" y="5687760"/>
            <a:ext cx="809474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5652120" y="5352643"/>
            <a:ext cx="2637552" cy="5847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da-DK" altLang="da-DK" sz="1600" b="1" dirty="0" err="1" smtClean="0">
                <a:solidFill>
                  <a:srgbClr val="0000FF"/>
                </a:solidFill>
              </a:rPr>
              <a:t>println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metoden kalder automatisk toString på s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395878" y="5544797"/>
            <a:ext cx="218851" cy="29198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5284091" y="595199"/>
            <a:ext cx="3636404" cy="1077218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da-DK" altLang="da-DK" sz="1600" b="1" dirty="0" err="1" smtClean="0">
                <a:solidFill>
                  <a:srgbClr val="0000FF"/>
                </a:solidFill>
              </a:rPr>
              <a:t>addAll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metoden i ArrayList klassen tager en Collection (af Sighting objekter) som parameter og tilføjer dem bagerst i arraylisten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2686227" y="4167656"/>
            <a:ext cx="888246" cy="29198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523636" y="1133343"/>
            <a:ext cx="4193144" cy="29159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pic>
        <p:nvPicPr>
          <p:cNvPr id="22" name="Picture 2" descr="Image result for imerco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48" t="32097" r="11529" b="32215"/>
          <a:stretch/>
        </p:blipFill>
        <p:spPr bwMode="auto">
          <a:xfrm>
            <a:off x="57057" y="2584843"/>
            <a:ext cx="1149235" cy="298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78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9081" y="260350"/>
            <a:ext cx="8207375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Lambda'er i Java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7"/>
            <a:ext cx="8352928" cy="1368151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En lambda er en "kodestump"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Kan bruges som parameterværdi bruges i et metodekald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Den kaldte metode kan så udføre </a:t>
            </a:r>
            <a:r>
              <a:rPr lang="da-DK" altLang="da-DK" sz="1800" dirty="0" err="1" smtClean="0">
                <a:ea typeface="ＭＳ Ｐゴシック" pitchFamily="34" charset="-128"/>
              </a:rPr>
              <a:t>lambda'en</a:t>
            </a:r>
            <a:r>
              <a:rPr lang="da-DK" altLang="da-DK" sz="1800" dirty="0" smtClean="0">
                <a:ea typeface="ＭＳ Ｐゴシック" pitchFamily="34" charset="-128"/>
              </a:rPr>
              <a:t> ("kodestumpen")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Skellet mellem kode og data forsvinder</a:t>
            </a: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7</a:t>
            </a:fld>
            <a:endParaRPr lang="da-DK" altLang="da-DK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71601" y="2897649"/>
            <a:ext cx="4988932" cy="132343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printList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(Sighting s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: sightings)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(s);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2000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71600" y="4660853"/>
            <a:ext cx="7704856" cy="86177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printList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sightings.forEach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s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  <a:sym typeface="Wingdings" panose="05000000000000000000" pitchFamily="2" charset="2"/>
              </a:rPr>
              <a:t>-&gt; 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(s)); </a:t>
            </a: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2000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971601" y="2502597"/>
            <a:ext cx="3240360" cy="323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1800" kern="0" dirty="0" smtClean="0">
                <a:ea typeface="ＭＳ Ｐゴシック" pitchFamily="34" charset="-128"/>
              </a:rPr>
              <a:t>Imperativ kode</a:t>
            </a:r>
            <a:endParaRPr lang="da-DK" altLang="da-DK" sz="1800" kern="0" dirty="0">
              <a:ea typeface="ＭＳ Ｐゴシック" pitchFamily="34" charset="-128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971600" y="4293096"/>
            <a:ext cx="3816424" cy="323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1800" kern="0" dirty="0" smtClean="0">
                <a:ea typeface="ＭＳ Ｐゴシック" pitchFamily="34" charset="-128"/>
              </a:rPr>
              <a:t>Funktionel kode</a:t>
            </a:r>
            <a:endParaRPr lang="da-DK" altLang="da-DK" sz="1800" kern="0" dirty="0">
              <a:ea typeface="ＭＳ Ｐゴシック" pitchFamily="34" charset="-128"/>
            </a:endParaRPr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6069727" y="2900531"/>
            <a:ext cx="2179216" cy="88024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da-DK" sz="1600" b="1" dirty="0" smtClean="0">
                <a:solidFill>
                  <a:srgbClr val="0000FF"/>
                </a:solidFill>
              </a:rPr>
              <a:t>For-each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løkke</a:t>
            </a:r>
            <a:endParaRPr lang="en-US" altLang="da-DK" sz="1600" b="1" dirty="0" smtClean="0">
              <a:solidFill>
                <a:srgbClr val="0000FF"/>
              </a:solidFill>
            </a:endParaRPr>
          </a:p>
          <a:p>
            <a:pPr marL="176213" indent="-17621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da-DK" sz="1600" b="1" dirty="0" err="1" smtClean="0">
                <a:solidFill>
                  <a:srgbClr val="0000FF"/>
                </a:solidFill>
              </a:rPr>
              <a:t>Bruger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kroppen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på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alle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elementer</a:t>
            </a:r>
            <a:endParaRPr lang="en-US" altLang="da-DK" sz="1600" b="1" dirty="0" smtClean="0">
              <a:solidFill>
                <a:srgbClr val="0000FF"/>
              </a:solidFill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978201" y="5594385"/>
            <a:ext cx="6474120" cy="88229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da-DK" sz="1600" b="1" dirty="0" err="1" smtClean="0">
                <a:solidFill>
                  <a:srgbClr val="0000FF"/>
                </a:solidFill>
              </a:rPr>
              <a:t>forEach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er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en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8000"/>
                </a:solidFill>
              </a:rPr>
              <a:t>metode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i ArrayList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klassen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(og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andre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collections)</a:t>
            </a:r>
          </a:p>
          <a:p>
            <a:pPr marL="176213" indent="-176213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altLang="da-DK" sz="1600" b="1" dirty="0" err="1" smtClean="0">
                <a:solidFill>
                  <a:srgbClr val="0000FF"/>
                </a:solidFill>
              </a:rPr>
              <a:t>Tager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en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lambda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som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parameter</a:t>
            </a:r>
          </a:p>
          <a:p>
            <a:pPr marL="176213" indent="-176213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altLang="da-DK" sz="1600" b="1" dirty="0" err="1" smtClean="0">
                <a:solidFill>
                  <a:srgbClr val="0000FF"/>
                </a:solidFill>
              </a:rPr>
              <a:t>Bruger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lambda'en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på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alle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elementerne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i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arraylisten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(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en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efter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en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)</a:t>
            </a:r>
            <a:endParaRPr lang="en-US" altLang="da-DK" sz="1600" b="1" dirty="0">
              <a:solidFill>
                <a:srgbClr val="0000FF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131129" y="5027095"/>
            <a:ext cx="3971820" cy="28019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 flipH="1">
            <a:off x="6804248" y="4515992"/>
            <a:ext cx="0" cy="51110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6336196" y="4260415"/>
            <a:ext cx="936104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Lambda</a:t>
            </a:r>
          </a:p>
        </p:txBody>
      </p:sp>
    </p:spTree>
    <p:extLst>
      <p:ext uri="{BB962C8B-B14F-4D97-AF65-F5344CB8AC3E}">
        <p14:creationId xmlns:p14="http://schemas.microsoft.com/office/powerpoint/2010/main" val="408839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 animBg="1"/>
      <p:bldP spid="10" grpId="0" animBg="1"/>
      <p:bldP spid="11" grpId="0" animBg="1"/>
      <p:bldP spid="16" grpId="0" animBg="1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Java syntaks</a:t>
            </a:r>
            <a:r>
              <a:rPr lang="da-DK" altLang="da-DK" sz="3200" dirty="0" smtClean="0">
                <a:ea typeface="ＭＳ Ｐゴシック" pitchFamily="34" charset="-128"/>
              </a:rPr>
              <a:t> for </a:t>
            </a:r>
            <a:r>
              <a:rPr lang="da-DK" altLang="da-DK" sz="3200" noProof="0" dirty="0" smtClean="0">
                <a:ea typeface="ＭＳ Ｐゴシック" pitchFamily="34" charset="-128"/>
              </a:rPr>
              <a:t>Lambda'er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8</a:t>
            </a:fld>
            <a:endParaRPr lang="da-DK" altLang="da-DK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259632" y="1484784"/>
            <a:ext cx="2952328" cy="1231106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(P 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p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Q 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q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…)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  <a:sym typeface="Wingdings" panose="05000000000000000000" pitchFamily="2" charset="2"/>
              </a:rPr>
              <a:t>-&gt;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  <a:sym typeface="Wingdings" panose="05000000000000000000" pitchFamily="2" charset="2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code;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1" y="1052513"/>
            <a:ext cx="5903887" cy="504279"/>
          </a:xfrm>
        </p:spPr>
        <p:txBody>
          <a:bodyPr/>
          <a:lstStyle/>
          <a:p>
            <a:r>
              <a:rPr lang="da-DK" sz="2000" dirty="0" smtClean="0"/>
              <a:t>Den generelle syntax er som følger</a:t>
            </a:r>
            <a:endParaRPr lang="da-DK" sz="200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537922" y="2907005"/>
            <a:ext cx="8299176" cy="1615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buChar char="•"/>
            </a:pP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Simplifikationer</a:t>
            </a:r>
          </a:p>
          <a:p>
            <a:pPr lvl="1"/>
            <a:r>
              <a:rPr lang="da-DK" sz="1800" kern="0" dirty="0" smtClean="0"/>
              <a:t>Vi kan (i de fleste tilfælde) udelade typerne på parametrene, idet oversætteren selv kan deducere dem</a:t>
            </a:r>
          </a:p>
          <a:p>
            <a:pPr lvl="1"/>
            <a:r>
              <a:rPr lang="da-DK" sz="1800" kern="0" dirty="0"/>
              <a:t>Hvis der kun er én parameter (uden typeangivelse) kan vi udelade ( )</a:t>
            </a:r>
          </a:p>
          <a:p>
            <a:pPr lvl="1"/>
            <a:r>
              <a:rPr lang="da-DK" sz="1800" kern="0" dirty="0" smtClean="0"/>
              <a:t>Hvis </a:t>
            </a:r>
            <a:r>
              <a:rPr lang="da-DK" sz="1800" kern="0" dirty="0"/>
              <a:t>kroppen kun har én sætning kan vi udelade { } og </a:t>
            </a:r>
            <a:r>
              <a:rPr lang="da-DK" sz="1800" kern="0" dirty="0" smtClean="0"/>
              <a:t>semikolonnet</a:t>
            </a:r>
            <a:endParaRPr lang="da-DK" sz="1800" kern="0" dirty="0"/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3635896" y="4652095"/>
            <a:ext cx="2630397" cy="400110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(p,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q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…)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  <a:sym typeface="Wingdings" panose="05000000000000000000" pitchFamily="2" charset="2"/>
              </a:rPr>
              <a:t>-&gt;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code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187624" y="5949931"/>
            <a:ext cx="7287509" cy="40011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sightings.forEach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1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s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  <a:sym typeface="Wingdings" panose="05000000000000000000" pitchFamily="2" charset="2"/>
              </a:rPr>
              <a:t>-&gt; 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(s));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611560" y="5504738"/>
            <a:ext cx="2736304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Eksemplet fra før</a:t>
            </a:r>
            <a:endParaRPr lang="da-DK" kern="0" dirty="0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331640" y="4656273"/>
            <a:ext cx="1659524" cy="400110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p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  <a:sym typeface="Wingdings" panose="05000000000000000000" pitchFamily="2" charset="2"/>
              </a:rPr>
              <a:t>-&gt;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code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4054929" y="6013750"/>
            <a:ext cx="3971820" cy="28019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 flipH="1" flipV="1">
            <a:off x="5868144" y="6293942"/>
            <a:ext cx="2952" cy="25531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5436096" y="6527144"/>
            <a:ext cx="936104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Lambda</a:t>
            </a: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1528232" y="5064149"/>
            <a:ext cx="1371492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Én parameter</a:t>
            </a: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4207700" y="5066919"/>
            <a:ext cx="1732451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Flere parametre</a:t>
            </a:r>
          </a:p>
        </p:txBody>
      </p:sp>
    </p:spTree>
    <p:extLst>
      <p:ext uri="{BB962C8B-B14F-4D97-AF65-F5344CB8AC3E}">
        <p14:creationId xmlns:p14="http://schemas.microsoft.com/office/powerpoint/2010/main" val="397468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4" grpId="0" animBg="1"/>
      <p:bldP spid="9" grpId="0"/>
      <p:bldP spid="10" grpId="0" animBg="1"/>
      <p:bldP spid="11" grpId="0" animBg="1"/>
      <p:bldP spid="15" grpId="0" animBg="1"/>
      <p:bldP spid="16" grpId="0"/>
      <p:bldP spid="17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Streams i Java (interfacet Stream&lt;T&gt;)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9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1" y="1052513"/>
            <a:ext cx="8603679" cy="5472831"/>
          </a:xfrm>
        </p:spPr>
        <p:txBody>
          <a:bodyPr/>
          <a:lstStyle/>
          <a:p>
            <a:r>
              <a:rPr lang="da-DK" sz="2000" dirty="0" smtClean="0"/>
              <a:t>En stream er </a:t>
            </a:r>
            <a:r>
              <a:rPr lang="da-DK" sz="2000" dirty="0" smtClean="0">
                <a:solidFill>
                  <a:srgbClr val="008000"/>
                </a:solidFill>
              </a:rPr>
              <a:t>sekvens</a:t>
            </a:r>
            <a:r>
              <a:rPr lang="da-DK" sz="2000" dirty="0" smtClean="0"/>
              <a:t> af data, f.eks.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Elementerne i en Collection (f.eks. en arrayliste)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Tekstlinjer fra en tekstfil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Tegn (</a:t>
            </a:r>
            <a:r>
              <a:rPr lang="da-DK" sz="1800" dirty="0" err="1"/>
              <a:t>char</a:t>
            </a:r>
            <a:r>
              <a:rPr lang="da-DK" sz="1800" dirty="0"/>
              <a:t> værdier) fra en tekststreng (String)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Data der "strømmer" ind via et netværk</a:t>
            </a:r>
          </a:p>
          <a:p>
            <a:pPr lvl="0">
              <a:spcBef>
                <a:spcPts val="1200"/>
              </a:spcBef>
            </a:pPr>
            <a:r>
              <a:rPr lang="da-DK" sz="2000" dirty="0" smtClean="0"/>
              <a:t>Karakteristika for streams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Elementer tilgås ikke via et </a:t>
            </a:r>
            <a:r>
              <a:rPr lang="da-DK" sz="1800" dirty="0" err="1" smtClean="0"/>
              <a:t>index</a:t>
            </a:r>
            <a:r>
              <a:rPr lang="da-DK" sz="1800" dirty="0" smtClean="0"/>
              <a:t> (men i den rækkefølge, de kommer)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Streams er </a:t>
            </a:r>
            <a:r>
              <a:rPr lang="da-DK" sz="1800" b="1" dirty="0" smtClean="0">
                <a:solidFill>
                  <a:srgbClr val="008000"/>
                </a:solidFill>
              </a:rPr>
              <a:t>immutable</a:t>
            </a:r>
            <a:r>
              <a:rPr lang="da-DK" sz="1800" dirty="0" smtClean="0"/>
              <a:t> (rækkefølgen og elementer kan ikke ændres),</a:t>
            </a:r>
            <a:br>
              <a:rPr lang="da-DK" sz="1800" dirty="0" smtClean="0"/>
            </a:br>
            <a:r>
              <a:rPr lang="da-DK" sz="1800" dirty="0" smtClean="0"/>
              <a:t>men man kan lave en ny stream</a:t>
            </a:r>
            <a:r>
              <a:rPr lang="da-DK" sz="1800" dirty="0"/>
              <a:t> </a:t>
            </a:r>
            <a:r>
              <a:rPr lang="da-DK" sz="1800" dirty="0" smtClean="0"/>
              <a:t>ud fra den gamle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Streams kan være potentielt ”uendelige” (have ubegrænset længde)</a:t>
            </a:r>
          </a:p>
          <a:p>
            <a:pPr>
              <a:spcBef>
                <a:spcPts val="1200"/>
              </a:spcBef>
            </a:pPr>
            <a:r>
              <a:rPr lang="da-DK" sz="2000" spc="-70" dirty="0"/>
              <a:t>Elementer i en stream kan behandles </a:t>
            </a:r>
            <a:r>
              <a:rPr lang="da-DK" sz="2000" spc="-70" dirty="0">
                <a:solidFill>
                  <a:srgbClr val="008000"/>
                </a:solidFill>
              </a:rPr>
              <a:t>parallelt</a:t>
            </a:r>
            <a:r>
              <a:rPr lang="da-DK" sz="2000" spc="-70" dirty="0"/>
              <a:t> på en </a:t>
            </a:r>
            <a:r>
              <a:rPr lang="da-DK" sz="2000" spc="-70" dirty="0" err="1" smtClean="0">
                <a:solidFill>
                  <a:srgbClr val="008000"/>
                </a:solidFill>
              </a:rPr>
              <a:t>multi-core</a:t>
            </a:r>
            <a:r>
              <a:rPr lang="da-DK" sz="2000" spc="-70" dirty="0" smtClean="0">
                <a:solidFill>
                  <a:srgbClr val="008000"/>
                </a:solidFill>
              </a:rPr>
              <a:t> </a:t>
            </a:r>
            <a:r>
              <a:rPr lang="da-DK" sz="2000" spc="-70" dirty="0">
                <a:solidFill>
                  <a:srgbClr val="008000"/>
                </a:solidFill>
              </a:rPr>
              <a:t>maskine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Potentiel stor </a:t>
            </a:r>
            <a:r>
              <a:rPr lang="da-DK" sz="1800" b="1" dirty="0" smtClean="0">
                <a:solidFill>
                  <a:srgbClr val="008000"/>
                </a:solidFill>
              </a:rPr>
              <a:t>effektivitetsgevinst </a:t>
            </a:r>
            <a:r>
              <a:rPr lang="da-DK" sz="1800" dirty="0"/>
              <a:t>uden </a:t>
            </a:r>
            <a:r>
              <a:rPr lang="da-DK" sz="1800" dirty="0" smtClean="0"/>
              <a:t>ekstra programmeringsindsats</a:t>
            </a:r>
            <a:endParaRPr lang="da-DK" sz="1800" dirty="0"/>
          </a:p>
          <a:p>
            <a:pPr>
              <a:spcBef>
                <a:spcPts val="1200"/>
              </a:spcBef>
            </a:pPr>
            <a:r>
              <a:rPr lang="da-DK" sz="2000" dirty="0" smtClean="0"/>
              <a:t>En arrayliste er </a:t>
            </a:r>
            <a:r>
              <a:rPr lang="da-DK" sz="2000" dirty="0" smtClean="0">
                <a:solidFill>
                  <a:srgbClr val="008000"/>
                </a:solidFill>
              </a:rPr>
              <a:t>ikke</a:t>
            </a:r>
            <a:r>
              <a:rPr lang="da-DK" sz="2000" dirty="0" smtClean="0"/>
              <a:t> en stream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Men ArrayList klassen </a:t>
            </a:r>
            <a:r>
              <a:rPr lang="da-DK" sz="1800" dirty="0" smtClean="0"/>
              <a:t>har </a:t>
            </a:r>
            <a:r>
              <a:rPr lang="da-DK" sz="1800" dirty="0"/>
              <a:t>en metode, som skaber en stream ud fra arraylistens elementer (analogt for andre collections)</a:t>
            </a:r>
          </a:p>
          <a:p>
            <a:pPr lvl="1"/>
            <a:endParaRPr lang="da-DK" sz="1800" dirty="0"/>
          </a:p>
        </p:txBody>
      </p:sp>
    </p:spTree>
    <p:extLst>
      <p:ext uri="{BB962C8B-B14F-4D97-AF65-F5344CB8AC3E}">
        <p14:creationId xmlns:p14="http://schemas.microsoft.com/office/powerpoint/2010/main" val="147537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9222</TotalTime>
  <Words>6011</Words>
  <Application>Microsoft Office PowerPoint</Application>
  <PresentationFormat>On-screen Show (4:3)</PresentationFormat>
  <Paragraphs>852</Paragraphs>
  <Slides>43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3" baseType="lpstr">
      <vt:lpstr>MS PGothic</vt:lpstr>
      <vt:lpstr>MS PGothic</vt:lpstr>
      <vt:lpstr>Arial</vt:lpstr>
      <vt:lpstr>Courier New</vt:lpstr>
      <vt:lpstr>Monotype Sorts</vt:lpstr>
      <vt:lpstr>Symbol</vt:lpstr>
      <vt:lpstr>Times New Roman</vt:lpstr>
      <vt:lpstr>Trebuchet MS</vt:lpstr>
      <vt:lpstr>Wingdings</vt:lpstr>
      <vt:lpstr>Standarddesign</vt:lpstr>
      <vt:lpstr>● Forelæsning Uge 5 – Torsdag</vt:lpstr>
      <vt:lpstr>● Imperative og funktionelle sprog</vt:lpstr>
      <vt:lpstr>Lambda calculus</vt:lpstr>
      <vt:lpstr>Funktionelle aspekter i Java</vt:lpstr>
      <vt:lpstr>● Observationer af dyr (eksempel)</vt:lpstr>
      <vt:lpstr>AnimalMonitor klassen</vt:lpstr>
      <vt:lpstr>● Lambda'er i Java</vt:lpstr>
      <vt:lpstr>Java syntaks for Lambda'er</vt:lpstr>
      <vt:lpstr>● Streams i Java (interfacet Stream&lt;T&gt;)</vt:lpstr>
      <vt:lpstr>Streams har tre vigtige metoder (funktioner)</vt:lpstr>
      <vt:lpstr>Pipelines (sammensætning af funktioner)</vt:lpstr>
      <vt:lpstr>Opbygning af pipelines</vt:lpstr>
      <vt:lpstr>Filter funktionen</vt:lpstr>
      <vt:lpstr>Map funktionen</vt:lpstr>
      <vt:lpstr>Reduce funktionen</vt:lpstr>
      <vt:lpstr>Alternativ reduce funktionen</vt:lpstr>
      <vt:lpstr>Færdig metode (med streams og lambda'er)</vt:lpstr>
      <vt:lpstr>Andre Stream metoder</vt:lpstr>
      <vt:lpstr>IntStream</vt:lpstr>
      <vt:lpstr>● Algoritmeskabelonerne, findOne + findAll</vt:lpstr>
      <vt:lpstr>findNoOf og findSumOf</vt:lpstr>
      <vt:lpstr>findBest</vt:lpstr>
      <vt:lpstr>findBest</vt:lpstr>
      <vt:lpstr>Sammenligning af algoritmeskabelonerne</vt:lpstr>
      <vt:lpstr>● Sortering</vt:lpstr>
      <vt:lpstr>Funktionel sortering version 1</vt:lpstr>
      <vt:lpstr>Funktionel sortering version 2</vt:lpstr>
      <vt:lpstr>Funktionel sortering version 3 og 4</vt:lpstr>
      <vt:lpstr>● Set (mængde)</vt:lpstr>
      <vt:lpstr>Implementation af mængde af personer</vt:lpstr>
      <vt:lpstr>Eksempel: Indlæsning af kommandoer</vt:lpstr>
      <vt:lpstr>● Map (afbildning / funktion)</vt:lpstr>
      <vt:lpstr>Telefonliste</vt:lpstr>
      <vt:lpstr>Implementation af telefonliste</vt:lpstr>
      <vt:lpstr>● Collections (objektsamlinger)</vt:lpstr>
      <vt:lpstr>Polymorfe variabler</vt:lpstr>
      <vt:lpstr>● Dokumentation</vt:lpstr>
      <vt:lpstr>● Opsummering</vt:lpstr>
      <vt:lpstr>Resten af kapitel 6 i BlueJ bogen</vt:lpstr>
      <vt:lpstr>Status</vt:lpstr>
      <vt:lpstr>Forberedelse til køreprøven</vt:lpstr>
      <vt:lpstr>Træning i mundtlig præsentation</vt:lpstr>
      <vt:lpstr>Det var alt for nu…..              … spørgsmål</vt:lpstr>
    </vt:vector>
  </TitlesOfParts>
  <Company>DAIMI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842</cp:revision>
  <cp:lastPrinted>2019-03-15T06:41:46Z</cp:lastPrinted>
  <dcterms:created xsi:type="dcterms:W3CDTF">2009-09-02T10:07:09Z</dcterms:created>
  <dcterms:modified xsi:type="dcterms:W3CDTF">2023-09-28T09:38:06Z</dcterms:modified>
</cp:coreProperties>
</file>