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3" r:id="rId2"/>
    <p:sldId id="390" r:id="rId3"/>
    <p:sldId id="391" r:id="rId4"/>
    <p:sldId id="392" r:id="rId5"/>
    <p:sldId id="386" r:id="rId6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90"/>
            <p14:sldId id="391"/>
            <p14:sldId id="392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CCFFCC"/>
    <a:srgbClr val="A50021"/>
    <a:srgbClr val="CCECFF"/>
    <a:srgbClr val="FFFFCC"/>
    <a:srgbClr val="92D050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113" d="100"/>
          <a:sy n="113" d="100"/>
        </p:scale>
        <p:origin x="5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291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37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53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24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7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64814" y="1052736"/>
            <a:ext cx="841175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/>
              <a:t>Status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</a:t>
            </a:r>
            <a:r>
              <a:rPr lang="da-DK" sz="1600" dirty="0"/>
              <a:t>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10.45 </a:t>
            </a:r>
            <a:r>
              <a:rPr lang="da-DK" sz="1600" dirty="0"/>
              <a:t>Øvelser omkring </a:t>
            </a:r>
            <a:r>
              <a:rPr lang="da-DK" sz="1600" dirty="0" smtClean="0"/>
              <a:t>Computerspil 2 </a:t>
            </a:r>
            <a:r>
              <a:rPr lang="da-DK" sz="1600" dirty="0"/>
              <a:t>(2 timer)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12.30 </a:t>
            </a:r>
            <a:r>
              <a:rPr lang="da-DK" sz="1600" dirty="0"/>
              <a:t>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</a:t>
            </a:r>
            <a:r>
              <a:rPr lang="da-DK" sz="1600" dirty="0"/>
              <a:t>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15.00 </a:t>
            </a:r>
            <a:r>
              <a:rPr lang="da-DK" sz="1600" dirty="0"/>
              <a:t>Øvelser omkring Computerspil </a:t>
            </a:r>
            <a:r>
              <a:rPr lang="da-DK" sz="1600" dirty="0" smtClean="0"/>
              <a:t>3 (2 timer)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17.00 </a:t>
            </a:r>
            <a:r>
              <a:rPr lang="da-DK" sz="1600" dirty="0" smtClean="0"/>
              <a:t>Slut</a:t>
            </a:r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Alle er fint med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 </a:t>
            </a:r>
            <a:r>
              <a:rPr lang="da-DK" sz="1600" dirty="0" smtClean="0"/>
              <a:t>fleste har været i god tid med afleveringsopgaverne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Afleveringerne er af høj kvalitet og alle er blevet godkendt</a:t>
            </a:r>
            <a:endParaRPr lang="da-DK" sz="1600" dirty="0"/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Computerspil 2 er normalt den </a:t>
            </a:r>
            <a:r>
              <a:rPr lang="da-DK" sz="1800" b="1" dirty="0" smtClean="0">
                <a:solidFill>
                  <a:srgbClr val="A50021"/>
                </a:solidFill>
              </a:rPr>
              <a:t>opgave, </a:t>
            </a:r>
            <a:r>
              <a:rPr lang="da-DK" sz="1800" b="1" dirty="0">
                <a:solidFill>
                  <a:srgbClr val="A50021"/>
                </a:solidFill>
              </a:rPr>
              <a:t>som folk synes tager længst tid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Så her er det </a:t>
            </a:r>
            <a:r>
              <a:rPr lang="da-DK" sz="1600" dirty="0" smtClean="0"/>
              <a:t>godt </a:t>
            </a:r>
            <a:r>
              <a:rPr lang="da-DK" sz="1600" dirty="0" smtClean="0"/>
              <a:t>at komme i gang i god tid</a:t>
            </a: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39590">
            <a:off x="5828554" y="212773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38897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Test og </a:t>
            </a:r>
            <a:r>
              <a:rPr lang="da-DK" sz="3200" smtClean="0"/>
              <a:t>debugging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0157" y="1052737"/>
            <a:ext cx="8447763" cy="39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For </a:t>
            </a:r>
            <a:r>
              <a:rPr lang="da-DK" sz="1800" b="1" dirty="0">
                <a:solidFill>
                  <a:srgbClr val="A50021"/>
                </a:solidFill>
              </a:rPr>
              <a:t>at kunne programmere skal man </a:t>
            </a:r>
            <a:r>
              <a:rPr lang="da-DK" sz="1800" b="1" dirty="0" smtClean="0">
                <a:solidFill>
                  <a:srgbClr val="A50021"/>
                </a:solidFill>
              </a:rPr>
              <a:t>kunne </a:t>
            </a:r>
            <a:r>
              <a:rPr lang="da-DK" sz="1800" b="1" dirty="0">
                <a:solidFill>
                  <a:srgbClr val="A50021"/>
                </a:solidFill>
              </a:rPr>
              <a:t>finde </a:t>
            </a:r>
            <a:r>
              <a:rPr lang="da-DK" sz="1800" b="1" dirty="0" smtClean="0">
                <a:solidFill>
                  <a:srgbClr val="A50021"/>
                </a:solidFill>
              </a:rPr>
              <a:t>og rette fejl </a:t>
            </a:r>
            <a:r>
              <a:rPr lang="da-DK" sz="1800" b="1" dirty="0">
                <a:solidFill>
                  <a:srgbClr val="A50021"/>
                </a:solidFill>
              </a:rPr>
              <a:t>i sin </a:t>
            </a:r>
            <a:r>
              <a:rPr lang="da-DK" sz="1800" b="1" dirty="0" smtClean="0">
                <a:solidFill>
                  <a:srgbClr val="A50021"/>
                </a:solidFill>
              </a:rPr>
              <a:t>kode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Det er noget man skal lære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Ofte bruger man lige så meget tid på at finde og rette fejl, som man bruger på at skrive </a:t>
            </a:r>
            <a:r>
              <a:rPr lang="da-DK" sz="1600" dirty="0" smtClean="0"/>
              <a:t>koden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Det kan godt virke irriterende i starten – men det er noget man må vænne sig til</a:t>
            </a:r>
            <a:endParaRPr lang="da-DK" sz="1600" dirty="0" smtClean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Nogle af jer opgiver for </a:t>
            </a:r>
            <a:r>
              <a:rPr lang="da-DK" sz="1800" b="1" dirty="0">
                <a:solidFill>
                  <a:srgbClr val="A50021"/>
                </a:solidFill>
              </a:rPr>
              <a:t>let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Prøv at læse koden igennem og forklar den for jer selv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Det samme gælde fejlmeddelelsen, og se også hvor fejlen forekommer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har den store fordel, at I har en testserver, som kan hjælpe jer med at lokalisere fejlen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Det vil man ikke have i et rigtigt projekt</a:t>
            </a:r>
            <a:endParaRPr lang="da-DK" sz="1600" dirty="0"/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Der vil man </a:t>
            </a:r>
            <a:r>
              <a:rPr lang="da-DK" sz="1600" dirty="0" smtClean="0"/>
              <a:t>heller </a:t>
            </a:r>
            <a:r>
              <a:rPr lang="da-DK" sz="1600" dirty="0"/>
              <a:t>ikke </a:t>
            </a:r>
            <a:r>
              <a:rPr lang="da-DK" sz="1600" dirty="0" smtClean="0"/>
              <a:t>have </a:t>
            </a:r>
            <a:r>
              <a:rPr lang="da-DK" sz="1600" dirty="0" smtClean="0"/>
              <a:t>et diskussionsforum, </a:t>
            </a:r>
            <a:r>
              <a:rPr lang="da-DK" sz="1600" dirty="0" smtClean="0"/>
              <a:t>hvor man kan få hjælp</a:t>
            </a:r>
          </a:p>
        </p:txBody>
      </p:sp>
    </p:spTree>
    <p:extLst>
      <p:ext uri="{BB962C8B-B14F-4D97-AF65-F5344CB8AC3E}">
        <p14:creationId xmlns:p14="http://schemas.microsoft.com/office/powerpoint/2010/main" val="13848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38897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Brug testserveren undervejs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22547" y="1124744"/>
            <a:ext cx="8369933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Vi anbefaler, at I bruger testserveren hver gang I er færdig med en opgave / klasse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I </a:t>
            </a:r>
            <a:r>
              <a:rPr lang="da-DK" sz="1600" dirty="0"/>
              <a:t>stedet for at vente indtil I har løst alle opgaverne i en </a:t>
            </a:r>
            <a:r>
              <a:rPr lang="da-DK" sz="1600" dirty="0" smtClean="0"/>
              <a:t>aflevering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På den måde kan I let tjekke de ting, som I lige har lavet</a:t>
            </a:r>
            <a:endParaRPr 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For CG2 og CG3 kræver det, </a:t>
            </a:r>
            <a:r>
              <a:rPr lang="da-DK" sz="1800" b="1" dirty="0">
                <a:solidFill>
                  <a:srgbClr val="A50021"/>
                </a:solidFill>
              </a:rPr>
              <a:t>at </a:t>
            </a:r>
            <a:r>
              <a:rPr lang="da-DK" sz="1800" b="1" dirty="0" smtClean="0">
                <a:solidFill>
                  <a:srgbClr val="A50021"/>
                </a:solidFill>
              </a:rPr>
              <a:t>I starter med at lave </a:t>
            </a:r>
            <a:r>
              <a:rPr lang="da-DK" sz="1800" b="1" dirty="0">
                <a:solidFill>
                  <a:srgbClr val="A50021"/>
                </a:solidFill>
              </a:rPr>
              <a:t>tomme versioner af alle de testklasser der er i den pågældende delaflevering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b="1" dirty="0" smtClean="0">
                <a:solidFill>
                  <a:srgbClr val="000066"/>
                </a:solidFill>
              </a:rPr>
              <a:t>For </a:t>
            </a:r>
            <a:r>
              <a:rPr lang="da-DK" sz="1600" b="1" dirty="0">
                <a:solidFill>
                  <a:srgbClr val="000066"/>
                </a:solidFill>
              </a:rPr>
              <a:t>CG2</a:t>
            </a:r>
            <a:r>
              <a:rPr lang="da-DK" sz="1600" dirty="0">
                <a:solidFill>
                  <a:srgbClr val="000066"/>
                </a:solidFill>
              </a:rPr>
              <a:t>: </a:t>
            </a:r>
            <a:r>
              <a:rPr lang="da-DK" sz="1600" dirty="0" err="1">
                <a:solidFill>
                  <a:srgbClr val="000066"/>
                </a:solidFill>
              </a:rPr>
              <a:t>CityTest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RoadTest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PositionTest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CountryTest</a:t>
            </a:r>
            <a:endParaRPr lang="da-DK" sz="1600" dirty="0">
              <a:solidFill>
                <a:srgbClr val="000066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b="1" dirty="0" smtClean="0">
                <a:solidFill>
                  <a:srgbClr val="000066"/>
                </a:solidFill>
              </a:rPr>
              <a:t>For </a:t>
            </a:r>
            <a:r>
              <a:rPr lang="da-DK" sz="1600" b="1" dirty="0">
                <a:solidFill>
                  <a:srgbClr val="000066"/>
                </a:solidFill>
              </a:rPr>
              <a:t>CG3</a:t>
            </a:r>
            <a:r>
              <a:rPr lang="da-DK" sz="1600" dirty="0">
                <a:solidFill>
                  <a:srgbClr val="000066"/>
                </a:solidFill>
              </a:rPr>
              <a:t>: </a:t>
            </a:r>
            <a:r>
              <a:rPr lang="da-DK" sz="1600" dirty="0" err="1">
                <a:solidFill>
                  <a:srgbClr val="000066"/>
                </a:solidFill>
              </a:rPr>
              <a:t>BorderCityTest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CapitalCityTest</a:t>
            </a:r>
            <a:r>
              <a:rPr lang="da-DK" sz="1600" dirty="0">
                <a:solidFill>
                  <a:srgbClr val="000066"/>
                </a:solidFill>
              </a:rPr>
              <a:t>, </a:t>
            </a:r>
            <a:r>
              <a:rPr lang="da-DK" sz="1600" dirty="0" err="1">
                <a:solidFill>
                  <a:srgbClr val="000066"/>
                </a:solidFill>
              </a:rPr>
              <a:t>MafiaCountryTest</a:t>
            </a:r>
            <a:endParaRPr lang="da-DK" sz="1600" dirty="0">
              <a:solidFill>
                <a:srgbClr val="000066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De tomme testklasser laves ved at </a:t>
            </a:r>
            <a:r>
              <a:rPr lang="da-DK" sz="1600" dirty="0" err="1"/>
              <a:t>højreklikke</a:t>
            </a:r>
            <a:r>
              <a:rPr lang="da-DK" sz="1600" dirty="0"/>
              <a:t> på den tilsvarende klasse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Hvis I ikke har lavet de tomme testklasser, vil I få oversætterfejl</a:t>
            </a:r>
            <a:r>
              <a:rPr lang="da-DK" sz="1600" dirty="0"/>
              <a:t>, når I forsøger at anvende </a:t>
            </a:r>
            <a:r>
              <a:rPr lang="da-DK" sz="1600" dirty="0" smtClean="0"/>
              <a:t>testserveren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Når I er færdig med alle opgaver i en </a:t>
            </a:r>
            <a:r>
              <a:rPr lang="da-DK" sz="1800" b="1" dirty="0" smtClean="0">
                <a:solidFill>
                  <a:srgbClr val="A50021"/>
                </a:solidFill>
              </a:rPr>
              <a:t>aflevering,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b="1" dirty="0">
                <a:solidFill>
                  <a:srgbClr val="A50021"/>
                </a:solidFill>
              </a:rPr>
              <a:t> I </a:t>
            </a:r>
            <a:r>
              <a:rPr lang="da-DK" sz="1800" b="1" dirty="0" smtClean="0">
                <a:solidFill>
                  <a:srgbClr val="A50021"/>
                </a:solidFill>
              </a:rPr>
              <a:t>bruge </a:t>
            </a:r>
            <a:r>
              <a:rPr lang="da-DK" sz="1800" b="1" dirty="0">
                <a:solidFill>
                  <a:srgbClr val="A50021"/>
                </a:solidFill>
              </a:rPr>
              <a:t>testserveren til at tjekke </a:t>
            </a:r>
            <a:r>
              <a:rPr lang="da-DK" sz="1800" b="1" dirty="0" smtClean="0">
                <a:solidFill>
                  <a:srgbClr val="A50021"/>
                </a:solidFill>
              </a:rPr>
              <a:t>hele afleveringen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Her skal I selvfølgelig fixe de fejl, som testserveren finder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Instruktorerne retter kun afleveringer, som testserveren har sagt ok til (eller næsten ok = gult lyn) </a:t>
            </a:r>
            <a:endParaRPr lang="da-DK" sz="1600" dirty="0"/>
          </a:p>
          <a:p>
            <a:pPr lvl="1">
              <a:spcBef>
                <a:spcPts val="600"/>
              </a:spcBef>
              <a:buNone/>
            </a:pPr>
            <a:endParaRPr lang="da-DK" sz="140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</p:txBody>
      </p:sp>
    </p:spTree>
    <p:extLst>
      <p:ext uri="{BB962C8B-B14F-4D97-AF65-F5344CB8AC3E}">
        <p14:creationId xmlns:p14="http://schemas.microsoft.com/office/powerpoint/2010/main" val="26885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Mundtlig eksamen</a:t>
            </a:r>
            <a:endParaRPr lang="da-DK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3554" y="1052736"/>
            <a:ext cx="8411758" cy="506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0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Frister for de sidste afleveringsopgaver</a:t>
            </a:r>
            <a:endParaRPr 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400"/>
              </a:spcBef>
            </a:pPr>
            <a:r>
              <a:rPr lang="da-DK" sz="1600" dirty="0"/>
              <a:t>C</a:t>
            </a:r>
            <a:r>
              <a:rPr lang="da-DK" sz="1600" dirty="0" smtClean="0"/>
              <a:t>omputerspil 4 skal afleveres senest mandag den </a:t>
            </a:r>
            <a:r>
              <a:rPr lang="da-DK" sz="1600" dirty="0" smtClean="0"/>
              <a:t>16. </a:t>
            </a:r>
            <a:r>
              <a:rPr lang="da-DK" sz="1600" dirty="0" smtClean="0"/>
              <a:t>maj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Denne dag er også fristen for eventuelle genafleveringer af andre opgaver</a:t>
            </a:r>
            <a:endParaRPr lang="da-DK" sz="1600" dirty="0"/>
          </a:p>
          <a:p>
            <a:pPr marL="728663" lvl="1" indent="-271463">
              <a:spcBef>
                <a:spcPts val="400"/>
              </a:spcBef>
            </a:pPr>
            <a:r>
              <a:rPr lang="da-DK" sz="1600" spc="-30" dirty="0" smtClean="0"/>
              <a:t>Hvis I får genaflevering af Computerspil 4 skal dette ske senest mandag den </a:t>
            </a:r>
            <a:r>
              <a:rPr lang="da-DK" sz="1600" spc="-30" dirty="0" smtClean="0"/>
              <a:t>23. maj</a:t>
            </a:r>
            <a:endParaRPr lang="da-DK" sz="1600" spc="-30" dirty="0" smtClean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Eksamen </a:t>
            </a:r>
            <a:r>
              <a:rPr lang="da-DK" sz="1800" b="1" dirty="0">
                <a:solidFill>
                  <a:srgbClr val="A50021"/>
                </a:solidFill>
              </a:rPr>
              <a:t>finder sted den </a:t>
            </a:r>
            <a:r>
              <a:rPr lang="da-DK" sz="1800" b="1" dirty="0">
                <a:solidFill>
                  <a:srgbClr val="A50021"/>
                </a:solidFill>
              </a:rPr>
              <a:t>31. maj og 1. juni i det ”sædvanlige” lokale</a:t>
            </a:r>
            <a:endParaRPr 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 kan selv vælge, om man vil op </a:t>
            </a:r>
            <a:r>
              <a:rPr lang="da-DK" sz="1600" dirty="0" smtClean="0"/>
              <a:t>tirsdag </a:t>
            </a:r>
            <a:r>
              <a:rPr lang="da-DK" sz="1600" dirty="0"/>
              <a:t>formiddag, </a:t>
            </a:r>
            <a:r>
              <a:rPr lang="da-DK" sz="1600" dirty="0" smtClean="0"/>
              <a:t>tirsdag </a:t>
            </a:r>
            <a:r>
              <a:rPr lang="da-DK" sz="1600" dirty="0"/>
              <a:t>eftermiddag, </a:t>
            </a:r>
            <a:r>
              <a:rPr lang="da-DK" sz="1600" dirty="0" smtClean="0"/>
              <a:t>onsdag </a:t>
            </a:r>
            <a:r>
              <a:rPr lang="da-DK" sz="1600" dirty="0"/>
              <a:t>formiddag eller </a:t>
            </a:r>
            <a:r>
              <a:rPr lang="da-DK" sz="1600" dirty="0" smtClean="0"/>
              <a:t>onsdag eftermiddag (frist 23. maj)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kan se spørgsmål, pensum mv på Blackboard siden ”Eksamen og køreprøve”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60" dirty="0"/>
              <a:t>Der er også to videoer som viser den ”perfekte” </a:t>
            </a:r>
            <a:r>
              <a:rPr lang="da-DK" sz="1600" spc="-60" dirty="0" smtClean="0"/>
              <a:t>mundtlige </a:t>
            </a:r>
            <a:r>
              <a:rPr lang="da-DK" sz="1600" spc="-60" dirty="0"/>
              <a:t>præsentation (under Seminar 8)</a:t>
            </a:r>
          </a:p>
          <a:p>
            <a:pPr marL="0" lvl="1">
              <a:spcBef>
                <a:spcPts val="1200"/>
              </a:spcBef>
              <a:buNone/>
            </a:pPr>
            <a:endParaRPr lang="da-DK" sz="1800" b="1" dirty="0">
              <a:solidFill>
                <a:srgbClr val="A50021"/>
              </a:solidFill>
            </a:endParaRPr>
          </a:p>
          <a:p>
            <a:pPr lvl="1">
              <a:spcBef>
                <a:spcPts val="600"/>
              </a:spcBef>
              <a:buNone/>
            </a:pPr>
            <a:endParaRPr lang="da-DK" sz="140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  <a:p>
            <a:pPr marL="742950" lvl="1" indent="-285750">
              <a:spcBef>
                <a:spcPts val="400"/>
              </a:spcBef>
            </a:pPr>
            <a:endParaRPr lang="da-DK" sz="1050" dirty="0"/>
          </a:p>
        </p:txBody>
      </p:sp>
    </p:spTree>
    <p:extLst>
      <p:ext uri="{BB962C8B-B14F-4D97-AF65-F5344CB8AC3E}">
        <p14:creationId xmlns:p14="http://schemas.microsoft.com/office/powerpoint/2010/main" val="28802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Studiecaféen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124744"/>
            <a:ext cx="835292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Hver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fredag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kl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15.30 – 17.00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er 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studiecafé,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hvor I via Zoom kan få hjælp fra en af instruktorerne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 kommende studiecaféer ligger den </a:t>
            </a:r>
            <a:r>
              <a:rPr lang="da-DK" altLang="da-DK" sz="1600" dirty="0" smtClean="0"/>
              <a:t>29. </a:t>
            </a:r>
            <a:r>
              <a:rPr lang="da-DK" altLang="da-DK" sz="1600" dirty="0" smtClean="0"/>
              <a:t>april</a:t>
            </a:r>
            <a:r>
              <a:rPr lang="da-DK" altLang="da-DK" sz="1600" dirty="0" smtClean="0"/>
              <a:t>, 6. maj og 20. maj</a:t>
            </a: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kan også bruge Studiecaféen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til at stille spørgsmål omkring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</a:t>
            </a:r>
            <a:r>
              <a:rPr lang="da-DK" altLang="da-DK" sz="1600" dirty="0" smtClean="0"/>
              <a:t>eres </a:t>
            </a:r>
            <a:r>
              <a:rPr lang="da-DK" altLang="da-DK" sz="1600" dirty="0"/>
              <a:t>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</a:t>
            </a:r>
            <a:r>
              <a:rPr lang="da-DK" altLang="da-DK" sz="1600" dirty="0" smtClean="0"/>
              <a:t>slides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Disponering af eksamensspørgsmål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</a:t>
            </a:r>
            <a:r>
              <a:rPr lang="da-DK" altLang="da-DK" sz="1600" dirty="0" smtClean="0"/>
              <a:t>lt </a:t>
            </a:r>
            <a:r>
              <a:rPr lang="da-DK" altLang="da-DK" sz="1600" dirty="0"/>
              <a:t>andet, som I har problemer </a:t>
            </a:r>
            <a:r>
              <a:rPr lang="da-DK" altLang="da-DK" sz="1600" dirty="0" smtClean="0"/>
              <a:t>med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2647677" y="4857721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8215</TotalTime>
  <Words>607</Words>
  <Application>Microsoft Office PowerPoint</Application>
  <PresentationFormat>On-screen Show (4:3)</PresentationFormat>
  <Paragraphs>64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580</cp:revision>
  <cp:lastPrinted>2019-02-08T06:10:49Z</cp:lastPrinted>
  <dcterms:created xsi:type="dcterms:W3CDTF">2000-02-22T02:31:40Z</dcterms:created>
  <dcterms:modified xsi:type="dcterms:W3CDTF">2022-04-18T06:27:03Z</dcterms:modified>
</cp:coreProperties>
</file>