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85" r:id="rId24"/>
    <p:sldId id="687" r:id="rId25"/>
    <p:sldId id="688" r:id="rId26"/>
    <p:sldId id="672" r:id="rId27"/>
    <p:sldId id="684" r:id="rId28"/>
    <p:sldId id="683" r:id="rId29"/>
    <p:sldId id="674" r:id="rId30"/>
    <p:sldId id="677" r:id="rId31"/>
    <p:sldId id="678" r:id="rId32"/>
    <p:sldId id="679" r:id="rId33"/>
    <p:sldId id="681" r:id="rId34"/>
    <p:sldId id="682" r:id="rId35"/>
    <p:sldId id="438" r:id="rId36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3399FF"/>
    <a:srgbClr val="FF3399"/>
    <a:srgbClr val="A50021"/>
    <a:srgbClr val="CCECFF"/>
    <a:srgbClr val="FFFFCC"/>
    <a:srgbClr val="CCFFCC"/>
    <a:srgbClr val="99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26" d="100"/>
          <a:sy n="126" d="100"/>
        </p:scale>
        <p:origin x="125" y="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76622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462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layout managers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Hver linje centreres horisontalt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1791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API'en for øvrige detaljer</a:t>
            </a: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én enkelt linje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Linjen er venstrejusteret og centreres vertikalt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under hinanden fra top mod bund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Den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</a:t>
            </a:r>
            <a:r>
              <a:rPr lang="da-DK" altLang="da-DK" sz="1800" kern="0" dirty="0">
                <a:ea typeface="ＭＳ Ｐゴシック" pitchFamily="34" charset="-128"/>
              </a:rPr>
              <a:t>nødvendigt forkortes 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(gitter)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 kan være ubrugte pladser i gitteret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er tomme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68597" y="4831200"/>
            <a:ext cx="2386604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0243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AWT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Swing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JavaFX</a:t>
            </a:r>
            <a:endParaRPr lang="da-DK" altLang="da-DK" sz="1800" kern="1200" spc="-50" dirty="0"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er helt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  <a:endParaRPr lang="da-DK" altLang="da-DK" sz="1800" kern="1200" baseline="-15000" dirty="0">
              <a:solidFill>
                <a:srgbClr val="FF0000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Andre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Endelig bruger Swing også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AWT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002692" y="5879400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JPanels</a:t>
            </a:r>
            <a:r>
              <a:rPr lang="da-DK" altLang="da-DK" sz="1400" b="1" dirty="0">
                <a:solidFill>
                  <a:srgbClr val="0000FF"/>
                </a:solidFill>
              </a:rPr>
              <a:t> 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manager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Tilføjelsen </a:t>
            </a:r>
            <a:r>
              <a:rPr lang="da-DK" altLang="da-DK" sz="1400" b="1" dirty="0">
                <a:solidFill>
                  <a:srgbClr val="0000FF"/>
                </a:solidFill>
              </a:rPr>
              <a:t>af det yderste panel sikrer at knapperne ikke skaleres i højden (så de fylder hele West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876382" y="3142771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Kursusevaluering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Kursusevalueringer er et vigtigt redskab til at forbedre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Jeres </a:t>
            </a:r>
            <a:r>
              <a:rPr lang="da-DK" altLang="da-DK" sz="1800" dirty="0" smtClean="0">
                <a:ea typeface="ＭＳ Ｐゴシック" pitchFamily="34" charset="-128"/>
              </a:rPr>
              <a:t>svar </a:t>
            </a:r>
            <a:r>
              <a:rPr lang="da-DK" altLang="da-DK" sz="1800" dirty="0">
                <a:ea typeface="ＭＳ Ｐゴシック" pitchFamily="34" charset="-128"/>
              </a:rPr>
              <a:t>bruges </a:t>
            </a:r>
            <a:r>
              <a:rPr lang="da-DK" altLang="da-DK" sz="1800" dirty="0" smtClean="0">
                <a:ea typeface="ＭＳ Ｐゴシック" pitchFamily="34" charset="-128"/>
              </a:rPr>
              <a:t>af forelæserne til </a:t>
            </a:r>
            <a:r>
              <a:rPr lang="da-DK" altLang="da-DK" sz="1800" dirty="0">
                <a:ea typeface="ＭＳ Ｐゴシック" pitchFamily="34" charset="-128"/>
              </a:rPr>
              <a:t>at forbedre næste års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Alle evalueringerne gennemgås af </a:t>
            </a:r>
            <a:r>
              <a:rPr lang="da-DK" altLang="da-DK" sz="1800" dirty="0" smtClean="0">
                <a:ea typeface="ＭＳ Ｐゴシック" pitchFamily="34" charset="-128"/>
              </a:rPr>
              <a:t>institutledelsen </a:t>
            </a:r>
            <a:r>
              <a:rPr lang="da-DK" altLang="da-DK" sz="1800" dirty="0">
                <a:ea typeface="ＭＳ Ｐゴシック" pitchFamily="34" charset="-128"/>
              </a:rPr>
              <a:t>samt formændene for uddannelsesudvalget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er medvirkende </a:t>
            </a:r>
            <a:r>
              <a:rPr lang="da-DK" altLang="da-DK" sz="1800" dirty="0" smtClean="0">
                <a:ea typeface="ＭＳ Ｐゴシック" pitchFamily="34" charset="-128"/>
              </a:rPr>
              <a:t>til at kurserne </a:t>
            </a:r>
            <a:r>
              <a:rPr lang="da-DK" altLang="da-DK" sz="1800" dirty="0">
                <a:ea typeface="ＭＳ Ｐゴシック" pitchFamily="34" charset="-128"/>
              </a:rPr>
              <a:t>opretholder deres høje </a:t>
            </a:r>
            <a:r>
              <a:rPr lang="da-DK" altLang="da-DK" sz="1800" dirty="0" smtClean="0">
                <a:ea typeface="ＭＳ Ｐゴシック" pitchFamily="34" charset="-128"/>
              </a:rPr>
              <a:t>kvalitet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at forbedre svarprocenten har fakultetet besluttet, at der skal </a:t>
            </a:r>
            <a:r>
              <a:rPr lang="da-DK" altLang="da-DK" b="1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afsættes tid ved forelæsningerne til at besvare kursusevalueringen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Derfor </a:t>
            </a:r>
            <a:r>
              <a:rPr lang="da-DK" altLang="da-DK" sz="1800" dirty="0">
                <a:ea typeface="ＭＳ Ｐゴシック" pitchFamily="34" charset="-128"/>
              </a:rPr>
              <a:t>vil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nu </a:t>
            </a:r>
            <a:r>
              <a:rPr lang="da-DK" altLang="da-DK" sz="1800" dirty="0" smtClean="0">
                <a:ea typeface="ＭＳ Ｐゴシック" pitchFamily="34" charset="-128"/>
              </a:rPr>
              <a:t>få 10 </a:t>
            </a:r>
            <a:r>
              <a:rPr lang="da-DK" altLang="da-DK" sz="1800" dirty="0">
                <a:ea typeface="ＭＳ Ｐゴシック" pitchFamily="34" charset="-128"/>
              </a:rPr>
              <a:t>minutter </a:t>
            </a:r>
            <a:r>
              <a:rPr lang="da-DK" altLang="da-DK" sz="1800" dirty="0" smtClean="0">
                <a:ea typeface="ＭＳ Ｐゴシック" pitchFamily="34" charset="-128"/>
              </a:rPr>
              <a:t>at gøre det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Resultatet af kursusevalueringen vil blive gennemgået og diskuteret ved den afsluttende forelæsning i uge 15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Jeg opfordrer kraftigt til,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at I bruger tid på at deltage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denne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(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andre) kursusevalueringer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en nem måde at få indflydelse på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forbedrer forholdene for fremtidige studerende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hjælper mig (og andre undervisere) med at forbedre indholdet af undervisningen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92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Forbedringer af kurset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86119"/>
            <a:ext cx="8496944" cy="531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forsøger løbende at forbedre kurset ved at lave små justeringer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Til dette formål er den feedback, som I giver os via kommentarerne i kursusevalueringen særdeles </a:t>
            </a:r>
            <a:r>
              <a:rPr lang="da-DK" altLang="da-DK" sz="1800" dirty="0" smtClean="0">
                <a:ea typeface="ＭＳ Ｐゴシック" pitchFamily="34" charset="-128"/>
              </a:rPr>
              <a:t>nyttige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Baseret på kommentarerne i kursusevalueringer, har vi de sidste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2-3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år blandt andet lavet nedenstående ændringer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</a:t>
            </a:r>
            <a:r>
              <a:rPr lang="da-DK" altLang="da-DK" sz="1800" dirty="0" smtClean="0">
                <a:ea typeface="ＭＳ Ｐゴシック" pitchFamily="34" charset="-128"/>
              </a:rPr>
              <a:t>en helt ny quiz-server, </a:t>
            </a:r>
            <a:r>
              <a:rPr lang="da-DK" altLang="da-DK" sz="1800" dirty="0">
                <a:ea typeface="ＭＳ Ｐゴシック" pitchFamily="34" charset="-128"/>
              </a:rPr>
              <a:t>hvor man får feedback efter hvert </a:t>
            </a:r>
            <a:r>
              <a:rPr lang="da-DK" altLang="da-DK" sz="1800" dirty="0" smtClean="0">
                <a:ea typeface="ＭＳ Ｐゴシック" pitchFamily="34" charset="-128"/>
              </a:rPr>
              <a:t>svar (tidligere måtte man selv efterfølgende tjekke sine svar)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Forbedret </a:t>
            </a:r>
            <a:r>
              <a:rPr lang="da-DK" altLang="da-DK" sz="1800" dirty="0" smtClean="0">
                <a:ea typeface="ＭＳ Ｐゴシック" pitchFamily="34" charset="-128"/>
              </a:rPr>
              <a:t>testserveren (som </a:t>
            </a:r>
            <a:r>
              <a:rPr lang="da-DK" altLang="da-DK" sz="1800" dirty="0">
                <a:ea typeface="ＭＳ Ｐゴシック" pitchFamily="34" charset="-128"/>
              </a:rPr>
              <a:t>nu bruges til næsten alle </a:t>
            </a:r>
            <a:r>
              <a:rPr lang="da-DK" altLang="da-DK" sz="1800" dirty="0" smtClean="0">
                <a:ea typeface="ＭＳ Ｐゴシック" pitchFamily="34" charset="-128"/>
              </a:rPr>
              <a:t>opgaver)</a:t>
            </a:r>
            <a:endParaRPr lang="da-DK" altLang="da-DK" sz="18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Flyttet </a:t>
            </a:r>
            <a:r>
              <a:rPr lang="da-DK" altLang="da-DK" sz="1800" dirty="0">
                <a:ea typeface="ＭＳ Ｐゴシック" pitchFamily="34" charset="-128"/>
              </a:rPr>
              <a:t>forelæsningen om funktionel programmering fra uge 6 til uge 5, </a:t>
            </a:r>
            <a:r>
              <a:rPr lang="da-DK" altLang="da-DK" sz="1800" spc="-50" dirty="0">
                <a:ea typeface="ＭＳ Ｐゴシック" pitchFamily="34" charset="-128"/>
              </a:rPr>
              <a:t>hvilket giver mere tid til at læse stoffet, før det anvendes ved øvelserne i uge 6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4 nye videoer om funktionel løsning af køreprøvesæt 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ea typeface="ＭＳ Ｐゴシック" pitchFamily="34" charset="-128"/>
              </a:rPr>
              <a:t>Lavet 3 nye videoer om Java uden BlueJ, Brug af </a:t>
            </a:r>
            <a:r>
              <a:rPr lang="da-DK" altLang="da-DK" sz="1800" spc="-30" dirty="0" err="1">
                <a:ea typeface="ＭＳ Ｐゴシック" pitchFamily="34" charset="-128"/>
              </a:rPr>
              <a:t>InteliJ</a:t>
            </a:r>
            <a:r>
              <a:rPr lang="da-DK" altLang="da-DK" sz="1800" spc="-30" dirty="0">
                <a:ea typeface="ＭＳ Ｐゴシック" pitchFamily="34" charset="-128"/>
              </a:rPr>
              <a:t> og Regression </a:t>
            </a:r>
            <a:r>
              <a:rPr lang="da-DK" altLang="da-DK" sz="1800" spc="-30" dirty="0" smtClean="0">
                <a:ea typeface="ＭＳ Ｐゴシック" pitchFamily="34" charset="-128"/>
              </a:rPr>
              <a:t>tests</a:t>
            </a:r>
            <a:endParaRPr lang="da-DK" altLang="da-DK" sz="1800" spc="-3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Lavet en helt ny opgave om </a:t>
            </a:r>
            <a:r>
              <a:rPr lang="da-DK" altLang="da-DK" sz="1800" dirty="0" err="1" smtClean="0">
                <a:ea typeface="ＭＳ Ｐゴシック" pitchFamily="34" charset="-128"/>
              </a:rPr>
              <a:t>regressiontests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debugging (Raflebæger 4) 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Udjævnet arbejdsbelastningen ved at flytte udarbejdelsen af den detaljerede dokumentation fra Computerspil 2 til Computerspil 1</a:t>
            </a: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049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33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 smtClean="0">
                <a:ea typeface="ＭＳ Ｐゴシック" pitchFamily="34" charset="-128"/>
              </a:rPr>
              <a:t>rekursion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bliver irriteret på testserveren, skal man huske, hvordan situationen ville være, hvis I ikke havde 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Så skulle I selv finde frem til, hvor fejlene er i jeres kode – i stedet for at få at vide, hvilke klasser og metoder, som I skal søge fejlene i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Små </a:t>
            </a:r>
            <a:r>
              <a:rPr lang="da-DK" altLang="da-DK" sz="1800" dirty="0" smtClean="0">
                <a:ea typeface="ＭＳ Ｐゴシック" pitchFamily="34" charset="-128"/>
              </a:rPr>
              <a:t>15.000 </a:t>
            </a:r>
            <a:r>
              <a:rPr lang="da-DK" altLang="da-DK" sz="1800" dirty="0" smtClean="0">
                <a:ea typeface="ＭＳ Ｐゴシック" pitchFamily="34" charset="-128"/>
              </a:rPr>
              <a:t>kørsler indtil nu, </a:t>
            </a:r>
            <a:r>
              <a:rPr lang="da-DK" altLang="da-DK" sz="1800" dirty="0" smtClean="0">
                <a:ea typeface="ＭＳ Ｐゴシック" pitchFamily="34" charset="-128"/>
              </a:rPr>
              <a:t>dvs. knap </a:t>
            </a:r>
            <a:r>
              <a:rPr lang="da-DK" altLang="da-DK" sz="1800" dirty="0" smtClean="0">
                <a:ea typeface="ＭＳ Ｐゴシック" pitchFamily="34" charset="-128"/>
              </a:rPr>
              <a:t>100 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293096"/>
            <a:ext cx="5723246" cy="2346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18" y="3861048"/>
            <a:ext cx="2658230" cy="27782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Disse aktiveres via et kald af addActionListener metoden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P</a:t>
            </a:r>
            <a:r>
              <a:rPr lang="da-DK" altLang="da-DK" sz="1800" kern="0" dirty="0" smtClean="0">
                <a:ea typeface="ＭＳ Ｐゴシック" pitchFamily="34" charset="-128"/>
              </a:rPr>
              <a:t>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 et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funktionelt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1800" kern="0" dirty="0" smtClean="0">
                <a:ea typeface="ＭＳ Ｐゴシック" pitchFamily="34" charset="-128"/>
              </a:rPr>
              <a:t>, hvilket medfører at parameterværdien kan være en lambda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28019" y="4018188"/>
            <a:ext cx="8588298" cy="21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Interfacet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funktionelt, og vi kan derfor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bruge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 som parameter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Parameteren skal være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et objekt, der implementer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spc="-30" dirty="0">
                <a:ea typeface="ＭＳ Ｐゴシック" pitchFamily="34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Objektet skabes på det sted, hvor det bruges (mellem de to røde parenteser)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</a:t>
            </a:r>
            <a:r>
              <a:rPr lang="da-DK" altLang="da-DK" sz="1800" kern="0" dirty="0">
                <a:ea typeface="ＭＳ Ｐゴシック" pitchFamily="34" charset="-128"/>
              </a:rPr>
              <a:t>er en subklasse af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klassen, der implementerer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ny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59138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642940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err="1">
                <a:solidFill>
                  <a:srgbClr val="008000"/>
                </a:solidFill>
              </a:rPr>
              <a:t>MouseAdapter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klassens implementation af </a:t>
            </a:r>
            <a:r>
              <a:rPr lang="da-DK" altLang="da-DK" sz="2000" dirty="0" err="1"/>
              <a:t>MouseListener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interfacet er helt triviel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erklærer vi i den anonyme indre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73713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et objekt,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interfacet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Det opnår vi ved at bruge en subklasse af </a:t>
            </a:r>
            <a:r>
              <a:rPr lang="da-DK" altLang="da-DK" sz="1400" b="1" spc="-6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(der implementerer interfacet)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1" name="Rectangle 10"/>
          <p:cNvSpPr/>
          <p:nvPr/>
        </p:nvSpPr>
        <p:spPr>
          <a:xfrm rot="21165640">
            <a:off x="7380899" y="4795366"/>
            <a:ext cx="199516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Gentag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124128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48091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65620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4866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53663"/>
            <a:ext cx="478281" cy="781230"/>
            <a:chOff x="1659692" y="4953663"/>
            <a:chExt cx="478281" cy="781230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8656" y="4953663"/>
              <a:ext cx="1118" cy="7812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2194" y="4201186"/>
            <a:ext cx="2605531" cy="1043877"/>
            <a:chOff x="5145718" y="4077072"/>
            <a:chExt cx="2605531" cy="1043877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4" y="4363304"/>
              <a:ext cx="393499" cy="4714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83895" y="4363303"/>
              <a:ext cx="300732" cy="4714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41770" y="3737153"/>
            <a:ext cx="1216483" cy="1492931"/>
            <a:chOff x="5904147" y="4077072"/>
            <a:chExt cx="1216483" cy="1492931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89481" y="5044348"/>
            <a:ext cx="6876059" cy="169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</a:t>
            </a:r>
            <a:br>
              <a:rPr lang="da-DK" sz="1800" dirty="0" smtClean="0">
                <a:ea typeface="ＭＳ Ｐゴシック" pitchFamily="34" charset="-128"/>
              </a:rPr>
            </a:br>
            <a:r>
              <a:rPr lang="da-DK" sz="1800" dirty="0" smtClean="0">
                <a:ea typeface="ＭＳ Ｐゴシック" pitchFamily="34" charset="-128"/>
              </a:rPr>
              <a:t>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33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altLang="da-DK" sz="1400" b="1" dirty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også at tjekke, at bonussen udregnes korrekt, når man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bliver røvet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35292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fornuftige, dvs. at de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/>
              <a:t> finder fejl i et korrekt projekt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dirty="0"/>
              <a:t>finder de</a:t>
            </a:r>
            <a:r>
              <a:rPr lang="da-DK" sz="1800" b="1" dirty="0">
                <a:solidFill>
                  <a:srgbClr val="008000"/>
                </a:solidFill>
              </a:rPr>
              <a:t> fleste</a:t>
            </a:r>
            <a:r>
              <a:rPr lang="da-DK" sz="1800" dirty="0"/>
              <a:t> fejl i nogle forkerte </a:t>
            </a:r>
            <a:r>
              <a:rPr lang="da-DK" sz="1800" dirty="0" smtClean="0"/>
              <a:t>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omtanke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>
                <a:ea typeface="ＭＳ Ｐゴシック" pitchFamily="34" charset="-128"/>
              </a:rPr>
              <a:t>Når I </a:t>
            </a:r>
            <a:r>
              <a:rPr lang="da-DK" sz="1800" kern="0" spc="-5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spc="-5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spc="-50" dirty="0" err="1" smtClean="0">
                <a:ea typeface="ＭＳ Ｐゴシック" pitchFamily="34" charset="-128"/>
              </a:rPr>
              <a:t>TestServeren</a:t>
            </a: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778063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220072" y="4891154"/>
            <a:ext cx="2882577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Mundtlig præsentationer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brugergrænseflader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43608" y="4891154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40519" y="2508559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51688" y="2256390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846786" y="2836653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25472" y="1744802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098260" y="2027664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04822" y="1124744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834003" y="2548529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415338" y="2389592"/>
            <a:ext cx="4167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3270" y="2213083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928966" y="4678372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395056" y="4747690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13775" y="4592366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918947" y="4639621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492370" y="2676588"/>
            <a:ext cx="366748" cy="30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38765" y="2550463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1829188" y="2252000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5842177" y="2004100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75332" y="297604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924969" y="3382125"/>
            <a:ext cx="3120894" cy="235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pane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GUI elementer 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426121" y="1734668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2284946" y="1984055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868890" y="1714623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ramme (frame)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916108"/>
            <a:ext cx="1701477" cy="1336441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menubar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rammen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spc="-30" dirty="0">
              <a:solidFill>
                <a:srgbClr val="0000FF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Open og 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dette tilfælde kaldes den private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quit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252675" y="3933056"/>
            <a:ext cx="5760744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quit());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33099" y="4870700"/>
            <a:ext cx="4677920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252675" y="5831104"/>
            <a:ext cx="2808312" cy="73468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quit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33099" y="6121440"/>
            <a:ext cx="1934664" cy="24764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3458619" y="6237312"/>
            <a:ext cx="8046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71757" y="5873438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xit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System klassen standser 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370240" y="4759683"/>
            <a:ext cx="252366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4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parameteren er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8" y="1052736"/>
            <a:ext cx="859895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billeder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Den er en subklasse af </a:t>
            </a:r>
            <a:r>
              <a:rPr lang="da-DK" altLang="da-DK" sz="1800" dirty="0" err="1" smtClean="0">
                <a:ea typeface="ＭＳ Ｐゴシック" pitchFamily="34" charset="-128"/>
              </a:rPr>
              <a:t>JComponent</a:t>
            </a:r>
            <a:r>
              <a:rPr lang="da-DK" altLang="da-DK" sz="1800" dirty="0" smtClean="0">
                <a:ea typeface="ＭＳ Ｐゴシック" pitchFamily="34" charset="-128"/>
              </a:rPr>
              <a:t>, og er det område i vinduet, hvori billeder kan vises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setImage</a:t>
            </a:r>
            <a:r>
              <a:rPr lang="da-DK" altLang="da-DK" sz="1800" dirty="0" smtClean="0">
                <a:ea typeface="ＭＳ Ｐゴシック" pitchFamily="34" charset="-128"/>
              </a:rPr>
              <a:t>, hvor parameterværdien er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vinduet (rammen)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32240" y="2467441"/>
            <a:ext cx="831898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Billede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888848" y="1567296"/>
            <a:ext cx="112511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Grænseflade til filsystem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Området, hvor billedet vises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7017" y="4425459"/>
            <a:ext cx="250466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336800" y="4960713"/>
            <a:ext cx="834935" cy="55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816164" y="2044969"/>
            <a:ext cx="3115339" cy="11387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 </a:t>
            </a: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err="1">
                <a:solidFill>
                  <a:srgbClr val="0000FF"/>
                </a:solidFill>
              </a:rPr>
              <a:t>ImageFileManager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Åbner en dialogboks,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hvori brugeren vælger en fil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Filens billede returneres som et </a:t>
            </a:r>
            <a:r>
              <a:rPr lang="da-DK" altLang="da-DK" sz="1400" b="1" dirty="0" err="1">
                <a:solidFill>
                  <a:srgbClr val="0000FF"/>
                </a:solidFill>
              </a:rPr>
              <a:t>OFImage</a:t>
            </a:r>
            <a:r>
              <a:rPr lang="da-DK" altLang="da-DK" sz="1400" b="1" dirty="0">
                <a:solidFill>
                  <a:srgbClr val="0000FF"/>
                </a:solidFill>
              </a:rPr>
              <a:t> objekt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" y="5165181"/>
            <a:ext cx="2779027" cy="16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9486</TotalTime>
  <Words>4270</Words>
  <Application>Microsoft Office PowerPoint</Application>
  <PresentationFormat>On-screen Show (4:3)</PresentationFormat>
  <Paragraphs>645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ramme (frame)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Kursusevaluering</vt:lpstr>
      <vt:lpstr>Forbedringer af kurset</vt:lpstr>
      <vt:lpstr>Testserveren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878</cp:revision>
  <cp:lastPrinted>2015-09-29T11:26:29Z</cp:lastPrinted>
  <dcterms:created xsi:type="dcterms:W3CDTF">2009-09-02T10:07:09Z</dcterms:created>
  <dcterms:modified xsi:type="dcterms:W3CDTF">2021-11-19T09:07:05Z</dcterms:modified>
</cp:coreProperties>
</file>