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3" r:id="rId2"/>
    <p:sldId id="389" r:id="rId3"/>
    <p:sldId id="381" r:id="rId4"/>
    <p:sldId id="392" r:id="rId5"/>
    <p:sldId id="391" r:id="rId6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89"/>
            <p14:sldId id="381"/>
            <p14:sldId id="392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94726" autoAdjust="0"/>
  </p:normalViewPr>
  <p:slideViewPr>
    <p:cSldViewPr>
      <p:cViewPr varScale="1">
        <p:scale>
          <a:sx n="113" d="100"/>
          <a:sy n="113" d="100"/>
        </p:scale>
        <p:origin x="2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38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38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6914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363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4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41175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Velkomst og diverse indledende info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</a:t>
            </a:r>
            <a:r>
              <a:rPr lang="da-DK" sz="1600" dirty="0"/>
              <a:t>Øvelser </a:t>
            </a:r>
            <a:r>
              <a:rPr lang="da-DK" sz="1600" dirty="0" smtClean="0"/>
              <a:t>omkring køreprøvesæt (</a:t>
            </a:r>
            <a:r>
              <a:rPr lang="da-DK" sz="1600" dirty="0"/>
              <a:t>N</a:t>
            </a:r>
            <a:r>
              <a:rPr lang="da-DK" sz="1600" dirty="0" smtClean="0"/>
              <a:t>ail og Pigeon)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15.30 Øvelser omkring Køreprøvesæt (Animal og </a:t>
            </a:r>
            <a:r>
              <a:rPr lang="da-DK" sz="1600" dirty="0" err="1" smtClean="0"/>
              <a:t>Vegetable</a:t>
            </a:r>
            <a:r>
              <a:rPr lang="da-DK" sz="1600" dirty="0" smtClean="0"/>
              <a:t>-2</a:t>
            </a:r>
            <a:r>
              <a:rPr 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747" y="3933056"/>
            <a:ext cx="833974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/>
              <a:t>Det ser ud til at alle yder en flot og entusiastisk indsats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en fornøjelse – bliv ved med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50" dirty="0" smtClean="0"/>
              <a:t>Nogle få er endog kommet en del foran og er godt i gang med noget af det næste stof</a:t>
            </a:r>
            <a:endParaRPr lang="da-DK" sz="1800" dirty="0" smtClean="0"/>
          </a:p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I de næste uger er der ikke noget nyt stof at læse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Mange </a:t>
            </a:r>
            <a:r>
              <a:rPr lang="da-DK" sz="1600" dirty="0"/>
              <a:t>af jer vil have </a:t>
            </a:r>
            <a:r>
              <a:rPr lang="da-DK" sz="1600" b="1" dirty="0" smtClean="0">
                <a:solidFill>
                  <a:srgbClr val="008000"/>
                </a:solidFill>
              </a:rPr>
              <a:t>stort udbytte</a:t>
            </a:r>
            <a:r>
              <a:rPr lang="da-DK" sz="1600" dirty="0" smtClean="0"/>
              <a:t> </a:t>
            </a:r>
            <a:r>
              <a:rPr lang="da-DK" sz="1600" dirty="0"/>
              <a:t>af at læse de første kapitler en gang </a:t>
            </a:r>
            <a:r>
              <a:rPr lang="da-DK" sz="1600" dirty="0" smtClean="0"/>
              <a:t>til, </a:t>
            </a:r>
            <a:r>
              <a:rPr lang="da-DK" sz="1600" dirty="0"/>
              <a:t>således at begreberne og terminologien kommer helt på </a:t>
            </a:r>
            <a:r>
              <a:rPr lang="da-DK" sz="1600" dirty="0" smtClean="0"/>
              <a:t>plads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 kan også begynde at læse kapitel 5, 6, 7 og 8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Husk også at se videoerne – de er lige så vigtige som bogen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6" name="Rectangle 5"/>
          <p:cNvSpPr/>
          <p:nvPr/>
        </p:nvSpPr>
        <p:spPr>
          <a:xfrm rot="1034568">
            <a:off x="5685788" y="1658385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3 var jeres gennemsnitlige vurdering af pensummets sværhedsgrad 3,92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Til sammenligning havde de studerende sidste forår et gennemsnit på 3,94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</a:t>
            </a:r>
            <a:r>
              <a:rPr lang="da-DK" altLang="da-DK" sz="1600" dirty="0" smtClean="0"/>
              <a:t>helt normalt</a:t>
            </a:r>
            <a:r>
              <a:rPr lang="da-DK" altLang="da-DK" sz="1600" dirty="0" smtClean="0"/>
              <a:t>, at man opfatter sværhedsgraden som stigende gennem de første uger, hvorefter den plejer at falde lidt igen</a:t>
            </a:r>
            <a:endParaRPr lang="da-DK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har klaret Raflebæger 3 og Skildpadde 2 virkelig flot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Kun to genafleveringer og kun få negative kommenterer fra instruktorerne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 har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også klaret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Quiz 3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ok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1,60 forsøg pr spørgsmål (mod 1,32 sidste forår)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En del af jer havde dog svært ved de fire sidste spørgsmål (om rekursive metoder)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helt normalt – </a:t>
            </a:r>
            <a:r>
              <a:rPr lang="da-DK" altLang="da-DK" sz="1600" dirty="0" err="1" smtClean="0"/>
              <a:t>rekursion</a:t>
            </a:r>
            <a:r>
              <a:rPr lang="da-DK" altLang="da-DK" sz="1600" dirty="0" smtClean="0"/>
              <a:t> er svær at forstå og kræver lidt tid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Se den </a:t>
            </a:r>
            <a:r>
              <a:rPr lang="da-DK" altLang="da-DK" sz="1600" dirty="0" err="1" smtClean="0"/>
              <a:t>posting</a:t>
            </a:r>
            <a:r>
              <a:rPr lang="da-DK" altLang="da-DK" sz="1600" dirty="0" smtClean="0"/>
              <a:t>, som jeg har lavet på Seminar 3 forummet</a:t>
            </a:r>
          </a:p>
          <a:p>
            <a:pPr marL="285750" indent="-285750">
              <a:spcBef>
                <a:spcPts val="1200"/>
              </a:spcBef>
            </a:pPr>
            <a:r>
              <a:rPr lang="da-DK" sz="1800" dirty="0" smtClean="0"/>
              <a:t>Husk </a:t>
            </a:r>
            <a:r>
              <a:rPr lang="da-DK" sz="1800" dirty="0"/>
              <a:t>at teste jeres </a:t>
            </a:r>
            <a:r>
              <a:rPr lang="da-DK" sz="1800" dirty="0" smtClean="0"/>
              <a:t>køreprøvesæt </a:t>
            </a:r>
            <a:r>
              <a:rPr lang="da-DK" sz="1800" dirty="0" smtClean="0"/>
              <a:t>på </a:t>
            </a:r>
            <a:r>
              <a:rPr lang="da-DK" sz="1800" dirty="0"/>
              <a:t>testserveren før I afleverer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Manglende kørsel på testserveren giver helt automatisk genaflevering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20" dirty="0" smtClean="0"/>
              <a:t>Sidste </a:t>
            </a:r>
            <a:r>
              <a:rPr lang="da-DK" sz="1600" spc="-20" dirty="0"/>
              <a:t>kørsel på testserveren bør svare til den kode, som I afleverer på </a:t>
            </a:r>
            <a:r>
              <a:rPr lang="da-DK" sz="1600" spc="-20" dirty="0" smtClean="0"/>
              <a:t>Brightspace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Brightspace siden ”Test af opgaver” forklarer, hvordan man tester køreprøvesæt</a:t>
            </a:r>
          </a:p>
        </p:txBody>
      </p:sp>
    </p:spTree>
    <p:extLst>
      <p:ext uri="{BB962C8B-B14F-4D97-AF65-F5344CB8AC3E}">
        <p14:creationId xmlns:p14="http://schemas.microsoft.com/office/powerpoint/2010/main" val="389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2800" dirty="0" smtClean="0"/>
              <a:t>Afleveringsopgaverne (fortsat)</a:t>
            </a:r>
            <a:endParaRPr lang="da-DK" altLang="da-DK" sz="28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2" y="1041668"/>
            <a:ext cx="8555773" cy="581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1" indent="-285750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Genaflevér </a:t>
            </a:r>
            <a:r>
              <a:rPr lang="da-DK" sz="1800" b="1" dirty="0">
                <a:solidFill>
                  <a:srgbClr val="A50021"/>
                </a:solidFill>
              </a:rPr>
              <a:t>så hurtigt som muligt – så I ikke kommer bagefter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Læs instruktorens feedback til jer og forsøg så at udbedre </a:t>
            </a:r>
            <a:r>
              <a:rPr lang="da-DK" sz="1600" b="1" dirty="0" smtClean="0">
                <a:solidFill>
                  <a:srgbClr val="008000"/>
                </a:solidFill>
              </a:rPr>
              <a:t>alle</a:t>
            </a:r>
            <a:r>
              <a:rPr lang="da-DK" sz="1600" dirty="0" smtClean="0"/>
              <a:t> de fejl og mangler, som han har påpeget</a:t>
            </a:r>
            <a:endParaRPr 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I </a:t>
            </a:r>
            <a:r>
              <a:rPr lang="da-DK" sz="1800" b="1" dirty="0">
                <a:solidFill>
                  <a:srgbClr val="A50021"/>
                </a:solidFill>
              </a:rPr>
              <a:t>bør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dele opgaverne imellem jer, så en løser den ene opgave, mens makkeren løser den anden opgave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 smtClean="0"/>
              <a:t>Det er vigtigt, at I får mest mulig træning i at programmere, så I er klar til de lidt større opgaver i kursets anden </a:t>
            </a:r>
            <a:r>
              <a:rPr lang="da-DK" sz="1600" dirty="0" smtClean="0"/>
              <a:t>halvdel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 smtClean="0"/>
              <a:t>Det er også vigtig at I begge bliver fortrolige med at bruge testserveren</a:t>
            </a:r>
            <a:endParaRPr 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må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plagiere hinandens opgaver (heller ikke en enkelt metode)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Plagiering betyder, at man ikke får det obligatoriske program godkendt, og dermed ikke kan deltage i den afsluttende mundtlige eksamen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Vi bruger avancerede værktøjer til afsløring af </a:t>
            </a:r>
            <a:r>
              <a:rPr lang="da-DK" sz="1600" dirty="0" smtClean="0"/>
              <a:t>plagiering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må </a:t>
            </a: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b="1" dirty="0" smtClean="0">
                <a:solidFill>
                  <a:srgbClr val="A50021"/>
                </a:solidFill>
              </a:rPr>
              <a:t> </a:t>
            </a:r>
            <a:r>
              <a:rPr lang="da-DK" sz="1800" b="1" dirty="0">
                <a:solidFill>
                  <a:srgbClr val="A50021"/>
                </a:solidFill>
              </a:rPr>
              <a:t>offentliggøre hele </a:t>
            </a:r>
            <a:r>
              <a:rPr lang="da-DK" sz="1800" b="1" dirty="0" smtClean="0">
                <a:solidFill>
                  <a:srgbClr val="A50021"/>
                </a:solidFill>
              </a:rPr>
              <a:t>metoder og lignende på diskussionsforummet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 smtClean="0"/>
              <a:t>Vi har </a:t>
            </a:r>
            <a:r>
              <a:rPr lang="da-DK" sz="1600" dirty="0"/>
              <a:t>nu </a:t>
            </a:r>
            <a:r>
              <a:rPr lang="da-DK" sz="1600" dirty="0" smtClean="0"/>
              <a:t>2-3 </a:t>
            </a:r>
            <a:r>
              <a:rPr lang="da-DK" sz="1600" dirty="0"/>
              <a:t>gange fjernet </a:t>
            </a:r>
            <a:r>
              <a:rPr lang="da-DK" sz="1600" dirty="0" smtClean="0"/>
              <a:t>sådanne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 smtClean="0"/>
              <a:t>Husk </a:t>
            </a:r>
            <a:r>
              <a:rPr lang="da-DK" sz="1600" dirty="0"/>
              <a:t>det nu </a:t>
            </a:r>
            <a:r>
              <a:rPr lang="da-DK" sz="1600" dirty="0" smtClean="0"/>
              <a:t>fremover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 smtClean="0"/>
              <a:t>Ovenstående gælder de obligatoriske opgaver (andre ting må godt komme på diskussionsforummet)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65641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Er der ting I gerne vil have ændret?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spc="-50" dirty="0">
                <a:solidFill>
                  <a:srgbClr val="A50021"/>
                </a:solidFill>
              </a:rPr>
              <a:t>Har I forslag til forbedringer eller ting, som I gerne vil have gjort anderledes?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nu, I skal komme op med de ting der irriterer og generer jer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Ellers fortsætter vi i "samme spor" som hidtil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dagens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Dem der er med via Zoom må ”råbe op”, hvis de har spørgsmål undervejs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vil også forsøge at huske (med jævne mellemrum) at spørge, om der er </a:t>
            </a:r>
            <a:r>
              <a:rPr lang="da-DK" altLang="da-DK" sz="1600" dirty="0" smtClean="0"/>
              <a:t>nogen, </a:t>
            </a:r>
            <a:r>
              <a:rPr lang="da-DK" altLang="da-DK" sz="1600" dirty="0"/>
              <a:t>som har </a:t>
            </a:r>
            <a:r>
              <a:rPr lang="da-DK" altLang="da-DK" sz="1600" dirty="0" smtClean="0"/>
              <a:t>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Øvelserne starter ca. 11.30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Næste </a:t>
            </a:r>
            <a:r>
              <a:rPr lang="da-DK" altLang="da-DK" sz="1800" b="1" spc="-40" dirty="0">
                <a:solidFill>
                  <a:srgbClr val="A50021"/>
                </a:solidFill>
              </a:rPr>
              <a:t>forelæsning starter kl. 13.30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Inden da er der frokost (her i lokalet)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Afsæt eventuelt også tid til en kort gåtur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Er der nogen, der har spørgsmål, inden vi går i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gang?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2647676" y="5865833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89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52736"/>
            <a:ext cx="835292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Vi skal nu i gang med øvelser omkring køreprøvesæt, og her har i to valgmuligheder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Hvis I synes, at I har nogenlunde god tjek på </a:t>
            </a:r>
            <a:r>
              <a:rPr lang="da-DK" altLang="da-DK" sz="1600" dirty="0" smtClean="0"/>
              <a:t>algoritmeskabelonerne, </a:t>
            </a:r>
            <a:r>
              <a:rPr lang="da-DK" altLang="da-DK" sz="1600" dirty="0"/>
              <a:t>kan I gå i gang med </a:t>
            </a:r>
            <a:r>
              <a:rPr lang="da-DK" altLang="da-DK" sz="1600" dirty="0" smtClean="0"/>
              <a:t>Nail, Pigeon, Animal og </a:t>
            </a:r>
            <a:r>
              <a:rPr lang="da-DK" altLang="da-DK" sz="1600" dirty="0" err="1" smtClean="0"/>
              <a:t>Vegetable</a:t>
            </a:r>
            <a:r>
              <a:rPr lang="da-DK" altLang="da-DK" sz="1600" dirty="0" smtClean="0"/>
              <a:t>-2 </a:t>
            </a:r>
            <a:r>
              <a:rPr lang="da-DK" altLang="da-DK" sz="1600" dirty="0"/>
              <a:t>(som er de </a:t>
            </a:r>
            <a:r>
              <a:rPr lang="da-DK" altLang="da-DK" sz="1600" dirty="0" smtClean="0"/>
              <a:t>opgaver</a:t>
            </a:r>
            <a:r>
              <a:rPr lang="da-DK" altLang="da-DK" sz="1600" dirty="0"/>
              <a:t>, </a:t>
            </a:r>
            <a:r>
              <a:rPr lang="da-DK" altLang="da-DK" sz="1600" dirty="0" smtClean="0"/>
              <a:t>som I </a:t>
            </a:r>
            <a:r>
              <a:rPr lang="da-DK" altLang="da-DK" sz="1600" dirty="0"/>
              <a:t>skal aflevere mandag den </a:t>
            </a:r>
            <a:r>
              <a:rPr lang="da-DK" altLang="da-DK" sz="1600" dirty="0" smtClean="0"/>
              <a:t>28. februar og mandag den 7. marts) 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Alternativt kan I starte med at se videoerne om Phone, og så efterfølgende selv prøve at løse denne opgave (se en video ad gangen og løs derefter de pågældende spørgsmål – hvis det kniber kan I gense hele/dele af videoen). Hvis I bliver færdig med Phone fortsætter I – enten med videoerne om </a:t>
            </a:r>
            <a:r>
              <a:rPr lang="da-DK" altLang="da-DK" sz="1600" dirty="0" err="1" smtClean="0"/>
              <a:t>Pirate</a:t>
            </a:r>
            <a:r>
              <a:rPr lang="da-DK" altLang="da-DK" sz="1600" dirty="0" smtClean="0"/>
              <a:t> eller med de fire opgavesæt, som I skal aflevere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Under alle omstændigheder bør I vente med </a:t>
            </a:r>
            <a:r>
              <a:rPr lang="da-DK" altLang="da-DK" sz="1600" dirty="0"/>
              <a:t>spørgsmål 9 og </a:t>
            </a:r>
            <a:r>
              <a:rPr lang="da-DK" altLang="da-DK" sz="1600" dirty="0" smtClean="0"/>
              <a:t>10 i opgavesættene, </a:t>
            </a:r>
            <a:r>
              <a:rPr lang="da-DK" altLang="da-DK" sz="1600" dirty="0"/>
              <a:t>idet de bruger ting, </a:t>
            </a:r>
            <a:r>
              <a:rPr lang="da-DK" altLang="da-DK" sz="1600" dirty="0" smtClean="0"/>
              <a:t>der først </a:t>
            </a:r>
            <a:r>
              <a:rPr lang="da-DK" altLang="da-DK" sz="1600" dirty="0"/>
              <a:t>introduceres i eftermiddagens forelæsning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Som tidligere bruger dem, der ikke er her, Breakout rum og det del</a:t>
            </a:r>
            <a:r>
              <a:rPr lang="da-DK" altLang="da-DK" sz="1800" b="1" spc="-40" dirty="0">
                <a:solidFill>
                  <a:srgbClr val="A50021"/>
                </a:solidFill>
              </a:rPr>
              <a:t>te Google Docs dokument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”Tilkald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hjælp” 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Næste forelæsning starter kl. 13.30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Husk at få </a:t>
            </a:r>
            <a:r>
              <a:rPr lang="da-DK" altLang="da-DK" sz="1600" dirty="0" smtClean="0"/>
              <a:t>frokost </a:t>
            </a:r>
            <a:r>
              <a:rPr lang="da-DK" altLang="da-DK" sz="1600" dirty="0"/>
              <a:t>og </a:t>
            </a:r>
            <a:r>
              <a:rPr lang="da-DK" altLang="da-DK" sz="1600" dirty="0" smtClean="0"/>
              <a:t>lidt frisk </a:t>
            </a:r>
            <a:r>
              <a:rPr lang="da-DK" altLang="da-DK" sz="1600" dirty="0"/>
              <a:t>luft inden da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spc="-40" dirty="0" smtClean="0"/>
          </a:p>
        </p:txBody>
      </p:sp>
    </p:spTree>
    <p:extLst>
      <p:ext uri="{BB962C8B-B14F-4D97-AF65-F5344CB8AC3E}">
        <p14:creationId xmlns:p14="http://schemas.microsoft.com/office/powerpoint/2010/main" val="20733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8138</TotalTime>
  <Words>852</Words>
  <Application>Microsoft Office PowerPoint</Application>
  <PresentationFormat>On-screen Show (4:3)</PresentationFormat>
  <Paragraphs>73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549</cp:revision>
  <cp:lastPrinted>2019-02-08T06:10:49Z</cp:lastPrinted>
  <dcterms:created xsi:type="dcterms:W3CDTF">2000-02-22T02:31:40Z</dcterms:created>
  <dcterms:modified xsi:type="dcterms:W3CDTF">2022-02-17T07:54:56Z</dcterms:modified>
</cp:coreProperties>
</file>