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9"/>
  </p:notesMasterIdLst>
  <p:handoutMasterIdLst>
    <p:handoutMasterId r:id="rId60"/>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339" r:id="rId46"/>
    <p:sldId id="335" r:id="rId47"/>
    <p:sldId id="327" r:id="rId48"/>
    <p:sldId id="400" r:id="rId49"/>
    <p:sldId id="391" r:id="rId50"/>
    <p:sldId id="393" r:id="rId51"/>
    <p:sldId id="399" r:id="rId52"/>
    <p:sldId id="336" r:id="rId53"/>
    <p:sldId id="397" r:id="rId54"/>
    <p:sldId id="398" r:id="rId55"/>
    <p:sldId id="412" r:id="rId56"/>
    <p:sldId id="413" r:id="rId57"/>
    <p:sldId id="334" r:id="rId58"/>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339"/>
            <p14:sldId id="335"/>
            <p14:sldId id="327"/>
            <p14:sldId id="400"/>
            <p14:sldId id="391"/>
            <p14:sldId id="393"/>
            <p14:sldId id="399"/>
            <p14:sldId id="336"/>
            <p14:sldId id="397"/>
            <p14:sldId id="398"/>
            <p14:sldId id="412"/>
            <p14:sldId id="413"/>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8000"/>
    <a:srgbClr val="0000CC"/>
    <a:srgbClr val="CCECFF"/>
    <a:srgbClr val="FFFFCC"/>
    <a:srgbClr val="92D050"/>
    <a:srgbClr val="000066"/>
    <a:srgbClr val="CCFFCC"/>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8" autoAdjust="0"/>
    <p:restoredTop sz="94726" autoAdjust="0"/>
  </p:normalViewPr>
  <p:slideViewPr>
    <p:cSldViewPr>
      <p:cViewPr>
        <p:scale>
          <a:sx n="97" d="100"/>
          <a:sy n="97" d="100"/>
        </p:scale>
        <p:origin x="147" y="364"/>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47</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48</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49</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51</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52</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53</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000208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56</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439004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57</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Char char="•"/>
            </a:pPr>
            <a:r>
              <a:rPr lang="da-DK" altLang="da-DK" b="1" dirty="0">
                <a:solidFill>
                  <a:srgbClr val="A50021"/>
                </a:solidFill>
              </a:rPr>
              <a:t>Kurset har </a:t>
            </a:r>
            <a:r>
              <a:rPr lang="da-DK" altLang="da-DK" b="1" dirty="0" smtClean="0">
                <a:solidFill>
                  <a:srgbClr val="A50021"/>
                </a:solidFill>
              </a:rPr>
              <a:t>ca. 200 </a:t>
            </a:r>
            <a:r>
              <a:rPr lang="da-DK" altLang="da-DK" b="1" dirty="0">
                <a:solidFill>
                  <a:srgbClr val="A50021"/>
                </a:solidFill>
              </a:rPr>
              <a:t>studerende fordelt på </a:t>
            </a:r>
            <a:r>
              <a:rPr lang="da-DK" altLang="da-DK" b="1" dirty="0" smtClean="0">
                <a:solidFill>
                  <a:srgbClr val="A50021"/>
                </a:solidFill>
              </a:rPr>
              <a:t>10 </a:t>
            </a:r>
            <a:r>
              <a:rPr lang="da-DK" altLang="da-DK" b="1" dirty="0">
                <a:solidFill>
                  <a:srgbClr val="A50021"/>
                </a:solidFill>
              </a:rPr>
              <a:t>øvelseshold</a:t>
            </a:r>
          </a:p>
          <a:p>
            <a:pPr marL="728663" lvl="1" indent="-271463">
              <a:spcBef>
                <a:spcPts val="300"/>
              </a:spcBef>
            </a:pPr>
            <a:r>
              <a:rPr lang="da-DK" altLang="da-DK" sz="1800" dirty="0" smtClean="0"/>
              <a:t>7 hold med nye studerende på datalogi bacheloren (</a:t>
            </a:r>
            <a:r>
              <a:rPr lang="da-DK" altLang="da-DK" sz="1800" dirty="0" err="1" smtClean="0"/>
              <a:t>DA1-DA7</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Jeg hedder Kurt Jensen og er professor på Institut for Datalogi</a:t>
            </a:r>
          </a:p>
          <a:p>
            <a:pPr marL="728663" lvl="1" indent="-271463">
              <a:spcBef>
                <a:spcPts val="300"/>
              </a:spcBef>
            </a:pPr>
            <a:r>
              <a:rPr lang="da-DK" altLang="da-DK" sz="1800" dirty="0" smtClean="0"/>
              <a:t>Jeg har undervist i "Introduktion til programmering" gennem rigtigt mange år (med tilsammen 4.000 studerende)</a:t>
            </a:r>
          </a:p>
          <a:p>
            <a:pPr marL="728663" lvl="1" indent="-271463">
              <a:spcBef>
                <a:spcPts val="300"/>
              </a:spcBef>
            </a:pPr>
            <a:r>
              <a:rPr lang="da-DK" altLang="da-DK" sz="1800" dirty="0" smtClean="0"/>
              <a:t>Derudover har jeg i næsten 20 år været leder af instituttet</a:t>
            </a:r>
          </a:p>
          <a:p>
            <a:pPr marL="728663" lvl="1" indent="-271463">
              <a:spcBef>
                <a:spcPts val="300"/>
              </a:spcBef>
            </a:pPr>
            <a:r>
              <a:rPr lang="da-DK" altLang="da-DK" sz="1800" dirty="0" smtClean="0"/>
              <a:t>Det er jeg ikke længere, så nu kan jeg lave andre</a:t>
            </a:r>
            <a:br>
              <a:rPr lang="da-DK" altLang="da-DK" sz="1800" dirty="0" smtClean="0"/>
            </a:br>
            <a:r>
              <a:rPr lang="da-DK" altLang="da-DK" sz="1800" dirty="0" smtClean="0"/>
              <a:t>sjove og interessante ting som f.eks. at undervise jer</a:t>
            </a:r>
          </a:p>
          <a:p>
            <a:pPr marL="728663" lvl="1" indent="-271463">
              <a:spcBef>
                <a:spcPts val="300"/>
              </a:spcBef>
            </a:pPr>
            <a:r>
              <a:rPr lang="da-DK" altLang="da-DK" sz="1800" dirty="0" smtClean="0"/>
              <a:t>I </a:t>
            </a:r>
            <a:r>
              <a:rPr lang="da-DK" altLang="da-DK" sz="1800" dirty="0"/>
              <a:t>kan Google mig ved at skrive </a:t>
            </a:r>
            <a:r>
              <a:rPr lang="da-DK" altLang="da-DK" sz="1800" dirty="0" smtClean="0"/>
              <a:t>"Kurt Jensen </a:t>
            </a:r>
            <a:r>
              <a:rPr lang="da-DK" altLang="da-DK" sz="1800" dirty="0"/>
              <a:t>au"</a:t>
            </a:r>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a:t>
            </a:r>
            <a:br>
              <a:rPr lang="da-DK" altLang="da-DK" sz="1800" dirty="0" smtClean="0"/>
            </a:br>
            <a:r>
              <a:rPr lang="da-DK" altLang="da-DK" sz="1800" dirty="0" smtClean="0"/>
              <a:t>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092280" y="4509120"/>
            <a:ext cx="1872208" cy="2139666"/>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Vores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17232"/>
            <a:ext cx="1800225" cy="461665"/>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646230"/>
            <a:ext cx="1800225" cy="461665"/>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069968"/>
            <a:ext cx="1800225" cy="461665"/>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495299"/>
            <a:ext cx="1800225" cy="461665"/>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17102" y="2023392"/>
            <a:ext cx="1800225" cy="1333600"/>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690127" y="2455439"/>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55514" y="2435210"/>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09320"/>
            <a:ext cx="1800225" cy="461665"/>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61359" y="1841665"/>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37829" y="2892341"/>
            <a:ext cx="1800225" cy="461665"/>
            <a:chOff x="5868144" y="4559642"/>
            <a:chExt cx="1800200" cy="461166"/>
          </a:xfrm>
          <a:solidFill>
            <a:srgbClr val="FFFFCC"/>
          </a:solidFill>
        </p:grpSpPr>
        <p:sp>
          <p:nvSpPr>
            <p:cNvPr id="27" name="Rectangle 2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38986" y="4631650"/>
              <a:ext cx="663955"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37829" y="1195339"/>
            <a:ext cx="1800225" cy="461665"/>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2" y="1079024"/>
            <a:ext cx="2009084" cy="2349976"/>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29036" y="2330281"/>
            <a:ext cx="1800225" cy="461665"/>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67037" y="4055586"/>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Grid</a:t>
              </a:r>
            </a:p>
          </p:txBody>
        </p:sp>
      </p:grpSp>
      <p:grpSp>
        <p:nvGrpSpPr>
          <p:cNvPr id="38" name="Group 28"/>
          <p:cNvGrpSpPr>
            <a:grpSpLocks/>
          </p:cNvGrpSpPr>
          <p:nvPr/>
        </p:nvGrpSpPr>
        <p:grpSpPr bwMode="auto">
          <a:xfrm>
            <a:off x="3537829" y="1771602"/>
            <a:ext cx="1800225" cy="461665"/>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039042" y="5059602"/>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a:t>
              </a:r>
              <a:r>
                <a:rPr lang="da-DK" sz="1400" b="1" dirty="0" smtClean="0">
                  <a:solidFill>
                    <a:srgbClr val="008000"/>
                  </a:solidFill>
                  <a:latin typeface="Courier New" charset="0"/>
                  <a:ea typeface="ＭＳ Ｐゴシック" charset="0"/>
                </a:rPr>
                <a:t>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491284"/>
            <a:ext cx="1800647" cy="3279702"/>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45587" y="2922609"/>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endParaRPr lang="da-DK" altLang="da-DK" sz="1400" b="1" dirty="0" smtClean="0">
                <a:solidFill>
                  <a:srgbClr val="0000FF"/>
                </a:solidFill>
              </a:endParaRP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1114996"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644008"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p:txBody>
          <a:bodyPr/>
          <a:lstStyle/>
          <a:p>
            <a:pPr eaLnBrk="1" hangingPunct="1">
              <a:defRPr/>
            </a:pPr>
            <a:r>
              <a:rPr lang="da-DK" sz="3200" noProof="0" dirty="0" smtClean="0">
                <a:cs typeface="+mj-cs"/>
              </a:rPr>
              <a:t>Klassediagram for </a:t>
            </a:r>
            <a:r>
              <a:rPr lang="da-DK" sz="3200" dirty="0" smtClean="0"/>
              <a:t>Sudoku løseren</a:t>
            </a:r>
            <a:endParaRPr lang="da-DK" sz="3200" noProof="0" dirty="0" smtClean="0">
              <a:cs typeface="+mj-cs"/>
            </a:endParaRPr>
          </a:p>
        </p:txBody>
      </p:sp>
      <p:sp>
        <p:nvSpPr>
          <p:cNvPr id="151557" name="Text Box 5"/>
          <p:cNvSpPr txBox="1">
            <a:spLocks noChangeArrowheads="1"/>
          </p:cNvSpPr>
          <p:nvPr/>
        </p:nvSpPr>
        <p:spPr bwMode="auto">
          <a:xfrm>
            <a:off x="5292080"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715446"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1259459"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1114996"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1186434"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4291933"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644009"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1115616" y="2926685"/>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1043608" y="3933056"/>
            <a:ext cx="2160860" cy="21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3233023"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3967199" y="4762679"/>
            <a:ext cx="4716477" cy="1246495"/>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49874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4 måneder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07309" y="1007855"/>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godt halvdelen, der har ingen </a:t>
            </a:r>
            <a:r>
              <a:rPr lang="da-DK" altLang="da-DK" sz="1800" dirty="0" smtClean="0"/>
              <a:t>eller lille </a:t>
            </a:r>
            <a:r>
              <a:rPr lang="da-DK" altLang="da-DK" sz="1800" dirty="0"/>
              <a:t>erfaring</a:t>
            </a:r>
          </a:p>
          <a:p>
            <a:pPr marL="728663" lvl="1" indent="-271463">
              <a:spcBef>
                <a:spcPts val="300"/>
              </a:spcBef>
            </a:pPr>
            <a:r>
              <a:rPr lang="da-DK" altLang="da-DK" sz="1800" dirty="0"/>
              <a:t>For it-produktudvikling er det tre </a:t>
            </a:r>
            <a:r>
              <a:rPr lang="da-DK" altLang="da-DK" sz="1800" dirty="0" smtClean="0"/>
              <a:t>fjerdedele</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pic>
        <p:nvPicPr>
          <p:cNvPr id="5" name="Picture 4"/>
          <p:cNvPicPr>
            <a:picLocks noChangeAspect="1"/>
          </p:cNvPicPr>
          <p:nvPr/>
        </p:nvPicPr>
        <p:blipFill>
          <a:blip r:embed="rId3"/>
          <a:stretch>
            <a:fillRect/>
          </a:stretch>
        </p:blipFill>
        <p:spPr>
          <a:xfrm>
            <a:off x="5067257" y="2389882"/>
            <a:ext cx="3193770" cy="3099966"/>
          </a:xfrm>
          <a:prstGeom prst="rect">
            <a:avLst/>
          </a:prstGeom>
        </p:spPr>
      </p:pic>
      <p:pic>
        <p:nvPicPr>
          <p:cNvPr id="6" name="Picture 5"/>
          <p:cNvPicPr>
            <a:picLocks noChangeAspect="1"/>
          </p:cNvPicPr>
          <p:nvPr/>
        </p:nvPicPr>
        <p:blipFill>
          <a:blip r:embed="rId4"/>
          <a:stretch>
            <a:fillRect/>
          </a:stretch>
        </p:blipFill>
        <p:spPr>
          <a:xfrm>
            <a:off x="683568" y="2327706"/>
            <a:ext cx="3420996" cy="3247126"/>
          </a:xfrm>
          <a:prstGeom prst="rect">
            <a:avLst/>
          </a:prstGeom>
        </p:spPr>
      </p:pic>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80" dirty="0" smtClean="0">
                <a:solidFill>
                  <a:srgbClr val="A50021"/>
                </a:solidFill>
              </a:rPr>
              <a:t>Det </a:t>
            </a:r>
            <a:r>
              <a:rPr lang="da-DK" altLang="da-DK" b="1" spc="-80" dirty="0">
                <a:solidFill>
                  <a:srgbClr val="A50021"/>
                </a:solidFill>
              </a:rPr>
              <a:t>betyder, at nogle af jer </a:t>
            </a:r>
            <a:r>
              <a:rPr lang="da-DK" altLang="da-DK" b="1" spc="-80" dirty="0" smtClean="0">
                <a:solidFill>
                  <a:srgbClr val="A50021"/>
                </a:solidFill>
              </a:rPr>
              <a:t>vil synes, at det går lidt langsomt her i starten</a:t>
            </a:r>
            <a:endParaRPr lang="da-DK" altLang="da-DK" b="1" spc="-8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sp>
        <p:nvSpPr>
          <p:cNvPr id="11" name="Rectangle 6"/>
          <p:cNvSpPr txBox="1">
            <a:spLocks noChangeArrowheads="1"/>
          </p:cNvSpPr>
          <p:nvPr/>
        </p:nvSpPr>
        <p:spPr bwMode="auto">
          <a:xfrm>
            <a:off x="1807396" y="2081343"/>
            <a:ext cx="1440160"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Datalogi</a:t>
            </a:r>
          </a:p>
        </p:txBody>
      </p:sp>
      <p:sp>
        <p:nvSpPr>
          <p:cNvPr id="14" name="Rectangle 6"/>
          <p:cNvSpPr txBox="1">
            <a:spLocks noChangeArrowheads="1"/>
          </p:cNvSpPr>
          <p:nvPr/>
        </p:nvSpPr>
        <p:spPr bwMode="auto">
          <a:xfrm>
            <a:off x="5479804" y="2081343"/>
            <a:ext cx="3096344"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IT-produktudvikling</a:t>
            </a:r>
          </a:p>
        </p:txBody>
      </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a:t>Høje point kan trække en karakter op, mens lave point kan trække en karakter </a:t>
            </a:r>
            <a:r>
              <a:rPr lang="da-DK" sz="1800" spc="-60" dirty="0" smtClean="0"/>
              <a:t>ned</a:t>
            </a:r>
            <a:endParaRPr lang="da-DK" altLang="da-DK" sz="1600" spc="-60" dirty="0" smtClean="0"/>
          </a:p>
          <a:p>
            <a:pPr lvl="1"/>
            <a:r>
              <a:rPr lang="da-DK" sz="1800" spc="-60" dirty="0"/>
              <a:t>Uanset pointtal kan man dumpe, hvis den mundtlige præstation er uacceptabel</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Hjemmearbejde</a:t>
            </a:r>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a:solidFill>
                  <a:srgbClr val="008000"/>
                </a:solidFill>
              </a:rPr>
              <a:t>videonoter</a:t>
            </a:r>
            <a:r>
              <a:rPr lang="da-DK" altLang="da-DK" dirty="0"/>
              <a:t> (ca. </a:t>
            </a:r>
            <a:r>
              <a:rPr lang="da-DK" altLang="da-DK" dirty="0" smtClean="0"/>
              <a:t>75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40" dirty="0" smtClean="0"/>
              <a:t>I kan stoppe (for at tænke jer om) eller gentage afsnit (som er vanskelige)</a:t>
            </a:r>
            <a:endParaRPr lang="da-DK" altLang="da-DK" sz="1800" spc="-40" dirty="0"/>
          </a:p>
          <a:p>
            <a:pPr>
              <a:spcBef>
                <a:spcPts val="600"/>
              </a:spcBef>
            </a:pPr>
            <a:r>
              <a:rPr lang="da-DK" altLang="da-DK" sz="2000" dirty="0" smtClean="0"/>
              <a:t>Øvelser</a:t>
            </a:r>
            <a:endParaRPr lang="da-DK" altLang="da-DK" sz="2000" dirty="0"/>
          </a:p>
          <a:p>
            <a:pPr lvl="1">
              <a:spcBef>
                <a:spcPts val="200"/>
              </a:spcBef>
            </a:pPr>
            <a:r>
              <a:rPr lang="da-DK" altLang="da-DK" dirty="0"/>
              <a:t>Praktisk arbejde under vejledning af instruktor (ældre studerende)</a:t>
            </a:r>
          </a:p>
          <a:p>
            <a:pPr lvl="2">
              <a:spcBef>
                <a:spcPts val="300"/>
              </a:spcBef>
            </a:pPr>
            <a:r>
              <a:rPr lang="da-DK" altLang="da-DK" sz="1800" dirty="0" smtClean="0"/>
              <a:t>Man arbejder primært med de obligatoriske </a:t>
            </a:r>
            <a:r>
              <a:rPr lang="da-DK" altLang="da-DK" sz="1800" dirty="0"/>
              <a:t>afleveringsopgaver</a:t>
            </a:r>
          </a:p>
          <a:p>
            <a:pPr lvl="2">
              <a:spcBef>
                <a:spcPts val="300"/>
              </a:spcBef>
            </a:pPr>
            <a:r>
              <a:rPr lang="da-DK" altLang="da-DK" sz="1800" dirty="0" smtClean="0"/>
              <a:t>Også mulighed for at stille spørgsmål </a:t>
            </a:r>
            <a:r>
              <a:rPr lang="da-DK" altLang="da-DK" sz="1800" dirty="0"/>
              <a:t>til </a:t>
            </a:r>
            <a:r>
              <a:rPr lang="da-DK" altLang="da-DK" sz="1800" dirty="0" smtClean="0"/>
              <a:t>lærebog </a:t>
            </a:r>
            <a:r>
              <a:rPr lang="da-DK" altLang="da-DK" sz="1800" dirty="0"/>
              <a:t>og videonoter</a:t>
            </a:r>
          </a:p>
          <a:p>
            <a:pPr>
              <a:spcBef>
                <a:spcPts val="600"/>
              </a:spcBef>
            </a:pPr>
            <a:r>
              <a:rPr lang="da-DK" altLang="da-DK" sz="2000" dirty="0"/>
              <a:t>Forelæsninger</a:t>
            </a:r>
          </a:p>
          <a:p>
            <a:pPr lvl="1">
              <a:spcBef>
                <a:spcPts val="200"/>
              </a:spcBef>
            </a:pPr>
            <a:r>
              <a:rPr lang="da-DK" altLang="da-DK" dirty="0"/>
              <a:t>Giver overblik over begreber, principper </a:t>
            </a:r>
            <a:r>
              <a:rPr lang="da-DK" altLang="da-DK" dirty="0" smtClean="0"/>
              <a:t>og gennemgår </a:t>
            </a:r>
            <a:r>
              <a:rPr lang="da-DK" altLang="da-DK" dirty="0"/>
              <a:t>eksempler</a:t>
            </a:r>
          </a:p>
          <a:p>
            <a:pPr lvl="1">
              <a:spcBef>
                <a:spcPts val="300"/>
              </a:spcBef>
            </a:pPr>
            <a:r>
              <a:rPr lang="da-DK" altLang="da-DK" dirty="0"/>
              <a:t>Indeholder </a:t>
            </a:r>
            <a:r>
              <a:rPr lang="da-DK" altLang="da-DK" dirty="0" smtClean="0"/>
              <a:t>små quizzer</a:t>
            </a:r>
            <a:r>
              <a:rPr lang="da-DK" altLang="da-DK" dirty="0"/>
              <a:t>, hvor I </a:t>
            </a:r>
            <a:r>
              <a:rPr lang="da-DK" altLang="da-DK" dirty="0" smtClean="0"/>
              <a:t>deltager aktivt</a:t>
            </a:r>
          </a:p>
          <a:p>
            <a:pPr lvl="1">
              <a:spcBef>
                <a:spcPts val="300"/>
              </a:spcBef>
            </a:pPr>
            <a:r>
              <a:rPr lang="da-DK" altLang="da-DK" dirty="0" smtClean="0"/>
              <a:t>Optages </a:t>
            </a:r>
            <a:r>
              <a:rPr lang="da-DK" altLang="da-DK" dirty="0"/>
              <a:t>på video </a:t>
            </a:r>
            <a:r>
              <a:rPr lang="da-DK" altLang="da-DK" dirty="0" smtClean="0"/>
              <a:t>(forudsat at teknikken virker) og </a:t>
            </a:r>
            <a:r>
              <a:rPr lang="da-DK" altLang="da-DK" dirty="0"/>
              <a:t>er således </a:t>
            </a:r>
            <a:r>
              <a:rPr lang="da-DK" altLang="da-DK" dirty="0" smtClean="0"/>
              <a:t>tilgængelige, hvis der er ting man vil have genopfrisket</a:t>
            </a:r>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Udbytte af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lærebogen</a:t>
            </a:r>
          </a:p>
          <a:p>
            <a:pPr lvl="1">
              <a:spcBef>
                <a:spcPts val="200"/>
              </a:spcBef>
            </a:pPr>
            <a:r>
              <a:rPr lang="da-DK" altLang="da-DK" dirty="0" smtClean="0"/>
              <a:t>Nogle synes, at det er nemmere selv at gå i gang med lærebogen – uden at gå til forelæsningerne (eller </a:t>
            </a:r>
            <a:r>
              <a:rPr lang="da-DK" altLang="da-DK" dirty="0" smtClean="0"/>
              <a:t>nøjes </a:t>
            </a:r>
            <a:r>
              <a:rPr lang="da-DK" altLang="da-DK" dirty="0" smtClean="0"/>
              <a:t>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5801826"/>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17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minutter</a:t>
            </a:r>
          </a:p>
          <a:p>
            <a:pPr lvl="1">
              <a:spcBef>
                <a:spcPts val="200"/>
              </a:spcBef>
            </a:pPr>
            <a:r>
              <a:rPr lang="da-DK" altLang="da-DK" dirty="0" smtClean="0"/>
              <a:t>Alle </a:t>
            </a:r>
            <a:r>
              <a:rPr lang="da-DK" altLang="da-DK" dirty="0"/>
              <a:t>afleveringsopgaver er obligatoriske og 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mandag kl </a:t>
            </a:r>
            <a:r>
              <a:rPr lang="da-DK" b="1" dirty="0" smtClean="0">
                <a:solidFill>
                  <a:srgbClr val="A50021"/>
                </a:solidFill>
                <a:cs typeface="ＭＳ Ｐゴシック" charset="0"/>
              </a:rPr>
              <a:t>14.00 </a:t>
            </a:r>
            <a:endParaRPr lang="da-DK" b="1" dirty="0">
              <a:solidFill>
                <a:srgbClr val="A50021"/>
              </a:solidFill>
              <a:cs typeface="ＭＳ Ｐゴシック" charset="0"/>
            </a:endParaRPr>
          </a:p>
          <a:p>
            <a:pPr lvl="1">
              <a:spcBef>
                <a:spcPts val="400"/>
              </a:spcBef>
            </a:pPr>
            <a:r>
              <a:rPr lang="da-DK" dirty="0"/>
              <a:t>IT-holdene afleverer dog </a:t>
            </a:r>
            <a:r>
              <a:rPr lang="da-DK" dirty="0" smtClean="0"/>
              <a:t>allerede lørdag </a:t>
            </a:r>
            <a:r>
              <a:rPr lang="da-DK" dirty="0"/>
              <a:t>kl </a:t>
            </a:r>
            <a:r>
              <a:rPr lang="da-DK" dirty="0" smtClean="0"/>
              <a:t>22.00 </a:t>
            </a:r>
            <a:r>
              <a:rPr lang="da-DK" dirty="0"/>
              <a:t>(af hensyn til deres forelæsning mandag morgen) </a:t>
            </a:r>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aldrig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endParaRPr lang="da-DK" sz="1800" dirty="0" smtClean="0"/>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dette gør det ofte vanskeligere for os at hjælpe jer, idet vi så ikke kan kigge på jeres kørsler på testserveren</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12-14, Tirsdag 16-18, Onsdag 10-12, Torsdag 8-10, Fredag 10-12</a:t>
            </a:r>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han </a:t>
            </a:r>
            <a:r>
              <a:rPr lang="da-DK" sz="1800" dirty="0"/>
              <a:t>er gået)</a:t>
            </a:r>
          </a:p>
          <a:p>
            <a:pPr lvl="1">
              <a:spcBef>
                <a:spcPts val="400"/>
              </a:spcBef>
            </a:pPr>
            <a:r>
              <a:rPr lang="da-DK" sz="1800" dirty="0"/>
              <a:t>Bemandingen starter onsdag den 1.9 og fortsætter indtil kursets </a:t>
            </a:r>
            <a:r>
              <a:rPr lang="da-DK" sz="1800" dirty="0" smtClean="0"/>
              <a:t>afslutning</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deltog sidste år 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lvl="1">
              <a:spcBef>
                <a:spcPts val="400"/>
              </a:spcBef>
            </a:pPr>
            <a:r>
              <a:rPr lang="da-DK" sz="1800" dirty="0"/>
              <a:t>Programmeringscaféen er et </a:t>
            </a:r>
            <a:r>
              <a:rPr lang="da-DK" sz="1800" b="1" dirty="0">
                <a:solidFill>
                  <a:srgbClr val="008000"/>
                </a:solidFill>
              </a:rPr>
              <a:t>supplement</a:t>
            </a:r>
            <a:r>
              <a:rPr lang="da-DK" sz="1800" dirty="0"/>
              <a:t>, som forklarer de vigtigste</a:t>
            </a:r>
            <a:br>
              <a:rPr lang="da-DK" sz="1800" dirty="0"/>
            </a:br>
            <a:r>
              <a:rPr lang="da-DK" sz="1800" dirty="0"/>
              <a:t>principper i et langsommere tempo og med flere </a:t>
            </a:r>
            <a:r>
              <a:rPr lang="da-DK" sz="1800" dirty="0" smtClean="0"/>
              <a:t>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err="1"/>
              <a:t>pre</a:t>
            </a:r>
            <a:r>
              <a:rPr lang="da-DK" sz="1800" dirty="0"/>
              <a:t> </a:t>
            </a:r>
            <a:r>
              <a:rPr lang="da-DK" sz="1800" dirty="0" smtClean="0"/>
              <a:t>talent-</a:t>
            </a:r>
            <a:r>
              <a:rPr lang="da-DK" sz="1800" dirty="0" err="1" smtClean="0"/>
              <a:t>track</a:t>
            </a:r>
            <a:r>
              <a:rPr lang="da-DK" sz="1800" dirty="0" smtClean="0"/>
              <a:t>, som beskrives ved en senere forelæsning</a:t>
            </a:r>
          </a:p>
          <a:p>
            <a:pPr>
              <a:spcBef>
                <a:spcPts val="1800"/>
              </a:spcBef>
            </a:pPr>
            <a:r>
              <a:rPr lang="da-DK" sz="2000" dirty="0" smtClean="0"/>
              <a:t>Tid og sted for programmeringscaféen</a:t>
            </a:r>
            <a:endParaRPr lang="da-DK" sz="2000" dirty="0"/>
          </a:p>
          <a:p>
            <a:pPr lvl="1">
              <a:spcBef>
                <a:spcPts val="400"/>
              </a:spcBef>
            </a:pPr>
            <a:r>
              <a:rPr lang="da-DK" sz="1800" dirty="0" smtClean="0"/>
              <a:t>Mandag kl. 18.15-21.00 </a:t>
            </a:r>
            <a:r>
              <a:rPr lang="da-DK" sz="1800" u="sng" dirty="0" smtClean="0"/>
              <a:t>eller</a:t>
            </a:r>
            <a:r>
              <a:rPr lang="da-DK" sz="1800" dirty="0" smtClean="0"/>
              <a:t> onsdag kl 15.15-18.00</a:t>
            </a:r>
            <a:br>
              <a:rPr lang="da-DK" sz="1800" dirty="0" smtClean="0"/>
            </a:br>
            <a:r>
              <a:rPr lang="da-DK" sz="1800" dirty="0" smtClean="0"/>
              <a:t>(man deltager kun én af gangene)</a:t>
            </a:r>
          </a:p>
          <a:p>
            <a:pPr lvl="1">
              <a:spcBef>
                <a:spcPts val="400"/>
              </a:spcBef>
            </a:pPr>
            <a:r>
              <a:rPr lang="da-DK" sz="1800" dirty="0" smtClean="0"/>
              <a:t>Finder sted i Aabogade (i nærheden af Storcenter Nord)</a:t>
            </a:r>
          </a:p>
          <a:p>
            <a:pPr marL="342900" lvl="1" indent="-342900">
              <a:spcBef>
                <a:spcPts val="1800"/>
              </a:spcBef>
              <a:buChar char="•"/>
            </a:pPr>
            <a:r>
              <a:rPr lang="da-DK" b="1" dirty="0" smtClean="0">
                <a:solidFill>
                  <a:srgbClr val="A50021"/>
                </a:solidFill>
                <a:cs typeface="ＭＳ Ｐゴシック" charset="0"/>
              </a:rPr>
              <a:t>Caféen starter allerede i indeværende uge</a:t>
            </a:r>
          </a:p>
          <a:p>
            <a:pPr lvl="1">
              <a:spcBef>
                <a:spcPts val="400"/>
              </a:spcBef>
            </a:pPr>
            <a:r>
              <a:rPr lang="da-DK" sz="1800" dirty="0" smtClean="0"/>
              <a:t>Tilmelding er i princippet slut, men hvis </a:t>
            </a:r>
            <a:r>
              <a:rPr lang="da-DK" sz="1800" dirty="0"/>
              <a:t>du er </a:t>
            </a:r>
            <a:r>
              <a:rPr lang="da-DK" sz="1800" dirty="0" smtClean="0"/>
              <a:t>interesseret </a:t>
            </a:r>
            <a:r>
              <a:rPr lang="da-DK" sz="1800" dirty="0"/>
              <a:t>kan du kontakte Christina Sanne Gøttsche (csg@cs.au.dk</a:t>
            </a:r>
            <a:r>
              <a:rPr lang="da-DK" sz="1800" dirty="0" smtClean="0"/>
              <a:t>)</a:t>
            </a:r>
            <a:endParaRPr lang="da-DK" sz="1800" dirty="0"/>
          </a:p>
          <a:p>
            <a:pPr lvl="1">
              <a:spcBef>
                <a:spcPts val="400"/>
              </a:spcBef>
            </a:pPr>
            <a:endParaRPr lang="da-DK" sz="1800" dirty="0" smtClean="0"/>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7504" y="188640"/>
            <a:ext cx="9001000" cy="6552728"/>
          </a:xfrm>
          <a:prstGeom prst="rect">
            <a:avLst/>
          </a:prstGeom>
        </p:spPr>
      </p:pic>
      <p:pic>
        <p:nvPicPr>
          <p:cNvPr id="7" name="Picture 6"/>
          <p:cNvPicPr>
            <a:picLocks noChangeAspect="1"/>
          </p:cNvPicPr>
          <p:nvPr/>
        </p:nvPicPr>
        <p:blipFill>
          <a:blip r:embed="rId4"/>
          <a:stretch>
            <a:fillRect/>
          </a:stretch>
        </p:blipFill>
        <p:spPr>
          <a:xfrm>
            <a:off x="72008" y="2015108"/>
            <a:ext cx="8204303" cy="4726260"/>
          </a:xfrm>
          <a:prstGeom prst="rect">
            <a:avLst/>
          </a:prstGeom>
        </p:spPr>
      </p:pic>
      <p:pic>
        <p:nvPicPr>
          <p:cNvPr id="8" name="Picture 7"/>
          <p:cNvPicPr>
            <a:picLocks noChangeAspect="1"/>
          </p:cNvPicPr>
          <p:nvPr/>
        </p:nvPicPr>
        <p:blipFill>
          <a:blip r:embed="rId5"/>
          <a:stretch>
            <a:fillRect/>
          </a:stretch>
        </p:blipFill>
        <p:spPr>
          <a:xfrm>
            <a:off x="72008" y="1916832"/>
            <a:ext cx="8748464" cy="4870089"/>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
        <p:nvSpPr>
          <p:cNvPr id="11" name="Rectangle 10"/>
          <p:cNvSpPr/>
          <p:nvPr/>
        </p:nvSpPr>
        <p:spPr bwMode="auto">
          <a:xfrm>
            <a:off x="139274" y="1419606"/>
            <a:ext cx="3528392"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012" name="TextBox 2"/>
          <p:cNvSpPr txBox="1">
            <a:spLocks noChangeArrowheads="1"/>
          </p:cNvSpPr>
          <p:nvPr/>
        </p:nvSpPr>
        <p:spPr bwMode="auto">
          <a:xfrm>
            <a:off x="323528" y="1367223"/>
            <a:ext cx="24482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6" name="Rectangle 5"/>
          <p:cNvSpPr/>
          <p:nvPr/>
        </p:nvSpPr>
        <p:spPr bwMode="auto">
          <a:xfrm>
            <a:off x="6804248" y="1412776"/>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0" name="Rectangle 9"/>
          <p:cNvSpPr/>
          <p:nvPr/>
        </p:nvSpPr>
        <p:spPr bwMode="auto">
          <a:xfrm>
            <a:off x="6553548" y="1367223"/>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46</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48</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Afleveringsopgave om studieteknik: Studievaner</a:t>
            </a:r>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a:solidFill>
                  <a:srgbClr val="008000"/>
                </a:solidFill>
              </a:rPr>
              <a:t>videonoter</a:t>
            </a:r>
            <a:r>
              <a:rPr lang="da-DK" altLang="da-DK" sz="1600" dirty="0"/>
              <a:t>, 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49</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”Information om kurset (inklusiv nyttige links)”</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websider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I kan også læse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755080" y="1547217"/>
            <a:ext cx="864592" cy="1016000"/>
          </a:xfrm>
          <a:prstGeom prst="rect">
            <a:avLst/>
          </a:prstGeom>
          <a:noFill/>
          <a:ln w="571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00B05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50</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51</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52</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begyndelsen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53</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54</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a:p>
            <a:r>
              <a:rPr lang="da-DK" sz="2000" kern="0" dirty="0" smtClean="0"/>
              <a:t>I uge 2 er der en studieteknikopgave om Studievaner</a:t>
            </a:r>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err="1" smtClean="0">
                <a:cs typeface="+mj-cs"/>
              </a:rPr>
              <a:t>Afspritning</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3528392"/>
          </a:xfrm>
        </p:spPr>
        <p:txBody>
          <a:bodyPr/>
          <a:lstStyle/>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-ansvarlige</a:t>
            </a:r>
            <a:endParaRPr lang="da-DK" b="1" dirty="0">
              <a:solidFill>
                <a:srgbClr val="A50021"/>
              </a:solidFill>
              <a:ea typeface="ＭＳ Ｐゴシック" pitchFamily="-106" charset="-128"/>
              <a:cs typeface="ＭＳ Ｐゴシック" pitchFamily="-106" charset="-128"/>
            </a:endParaRPr>
          </a:p>
          <a:p>
            <a:pPr lvl="1"/>
            <a:r>
              <a:rPr lang="da-DK" sz="1800" dirty="0" smtClean="0"/>
              <a:t>På hvert øvelseshold er der </a:t>
            </a:r>
            <a:r>
              <a:rPr lang="da-DK" sz="1800" smtClean="0"/>
              <a:t>udpeget 2-3 </a:t>
            </a:r>
            <a:r>
              <a:rPr lang="da-DK" sz="1800" dirty="0" smtClean="0"/>
              <a:t>studerende, som er </a:t>
            </a:r>
            <a:r>
              <a:rPr lang="da-DK" sz="1800" dirty="0" err="1" smtClean="0"/>
              <a:t>afspritnings</a:t>
            </a:r>
            <a:r>
              <a:rPr lang="da-DK" sz="1800" dirty="0" smtClean="0"/>
              <a:t>-ansvarlige</a:t>
            </a:r>
          </a:p>
          <a:p>
            <a:pPr lvl="1"/>
            <a:r>
              <a:rPr lang="da-DK" sz="1800" dirty="0" smtClean="0"/>
              <a:t>Hold 1 skynder sig at vælge 2-3 stykker</a:t>
            </a:r>
          </a:p>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-instruks</a:t>
            </a:r>
            <a:endParaRPr lang="da-DK" b="1" dirty="0">
              <a:solidFill>
                <a:srgbClr val="A50021"/>
              </a:solidFill>
              <a:ea typeface="ＭＳ Ｐゴシック" pitchFamily="-106" charset="-128"/>
              <a:cs typeface="ＭＳ Ｐゴシック" pitchFamily="-106" charset="-128"/>
            </a:endParaRPr>
          </a:p>
          <a:p>
            <a:pPr lvl="1"/>
            <a:r>
              <a:rPr lang="da-DK" sz="1800" dirty="0"/>
              <a:t>Start med at desinficere </a:t>
            </a:r>
            <a:r>
              <a:rPr lang="da-DK" sz="1800" dirty="0" smtClean="0"/>
              <a:t>jeres </a:t>
            </a:r>
            <a:r>
              <a:rPr lang="da-DK" sz="1800" dirty="0"/>
              <a:t>hænder, før </a:t>
            </a:r>
            <a:r>
              <a:rPr lang="da-DK" sz="1800" dirty="0" smtClean="0"/>
              <a:t>I </a:t>
            </a:r>
            <a:r>
              <a:rPr lang="da-DK" sz="1800" dirty="0"/>
              <a:t>rører ved </a:t>
            </a:r>
            <a:r>
              <a:rPr lang="da-DK" sz="1800" dirty="0" smtClean="0"/>
              <a:t>sprayflasken</a:t>
            </a:r>
          </a:p>
          <a:p>
            <a:pPr lvl="1"/>
            <a:r>
              <a:rPr lang="da-DK" sz="1800" dirty="0" smtClean="0"/>
              <a:t>Desinficer </a:t>
            </a:r>
            <a:r>
              <a:rPr lang="da-DK" sz="1800" dirty="0"/>
              <a:t>borde og stole (ikke stofoverflader</a:t>
            </a:r>
            <a:r>
              <a:rPr lang="da-DK" sz="1800" dirty="0" smtClean="0"/>
              <a:t>)</a:t>
            </a:r>
          </a:p>
          <a:p>
            <a:pPr lvl="1"/>
            <a:r>
              <a:rPr lang="da-DK" sz="1800" dirty="0" smtClean="0"/>
              <a:t>Husk </a:t>
            </a:r>
            <a:r>
              <a:rPr lang="da-DK" sz="1800" dirty="0"/>
              <a:t>alle berøringspunkter (bordkant, underside, </a:t>
            </a:r>
            <a:r>
              <a:rPr lang="da-DK" sz="1800" dirty="0" smtClean="0"/>
              <a:t>armlæn mv.)</a:t>
            </a:r>
          </a:p>
          <a:p>
            <a:pPr lvl="1"/>
            <a:r>
              <a:rPr lang="da-DK" sz="1800" dirty="0" smtClean="0"/>
              <a:t>Brug sprayflaske til overflader, som skal efterlades fugtig, men ikke våd</a:t>
            </a:r>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55</a:t>
            </a:fld>
            <a:endParaRPr lang="da-DK" altLang="da-DK" dirty="0"/>
          </a:p>
        </p:txBody>
      </p:sp>
    </p:spTree>
    <p:extLst>
      <p:ext uri="{BB962C8B-B14F-4D97-AF65-F5344CB8AC3E}">
        <p14:creationId xmlns:p14="http://schemas.microsoft.com/office/powerpoint/2010/main" val="41384826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Så er vi klar til at forlade lokalet</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568952" cy="4824536"/>
          </a:xfrm>
        </p:spPr>
        <p:txBody>
          <a:bodyPr/>
          <a:lstStyle/>
          <a:p>
            <a:pPr marL="342900" lvl="1" indent="-342900">
              <a:spcBef>
                <a:spcPts val="1200"/>
              </a:spcBef>
              <a:buFontTx/>
              <a:buChar char="•"/>
            </a:pPr>
            <a:r>
              <a:rPr lang="da-DK" b="1" dirty="0" smtClean="0">
                <a:solidFill>
                  <a:srgbClr val="008000"/>
                </a:solidFill>
                <a:ea typeface="ＭＳ Ｐゴシック" pitchFamily="-106" charset="-128"/>
                <a:cs typeface="ＭＳ Ｐゴシック" pitchFamily="-106" charset="-128"/>
              </a:rPr>
              <a:t>Bliv siddende indtil I får besked på andet</a:t>
            </a:r>
            <a:endParaRPr lang="da-DK" b="1" dirty="0" smtClean="0">
              <a:solidFill>
                <a:srgbClr val="A50021"/>
              </a:solidFill>
              <a:ea typeface="ＭＳ Ｐゴシック" pitchFamily="-106" charset="-128"/>
              <a:cs typeface="ＭＳ Ｐゴシック" pitchFamily="-106" charset="-128"/>
            </a:endParaRPr>
          </a:p>
          <a:p>
            <a:pPr marL="342900" lvl="1" indent="-342900">
              <a:spcBef>
                <a:spcPts val="2400"/>
              </a:spcBef>
              <a:buFontTx/>
              <a:buChar char="•"/>
            </a:pPr>
            <a:r>
              <a:rPr lang="da-DK" b="1" dirty="0" smtClean="0">
                <a:solidFill>
                  <a:srgbClr val="A50021"/>
                </a:solidFill>
                <a:ea typeface="ＭＳ Ｐゴシック" pitchFamily="-106" charset="-128"/>
                <a:cs typeface="ＭＳ Ｐゴシック" pitchFamily="-106" charset="-128"/>
              </a:rPr>
              <a:t>Alle går ud af døren forneden </a:t>
            </a:r>
            <a:r>
              <a:rPr lang="da-DK" b="1" dirty="0">
                <a:solidFill>
                  <a:srgbClr val="A50021"/>
                </a:solidFill>
                <a:ea typeface="ＭＳ Ｐゴシック" pitchFamily="-106" charset="-128"/>
                <a:cs typeface="ＭＳ Ｐゴシック" pitchFamily="-106" charset="-128"/>
              </a:rPr>
              <a:t>til venstre for </a:t>
            </a:r>
            <a:r>
              <a:rPr lang="da-DK" b="1" dirty="0" smtClean="0">
                <a:solidFill>
                  <a:srgbClr val="A50021"/>
                </a:solidFill>
                <a:ea typeface="ＭＳ Ｐゴシック" pitchFamily="-106" charset="-128"/>
                <a:cs typeface="ＭＳ Ｐゴシック" pitchFamily="-106" charset="-128"/>
              </a:rPr>
              <a:t>tavlerne</a:t>
            </a:r>
          </a:p>
          <a:p>
            <a:pPr lvl="1">
              <a:buFontTx/>
              <a:buChar char="–"/>
            </a:pPr>
            <a:r>
              <a:rPr lang="da-DK" sz="1800" dirty="0"/>
              <a:t>Bliv siddende indtil jeg har fået den </a:t>
            </a:r>
            <a:r>
              <a:rPr lang="da-DK" sz="1800" dirty="0" smtClean="0"/>
              <a:t>åbnet og sikret</a:t>
            </a:r>
            <a:endParaRPr lang="da-DK" sz="1800" dirty="0"/>
          </a:p>
          <a:p>
            <a:pPr lvl="1"/>
            <a:r>
              <a:rPr lang="da-DK" sz="1800" dirty="0" smtClean="0"/>
              <a:t>De afspritningsansvarlige bliver tilbage og hjælper med at </a:t>
            </a:r>
            <a:r>
              <a:rPr lang="da-DK" sz="1800" dirty="0" err="1" smtClean="0"/>
              <a:t>afspritte</a:t>
            </a:r>
            <a:r>
              <a:rPr lang="da-DK" sz="1800" dirty="0" smtClean="0"/>
              <a:t> alle borde og stole (dog </a:t>
            </a:r>
            <a:r>
              <a:rPr lang="da-DK" sz="1800" smtClean="0"/>
              <a:t>ikke stofoverflader</a:t>
            </a:r>
            <a:r>
              <a:rPr lang="da-DK" sz="1800" dirty="0" smtClean="0"/>
              <a:t>)</a:t>
            </a:r>
          </a:p>
          <a:p>
            <a:pPr lvl="1"/>
            <a:r>
              <a:rPr lang="da-DK" sz="1800" dirty="0" smtClean="0"/>
              <a:t>Vi starter med den side af auditoriet, der er nærmest døren</a:t>
            </a:r>
          </a:p>
          <a:p>
            <a:pPr lvl="1"/>
            <a:r>
              <a:rPr lang="da-DK" sz="1800" dirty="0" smtClean="0"/>
              <a:t>Rækkerne tømmes nede fra og op</a:t>
            </a:r>
          </a:p>
          <a:p>
            <a:pPr marL="342900" lvl="1" indent="-342900">
              <a:spcBef>
                <a:spcPts val="1800"/>
              </a:spcBef>
              <a:buFontTx/>
              <a:buChar char="•"/>
            </a:pPr>
            <a:r>
              <a:rPr lang="da-DK" b="1" spc="-50" dirty="0" smtClean="0">
                <a:solidFill>
                  <a:srgbClr val="A50021"/>
                </a:solidFill>
                <a:ea typeface="ＭＳ Ｐゴシック" pitchFamily="-106" charset="-128"/>
                <a:cs typeface="ＭＳ Ｐゴシック" pitchFamily="-106" charset="-128"/>
              </a:rPr>
              <a:t>Hvis </a:t>
            </a:r>
            <a:r>
              <a:rPr lang="da-DK" b="1" spc="-50" dirty="0">
                <a:solidFill>
                  <a:srgbClr val="A50021"/>
                </a:solidFill>
                <a:ea typeface="ＭＳ Ｐゴシック" pitchFamily="-106" charset="-128"/>
                <a:cs typeface="ＭＳ Ｐゴシック" pitchFamily="-106" charset="-128"/>
              </a:rPr>
              <a:t>der er nogen, som har spørgsmål til mig, bedes de vente hernede foran indtil lokalet er </a:t>
            </a:r>
            <a:r>
              <a:rPr lang="da-DK" b="1" spc="-50" dirty="0" smtClean="0">
                <a:solidFill>
                  <a:srgbClr val="A50021"/>
                </a:solidFill>
                <a:ea typeface="ＭＳ Ｐゴシック" pitchFamily="-106" charset="-128"/>
                <a:cs typeface="ＭＳ Ｐゴシック" pitchFamily="-106" charset="-128"/>
              </a:rPr>
              <a:t>tømt, </a:t>
            </a:r>
            <a:r>
              <a:rPr lang="da-DK" b="1" spc="-50" dirty="0">
                <a:solidFill>
                  <a:srgbClr val="A50021"/>
                </a:solidFill>
                <a:ea typeface="ＭＳ Ｐゴシック" pitchFamily="-106" charset="-128"/>
                <a:cs typeface="ＭＳ Ｐゴシック" pitchFamily="-106" charset="-128"/>
              </a:rPr>
              <a:t>og jeg har fået pakket mit grej sammen</a:t>
            </a:r>
          </a:p>
          <a:p>
            <a:pPr marL="342900" lvl="1" indent="-342900">
              <a:spcBef>
                <a:spcPts val="1800"/>
              </a:spcBef>
              <a:buFontTx/>
              <a:buChar char="•"/>
            </a:pPr>
            <a:r>
              <a:rPr lang="da-DK" b="1" dirty="0" smtClean="0">
                <a:solidFill>
                  <a:srgbClr val="A50021"/>
                </a:solidFill>
                <a:ea typeface="ＭＳ Ｐゴシック" pitchFamily="-106" charset="-128"/>
                <a:cs typeface="ＭＳ Ｐゴシック" pitchFamily="-106" charset="-128"/>
              </a:rPr>
              <a:t>Tak </a:t>
            </a:r>
            <a:r>
              <a:rPr lang="da-DK" b="1" dirty="0">
                <a:solidFill>
                  <a:srgbClr val="A50021"/>
                </a:solidFill>
                <a:ea typeface="ＭＳ Ｐゴシック" pitchFamily="-106" charset="-128"/>
                <a:cs typeface="ＭＳ Ｐゴシック" pitchFamily="-106" charset="-128"/>
              </a:rPr>
              <a:t>for i dag – </a:t>
            </a:r>
            <a:r>
              <a:rPr lang="da-DK" b="1" dirty="0" smtClean="0">
                <a:solidFill>
                  <a:srgbClr val="A50021"/>
                </a:solidFill>
                <a:ea typeface="ＭＳ Ｐゴシック" pitchFamily="-106" charset="-128"/>
                <a:cs typeface="ＭＳ Ｐゴシック" pitchFamily="-106" charset="-128"/>
              </a:rPr>
              <a:t>Værsgo </a:t>
            </a:r>
            <a:r>
              <a:rPr lang="da-DK" b="1" dirty="0">
                <a:solidFill>
                  <a:srgbClr val="A50021"/>
                </a:solidFill>
                <a:ea typeface="ＭＳ Ｐゴシック" pitchFamily="-106" charset="-128"/>
                <a:cs typeface="ＭＳ Ｐゴシック" pitchFamily="-106" charset="-128"/>
              </a:rPr>
              <a:t>at </a:t>
            </a:r>
            <a:r>
              <a:rPr lang="da-DK" b="1" dirty="0" smtClean="0">
                <a:solidFill>
                  <a:srgbClr val="A50021"/>
                </a:solidFill>
                <a:ea typeface="ＭＳ Ｐゴシック" pitchFamily="-106" charset="-128"/>
                <a:cs typeface="ＭＳ Ｐゴシック" pitchFamily="-106" charset="-128"/>
              </a:rPr>
              <a:t>begynde at gå ud</a:t>
            </a:r>
            <a:endParaRPr lang="da-DK" b="1" dirty="0">
              <a:solidFill>
                <a:srgbClr val="A50021"/>
              </a:solidFill>
              <a:ea typeface="ＭＳ Ｐゴシック" pitchFamily="-106" charset="-128"/>
              <a:cs typeface="ＭＳ Ｐゴシック" pitchFamily="-106" charset="-128"/>
            </a:endParaRPr>
          </a:p>
          <a:p>
            <a:pPr lvl="1"/>
            <a:r>
              <a:rPr lang="da-DK" sz="1800" dirty="0"/>
              <a:t>Tag det stille og roligt og undgå at komme for tæt på </a:t>
            </a:r>
            <a:r>
              <a:rPr lang="da-DK" sz="1800" dirty="0" smtClean="0"/>
              <a:t>andre</a:t>
            </a:r>
          </a:p>
          <a:p>
            <a:pPr lvl="1"/>
            <a:r>
              <a:rPr lang="da-DK" sz="1800" dirty="0"/>
              <a:t>Vent på dem foran uden at mase på eller forsøge at </a:t>
            </a:r>
            <a:r>
              <a:rPr lang="da-DK" sz="1800" dirty="0" smtClean="0"/>
              <a:t>overhale</a:t>
            </a:r>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56</a:t>
            </a:fld>
            <a:endParaRPr lang="da-DK" altLang="da-DK" dirty="0"/>
          </a:p>
        </p:txBody>
      </p:sp>
    </p:spTree>
    <p:extLst>
      <p:ext uri="{BB962C8B-B14F-4D97-AF65-F5344CB8AC3E}">
        <p14:creationId xmlns:p14="http://schemas.microsoft.com/office/powerpoint/2010/main" val="3666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57</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8027</TotalTime>
  <Words>5748</Words>
  <Application>Microsoft Office PowerPoint</Application>
  <PresentationFormat>On-screen Show (4:3)</PresentationFormat>
  <Paragraphs>1209</Paragraphs>
  <Slides>57</Slides>
  <Notes>57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Afspritning</vt:lpstr>
      <vt:lpstr>Så er vi klar til at forlade lokalet</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596</cp:revision>
  <cp:lastPrinted>2019-10-08T08:52:16Z</cp:lastPrinted>
  <dcterms:created xsi:type="dcterms:W3CDTF">2000-02-22T02:31:40Z</dcterms:created>
  <dcterms:modified xsi:type="dcterms:W3CDTF">2021-08-24T07:39:59Z</dcterms:modified>
</cp:coreProperties>
</file>