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4" r:id="rId2"/>
    <p:sldId id="348" r:id="rId3"/>
    <p:sldId id="408" r:id="rId4"/>
    <p:sldId id="409" r:id="rId5"/>
    <p:sldId id="345" r:id="rId6"/>
    <p:sldId id="349" r:id="rId7"/>
    <p:sldId id="368" r:id="rId8"/>
    <p:sldId id="344" r:id="rId9"/>
    <p:sldId id="390" r:id="rId10"/>
    <p:sldId id="405" r:id="rId11"/>
    <p:sldId id="393" r:id="rId12"/>
    <p:sldId id="401" r:id="rId13"/>
    <p:sldId id="400" r:id="rId14"/>
    <p:sldId id="402" r:id="rId15"/>
    <p:sldId id="404" r:id="rId16"/>
    <p:sldId id="365" r:id="rId17"/>
    <p:sldId id="381" r:id="rId18"/>
    <p:sldId id="382" r:id="rId19"/>
    <p:sldId id="389" r:id="rId20"/>
    <p:sldId id="395" r:id="rId21"/>
    <p:sldId id="397" r:id="rId22"/>
    <p:sldId id="406" r:id="rId23"/>
    <p:sldId id="407" r:id="rId24"/>
    <p:sldId id="378" r:id="rId25"/>
    <p:sldId id="411" r:id="rId26"/>
    <p:sldId id="377" r:id="rId2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5" autoAdjust="0"/>
    <p:restoredTop sz="96730" autoAdjust="0"/>
  </p:normalViewPr>
  <p:slideViewPr>
    <p:cSldViewPr>
      <p:cViewPr varScale="1">
        <p:scale>
          <a:sx n="129" d="100"/>
          <a:sy n="129" d="100"/>
        </p:scale>
        <p:origin x="144" y="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373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 smtClean="0">
                <a:ea typeface="ＭＳ Ｐゴシック" pitchFamily="34" charset="-128"/>
              </a:rPr>
              <a:t>Forelæsning Uge 3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 smtClean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Gør det let at lave en objektsamling (collection) med et variabelt</a:t>
            </a:r>
            <a:br>
              <a:rPr lang="da-DK" altLang="da-DK" sz="1800" dirty="0" smtClean="0"/>
            </a:br>
            <a:r>
              <a:rPr lang="da-DK" altLang="da-DK" sz="1800" dirty="0" smtClean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</a:t>
            </a:r>
            <a:r>
              <a:rPr lang="da-DK" altLang="da-DK" sz="1800" spc="-30" dirty="0" smtClean="0"/>
              <a:t>slags objektsamlinger (se </a:t>
            </a:r>
            <a:r>
              <a:rPr lang="da-DK" altLang="da-DK" sz="1800" spc="-30" dirty="0"/>
              <a:t>Collection </a:t>
            </a:r>
            <a:r>
              <a:rPr lang="da-DK" altLang="da-DK" sz="1800" spc="-30" dirty="0" smtClean="0"/>
              <a:t>interfacet i </a:t>
            </a:r>
            <a:r>
              <a:rPr lang="da-DK" altLang="da-DK" sz="1800" spc="-30" dirty="0"/>
              <a:t>JavaDoc</a:t>
            </a:r>
            <a:r>
              <a:rPr lang="da-DK" altLang="da-DK" sz="1800" spc="-3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Javas for-</a:t>
            </a:r>
            <a:r>
              <a:rPr lang="da-DK" altLang="da-DK" sz="2000" dirty="0" err="1" smtClean="0"/>
              <a:t>each</a:t>
            </a:r>
            <a:r>
              <a:rPr lang="da-DK" altLang="da-DK" sz="2000" dirty="0" smtClean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Alternativ til for, while og</a:t>
            </a:r>
            <a:br>
              <a:rPr lang="da-DK" altLang="da-DK" sz="1800" dirty="0" smtClean="0"/>
            </a:br>
            <a:r>
              <a:rPr lang="da-DK" altLang="da-DK" sz="1800" dirty="0" smtClean="0"/>
              <a:t>do-while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Velegnet </a:t>
            </a:r>
            <a:r>
              <a:rPr lang="da-DK" altLang="da-DK" sz="1800" dirty="0"/>
              <a:t>til </a:t>
            </a:r>
            <a:r>
              <a:rPr lang="da-DK" altLang="da-DK" sz="1800" dirty="0" smtClean="0"/>
              <a:t>gennemløb </a:t>
            </a:r>
            <a:r>
              <a:rPr lang="da-DK" altLang="da-DK" sz="1800" dirty="0"/>
              <a:t>af</a:t>
            </a:r>
            <a:br>
              <a:rPr lang="da-DK" altLang="da-DK" sz="1800" dirty="0"/>
            </a:br>
            <a:r>
              <a:rPr lang="da-DK" altLang="da-DK" sz="1800" dirty="0"/>
              <a:t>arraylister (</a:t>
            </a:r>
            <a:r>
              <a:rPr lang="da-DK" altLang="da-DK" sz="1800" dirty="0" smtClean="0"/>
              <a:t>og </a:t>
            </a:r>
            <a:r>
              <a:rPr lang="da-DK" altLang="da-DK" sz="1800" dirty="0"/>
              <a:t>andre collections</a:t>
            </a:r>
            <a:r>
              <a:rPr lang="da-DK" altLang="da-DK" sz="1800" dirty="0" smtClean="0"/>
              <a:t>)</a:t>
            </a:r>
            <a:endParaRPr lang="da-DK" altLang="da-DK" sz="1800" dirty="0"/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8000"/>
                </a:solidFill>
              </a:rPr>
              <a:t>,</a:t>
            </a:r>
            <a:r>
              <a:rPr 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TestDriver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da-DK" altLang="da-DK" sz="16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&lt;Person&gt; list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(1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(3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(2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 smtClean="0">
                <a:ea typeface="ＭＳ Ｐゴシック" pitchFamily="34" charset="-128"/>
              </a:rPr>
              <a:t>size</a:t>
            </a:r>
            <a:r>
              <a:rPr lang="da-DK" altLang="da-DK" sz="2000" dirty="0" smtClean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Link til det sted, hvor fejlen opstod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 1 objektet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MusicOrganize</a:t>
              </a:r>
              <a:r>
                <a:rPr lang="da-DK" altLang="da-DK" sz="1600" dirty="0"/>
                <a:t>r</a:t>
              </a:r>
              <a:r>
                <a:rPr lang="da-DK" altLang="da-DK" sz="1600" dirty="0" smtClean="0"/>
                <a:t> </a:t>
              </a:r>
              <a:endParaRPr lang="da-DK" altLang="da-DK" sz="16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 smtClean="0">
                <a:ea typeface="ＭＳ Ｐゴシック" pitchFamily="34" charset="-128"/>
              </a:rPr>
              <a:t>String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Tilføj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Fjern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Antal numre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nummer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Oprettelse af arrayliste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ArrayList&lt;String&gt;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MusicOrganizer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ArrayList klassen</a:t>
            </a:r>
            <a:endParaRPr lang="da-DK" altLang="da-DK" sz="1800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 smtClean="0">
                <a:ea typeface="ＭＳ Ｐゴシック" pitchFamily="34" charset="-128"/>
              </a:rPr>
              <a:t>Initialisere</a:t>
            </a:r>
            <a:r>
              <a:rPr lang="da-DK" altLang="da-DK" sz="1800" kern="0" dirty="0">
                <a:ea typeface="ＭＳ Ｐゴシック" pitchFamily="34" charset="-128"/>
              </a:rPr>
              <a:t/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feltvariablen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/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Adds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add(track);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Removes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&lt;= index 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remove(index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remove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dem,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ville være pænere, at rapportere en fejl </a:t>
            </a:r>
            <a:r>
              <a:rPr lang="da-DK" altLang="da-DK" sz="1400" b="1" dirty="0">
                <a:solidFill>
                  <a:srgbClr val="0000FF"/>
                </a:solidFill>
              </a:rPr>
              <a:t>via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fejlmeddelelse </a:t>
            </a:r>
            <a:r>
              <a:rPr lang="da-DK" altLang="da-DK" sz="1400" b="1" dirty="0">
                <a:solidFill>
                  <a:srgbClr val="0000FF"/>
                </a:solidFill>
              </a:rPr>
              <a:t>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terminalen (eller </a:t>
            </a:r>
            <a:r>
              <a:rPr lang="da-DK" altLang="da-DK" sz="1400" b="1" dirty="0">
                <a:solidFill>
                  <a:srgbClr val="0000FF"/>
                </a:solidFill>
              </a:rPr>
              <a:t>ved at rejs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 en exception)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53937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 smtClean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 smtClean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Efterfølgende elementer forskydes et ”hak” mod venstre (til foregående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Returns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return   Number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size();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Prints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printed.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&lt;= index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Udskrift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</a:t>
            </a:r>
            <a:r>
              <a:rPr lang="da-DK" altLang="da-DK" sz="3200" dirty="0" smtClean="0">
                <a:ea typeface="ＭＳ Ｐゴシック" pitchFamily="34" charset="-128"/>
              </a:rPr>
              <a:t>for-</a:t>
            </a:r>
            <a:r>
              <a:rPr lang="da-DK" altLang="da-DK" sz="3200" dirty="0" err="1" smtClean="0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løkke </a:t>
            </a:r>
            <a:r>
              <a:rPr lang="da-DK" altLang="da-DK" sz="3200" dirty="0">
                <a:ea typeface="ＭＳ Ｐゴシック" pitchFamily="34" charset="-128"/>
              </a:rPr>
              <a:t>(udvidet </a:t>
            </a:r>
            <a:r>
              <a:rPr lang="da-DK" altLang="da-DK" sz="3200" dirty="0" smtClean="0">
                <a:ea typeface="ＭＳ Ｐゴシック" pitchFamily="34" charset="-128"/>
              </a:rPr>
              <a:t>for løkke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alle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 smtClean="0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smtClean="0">
                  <a:solidFill>
                    <a:srgbClr val="008000"/>
                  </a:solidFill>
                </a:rPr>
                <a:t>(reserveret ord)</a:t>
              </a:r>
              <a:endParaRPr lang="da-DK" altLang="da-DK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(af den type, som arraylisten indeholder)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Reference til den arrayliste, der skal gennemløbes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</a:t>
            </a:r>
            <a:r>
              <a:rPr lang="da-DK" altLang="da-DK" sz="3200" dirty="0" smtClean="0">
                <a:ea typeface="ＭＳ Ｐゴシック" pitchFamily="34" charset="-128"/>
              </a:rPr>
              <a:t>gennemsnitsalder i 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* persons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(personens alder) lægges </a:t>
            </a:r>
            <a:r>
              <a:rPr lang="da-DK" altLang="da-DK" sz="1600" b="1" dirty="0">
                <a:solidFill>
                  <a:srgbClr val="0000CC"/>
                </a:solidFill>
              </a:rPr>
              <a:t>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sum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double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(for at undgå afrunding ved division)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persons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den arrayliste som vi vil gennemløb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Et vilkårligt objekt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 smtClean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Klassenavn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nr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(hexa-decimal værdi)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Ingen linjeskift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34381" y="2778321"/>
            <a:ext cx="4328498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sz="1800" spc="-100" dirty="0" err="1" smtClean="0">
                <a:solidFill>
                  <a:schemeClr val="tx1"/>
                </a:solidFill>
                <a:latin typeface="Courier New" pitchFamily="49" charset="0"/>
              </a:rPr>
              <a:t>o.toString</a:t>
            </a: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persons)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toString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 smtClean="0"/>
              <a:t>Java's</a:t>
            </a:r>
            <a:r>
              <a:rPr lang="da-DK" altLang="da-DK" sz="3200" dirty="0" smtClean="0"/>
              <a:t> </a:t>
            </a:r>
            <a:r>
              <a:rPr lang="da-DK" altLang="da-DK" sz="3200" dirty="0"/>
              <a:t>klassebibliotek</a:t>
            </a:r>
            <a:r>
              <a:rPr lang="da-DK" altLang="da-DK" sz="3200" dirty="0" smtClean="0"/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= Application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Programming Interface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 smtClean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typisk eksempel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er at applikationer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"taler" med styresystemet for at åbne en fil, hvorefter styresystemet på programmets vegne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indlæser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filen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en harddisk eller lignende.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til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String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og</a:t>
            </a:r>
            <a:r>
              <a:rPr lang="da-DK" altLang="da-DK" sz="1600" b="1" dirty="0">
                <a:solidFill>
                  <a:srgbClr val="008000"/>
                </a:solidFill>
              </a:rPr>
              <a:t> Math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java.lang</a:t>
            </a:r>
            <a:endParaRPr lang="da-DK" altLang="da-DK" sz="1600" b="1" dirty="0" smtClean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og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Random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I Raflebæger 1 og 2 bruger vi to feltvariabler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d1</a:t>
            </a:r>
            <a:r>
              <a:rPr lang="da-DK" altLang="da-DK" sz="1800" spc="-40" dirty="0" smtClean="0">
                <a:ea typeface="ＭＳ Ｐゴシック" pitchFamily="34" charset="-128"/>
              </a:rPr>
              <a:t> og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d2</a:t>
            </a:r>
            <a:r>
              <a:rPr lang="da-DK" altLang="da-DK" sz="1800" spc="-40" dirty="0" smtClean="0">
                <a:ea typeface="ＭＳ Ｐゴシック" pitchFamily="34" charset="-128"/>
              </a:rPr>
              <a:t> til at ”holde fast” i hvert sit </a:t>
            </a:r>
            <a:r>
              <a:rPr lang="da-DK" altLang="da-DK" sz="1800" b="1" spc="-40" dirty="0" smtClean="0">
                <a:ea typeface="ＭＳ Ｐゴシック" pitchFamily="34" charset="-128"/>
              </a:rPr>
              <a:t>Die</a:t>
            </a:r>
            <a:r>
              <a:rPr lang="da-DK" altLang="da-DK" sz="1800" spc="-40" dirty="0" smtClean="0">
                <a:ea typeface="ＭＳ Ｐゴシック" pitchFamily="34" charset="-128"/>
              </a:rPr>
              <a:t> objekt.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Hvis man har 10 terninger i raflebægeret, skal man have 10 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1000 objekter skal der bruges 1000 objekt-referencer</a:t>
            </a:r>
            <a:endParaRPr lang="da-DK" altLang="da-DK" sz="1100" spc="-4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vi erklærer en arrayliste, specificerer vi, </a:t>
            </a:r>
            <a:r>
              <a:rPr lang="da-DK" altLang="da-DK" sz="1800" dirty="0" smtClean="0">
                <a:ea typeface="ＭＳ Ｐゴシック" pitchFamily="34" charset="-128"/>
              </a:rPr>
              <a:t>hvilken </a:t>
            </a:r>
            <a:r>
              <a:rPr lang="da-DK" altLang="da-DK" sz="1800" dirty="0" smtClean="0">
                <a:ea typeface="ＭＳ Ｐゴシック" pitchFamily="34" charset="-128"/>
              </a:rPr>
              <a:t>slags objekter, den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 smtClean="0">
                <a:ea typeface="ＭＳ Ｐゴシック" charset="-128"/>
              </a:rPr>
              <a:t>: Raflebæger</a:t>
            </a:r>
            <a:r>
              <a:rPr lang="da-DK" altLang="da-DK" sz="3000" spc="-100" noProof="0" dirty="0" smtClean="0">
                <a:ea typeface="ＭＳ Ｐゴシック" charset="-128"/>
              </a:rPr>
              <a:t> 3 (</a:t>
            </a:r>
            <a:r>
              <a:rPr lang="da-DK" altLang="da-DK" sz="3000" spc="-100" noProof="0" dirty="0" err="1" smtClean="0">
                <a:ea typeface="ＭＳ Ｐゴシック" charset="-128"/>
              </a:rPr>
              <a:t>DieCup</a:t>
            </a:r>
            <a:r>
              <a:rPr lang="da-DK" altLang="da-DK" sz="3000" spc="-100" noProof="0" dirty="0" smtClean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 smtClean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7" y="4653136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 smtClean="0"/>
              <a:t>Derudover skal I ændre konstruktøren for DieCup klasen, så den får en parameter, der angiver antallet af terninger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Raflebæger 3 (</a:t>
            </a:r>
            <a:r>
              <a:rPr lang="da-DK" altLang="da-DK" sz="3200" noProof="0" dirty="0" err="1" smtClean="0">
                <a:ea typeface="ＭＳ Ｐゴシック" charset="-128"/>
              </a:rPr>
              <a:t>DieCup</a:t>
            </a:r>
            <a:r>
              <a:rPr lang="da-DK" altLang="da-DK" sz="3200" noProof="0" dirty="0" smtClean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For at håndtere dette, skal I ændre konstruktøren </a:t>
            </a:r>
            <a:r>
              <a:rPr lang="da-DK" sz="1800" dirty="0"/>
              <a:t>for DieCup </a:t>
            </a:r>
            <a:r>
              <a:rPr lang="da-DK" sz="1800" dirty="0" smtClean="0"/>
              <a:t>klassen</a:t>
            </a:r>
            <a:r>
              <a:rPr lang="da-DK" sz="1800" dirty="0"/>
              <a:t>, </a:t>
            </a:r>
            <a:r>
              <a:rPr lang="da-DK" sz="1800" dirty="0" smtClean="0"/>
              <a:t>så antallet </a:t>
            </a:r>
            <a:r>
              <a:rPr lang="da-DK" sz="1800" dirty="0"/>
              <a:t>af terninger </a:t>
            </a:r>
            <a:r>
              <a:rPr lang="da-DK" sz="1800" dirty="0" smtClean="0"/>
              <a:t>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</a:t>
            </a:r>
            <a:r>
              <a:rPr lang="da-DK" sz="1800" dirty="0" smtClean="0"/>
              <a:t>raflebægre af </a:t>
            </a:r>
            <a:r>
              <a:rPr lang="da-DK" sz="1800" smtClean="0"/>
              <a:t>ovenstående slags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 smtClea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Læsegruppe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124744"/>
            <a:ext cx="818136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I uge 3 handler studieteknikopgaven om, </a:t>
            </a:r>
            <a:r>
              <a:rPr lang="da-DK" sz="2000" dirty="0"/>
              <a:t>hvordan man etablerer og bruger en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Deltagelse i en læsegruppe tvinger jer til at arbejde aktivt med </a:t>
            </a:r>
            <a:r>
              <a:rPr lang="da-DK" sz="1800" dirty="0" smtClean="0"/>
              <a:t>stoffet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kan få hjælp til de ting, der er svært, og </a:t>
            </a:r>
            <a:r>
              <a:rPr lang="da-DK" sz="1800" dirty="0" smtClean="0"/>
              <a:t>I </a:t>
            </a:r>
            <a:r>
              <a:rPr lang="da-DK" sz="1800" dirty="0"/>
              <a:t>lærer selv en masse af at forklare faglige ting for </a:t>
            </a:r>
            <a:r>
              <a:rPr lang="da-DK" sz="1800" dirty="0" smtClean="0"/>
              <a:t>jeres medstuderende 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Herudover er det at kunne arbejde effektivt i en gruppe en helt væsentlig kvalifikation for jeres fremtidige erhvervsarbejde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Husk også at løse Quiz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3 (sidst på ugen) 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0408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  <a:endParaRPr lang="da-DK" altLang="da-DK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</a:t>
            </a:r>
            <a:r>
              <a:rPr lang="da-DK" altLang="da-DK" sz="1800"/>
              <a:t>til </a:t>
            </a:r>
            <a:r>
              <a:rPr lang="da-DK" altLang="da-DK" sz="1800" smtClean="0"/>
              <a:t>for</a:t>
            </a:r>
            <a:r>
              <a:rPr lang="da-DK" altLang="da-DK" sz="1800" dirty="0" smtClean="0"/>
              <a:t>, while og do-while løkkerne</a:t>
            </a:r>
            <a:endParaRPr lang="da-DK" altLang="da-DK" sz="1800" dirty="0"/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</a:t>
            </a:r>
            <a:r>
              <a:rPr lang="da-DK" altLang="da-DK" sz="1800" dirty="0" smtClean="0"/>
              <a:t>af arraylister </a:t>
            </a:r>
            <a:r>
              <a:rPr lang="da-DK" altLang="da-DK" sz="1800" dirty="0"/>
              <a:t>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 smtClean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</a:t>
            </a:r>
            <a:r>
              <a:rPr lang="da-DK" altLang="da-DK" sz="2000" dirty="0" smtClean="0"/>
              <a:t>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Afleveringsopgaver </a:t>
            </a:r>
            <a:r>
              <a:rPr lang="da-DK" altLang="da-DK" sz="2000" dirty="0">
                <a:ea typeface="ＭＳ Ｐゴシック" pitchFamily="34" charset="-128"/>
              </a:rPr>
              <a:t>i uge </a:t>
            </a:r>
            <a:r>
              <a:rPr lang="da-DK" altLang="da-DK" sz="2000" dirty="0" smtClean="0">
                <a:ea typeface="ＭＳ Ｐゴシック" pitchFamily="34" charset="-128"/>
              </a:rPr>
              <a:t>3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studerende.au.dk/styrkditstudieliv/hjaelp/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du en oversigt over, hvor du som studerende har mulighed for at få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støtte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 smtClean="0"/>
              <a:t>Linket </a:t>
            </a:r>
            <a:r>
              <a:rPr lang="da-DK" altLang="da-DK" sz="1800" dirty="0"/>
              <a:t>kan også findes på </a:t>
            </a:r>
            <a:r>
              <a:rPr lang="da-DK" altLang="da-DK" sz="1800" dirty="0" smtClean="0"/>
              <a:t>kursets Brightspace siden</a:t>
            </a:r>
            <a:br>
              <a:rPr lang="da-DK" altLang="da-DK" sz="1800" dirty="0" smtClean="0"/>
            </a:br>
            <a:r>
              <a:rPr lang="da-DK" altLang="da-DK" sz="1800" dirty="0" smtClean="0"/>
              <a:t>”</a:t>
            </a:r>
            <a:r>
              <a:rPr lang="da-DK" sz="1800" dirty="0" smtClean="0"/>
              <a:t>Info </a:t>
            </a:r>
            <a:r>
              <a:rPr lang="da-DK" sz="1800" dirty="0"/>
              <a:t>om kurset (inklusiv nyttige links)”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 smtClean="0"/>
              <a:t>Har </a:t>
            </a:r>
            <a:r>
              <a:rPr lang="da-DK" sz="1800" dirty="0"/>
              <a:t>du psykiske udfordringer, oplever du eksamensangst, ensomhed eller symptomer på stress, kan du få hjælp hos studenterrådgivningen. Ring på 70 26 75 00 alle hverdage mellem kl. 9 - </a:t>
            </a:r>
            <a:r>
              <a:rPr lang="da-DK" sz="1800" dirty="0" smtClean="0"/>
              <a:t>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</a:t>
            </a:r>
            <a:r>
              <a:rPr lang="da-DK" sz="1800" dirty="0" smtClean="0"/>
              <a:t>Studievejledning.nat-tech@au.dk 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</a:t>
            </a:r>
            <a:r>
              <a:rPr lang="da-DK" altLang="da-DK" sz="3200" dirty="0" smtClean="0">
                <a:ea typeface="ＭＳ Ｐゴシック" pitchFamily="34" charset="-128"/>
              </a:rPr>
              <a:t>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 smtClean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 smtClean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 smtClean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</a:t>
            </a:r>
            <a:r>
              <a:rPr lang="da-DK" altLang="da-DK" sz="1800" dirty="0" smtClean="0">
                <a:ea typeface="ＭＳ Ｐゴシック" pitchFamily="34" charset="-128"/>
              </a:rPr>
              <a:t>minder </a:t>
            </a:r>
            <a:r>
              <a:rPr lang="da-DK" altLang="da-DK" sz="1800" dirty="0">
                <a:ea typeface="ＭＳ Ｐゴシック" pitchFamily="34" charset="-128"/>
              </a:rPr>
              <a:t>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</a:t>
            </a:r>
            <a:r>
              <a:rPr lang="da-DK" altLang="da-DK" sz="1800" spc="-50" dirty="0" smtClean="0">
                <a:ea typeface="ＭＳ Ｐゴシック" pitchFamily="34" charset="-128"/>
              </a:rPr>
              <a:t>listen</a:t>
            </a:r>
            <a:endParaRPr lang="da-DK" altLang="da-DK" sz="1800" spc="-50" dirty="0">
              <a:ea typeface="ＭＳ Ｐゴシック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/>
                      <a:t>AddressBook</a:t>
                    </a:r>
                    <a:endParaRPr lang="da-DK" altLang="da-DK" sz="1400" dirty="0"/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 ArrayList&lt;Person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persons;</a:t>
            </a:r>
            <a:endParaRPr lang="da-DK" altLang="da-DK" sz="1800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ArrayList typen er 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Det er Person objekter, som vi vil have i 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 smtClean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For at bruge ArrayList klassen skal den importeres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et </a:t>
            </a:r>
            <a:r>
              <a:rPr lang="da-DK" altLang="da-DK" sz="1400" b="1" dirty="0">
                <a:solidFill>
                  <a:srgbClr val="0000CC"/>
                </a:solidFill>
              </a:rPr>
              <a:t>element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Elementet placeres sidst i 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Feltvariabel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Konstruktør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68337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Person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person;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  <a:endParaRPr lang="da-DK" altLang="da-DK" sz="1800" spc="-3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14496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985576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587848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05962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04742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1822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27584" y="2276872"/>
            <a:ext cx="705893" cy="44203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Lokale variabler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for </a:t>
            </a:r>
            <a:r>
              <a:rPr lang="da-DK" altLang="da-DK" sz="3200" dirty="0" smtClean="0">
                <a:ea typeface="ＭＳ Ｐゴシック" pitchFamily="34" charset="-128"/>
              </a:rPr>
              <a:t>adressebogen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 smtClean="0">
                <a:solidFill>
                  <a:schemeClr val="tx1"/>
                </a:solidFill>
              </a:rPr>
              <a:t>persons:ArrayList</a:t>
            </a:r>
            <a:r>
              <a:rPr lang="da-DK" altLang="da-DK" sz="1400" dirty="0" smtClean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0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 smtClean="0">
                <a:solidFill>
                  <a:schemeClr val="bg1"/>
                </a:solidFill>
              </a:rPr>
              <a:t>ArrayList</a:t>
            </a:r>
            <a:r>
              <a:rPr lang="da-DK" altLang="da-DK" sz="1800" u="sng" dirty="0" smtClean="0">
                <a:solidFill>
                  <a:schemeClr val="bg1"/>
                </a:solidFill>
              </a:rPr>
              <a:t>&lt;Person&gt;</a:t>
            </a:r>
            <a:endParaRPr lang="da-DK" altLang="da-DK" sz="1800" u="sng" dirty="0">
              <a:solidFill>
                <a:schemeClr val="bg1"/>
              </a:solidFill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1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2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 smtClean="0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</a:t>
            </a:r>
            <a:r>
              <a:rPr lang="da-DK" altLang="da-DK" sz="2000" b="0" dirty="0" smtClean="0">
                <a:solidFill>
                  <a:schemeClr val="bg1"/>
                </a:solidFill>
              </a:rPr>
              <a:t>0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1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2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3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"Jeppe"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"89425665"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"Ole"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"32789878"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"Linda"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 smtClean="0">
                    <a:solidFill>
                      <a:srgbClr val="00B050"/>
                    </a:solidFill>
                  </a:rPr>
                  <a:t>"</a:t>
                </a:r>
                <a:endParaRPr lang="en-US" altLang="da-DK" sz="14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index'erne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size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()-1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 smtClean="0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spc="-6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rgbClr val="0000FF"/>
                </a:solidFill>
              </a:rPr>
              <a:t>Lokal</a:t>
            </a:r>
            <a:r>
              <a:rPr lang="en-US" altLang="da-DK" sz="1400" dirty="0" smtClean="0">
                <a:solidFill>
                  <a:srgbClr val="0000FF"/>
                </a:solidFill>
              </a:rPr>
              <a:t>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variabel</a:t>
            </a:r>
            <a:r>
              <a:rPr lang="en-US" altLang="da-DK" sz="1400" dirty="0" smtClean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klassen</a:t>
            </a:r>
            <a:endParaRPr lang="en-US" altLang="da-DK" sz="1400" dirty="0" smtClean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ersons.add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(i);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der returnerer antallet af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 smtClean="0">
                <a:ea typeface="ＭＳ Ｐゴシック" pitchFamily="34" charset="-128"/>
              </a:rPr>
              <a:t>en-til-mange </a:t>
            </a:r>
            <a:r>
              <a:rPr lang="da-DK" altLang="da-DK" sz="3200" noProof="0" dirty="0" smtClean="0">
                <a:ea typeface="ＭＳ Ｐゴシック" pitchFamily="34" charset="-128"/>
              </a:rPr>
              <a:t>relation</a:t>
            </a:r>
            <a:r>
              <a:rPr lang="da-DK" altLang="da-DK" sz="3200" i="1" noProof="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 smtClean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 smtClean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kern="0" dirty="0" smtClean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java.util</a:t>
            </a:r>
            <a:r>
              <a:rPr lang="da-DK" altLang="da-DK" sz="1800" kern="0" dirty="0" smtClean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persons 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3.  </a:t>
            </a:r>
            <a:r>
              <a:rPr lang="da-DK" altLang="da-DK" sz="1800" kern="0" dirty="0" smtClean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r>
              <a:rPr lang="da-DK" altLang="ja-JP" sz="1800" kern="0" dirty="0" smtClean="0">
                <a:ea typeface="ＭＳ Ｐゴシック" pitchFamily="34" charset="-128"/>
              </a:rPr>
              <a:t>)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syntaksfejl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</a:t>
            </a:r>
            <a:r>
              <a:rPr lang="da-DK" altLang="da-DK" sz="3200" dirty="0" smtClean="0">
                <a:ea typeface="ＭＳ Ｐゴシック" pitchFamily="34" charset="-128"/>
              </a:rPr>
              <a:t>en </a:t>
            </a:r>
            <a:r>
              <a:rPr lang="da-DK" altLang="da-DK" sz="3200" dirty="0" err="1" smtClean="0">
                <a:ea typeface="ＭＳ Ｐゴシック" pitchFamily="34" charset="-128"/>
              </a:rPr>
              <a:t>parametriseret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type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 int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(Object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/>
              <a:t>Flere detaljer: se </a:t>
            </a:r>
            <a:r>
              <a:rPr lang="da-DK" altLang="da-DK" sz="2000" dirty="0"/>
              <a:t>JavaDoc</a:t>
            </a:r>
            <a:r>
              <a:rPr lang="da-DK" altLang="da-DK" sz="2000" dirty="0" smtClean="0"/>
              <a:t>... </a:t>
            </a:r>
            <a:r>
              <a:rPr lang="da-DK" altLang="da-DK" sz="2000" dirty="0" smtClean="0">
                <a:solidFill>
                  <a:srgbClr val="000066"/>
                </a:solidFill>
                <a:hlinkClick r:id="rId3"/>
              </a:rPr>
              <a:t>Link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Type parameter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Klassenavn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 smtClean="0">
                <a:ea typeface="ＭＳ Ｐゴシック" pitchFamily="34" charset="-128"/>
              </a:rPr>
              <a:t>er nedenstående metoder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Returværdien for remove og add fortæller om arraylisten blev ændret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add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skal være af den type som arraylisten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To andre metoder til indsættelse og fjernelse af et element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betyder, at man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kan </a:t>
            </a:r>
            <a:r>
              <a:rPr lang="da-DK" altLang="da-DK" sz="1800" dirty="0">
                <a:ea typeface="ＭＳ Ｐゴシック" pitchFamily="34" charset="-128"/>
              </a:rPr>
              <a:t>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 smtClean="0">
                <a:ea typeface="ＭＳ Ｐゴシック" pitchFamily="34" charset="-128"/>
              </a:rPr>
              <a:t>int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</a:t>
            </a:r>
            <a:r>
              <a:rPr lang="da-DK" altLang="da-DK" sz="1800" dirty="0" err="1" smtClean="0">
                <a:ea typeface="ＭＳ Ｐゴシック" pitchFamily="34" charset="-128"/>
              </a:rPr>
              <a:t>nteger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Integer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 smtClean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</a:t>
            </a:r>
            <a:r>
              <a:rPr lang="da-DK" altLang="da-DK" dirty="0" smtClean="0">
                <a:solidFill>
                  <a:schemeClr val="tx1"/>
                </a:solidFill>
              </a:rPr>
              <a:t>list;</a:t>
            </a:r>
          </a:p>
          <a:p>
            <a:r>
              <a:rPr lang="da-DK" altLang="da-DK" dirty="0" smtClean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</a:t>
            </a:r>
            <a:r>
              <a:rPr lang="da-DK" altLang="da-DK" dirty="0" err="1" smtClean="0">
                <a:solidFill>
                  <a:schemeClr val="tx1"/>
                </a:solidFill>
              </a:rPr>
              <a:t>ist.add</a:t>
            </a:r>
            <a:r>
              <a:rPr lang="da-DK" altLang="da-DK" dirty="0" smtClean="0">
                <a:solidFill>
                  <a:schemeClr val="tx1"/>
                </a:solidFill>
              </a:rPr>
              <a:t>(i);     </a:t>
            </a:r>
            <a:r>
              <a:rPr lang="da-DK" altLang="da-DK" dirty="0" smtClean="0">
                <a:solidFill>
                  <a:srgbClr val="0000CC"/>
                </a:solidFill>
              </a:rPr>
              <a:t>// int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 smtClean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</a:t>
            </a:r>
            <a:r>
              <a:rPr lang="da-DK" altLang="da-DK" dirty="0" smtClean="0">
                <a:solidFill>
                  <a:schemeClr val="tx1"/>
                </a:solidFill>
              </a:rPr>
              <a:t> = </a:t>
            </a:r>
            <a:r>
              <a:rPr lang="da-DK" altLang="da-DK" dirty="0" err="1" smtClean="0">
                <a:solidFill>
                  <a:schemeClr val="tx1"/>
                </a:solidFill>
              </a:rPr>
              <a:t>list.get</a:t>
            </a:r>
            <a:r>
              <a:rPr lang="da-DK" altLang="da-DK" dirty="0" smtClean="0">
                <a:solidFill>
                  <a:schemeClr val="tx1"/>
                </a:solidFill>
              </a:rPr>
              <a:t>(3); </a:t>
            </a:r>
            <a:r>
              <a:rPr lang="da-DK" altLang="da-DK" dirty="0" smtClean="0">
                <a:solidFill>
                  <a:srgbClr val="0000CC"/>
                </a:solidFill>
              </a:rPr>
              <a:t>// Integer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9540</TotalTime>
  <Words>2991</Words>
  <Application>Microsoft Office PowerPoint</Application>
  <PresentationFormat>On-screen Show (4:3)</PresentationFormat>
  <Paragraphs>502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Implementation af 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Afleveringsopgave: Læsegruppe</vt:lpstr>
      <vt:lpstr>● Opsummering</vt:lpstr>
      <vt:lpstr>Hvor kan du få hjælp?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663</cp:revision>
  <cp:lastPrinted>2018-09-07T11:53:33Z</cp:lastPrinted>
  <dcterms:created xsi:type="dcterms:W3CDTF">2011-09-05T07:28:16Z</dcterms:created>
  <dcterms:modified xsi:type="dcterms:W3CDTF">2022-09-08T10:10:56Z</dcterms:modified>
</cp:coreProperties>
</file>