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CC"/>
    <a:srgbClr val="99CCFF"/>
    <a:srgbClr val="A50021"/>
    <a:srgbClr val="6699FF"/>
    <a:srgbClr val="FFFFCC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95" d="100"/>
          <a:sy n="95" d="100"/>
        </p:scale>
        <p:origin x="108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064896" cy="468052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dirty="0" smtClean="0"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Funktionelle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anderledes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sz="1800" dirty="0" smtClean="0"/>
              <a:t>De er </a:t>
            </a:r>
            <a:r>
              <a:rPr lang="da-DK" sz="1800" dirty="0"/>
              <a:t>ofte kortere, mere letlæselige og nemmere at bevise </a:t>
            </a:r>
            <a:r>
              <a:rPr lang="da-DK" sz="1800" dirty="0" smtClean="0"/>
              <a:t>korrekte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I vil se, bliver de fem algoritmeskabeloner og sortering simplere, idet man ikke selv skal skrive så meget kode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</a:t>
            </a:r>
            <a:r>
              <a:rPr lang="da-DK" altLang="da-DK" sz="2000" dirty="0" smtClean="0">
                <a:ea typeface="ＭＳ Ｐゴシック" pitchFamily="34" charset="-128"/>
              </a:rPr>
              <a:t>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List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Set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Map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342570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4801179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070821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475049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469836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149080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71800" y="6012577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321776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171950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475049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67770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immutable)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041690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3825643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122420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347864" y="4681080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347864" y="5252187"/>
            <a:ext cx="4680520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specificerer ikke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622888" y="4834655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36270" y="4865734"/>
            <a:ext cx="2632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-&gt; int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72023" y="5230175"/>
            <a:ext cx="6145210" cy="15004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indeholder det hidtidige resultat (initialiseres til startværdien)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>
                <a:solidFill>
                  <a:srgbClr val="FF0000"/>
                </a:solidFill>
              </a:rPr>
              <a:t>elem</a:t>
            </a:r>
            <a:r>
              <a:rPr lang="da-DK" sz="1400" dirty="0" smtClean="0"/>
              <a:t> er værdien af det element, der pt behandles 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/>
              <a:t>Lambda'en</a:t>
            </a:r>
            <a:r>
              <a:rPr lang="da-DK" sz="1400" dirty="0" smtClean="0"/>
              <a:t> </a:t>
            </a:r>
            <a:r>
              <a:rPr lang="da-DK" sz="1400" dirty="0"/>
              <a:t>beskriver, hvordan </a:t>
            </a:r>
            <a:r>
              <a:rPr lang="da-DK" sz="1400" dirty="0" smtClean="0"/>
              <a:t>den nye 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beregnes</a:t>
            </a:r>
            <a:br>
              <a:rPr lang="da-DK" sz="1400" dirty="0" smtClean="0"/>
            </a:br>
            <a:r>
              <a:rPr lang="da-DK" sz="1400" dirty="0" smtClean="0"/>
              <a:t>(ud fra den gamle værdi og værdien af </a:t>
            </a:r>
            <a:r>
              <a:rPr lang="da-DK" sz="1400" dirty="0" err="1" smtClean="0">
                <a:solidFill>
                  <a:srgbClr val="008000"/>
                </a:solidFill>
              </a:rPr>
              <a:t>elem</a:t>
            </a:r>
            <a:r>
              <a:rPr lang="da-DK" sz="1400" dirty="0" smtClean="0"/>
              <a:t>)</a:t>
            </a:r>
            <a:endParaRPr lang="da-DK" sz="1400" dirty="0"/>
          </a:p>
          <a:p>
            <a:pPr>
              <a:spcBef>
                <a:spcPts val="300"/>
              </a:spcBef>
            </a:pPr>
            <a:r>
              <a:rPr lang="da-DK" sz="1400" dirty="0"/>
              <a:t>I vores eksempel </a:t>
            </a:r>
            <a:r>
              <a:rPr lang="da-DK" sz="1400" dirty="0" smtClean="0"/>
              <a:t>adderes elementets værdi til </a:t>
            </a:r>
            <a:r>
              <a:rPr lang="da-DK" sz="1400" dirty="0" err="1" smtClean="0"/>
              <a:t>result</a:t>
            </a:r>
            <a:r>
              <a:rPr lang="da-DK" sz="1400" dirty="0" smtClean="0"/>
              <a:t>, dvs. at elementerne summeres</a:t>
            </a:r>
            <a:endParaRPr lang="da-DK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601216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224484" y="5439591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452320" y="57150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460787" y="601134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469254" y="62992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8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8002194" y="4925612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377806" y="5224871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88496" y="5195446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836399" y="5501633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27" grpId="0"/>
      <p:bldP spid="20" grpId="0"/>
      <p:bldP spid="23" grpId="0" animBg="1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-&gt; 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87624" y="4849963"/>
            <a:ext cx="5400601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rgbClr val="008000"/>
                </a:solidFill>
              </a:rPr>
              <a:t>result</a:t>
            </a:r>
            <a:r>
              <a:rPr lang="da-DK" sz="1400" dirty="0"/>
              <a:t> </a:t>
            </a:r>
            <a:r>
              <a:rPr lang="da-DK" sz="1400" dirty="0" smtClean="0"/>
              <a:t>initialiseres til </a:t>
            </a:r>
            <a:r>
              <a:rPr lang="da-DK" sz="1400" dirty="0" smtClean="0">
                <a:solidFill>
                  <a:srgbClr val="008000"/>
                </a:solidFill>
              </a:rPr>
              <a:t>0</a:t>
            </a:r>
            <a:r>
              <a:rPr lang="da-DK" sz="1400" dirty="0" smtClean="0"/>
              <a:t>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err="1">
                <a:solidFill>
                  <a:srgbClr val="FF0000"/>
                </a:solidFill>
              </a:rPr>
              <a:t>elem</a:t>
            </a:r>
            <a:r>
              <a:rPr lang="da-DK" sz="1400" dirty="0"/>
              <a:t> 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det nye </a:t>
            </a:r>
            <a:r>
              <a:rPr lang="da-DK" sz="1400" dirty="0" smtClean="0"/>
              <a:t> foreløbige resultat, der gemmes i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endParaRPr lang="da-DK" sz="1400" dirty="0" smtClean="0">
              <a:solidFill>
                <a:srgbClr val="008000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I 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heltal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030890" y="50182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39357" y="531454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47824" y="56024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802050" y="4730478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79760" y="4216499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955372" y="4515758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66062" y="4486333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7413965" y="4792520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632267" y="5323582"/>
            <a:ext cx="583264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()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/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</a:t>
            </a:r>
            <a:r>
              <a:rPr lang="da-DK" sz="1800" kern="0" dirty="0"/>
              <a:t> </a:t>
            </a:r>
            <a:r>
              <a:rPr lang="da-DK" sz="1800" kern="0" dirty="0" smtClean="0"/>
              <a:t>(dvs. </a:t>
            </a:r>
            <a:r>
              <a:rPr lang="da-DK" sz="1800" kern="0" dirty="0" err="1" smtClean="0"/>
              <a:t>other</a:t>
            </a:r>
            <a:r>
              <a:rPr lang="da-DK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25658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60" dirty="0" err="1"/>
              <a:t>collect</a:t>
            </a:r>
            <a:r>
              <a:rPr lang="da-DK" altLang="da-DK" sz="1400" spc="-60" dirty="0"/>
              <a:t>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err="1"/>
              <a:t>toList</a:t>
            </a:r>
            <a:r>
              <a:rPr lang="da-DK" altLang="da-DK" sz="1400" dirty="0"/>
              <a:t>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6107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44444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80790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93629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13644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19872" y="2709016"/>
            <a:ext cx="0" cy="33522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61767" y="3044237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76386" y="3005507"/>
            <a:ext cx="4979749" cy="6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185370" y="4701902"/>
            <a:ext cx="7394607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16457" y="5230201"/>
            <a:ext cx="2502415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98202" y="5005095"/>
            <a:ext cx="20713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105333" y="4851571"/>
            <a:ext cx="155379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308303" y="5554917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190358" y="5238150"/>
            <a:ext cx="1859779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11560" y="3738313"/>
            <a:ext cx="8396865" cy="91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metode, der kan lave en sådan klasse</a:t>
            </a:r>
            <a:endParaRPr lang="da-DK" altLang="da-DK" sz="2000" spc="-40" dirty="0">
              <a:solidFill>
                <a:srgbClr val="008000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Tager en lambda </a:t>
            </a:r>
            <a:r>
              <a:rPr lang="da-DK" altLang="da-DK" sz="1800" kern="0" dirty="0" smtClean="0">
                <a:ea typeface="ＭＳ Ｐゴシック" pitchFamily="34" charset="-128"/>
              </a:rPr>
              <a:t>som parameter og returnerer en </a:t>
            </a:r>
            <a:r>
              <a:rPr lang="da-DK" altLang="da-DK" sz="1800" kern="0" dirty="0">
                <a:ea typeface="ＭＳ Ｐゴシック" pitchFamily="34" charset="-128"/>
              </a:rPr>
              <a:t>Comparator </a:t>
            </a:r>
            <a:r>
              <a:rPr lang="da-DK" altLang="da-DK" sz="1800" kern="0" dirty="0" smtClean="0">
                <a:ea typeface="ＭＳ Ｐゴシック" pitchFamily="34" charset="-128"/>
              </a:rPr>
              <a:t>klasse, dvs. en klasse der implementerer Comparator interfacet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804549" y="6003866"/>
            <a:ext cx="5100935" cy="7509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Parameteren "udpeger" den feltvariabel, hvis værdier skal sammenlignes (ved hjælp af den naturlige ordning)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4030" y="5824286"/>
            <a:ext cx="37153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funktionelle algoritmeskabeloner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304627" y="5825583"/>
            <a:ext cx="3893656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4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4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4407" y="5131468"/>
            <a:ext cx="5783844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46304" y="5254578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(phones);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16720" y="3113272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6503778" y="3941425"/>
            <a:ext cx="12438" cy="6865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4544476" y="4628002"/>
            <a:ext cx="4320479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Anvendes på det Comparator objekt,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også et Comparator objekt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Nu starter vi med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betydende kriterie og slutter med </a:t>
            </a:r>
            <a:r>
              <a:rPr lang="da-DK" altLang="da-DK" sz="1400" b="1">
                <a:solidFill>
                  <a:srgbClr val="FF0000"/>
                </a:solidFill>
              </a:rPr>
              <a:t>det </a:t>
            </a:r>
            <a:r>
              <a:rPr lang="da-DK" altLang="da-DK" sz="1400" b="1" smtClean="0">
                <a:solidFill>
                  <a:srgbClr val="008000"/>
                </a:solidFill>
              </a:rPr>
              <a:t>mindst</a:t>
            </a:r>
            <a:r>
              <a:rPr lang="da-DK" altLang="da-DK" sz="1400" b="1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 (hvilket </a:t>
            </a:r>
            <a:r>
              <a:rPr lang="da-DK" altLang="da-DK" sz="1400" b="1" dirty="0">
                <a:solidFill>
                  <a:srgbClr val="FF0000"/>
                </a:solidFill>
              </a:rPr>
              <a:t>gør koden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lettere </a:t>
            </a:r>
            <a:r>
              <a:rPr lang="da-DK" altLang="da-DK" sz="1400" b="1" dirty="0">
                <a:solidFill>
                  <a:srgbClr val="FF0000"/>
                </a:solidFill>
              </a:rPr>
              <a:t>at forstå)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027" y="3731210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306270" y="3460932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804248" y="3019075"/>
            <a:ext cx="0" cy="4623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135027" y="2538945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152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en enkelt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klasser, hvor den ene sorterede efter navn og den 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én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klasse</a:t>
            </a:r>
            <a:r>
              <a:rPr lang="da-DK" sz="1800" kern="0" dirty="0"/>
              <a:t>, der først sorterer efter navn og dernæst efter </a:t>
            </a:r>
            <a:r>
              <a:rPr lang="da-DK" sz="1800" kern="0" dirty="0" smtClean="0"/>
              <a:t>alder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31640" y="4979623"/>
            <a:ext cx="22525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Bemærk, at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klassemetode, mens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almindelig 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99992" y="3660889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0327" y="48071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5858108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33621" y="4816397"/>
            <a:ext cx="2902017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nonym funktion (uden navn)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bruges som parameter til en anden funktion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22324" y="3072814"/>
            <a:ext cx="195637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behøver ikke at angive typerne</a:t>
            </a:r>
          </a:p>
          <a:p>
            <a:pPr marL="180975" indent="-180975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Dem deducerer oversætteren selv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445224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5857552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226642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Funktion (metode) der lægger 1 til parameteren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20298" y="4163084"/>
            <a:ext cx="21102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Tæt på den notation vi kender fra matematik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32186" y="4224639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23527" y="1830332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763688" y="2137728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mængde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repræsenteres som tekststrenge (</a:t>
            </a:r>
            <a:r>
              <a:rPr lang="da-DK" altLang="da-DK" sz="1800" dirty="0" err="1" smtClean="0">
                <a:ea typeface="ＭＳ Ｐゴシック" pitchFamily="34" charset="-128"/>
              </a:rPr>
              <a:t>String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err="1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endParaRPr lang="da-DK" altLang="da-DK" sz="1800" b="1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udskifte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oprettes. 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940152" y="5950512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interfaces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986357" y="4504733"/>
            <a:ext cx="2793575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Et versionsnummer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og de funktionelle algoritmeskabeloner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køæreprøven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4 studieteknikopgaver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skal vi om lidt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299082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Phone, </a:t>
            </a:r>
            <a:r>
              <a:rPr lang="da-DK" altLang="da-DK" sz="1700" dirty="0" err="1"/>
              <a:t>Pirate</a:t>
            </a:r>
            <a:r>
              <a:rPr lang="da-DK" altLang="da-DK" sz="1700" dirty="0"/>
              <a:t>, Car og Turtle, er 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den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 (studerende på Hold 1 slipper dog med 1 præsentation)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var der </a:t>
            </a:r>
            <a:r>
              <a:rPr lang="da-DK" sz="1800" spc="-20" dirty="0" smtClean="0">
                <a:ea typeface="ＭＳ Ｐゴシック" pitchFamily="34" charset="-128"/>
              </a:rPr>
              <a:t>75</a:t>
            </a:r>
            <a:r>
              <a:rPr lang="da-DK" sz="1800" spc="-20" dirty="0">
                <a:ea typeface="ＭＳ Ｐゴシック" pitchFamily="34" charset="-128"/>
              </a:rPr>
              <a:t> % som afleverede fuld besvarelse og </a:t>
            </a:r>
            <a:r>
              <a:rPr lang="da-DK" sz="1800" spc="-20" dirty="0" smtClean="0">
                <a:ea typeface="ＭＳ Ｐゴシック" pitchFamily="34" charset="-128"/>
              </a:rPr>
              <a:t>90</a:t>
            </a:r>
            <a:r>
              <a:rPr lang="da-DK" sz="1800" spc="-20" dirty="0">
                <a:ea typeface="ＭＳ Ｐゴシック" pitchFamily="34" charset="-128"/>
              </a:rPr>
              <a:t> % </a:t>
            </a:r>
            <a:r>
              <a:rPr lang="da-DK" sz="1800" spc="-20" dirty="0" smtClean="0">
                <a:ea typeface="ＭＳ Ｐゴシック" pitchFamily="34" charset="-128"/>
              </a:rPr>
              <a:t>fik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11 minutter og 13 sekunder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D</a:t>
            </a:r>
            <a:r>
              <a:rPr lang="da-DK" sz="1800" spc="-20" dirty="0" smtClean="0">
                <a:ea typeface="ＭＳ Ｐゴシック" pitchFamily="34" charset="-128"/>
              </a:rPr>
              <a:t>e tre hidtil hurtigste tider indehaves af Hans Christian, Magnus og Mikkel, som nu alle </a:t>
            </a:r>
            <a:r>
              <a:rPr lang="da-DK" sz="1800" spc="-20" smtClean="0">
                <a:ea typeface="ＭＳ Ｐゴシック" pitchFamily="34" charset="-128"/>
              </a:rPr>
              <a:t>er instruktorer på kurset</a:t>
            </a:r>
            <a:endParaRPr lang="da-DK" sz="1800" spc="-20" dirty="0">
              <a:ea typeface="ＭＳ Ｐゴシック" pitchFamily="34" charset="-128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endParaRPr lang="da-DK" altLang="da-DK" sz="1800" spc="-2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i et metodekald (som argument for en parameter)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4178744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6804248" y="5307287"/>
            <a:ext cx="0" cy="3662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72200" y="5667489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(som regel)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Tegn (char værdier) fra en tekststreng (String)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uendelige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8527</TotalTime>
  <Words>5733</Words>
  <Application>Microsoft Office PowerPoint</Application>
  <PresentationFormat>On-screen Show (4:3)</PresentationFormat>
  <Paragraphs>823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ＭＳ Ｐゴシック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758</cp:revision>
  <cp:lastPrinted>2019-03-15T06:41:46Z</cp:lastPrinted>
  <dcterms:created xsi:type="dcterms:W3CDTF">2009-09-02T10:07:09Z</dcterms:created>
  <dcterms:modified xsi:type="dcterms:W3CDTF">2021-09-30T11:18:05Z</dcterms:modified>
</cp:coreProperties>
</file>