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86" r:id="rId2"/>
    <p:sldId id="382" r:id="rId3"/>
    <p:sldId id="385" r:id="rId4"/>
    <p:sldId id="391" r:id="rId5"/>
    <p:sldId id="384" r:id="rId6"/>
    <p:sldId id="390" r:id="rId7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8000"/>
    <a:srgbClr val="000066"/>
    <a:srgbClr val="0000FF"/>
    <a:srgbClr val="CCECFF"/>
    <a:srgbClr val="CCFFCC"/>
    <a:srgbClr val="FFEBFF"/>
    <a:srgbClr val="FFFFCC"/>
    <a:srgbClr val="CC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55" autoAdjust="0"/>
    <p:restoredTop sz="94703" autoAdjust="0"/>
  </p:normalViewPr>
  <p:slideViewPr>
    <p:cSldViewPr>
      <p:cViewPr varScale="1">
        <p:scale>
          <a:sx n="74" d="100"/>
          <a:sy n="74" d="100"/>
        </p:scale>
        <p:origin x="8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996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4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4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5C4EE06-468B-4C8F-AFEE-EA804ACBE54B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94869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0651"/>
            <a:ext cx="4958993" cy="447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B6A212E3-42E5-43A1-B9D2-7C66942FCF9F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10006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7858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784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2163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66979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6135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title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</a:t>
            </a:r>
            <a:endParaRPr lang="da-DK" altLang="da-DK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text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styles</a:t>
            </a:r>
            <a:endParaRPr lang="da-DK" altLang="da-DK" dirty="0" smtClean="0"/>
          </a:p>
          <a:p>
            <a:pPr lvl="1"/>
            <a:r>
              <a:rPr lang="da-DK" altLang="da-DK" dirty="0" smtClean="0"/>
              <a:t>Second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2"/>
            <a:r>
              <a:rPr lang="da-DK" altLang="da-DK" dirty="0" smtClean="0"/>
              <a:t>Third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3"/>
            <a:r>
              <a:rPr lang="da-DK" altLang="da-DK" dirty="0" err="1" smtClean="0"/>
              <a:t>Fourth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4"/>
            <a:r>
              <a:rPr lang="da-DK" altLang="da-DK" dirty="0" smtClean="0"/>
              <a:t>Fifth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C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86285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Information om køreprøven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496944" cy="482453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Køreprøven afvikles ved starten af</a:t>
            </a:r>
            <a:r>
              <a:rPr lang="da-DK" sz="1800" dirty="0" smtClean="0">
                <a:solidFill>
                  <a:srgbClr val="002060"/>
                </a:solidFill>
              </a:rPr>
              <a:t> seminar 5</a:t>
            </a:r>
            <a:r>
              <a:rPr lang="da-DK" sz="1800" b="0" dirty="0" smtClean="0">
                <a:solidFill>
                  <a:srgbClr val="002060"/>
                </a:solidFill>
              </a:rPr>
              <a:t> fredag den 12. marts kl 9.00</a:t>
            </a:r>
          </a:p>
          <a:p>
            <a:pPr>
              <a:spcBef>
                <a:spcPts val="1800"/>
              </a:spcBef>
            </a:pPr>
            <a:r>
              <a:rPr lang="da-DK" sz="1800" b="0" spc="-60" dirty="0" smtClean="0"/>
              <a:t>Køreprøven er obligatorisk og skal gennemføres for at komme til mundtlig eksamen</a:t>
            </a:r>
          </a:p>
          <a:p>
            <a:pPr>
              <a:spcBef>
                <a:spcPts val="600"/>
              </a:spcBef>
            </a:pPr>
            <a:r>
              <a:rPr lang="da-DK" sz="1800" b="0" dirty="0" smtClean="0"/>
              <a:t>Inden køreprøven skal du have </a:t>
            </a:r>
            <a:r>
              <a:rPr lang="da-DK" sz="1800" b="0" dirty="0" smtClean="0"/>
              <a:t>godkendt </a:t>
            </a:r>
            <a:r>
              <a:rPr lang="da-DK" sz="1800" dirty="0" smtClean="0"/>
              <a:t>alle</a:t>
            </a:r>
            <a:r>
              <a:rPr lang="da-DK" sz="1800" b="0" dirty="0" smtClean="0"/>
              <a:t> </a:t>
            </a:r>
            <a:r>
              <a:rPr lang="da-DK" sz="1800" dirty="0" smtClean="0"/>
              <a:t>afleveringsopgaver fra Seminar 1-4</a:t>
            </a:r>
            <a:r>
              <a:rPr lang="da-DK" sz="1800" b="0" dirty="0" smtClean="0"/>
              <a:t> (inklusiv Quiz 1-4</a:t>
            </a:r>
            <a:r>
              <a:rPr lang="da-DK" sz="1800" b="0" dirty="0" smtClean="0"/>
              <a:t>). Hvis der mangler opgaver fratrækkes 1,0 point pr opgave, der ikke er godkendt</a:t>
            </a:r>
            <a:endParaRPr lang="da-DK" sz="1800" b="0" dirty="0" smtClean="0"/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0066"/>
                </a:solidFill>
              </a:rPr>
              <a:t>Køreprøven er </a:t>
            </a:r>
            <a:r>
              <a:rPr lang="da-DK" sz="1800" b="0" dirty="0">
                <a:solidFill>
                  <a:srgbClr val="000066"/>
                </a:solidFill>
              </a:rPr>
              <a:t>en </a:t>
            </a:r>
            <a:r>
              <a:rPr lang="da-DK" sz="1800" dirty="0">
                <a:solidFill>
                  <a:srgbClr val="000066"/>
                </a:solidFill>
              </a:rPr>
              <a:t>30 minutters praktisk prøve</a:t>
            </a:r>
            <a:r>
              <a:rPr lang="da-DK" sz="1800" b="0" dirty="0">
                <a:solidFill>
                  <a:srgbClr val="000066"/>
                </a:solidFill>
              </a:rPr>
              <a:t> uden </a:t>
            </a:r>
            <a:r>
              <a:rPr lang="da-DK" sz="1800" b="0" dirty="0" smtClean="0">
                <a:solidFill>
                  <a:srgbClr val="000066"/>
                </a:solidFill>
              </a:rPr>
              <a:t>forberedelse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Du 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skal </a:t>
            </a:r>
            <a:r>
              <a:rPr lang="da-DK" sz="1800" b="1" dirty="0" smtClean="0">
                <a:solidFill>
                  <a:srgbClr val="A50021"/>
                </a:solidFill>
                <a:cs typeface="ＭＳ Ｐゴシック" pitchFamily="-106" charset="-128"/>
              </a:rPr>
              <a:t>bruge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en bærbar computer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 og har selv ansvar for, at den fungerer tilfredsstillende og har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netadgang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, således at du kan tilgå </a:t>
            </a: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opgaven, Javas klassebibliotek og aflevere din opgave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spc="-50" dirty="0">
                <a:cs typeface="ＭＳ Ｐゴシック" charset="-128"/>
              </a:rPr>
              <a:t>Vi starter med en kort gennemgang af </a:t>
            </a:r>
            <a:r>
              <a:rPr lang="da-DK" sz="1800" b="1" spc="-50" dirty="0">
                <a:cs typeface="ＭＳ Ｐゴシック" charset="-128"/>
              </a:rPr>
              <a:t>reglerne</a:t>
            </a:r>
            <a:r>
              <a:rPr lang="da-DK" sz="1800" spc="-50" dirty="0">
                <a:cs typeface="ＭＳ Ｐゴシック" charset="-128"/>
              </a:rPr>
              <a:t> </a:t>
            </a:r>
            <a:r>
              <a:rPr lang="da-DK" sz="1800" spc="-50" dirty="0" smtClean="0">
                <a:cs typeface="ＭＳ Ｐゴシック" charset="-128"/>
              </a:rPr>
              <a:t>(som beskrevet i dette slides sæt)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cs typeface="ＭＳ Ｐゴシック" charset="-128"/>
              </a:rPr>
              <a:t>Derefter offentliggøres </a:t>
            </a:r>
            <a:r>
              <a:rPr lang="da-DK" sz="1800" b="1" dirty="0" smtClean="0">
                <a:cs typeface="ＭＳ Ｐゴシック" charset="-128"/>
              </a:rPr>
              <a:t>opgavesættet</a:t>
            </a:r>
            <a:r>
              <a:rPr lang="da-DK" sz="1800" dirty="0" smtClean="0">
                <a:cs typeface="ＭＳ Ｐゴシック" charset="-128"/>
              </a:rPr>
              <a:t> ved at en ny side ”Køreprøveopgave”, der befinder sig umiddelbart under ”Vigtige meddelelser”, gøres synlig for jer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spc="-40" dirty="0" smtClean="0">
                <a:cs typeface="ＭＳ Ｐゴシック" charset="-128"/>
              </a:rPr>
              <a:t>Hvis I har mulighed for det, vil det nok være nyttigt at </a:t>
            </a:r>
            <a:r>
              <a:rPr lang="da-DK" sz="1800" b="1" spc="-40" dirty="0" smtClean="0">
                <a:cs typeface="ＭＳ Ｐゴシック" charset="-128"/>
              </a:rPr>
              <a:t>printe</a:t>
            </a:r>
            <a:r>
              <a:rPr lang="da-DK" sz="1800" spc="-40" dirty="0" smtClean="0">
                <a:cs typeface="ＭＳ Ｐゴシック" charset="-128"/>
              </a:rPr>
              <a:t> opgaveformuleringen</a:t>
            </a:r>
            <a:endParaRPr lang="da-DK" sz="1800" spc="-40" dirty="0">
              <a:cs typeface="ＭＳ Ｐゴシック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00542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Din besvarelse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472608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Hver </a:t>
            </a:r>
            <a:r>
              <a:rPr lang="da-DK" sz="1800" dirty="0">
                <a:solidFill>
                  <a:srgbClr val="002060"/>
                </a:solidFill>
                <a:cs typeface="ＭＳ Ｐゴシック" pitchFamily="-106" charset="-128"/>
              </a:rPr>
              <a:t>eksaminand skal individuelt løse en </a:t>
            </a:r>
            <a:r>
              <a:rPr lang="da-DK" sz="1800" b="1" dirty="0">
                <a:solidFill>
                  <a:srgbClr val="002060"/>
                </a:solidFill>
                <a:cs typeface="ＭＳ Ｐゴシック" pitchFamily="-106" charset="-128"/>
              </a:rPr>
              <a:t>simpel programmeringsopgave</a:t>
            </a:r>
            <a:r>
              <a:rPr lang="da-DK" sz="1800" dirty="0">
                <a:solidFill>
                  <a:srgbClr val="002060"/>
                </a:solidFill>
                <a:cs typeface="ＭＳ Ｐゴシック" pitchFamily="-106" charset="-128"/>
              </a:rPr>
              <a:t> 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Opgavesættet </a:t>
            </a:r>
            <a:r>
              <a:rPr lang="da-DK" sz="1800" dirty="0">
                <a:solidFill>
                  <a:srgbClr val="002060"/>
                </a:solidFill>
                <a:cs typeface="ＭＳ Ｐゴシック" pitchFamily="-106" charset="-128"/>
              </a:rPr>
              <a:t>består af </a:t>
            </a:r>
            <a:r>
              <a:rPr lang="da-DK" sz="1800" b="1" dirty="0" smtClean="0">
                <a:solidFill>
                  <a:srgbClr val="002060"/>
                </a:solidFill>
                <a:cs typeface="ＭＳ Ｐゴシック" pitchFamily="-106" charset="-128"/>
              </a:rPr>
              <a:t>10 spørgsmål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, som vi anbefaler, at man løser i </a:t>
            </a:r>
            <a:r>
              <a:rPr lang="da-DK" sz="1800" b="1" dirty="0" smtClean="0">
                <a:solidFill>
                  <a:srgbClr val="002060"/>
                </a:solidFill>
                <a:cs typeface="ＭＳ Ｐゴシック" pitchFamily="-106" charset="-128"/>
              </a:rPr>
              <a:t>rækkefølge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Springer man et spørgsmål over, kan det være vanskeligt/umuligt at løse nogle af de efterfølgende (det gælder specielt de første spørgsmål)</a:t>
            </a:r>
            <a:endParaRPr lang="da-DK" sz="1800" dirty="0">
              <a:solidFill>
                <a:srgbClr val="002060"/>
              </a:solidFill>
              <a:cs typeface="ＭＳ Ｐゴシック" pitchFamily="-106" charset="-128"/>
            </a:endParaRP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Da eksamen afvikles via Zoom, tjekker vi </a:t>
            </a:r>
            <a:r>
              <a:rPr lang="da-DK" sz="1800" b="1" u="sng" dirty="0" smtClean="0">
                <a:solidFill>
                  <a:srgbClr val="A50021"/>
                </a:solidFill>
              </a:rPr>
              <a:t>ikke</a:t>
            </a:r>
            <a:r>
              <a:rPr lang="da-DK" sz="1800" dirty="0" smtClean="0">
                <a:solidFill>
                  <a:srgbClr val="A50021"/>
                </a:solidFill>
              </a:rPr>
              <a:t> din kode, når du passerer et tjekpunkt – idet vi vurderer, at det vil tage for lang tid og give et for stort afbræk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Vi tjekker derfor først din kode, når du har afleveret</a:t>
            </a: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Lav dit </a:t>
            </a:r>
            <a:r>
              <a:rPr lang="da-DK" sz="1800" b="0" dirty="0">
                <a:solidFill>
                  <a:srgbClr val="002060"/>
                </a:solidFill>
              </a:rPr>
              <a:t>program så </a:t>
            </a:r>
            <a:r>
              <a:rPr lang="da-DK" sz="1800" dirty="0">
                <a:solidFill>
                  <a:srgbClr val="002060"/>
                </a:solidFill>
              </a:rPr>
              <a:t>letlæseligt</a:t>
            </a:r>
            <a:r>
              <a:rPr lang="da-DK" sz="1800" b="0" dirty="0">
                <a:solidFill>
                  <a:srgbClr val="002060"/>
                </a:solidFill>
              </a:rPr>
              <a:t> og </a:t>
            </a:r>
            <a:r>
              <a:rPr lang="da-DK" sz="1800" dirty="0">
                <a:solidFill>
                  <a:srgbClr val="002060"/>
                </a:solidFill>
              </a:rPr>
              <a:t>velstruktureret</a:t>
            </a:r>
            <a:r>
              <a:rPr lang="da-DK" sz="1800" b="0" dirty="0">
                <a:solidFill>
                  <a:srgbClr val="002060"/>
                </a:solidFill>
              </a:rPr>
              <a:t> som </a:t>
            </a:r>
            <a:r>
              <a:rPr lang="da-DK" sz="1800" b="0" dirty="0" smtClean="0">
                <a:solidFill>
                  <a:srgbClr val="002060"/>
                </a:solidFill>
              </a:rPr>
              <a:t>muligt</a:t>
            </a:r>
            <a:br>
              <a:rPr lang="da-DK" sz="1800" b="0" dirty="0" smtClean="0">
                <a:solidFill>
                  <a:srgbClr val="002060"/>
                </a:solidFill>
              </a:rPr>
            </a:br>
            <a:r>
              <a:rPr lang="da-DK" sz="1800" b="0" dirty="0" smtClean="0">
                <a:solidFill>
                  <a:srgbClr val="002060"/>
                </a:solidFill>
              </a:rPr>
              <a:t>(og overhold Java </a:t>
            </a:r>
            <a:r>
              <a:rPr lang="da-DK" sz="1800" b="0" dirty="0" err="1">
                <a:solidFill>
                  <a:srgbClr val="002060"/>
                </a:solidFill>
              </a:rPr>
              <a:t>style</a:t>
            </a:r>
            <a:r>
              <a:rPr lang="da-DK" sz="1800" b="0" dirty="0">
                <a:solidFill>
                  <a:srgbClr val="002060"/>
                </a:solidFill>
              </a:rPr>
              <a:t> guiden)</a:t>
            </a:r>
          </a:p>
          <a:p>
            <a:pPr>
              <a:spcBef>
                <a:spcPts val="600"/>
              </a:spcBef>
            </a:pPr>
            <a:r>
              <a:rPr lang="da-DK" sz="1800" b="0" dirty="0">
                <a:solidFill>
                  <a:srgbClr val="002060"/>
                </a:solidFill>
              </a:rPr>
              <a:t>Ved </a:t>
            </a:r>
            <a:r>
              <a:rPr lang="da-DK" sz="1800" b="0" dirty="0" smtClean="0">
                <a:solidFill>
                  <a:srgbClr val="002060"/>
                </a:solidFill>
              </a:rPr>
              <a:t>køreprøven behøver du </a:t>
            </a:r>
            <a:r>
              <a:rPr lang="da-DK" sz="1800" u="sng" dirty="0" smtClean="0">
                <a:solidFill>
                  <a:srgbClr val="002060"/>
                </a:solidFill>
              </a:rPr>
              <a:t>ikke</a:t>
            </a:r>
            <a:r>
              <a:rPr lang="da-DK" sz="1800" b="0" dirty="0" smtClean="0">
                <a:solidFill>
                  <a:srgbClr val="002060"/>
                </a:solidFill>
              </a:rPr>
              <a:t> </a:t>
            </a:r>
            <a:r>
              <a:rPr lang="da-DK" sz="1800" b="0" dirty="0">
                <a:solidFill>
                  <a:srgbClr val="002060"/>
                </a:solidFill>
              </a:rPr>
              <a:t>at bruge tid på at skrive </a:t>
            </a:r>
            <a:r>
              <a:rPr lang="da-DK" sz="1800" dirty="0" smtClean="0">
                <a:solidFill>
                  <a:srgbClr val="002060"/>
                </a:solidFill>
              </a:rPr>
              <a:t>kommentarer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Vi anbefaler dog, at du indsætter </a:t>
            </a:r>
            <a:r>
              <a:rPr lang="da-DK" sz="1800" dirty="0" smtClean="0">
                <a:solidFill>
                  <a:srgbClr val="002060"/>
                </a:solidFill>
              </a:rPr>
              <a:t>forklarende tekst</a:t>
            </a:r>
            <a:r>
              <a:rPr lang="da-DK" sz="1800" b="0" dirty="0" smtClean="0">
                <a:solidFill>
                  <a:srgbClr val="002060"/>
                </a:solidFill>
              </a:rPr>
              <a:t> i dine udskrifter, så du</a:t>
            </a:r>
            <a:br>
              <a:rPr lang="da-DK" sz="1800" b="0" dirty="0" smtClean="0">
                <a:solidFill>
                  <a:srgbClr val="002060"/>
                </a:solidFill>
              </a:rPr>
            </a:br>
            <a:r>
              <a:rPr lang="da-DK" sz="1800" b="0" dirty="0" smtClean="0">
                <a:solidFill>
                  <a:srgbClr val="002060"/>
                </a:solidFill>
              </a:rPr>
              <a:t>(og instruktorerne) kan se, hvad det er, du forsøger at skrive ud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Testserveren</a:t>
            </a:r>
            <a:r>
              <a:rPr lang="da-DK" sz="1800" dirty="0">
                <a:solidFill>
                  <a:srgbClr val="A50021"/>
                </a:solidFill>
              </a:rPr>
              <a:t> anvendes </a:t>
            </a:r>
            <a:r>
              <a:rPr lang="da-DK" sz="1800" b="1" u="sng" dirty="0" smtClean="0">
                <a:solidFill>
                  <a:srgbClr val="A50021"/>
                </a:solidFill>
              </a:rPr>
              <a:t>ikke</a:t>
            </a:r>
            <a:r>
              <a:rPr lang="da-DK" sz="1800" dirty="0" smtClean="0">
                <a:solidFill>
                  <a:srgbClr val="A50021"/>
                </a:solidFill>
              </a:rPr>
              <a:t> </a:t>
            </a:r>
            <a:r>
              <a:rPr lang="da-DK" sz="1800" dirty="0">
                <a:solidFill>
                  <a:srgbClr val="A50021"/>
                </a:solidFill>
              </a:rPr>
              <a:t>under køreprøven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97768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Tilladt / forbudt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321" y="1077120"/>
            <a:ext cx="8568183" cy="5184576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Alle spørgsmål skal løses </a:t>
            </a:r>
            <a:r>
              <a:rPr lang="da-DK" sz="1800" dirty="0">
                <a:solidFill>
                  <a:srgbClr val="A50021"/>
                </a:solidFill>
              </a:rPr>
              <a:t>ved hjælp af </a:t>
            </a:r>
            <a:r>
              <a:rPr lang="da-DK" sz="1800" b="1" dirty="0">
                <a:solidFill>
                  <a:srgbClr val="A50021"/>
                </a:solidFill>
              </a:rPr>
              <a:t>imperativ </a:t>
            </a:r>
            <a:r>
              <a:rPr lang="da-DK" sz="1800" b="1" dirty="0" smtClean="0">
                <a:solidFill>
                  <a:srgbClr val="A50021"/>
                </a:solidFill>
              </a:rPr>
              <a:t>programmering</a:t>
            </a:r>
            <a:r>
              <a:rPr lang="da-DK" sz="1800" dirty="0" smtClean="0">
                <a:solidFill>
                  <a:srgbClr val="A50021"/>
                </a:solidFill>
              </a:rPr>
              <a:t> (de ting, som I har lært indtil nu)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Man </a:t>
            </a:r>
            <a:r>
              <a:rPr lang="da-DK" sz="1800" dirty="0">
                <a:solidFill>
                  <a:srgbClr val="A50021"/>
                </a:solidFill>
              </a:rPr>
              <a:t>må altså </a:t>
            </a:r>
            <a:r>
              <a:rPr lang="da-DK" sz="1800" b="1" u="sng" dirty="0">
                <a:solidFill>
                  <a:srgbClr val="A50021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bruge streams og lambda'er (som </a:t>
            </a:r>
            <a:r>
              <a:rPr lang="da-DK" sz="1800" dirty="0" smtClean="0">
                <a:solidFill>
                  <a:srgbClr val="A50021"/>
                </a:solidFill>
              </a:rPr>
              <a:t>først introduceres ved Seminar 5 efter køreprøven)</a:t>
            </a: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/>
              <a:t>Da vi ikke har nogen mulighed for at tjekke, hvad I bruger, er </a:t>
            </a:r>
            <a:r>
              <a:rPr lang="da-DK" sz="1800" b="1" dirty="0" smtClean="0"/>
              <a:t>alle hjælpemidler</a:t>
            </a:r>
            <a:r>
              <a:rPr lang="da-DK" sz="1800" dirty="0" smtClean="0"/>
              <a:t> tilladt 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/>
              <a:t>Man må også</a:t>
            </a:r>
            <a:r>
              <a:rPr lang="da-DK" sz="1800" b="1" dirty="0" smtClean="0"/>
              <a:t> </a:t>
            </a:r>
            <a:r>
              <a:rPr lang="da-DK" sz="1800" b="1" dirty="0"/>
              <a:t>auto-generere</a:t>
            </a:r>
            <a:r>
              <a:rPr lang="da-DK" sz="1800" dirty="0"/>
              <a:t> kode </a:t>
            </a:r>
            <a:r>
              <a:rPr lang="da-DK" sz="1800" dirty="0" smtClean="0"/>
              <a:t>for konstruktører</a:t>
            </a:r>
            <a:r>
              <a:rPr lang="da-DK" sz="1800" dirty="0"/>
              <a:t>, </a:t>
            </a:r>
            <a:r>
              <a:rPr lang="da-DK" sz="1800" dirty="0" smtClean="0"/>
              <a:t>accessor metoder</a:t>
            </a:r>
            <a:r>
              <a:rPr lang="da-DK" sz="1800" dirty="0"/>
              <a:t>, import sætninger og </a:t>
            </a:r>
            <a:r>
              <a:rPr lang="da-DK" sz="1800" dirty="0" smtClean="0"/>
              <a:t>lignende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/>
              <a:t>Det </a:t>
            </a:r>
            <a:r>
              <a:rPr lang="da-DK" sz="1800" dirty="0"/>
              <a:t>er </a:t>
            </a:r>
            <a:r>
              <a:rPr lang="da-DK" sz="1800" b="1" u="sng" dirty="0"/>
              <a:t>ikke</a:t>
            </a:r>
            <a:r>
              <a:rPr lang="da-DK" sz="1800" dirty="0"/>
              <a:t> </a:t>
            </a:r>
            <a:r>
              <a:rPr lang="da-DK" sz="1800" dirty="0" smtClean="0"/>
              <a:t>tilladt, at andre personer opholder sig i samme lokale som jer under </a:t>
            </a:r>
            <a:r>
              <a:rPr lang="da-DK" sz="1800" spc="-20" dirty="0" smtClean="0"/>
              <a:t>prøven, og man må heller ikke kommunikere med udenforstående under prøven</a:t>
            </a: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Man får op til </a:t>
            </a:r>
            <a:r>
              <a:rPr lang="da-DK" sz="1800" b="1" dirty="0">
                <a:solidFill>
                  <a:srgbClr val="A50021"/>
                </a:solidFill>
              </a:rPr>
              <a:t>2 point</a:t>
            </a:r>
            <a:r>
              <a:rPr lang="da-DK" sz="1800" dirty="0">
                <a:solidFill>
                  <a:srgbClr val="A50021"/>
                </a:solidFill>
              </a:rPr>
              <a:t> for </a:t>
            </a:r>
            <a:r>
              <a:rPr lang="da-DK" sz="1800" b="1" dirty="0">
                <a:solidFill>
                  <a:srgbClr val="A50021"/>
                </a:solidFill>
              </a:rPr>
              <a:t>hvert tjekpunkt</a:t>
            </a:r>
            <a:r>
              <a:rPr lang="da-DK" sz="1800" dirty="0">
                <a:solidFill>
                  <a:srgbClr val="A50021"/>
                </a:solidFill>
              </a:rPr>
              <a:t>, dvs. at fuld besvarelse giver 8 </a:t>
            </a:r>
            <a:r>
              <a:rPr lang="da-DK" sz="1800" dirty="0" smtClean="0">
                <a:solidFill>
                  <a:srgbClr val="A50021"/>
                </a:solidFill>
              </a:rPr>
              <a:t>point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Hvis et tjekpunkt er </a:t>
            </a:r>
            <a:r>
              <a:rPr lang="da-DK" sz="1800" b="1" dirty="0" smtClean="0">
                <a:solidFill>
                  <a:srgbClr val="A50021"/>
                </a:solidFill>
              </a:rPr>
              <a:t>delvist besvaret</a:t>
            </a:r>
            <a:r>
              <a:rPr lang="da-DK" sz="1800" dirty="0" smtClean="0">
                <a:solidFill>
                  <a:srgbClr val="A50021"/>
                </a:solidFill>
              </a:rPr>
              <a:t> kan man få 0,5, 1,0 eller 1,5 point for det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Man kan </a:t>
            </a:r>
            <a:r>
              <a:rPr lang="da-DK" sz="1800" b="1" dirty="0">
                <a:solidFill>
                  <a:srgbClr val="A50021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dumpe køreprøven, men da det er en obligatorisk opgave skal man </a:t>
            </a:r>
            <a:r>
              <a:rPr lang="da-DK" sz="1800" b="1" dirty="0" smtClean="0">
                <a:solidFill>
                  <a:srgbClr val="A50021"/>
                </a:solidFill>
              </a:rPr>
              <a:t>deltage</a:t>
            </a:r>
            <a:endParaRPr lang="da-DK" sz="1800" b="1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Pointene tæller med ved fastlæggelsen af den </a:t>
            </a:r>
            <a:r>
              <a:rPr lang="da-DK" sz="1800" b="1" dirty="0">
                <a:solidFill>
                  <a:srgbClr val="A50021"/>
                </a:solidFill>
              </a:rPr>
              <a:t>endelige karakter</a:t>
            </a:r>
            <a:r>
              <a:rPr lang="da-DK" sz="1800" dirty="0">
                <a:solidFill>
                  <a:srgbClr val="A50021"/>
                </a:solidFill>
              </a:rPr>
              <a:t> for </a:t>
            </a:r>
            <a:r>
              <a:rPr lang="da-DK" sz="1800" dirty="0" smtClean="0">
                <a:solidFill>
                  <a:srgbClr val="A50021"/>
                </a:solidFill>
              </a:rPr>
              <a:t>kurset</a:t>
            </a:r>
            <a:endParaRPr lang="da-DK" sz="1800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11138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Afslutning / hjælp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74985"/>
            <a:ext cx="8496175" cy="5184576"/>
          </a:xfrm>
        </p:spPr>
        <p:txBody>
          <a:bodyPr/>
          <a:lstStyle/>
          <a:p>
            <a:r>
              <a:rPr lang="da-DK" sz="1800" b="0" dirty="0" smtClean="0"/>
              <a:t>Ved køreprøvens start går I ind i det </a:t>
            </a:r>
            <a:r>
              <a:rPr lang="da-DK" sz="1800" dirty="0" smtClean="0"/>
              <a:t>breakout rum</a:t>
            </a:r>
            <a:r>
              <a:rPr lang="da-DK" sz="1800" b="0" dirty="0" smtClean="0"/>
              <a:t>, der bærer jeres navn. Her skal I befinde jer under prøven</a:t>
            </a:r>
          </a:p>
          <a:p>
            <a:r>
              <a:rPr lang="da-DK" sz="1800" b="0" dirty="0" smtClean="0"/>
              <a:t>Hvis I får behov for </a:t>
            </a:r>
            <a:r>
              <a:rPr lang="da-DK" sz="1800" dirty="0" smtClean="0"/>
              <a:t>hjælp</a:t>
            </a:r>
            <a:r>
              <a:rPr lang="da-DK" sz="1800" b="0" dirty="0" smtClean="0"/>
              <a:t> (eller har spørgsmål til opgaven) tilkalder I en instruktor, på samme måde som under seminarerne, dvs. ved at trykke på linket ”</a:t>
            </a:r>
            <a:r>
              <a:rPr lang="da-DK" sz="1800" dirty="0" smtClean="0"/>
              <a:t>Tilkald hjælp</a:t>
            </a:r>
            <a:r>
              <a:rPr lang="da-DK" sz="1800" b="0" dirty="0" smtClean="0"/>
              <a:t>” under ”Seminar 1” i ”Program for seminarer”</a:t>
            </a:r>
          </a:p>
          <a:p>
            <a:r>
              <a:rPr lang="da-DK" sz="1800" b="0" dirty="0"/>
              <a:t>I kan dele jeres </a:t>
            </a:r>
            <a:r>
              <a:rPr lang="da-DK" sz="1800" dirty="0"/>
              <a:t>skærm</a:t>
            </a:r>
            <a:r>
              <a:rPr lang="da-DK" sz="1800" b="0" dirty="0"/>
              <a:t> ved at trykke på </a:t>
            </a:r>
            <a:r>
              <a:rPr lang="da-DK" sz="1800" b="0" dirty="0" smtClean="0"/>
              <a:t>”Share Screen”</a:t>
            </a:r>
            <a:endParaRPr lang="da-DK" sz="1800" b="0" dirty="0"/>
          </a:p>
          <a:p>
            <a:r>
              <a:rPr lang="da-DK" sz="1800" b="0" dirty="0" smtClean="0"/>
              <a:t>Det </a:t>
            </a:r>
            <a:r>
              <a:rPr lang="da-DK" sz="1800" b="0" dirty="0"/>
              <a:t>er </a:t>
            </a:r>
            <a:r>
              <a:rPr lang="da-DK" sz="1800" dirty="0"/>
              <a:t>strengt forbudt</a:t>
            </a:r>
            <a:r>
              <a:rPr lang="da-DK" sz="1800" b="0" dirty="0"/>
              <a:t> at gå ind i </a:t>
            </a:r>
            <a:r>
              <a:rPr lang="da-DK" sz="1800" dirty="0"/>
              <a:t>andres</a:t>
            </a:r>
            <a:r>
              <a:rPr lang="da-DK" sz="1800" b="0" dirty="0"/>
              <a:t> </a:t>
            </a:r>
            <a:r>
              <a:rPr lang="da-DK" sz="1800" b="0" dirty="0" smtClean="0"/>
              <a:t>Breakout </a:t>
            </a:r>
            <a:r>
              <a:rPr lang="da-DK" sz="1800" b="0" dirty="0"/>
              <a:t>rum</a:t>
            </a:r>
          </a:p>
          <a:p>
            <a:r>
              <a:rPr lang="da-DK" sz="1800" b="0" dirty="0" smtClean="0"/>
              <a:t>Opstår der </a:t>
            </a:r>
            <a:r>
              <a:rPr lang="da-DK" sz="1800" dirty="0" smtClean="0"/>
              <a:t>tekniske problemer</a:t>
            </a:r>
            <a:r>
              <a:rPr lang="da-DK" sz="1800" b="0" dirty="0" smtClean="0"/>
              <a:t> omkring Breakout rummet, må I gerne gå tilbage til hovedrummet og snakke med os der</a:t>
            </a:r>
          </a:p>
          <a:p>
            <a:r>
              <a:rPr lang="da-DK" sz="1800" b="0" dirty="0" smtClean="0"/>
              <a:t>I nødsfald kan I </a:t>
            </a:r>
            <a:r>
              <a:rPr lang="da-DK" sz="1800" dirty="0" smtClean="0"/>
              <a:t>ringe</a:t>
            </a:r>
            <a:r>
              <a:rPr lang="da-DK" sz="1800" b="0" dirty="0" smtClean="0"/>
              <a:t> til os på de telefonnumre, der står under ”Tilkald hjælp”</a:t>
            </a:r>
            <a:endParaRPr lang="da-DK" sz="1800" b="0" dirty="0" smtClean="0">
              <a:solidFill>
                <a:srgbClr val="000066"/>
              </a:solidFill>
            </a:endParaRPr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0066"/>
                </a:solidFill>
              </a:rPr>
              <a:t>Når </a:t>
            </a:r>
            <a:r>
              <a:rPr lang="da-DK" sz="1800" b="0" dirty="0">
                <a:solidFill>
                  <a:srgbClr val="000066"/>
                </a:solidFill>
              </a:rPr>
              <a:t>køreprøven er </a:t>
            </a:r>
            <a:r>
              <a:rPr lang="da-DK" sz="1800" b="0" dirty="0" smtClean="0">
                <a:solidFill>
                  <a:srgbClr val="000066"/>
                </a:solidFill>
              </a:rPr>
              <a:t>slut, </a:t>
            </a:r>
            <a:r>
              <a:rPr lang="da-DK" sz="1800" dirty="0" smtClean="0">
                <a:solidFill>
                  <a:srgbClr val="000066"/>
                </a:solidFill>
              </a:rPr>
              <a:t>afleveres</a:t>
            </a:r>
            <a:r>
              <a:rPr lang="da-DK" sz="1800" b="0" dirty="0" smtClean="0">
                <a:solidFill>
                  <a:srgbClr val="000066"/>
                </a:solidFill>
              </a:rPr>
              <a:t> jeres projekt</a:t>
            </a:r>
            <a:r>
              <a:rPr lang="da-DK" sz="1800" b="0" dirty="0">
                <a:solidFill>
                  <a:srgbClr val="000066"/>
                </a:solidFill>
              </a:rPr>
              <a:t> </a:t>
            </a:r>
            <a:r>
              <a:rPr lang="da-DK" sz="1800" b="0" dirty="0" smtClean="0">
                <a:solidFill>
                  <a:srgbClr val="000066"/>
                </a:solidFill>
              </a:rPr>
              <a:t>på </a:t>
            </a:r>
            <a:r>
              <a:rPr lang="da-DK" sz="1800" b="0" dirty="0">
                <a:solidFill>
                  <a:srgbClr val="000066"/>
                </a:solidFill>
              </a:rPr>
              <a:t>samme måde som </a:t>
            </a:r>
            <a:r>
              <a:rPr lang="da-DK" sz="1800" b="0" dirty="0" smtClean="0">
                <a:solidFill>
                  <a:srgbClr val="000066"/>
                </a:solidFill>
              </a:rPr>
              <a:t>ved de </a:t>
            </a:r>
            <a:r>
              <a:rPr lang="da-DK" sz="1800" b="0" dirty="0">
                <a:solidFill>
                  <a:srgbClr val="000066"/>
                </a:solidFill>
              </a:rPr>
              <a:t>almindelige afleveringer i løbet af </a:t>
            </a:r>
            <a:r>
              <a:rPr lang="da-DK" sz="1800" b="0" dirty="0" smtClean="0">
                <a:solidFill>
                  <a:srgbClr val="000066"/>
                </a:solidFill>
              </a:rPr>
              <a:t>kurset </a:t>
            </a:r>
            <a:endParaRPr lang="da-DK" sz="1800" b="0" dirty="0">
              <a:solidFill>
                <a:srgbClr val="000066"/>
              </a:solidFill>
            </a:endParaRPr>
          </a:p>
          <a:p>
            <a:r>
              <a:rPr lang="da-DK" sz="1800" b="0" dirty="0" smtClean="0">
                <a:solidFill>
                  <a:srgbClr val="000066"/>
                </a:solidFill>
              </a:rPr>
              <a:t>Pak projektet </a:t>
            </a:r>
            <a:r>
              <a:rPr lang="da-DK" sz="1800" b="0" dirty="0">
                <a:solidFill>
                  <a:srgbClr val="000066"/>
                </a:solidFill>
              </a:rPr>
              <a:t>sammen i en</a:t>
            </a:r>
            <a:r>
              <a:rPr lang="da-DK" sz="1800" dirty="0">
                <a:solidFill>
                  <a:srgbClr val="000066"/>
                </a:solidFill>
              </a:rPr>
              <a:t> zip-fil</a:t>
            </a:r>
            <a:r>
              <a:rPr lang="da-DK" sz="1800" b="0" dirty="0">
                <a:solidFill>
                  <a:srgbClr val="000066"/>
                </a:solidFill>
              </a:rPr>
              <a:t> og navngiv den med dit </a:t>
            </a:r>
            <a:r>
              <a:rPr lang="da-DK" sz="1800" b="0" dirty="0" smtClean="0">
                <a:solidFill>
                  <a:srgbClr val="000066"/>
                </a:solidFill>
              </a:rPr>
              <a:t>navn </a:t>
            </a:r>
            <a:r>
              <a:rPr lang="da-DK" sz="1800" b="0" dirty="0">
                <a:solidFill>
                  <a:srgbClr val="000066"/>
                </a:solidFill>
              </a:rPr>
              <a:t>(f.eks. </a:t>
            </a:r>
            <a:r>
              <a:rPr lang="da-DK" sz="1800" b="0" dirty="0" smtClean="0">
                <a:solidFill>
                  <a:srgbClr val="000066"/>
                </a:solidFill>
              </a:rPr>
              <a:t>Peter Nikolajsen.zip</a:t>
            </a:r>
            <a:r>
              <a:rPr lang="da-DK" sz="1800" b="0" dirty="0">
                <a:solidFill>
                  <a:srgbClr val="000066"/>
                </a:solidFill>
              </a:rPr>
              <a:t>).</a:t>
            </a:r>
          </a:p>
          <a:p>
            <a:r>
              <a:rPr lang="da-DK" sz="1800" b="0" dirty="0" smtClean="0">
                <a:solidFill>
                  <a:srgbClr val="000066"/>
                </a:solidFill>
              </a:rPr>
              <a:t>Aflever </a:t>
            </a:r>
            <a:r>
              <a:rPr lang="da-DK" sz="1800" b="0" dirty="0">
                <a:solidFill>
                  <a:srgbClr val="000066"/>
                </a:solidFill>
              </a:rPr>
              <a:t>zip-filen på </a:t>
            </a:r>
            <a:r>
              <a:rPr lang="da-DK" sz="1800" b="0" dirty="0" smtClean="0">
                <a:solidFill>
                  <a:srgbClr val="000066"/>
                </a:solidFill>
              </a:rPr>
              <a:t>Blackboard siden </a:t>
            </a:r>
            <a:r>
              <a:rPr lang="da-DK" sz="1800" dirty="0">
                <a:solidFill>
                  <a:srgbClr val="000066"/>
                </a:solidFill>
              </a:rPr>
              <a:t>”Afleveringer”</a:t>
            </a:r>
            <a:r>
              <a:rPr lang="da-DK" sz="1800" b="0" dirty="0">
                <a:solidFill>
                  <a:srgbClr val="000066"/>
                </a:solidFill>
              </a:rPr>
              <a:t> (under ”Køreprøve</a:t>
            </a:r>
            <a:r>
              <a:rPr lang="da-DK" sz="1800" b="0" dirty="0" smtClean="0">
                <a:solidFill>
                  <a:srgbClr val="000066"/>
                </a:solidFill>
              </a:rPr>
              <a:t>”).</a:t>
            </a:r>
          </a:p>
          <a:p>
            <a:r>
              <a:rPr lang="da-DK" sz="1800" b="0" dirty="0" smtClean="0">
                <a:solidFill>
                  <a:srgbClr val="000066"/>
                </a:solidFill>
              </a:rPr>
              <a:t>Projektet skal være afleveret </a:t>
            </a:r>
            <a:r>
              <a:rPr lang="da-DK" sz="1800" dirty="0" smtClean="0">
                <a:solidFill>
                  <a:srgbClr val="000066"/>
                </a:solidFill>
              </a:rPr>
              <a:t>senest 35 minutter</a:t>
            </a:r>
            <a:r>
              <a:rPr lang="da-DK" sz="1800" b="0" dirty="0" smtClean="0">
                <a:solidFill>
                  <a:srgbClr val="000066"/>
                </a:solidFill>
              </a:rPr>
              <a:t> efter prøvens start</a:t>
            </a:r>
          </a:p>
          <a:p>
            <a:r>
              <a:rPr lang="da-DK" sz="1800" b="0" dirty="0" smtClean="0">
                <a:solidFill>
                  <a:srgbClr val="000066"/>
                </a:solidFill>
              </a:rPr>
              <a:t>Ved senere aflevering kan der ske </a:t>
            </a:r>
            <a:r>
              <a:rPr lang="da-DK" sz="1800" dirty="0" smtClean="0">
                <a:solidFill>
                  <a:srgbClr val="000066"/>
                </a:solidFill>
              </a:rPr>
              <a:t>fradrag af point</a:t>
            </a:r>
          </a:p>
          <a:p>
            <a:r>
              <a:rPr lang="da-DK" sz="1800" b="0" spc="-50" dirty="0" smtClean="0">
                <a:solidFill>
                  <a:srgbClr val="000066"/>
                </a:solidFill>
              </a:rPr>
              <a:t>Opstår der problemer, kan man i stedet sende zip-filen til</a:t>
            </a:r>
            <a:r>
              <a:rPr lang="da-DK" sz="1800" spc="-50" dirty="0" smtClean="0">
                <a:solidFill>
                  <a:srgbClr val="000066"/>
                </a:solidFill>
              </a:rPr>
              <a:t> kjensen@cs.au.dk</a:t>
            </a:r>
            <a:endParaRPr lang="da-DK" sz="1800" b="0" spc="-50" dirty="0">
              <a:solidFill>
                <a:srgbClr val="000066"/>
              </a:solidFill>
            </a:endParaRP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a-DK" sz="1600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86823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Forberedelse til køreprøven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237" y="1052736"/>
            <a:ext cx="8435280" cy="5472608"/>
          </a:xfrm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sz="1800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Videoer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dirty="0" smtClean="0">
                <a:ea typeface="ＭＳ Ｐゴシック" pitchFamily="34" charset="-128"/>
              </a:rPr>
              <a:t>Løsning </a:t>
            </a:r>
            <a:r>
              <a:rPr lang="da-DK" altLang="da-DK" sz="1600" dirty="0">
                <a:ea typeface="ＭＳ Ｐゴシック" pitchFamily="34" charset="-128"/>
              </a:rPr>
              <a:t>af fire køreprøvesæt findes under </a:t>
            </a:r>
            <a:r>
              <a:rPr lang="da-DK" altLang="da-DK" sz="1600" dirty="0" smtClean="0">
                <a:ea typeface="ＭＳ Ｐゴシック" pitchFamily="34" charset="-128"/>
              </a:rPr>
              <a:t>Seminar 4 på ”Program for seminarer” </a:t>
            </a:r>
            <a:r>
              <a:rPr lang="da-DK" altLang="da-DK" sz="1600" dirty="0">
                <a:ea typeface="ＭＳ Ｐゴシック" pitchFamily="34" charset="-128"/>
              </a:rPr>
              <a:t>(Phone, </a:t>
            </a:r>
            <a:r>
              <a:rPr lang="da-DK" altLang="da-DK" sz="1600" dirty="0" err="1">
                <a:ea typeface="ＭＳ Ｐゴシック" pitchFamily="34" charset="-128"/>
              </a:rPr>
              <a:t>Pirate</a:t>
            </a:r>
            <a:r>
              <a:rPr lang="da-DK" altLang="da-DK" sz="1600" dirty="0">
                <a:ea typeface="ＭＳ Ｐゴシック" pitchFamily="34" charset="-128"/>
              </a:rPr>
              <a:t>, Car og Turtle)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dirty="0" smtClean="0">
                <a:ea typeface="ＭＳ Ｐゴシック" pitchFamily="34" charset="-128"/>
              </a:rPr>
              <a:t>Husk </a:t>
            </a:r>
            <a:r>
              <a:rPr lang="da-DK" altLang="da-DK" sz="1600" dirty="0">
                <a:ea typeface="ＭＳ Ｐゴシック" pitchFamily="34" charset="-128"/>
              </a:rPr>
              <a:t>at det ikke er nok at se videoerne. Du skal </a:t>
            </a:r>
            <a:r>
              <a:rPr lang="da-DK" altLang="da-DK" sz="1600" dirty="0" smtClean="0">
                <a:ea typeface="ＭＳ Ｐゴシック" pitchFamily="34" charset="-128"/>
              </a:rPr>
              <a:t>bagefter </a:t>
            </a:r>
            <a:r>
              <a:rPr lang="da-DK" altLang="da-DK" sz="1600" b="1" dirty="0">
                <a:solidFill>
                  <a:srgbClr val="008000"/>
                </a:solidFill>
                <a:ea typeface="ＭＳ Ｐゴシック" pitchFamily="34" charset="-128"/>
              </a:rPr>
              <a:t>selv</a:t>
            </a:r>
            <a:r>
              <a:rPr lang="da-DK" altLang="da-DK" sz="1600" dirty="0">
                <a:ea typeface="ＭＳ Ｐゴシック" pitchFamily="34" charset="-128"/>
              </a:rPr>
              <a:t> prøve at </a:t>
            </a:r>
            <a:r>
              <a:rPr lang="da-DK" altLang="da-DK" sz="1600" b="1" dirty="0">
                <a:solidFill>
                  <a:srgbClr val="008000"/>
                </a:solidFill>
                <a:ea typeface="ＭＳ Ｐゴシック" pitchFamily="34" charset="-128"/>
              </a:rPr>
              <a:t>løse opgaverne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Løs tidligere køreprøvesæt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noProof="0" dirty="0" smtClean="0">
                <a:ea typeface="ＭＳ Ｐゴシック" pitchFamily="34" charset="-128"/>
              </a:rPr>
              <a:t>Et stort udvalg (ca. 40 </a:t>
            </a:r>
            <a:r>
              <a:rPr lang="da-DK" altLang="da-DK" sz="1600" noProof="0" dirty="0" err="1" smtClean="0">
                <a:ea typeface="ＭＳ Ｐゴシック" pitchFamily="34" charset="-128"/>
              </a:rPr>
              <a:t>stk</a:t>
            </a:r>
            <a:r>
              <a:rPr lang="da-DK" altLang="da-DK" sz="1600" noProof="0" dirty="0" smtClean="0">
                <a:ea typeface="ＭＳ Ｐゴシック" pitchFamily="34" charset="-128"/>
              </a:rPr>
              <a:t>) findes nederst på ”Program for seminarer”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dirty="0" smtClean="0">
                <a:ea typeface="ＭＳ Ｐゴシック" pitchFamily="34" charset="-128"/>
              </a:rPr>
              <a:t>Husk at du kan bruge testserveren til at kontrollere din besvarelse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kræver masser af træning at kunne løse køreprøvesættene hurtigt og sikkert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I skal kunne huske, hvordan man skriver de forskellige ting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I skal kunne rette de småfejl, der uvægerligt opstår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må gerne slå op i </a:t>
            </a:r>
            <a:r>
              <a:rPr lang="da-DK" sz="1800" b="1" dirty="0" err="1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BlueJ</a:t>
            </a:r>
            <a:r>
              <a:rPr lang="da-DK" sz="1800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bogen, </a:t>
            </a:r>
            <a:r>
              <a:rPr lang="da-DK" sz="1800" b="1" dirty="0" err="1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Java’s</a:t>
            </a:r>
            <a:r>
              <a:rPr lang="da-DK" sz="1800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API, gamle opgaver og noter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Men det tager tid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Det er derfor bedst, </a:t>
            </a:r>
            <a:r>
              <a:rPr lang="da-DK" sz="1600" dirty="0" smtClean="0"/>
              <a:t>at </a:t>
            </a:r>
            <a:r>
              <a:rPr lang="da-DK" sz="1600" dirty="0"/>
              <a:t>langt det meste sidder på </a:t>
            </a:r>
            <a:r>
              <a:rPr lang="da-DK" sz="1600" dirty="0" smtClean="0"/>
              <a:t>rygraden</a:t>
            </a:r>
            <a:endParaRPr lang="da-DK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47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Hastighed mv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586685" y="1076858"/>
            <a:ext cx="8197659" cy="532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af slutningen af seminar 4 vil de fleste af jer være ca. 1,5 time om at løse et opgavesæt med 10 opgaver</a:t>
            </a:r>
          </a:p>
          <a:p>
            <a:pPr lvl="1">
              <a:spcBef>
                <a:spcPts val="400"/>
              </a:spcBef>
            </a:pPr>
            <a:r>
              <a:rPr lang="da-DK" sz="1600" dirty="0" smtClean="0"/>
              <a:t>Ved ihærdig træning kan langt de fleste bring dette ned til 20-30 minutter</a:t>
            </a:r>
          </a:p>
          <a:p>
            <a:pPr lvl="1">
              <a:spcBef>
                <a:spcPts val="400"/>
              </a:spcBef>
            </a:pPr>
            <a:r>
              <a:rPr lang="da-DK" sz="1600" dirty="0" smtClean="0"/>
              <a:t>Det betyder at I (på kort tid) er blevet 3-4 gange så hurtige til at programmere</a:t>
            </a:r>
          </a:p>
          <a:p>
            <a:pPr lvl="1">
              <a:spcBef>
                <a:spcPts val="400"/>
              </a:spcBef>
            </a:pPr>
            <a:r>
              <a:rPr lang="da-DK" sz="1600" dirty="0" smtClean="0"/>
              <a:t>Det vil komme jer til meget stor gavn, når I skal i gang med de lidt større afleveringsopgaver efter køreprøven</a:t>
            </a:r>
          </a:p>
          <a:p>
            <a:pPr lvl="1">
              <a:spcBef>
                <a:spcPts val="400"/>
              </a:spcBef>
            </a:pPr>
            <a:r>
              <a:rPr lang="da-DK" sz="1600" dirty="0" smtClean="0"/>
              <a:t>Tag tid en gang imellem – så I kan se, hvor langt, I er nået i træningen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sz="18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Alle kan lære det – sidste efterår var resultatet som følger</a:t>
            </a:r>
          </a:p>
          <a:p>
            <a:pPr lvl="1">
              <a:spcBef>
                <a:spcPts val="400"/>
              </a:spcBef>
            </a:pPr>
            <a:r>
              <a:rPr lang="da-DK" sz="1600" dirty="0"/>
              <a:t>76% svarede på </a:t>
            </a:r>
            <a:r>
              <a:rPr lang="da-DK" sz="1600" dirty="0" smtClean="0"/>
              <a:t>alle 12 spørgsmål</a:t>
            </a:r>
            <a:endParaRPr lang="da-DK" sz="1600" dirty="0"/>
          </a:p>
          <a:p>
            <a:pPr lvl="1">
              <a:spcBef>
                <a:spcPts val="400"/>
              </a:spcBef>
            </a:pPr>
            <a:r>
              <a:rPr lang="da-DK" sz="1600" dirty="0"/>
              <a:t>89% svarede på mindst 10 </a:t>
            </a:r>
            <a:r>
              <a:rPr lang="da-DK" sz="1600" dirty="0" smtClean="0"/>
              <a:t>spørgsmål (svarende til jeres opgave)</a:t>
            </a:r>
          </a:p>
          <a:p>
            <a:pPr lvl="1">
              <a:spcBef>
                <a:spcPts val="400"/>
              </a:spcBef>
              <a:buFontTx/>
              <a:buChar char="–"/>
            </a:pPr>
            <a:r>
              <a:rPr lang="da-DK" sz="1600" dirty="0" smtClean="0"/>
              <a:t>99% svarede på mindst 8 spørgsmål (de første 2 tjekpunkter)</a:t>
            </a:r>
          </a:p>
          <a:p>
            <a:pPr lvl="1">
              <a:spcBef>
                <a:spcPts val="400"/>
              </a:spcBef>
              <a:buFontTx/>
              <a:buChar char="–"/>
            </a:pPr>
            <a:r>
              <a:rPr lang="da-DK" sz="1600" dirty="0" smtClean="0"/>
              <a:t>Rekorden for 12 spørgsmål er 11 min og 13 </a:t>
            </a:r>
            <a:r>
              <a:rPr lang="da-DK" sz="1600" dirty="0" err="1" smtClean="0"/>
              <a:t>sek</a:t>
            </a:r>
            <a:r>
              <a:rPr lang="da-DK" sz="1600" dirty="0" smtClean="0"/>
              <a:t> (hvilket er ufattelig hurtigt)</a:t>
            </a:r>
            <a:endParaRPr lang="da-DK" sz="1600" dirty="0"/>
          </a:p>
          <a:p>
            <a:pPr lvl="1">
              <a:spcBef>
                <a:spcPts val="400"/>
              </a:spcBef>
              <a:buFontTx/>
              <a:buChar char="–"/>
            </a:pPr>
            <a:endParaRPr lang="da-DK" sz="1600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6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59974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11475</TotalTime>
  <Words>1010</Words>
  <Application>Microsoft Office PowerPoint</Application>
  <PresentationFormat>On-screen Show (4:3)</PresentationFormat>
  <Paragraphs>78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Times New Roman</vt:lpstr>
      <vt:lpstr>Standarddesign</vt:lpstr>
      <vt:lpstr>● Information om køreprøven</vt:lpstr>
      <vt:lpstr>Din besvarelse</vt:lpstr>
      <vt:lpstr>Tilladt / forbudt</vt:lpstr>
      <vt:lpstr>Afslutning / hjælp</vt:lpstr>
      <vt:lpstr>Forberedelse til køreprøven</vt:lpstr>
      <vt:lpstr>Hastighed mv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652</cp:revision>
  <cp:lastPrinted>2019-07-30T07:41:20Z</cp:lastPrinted>
  <dcterms:created xsi:type="dcterms:W3CDTF">2011-09-16T07:00:02Z</dcterms:created>
  <dcterms:modified xsi:type="dcterms:W3CDTF">2021-03-09T10:34:09Z</dcterms:modified>
</cp:coreProperties>
</file>