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4" r:id="rId3"/>
    <p:sldId id="389" r:id="rId4"/>
    <p:sldId id="381" r:id="rId5"/>
    <p:sldId id="390" r:id="rId6"/>
    <p:sldId id="386" r:id="rId7"/>
    <p:sldId id="385" r:id="rId8"/>
    <p:sldId id="391" r:id="rId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4"/>
            <p14:sldId id="389"/>
            <p14:sldId id="381"/>
            <p14:sldId id="390"/>
            <p14:sldId id="386"/>
            <p14:sldId id="385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74" d="100"/>
          <a:sy n="74" d="100"/>
        </p:scale>
        <p:origin x="8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82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20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78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36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4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8.45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11.00 </a:t>
            </a:r>
            <a:r>
              <a:rPr lang="da-DK" sz="1600" dirty="0"/>
              <a:t>Øvelser </a:t>
            </a:r>
            <a:r>
              <a:rPr lang="da-DK" sz="1600" dirty="0" smtClean="0"/>
              <a:t>omkring køreprøvesæt (</a:t>
            </a:r>
            <a:r>
              <a:rPr lang="da-DK" sz="1600" dirty="0"/>
              <a:t>N</a:t>
            </a:r>
            <a:r>
              <a:rPr lang="da-DK" sz="1600" dirty="0" smtClean="0"/>
              <a:t>ail og Pigeon)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Køreprøvesæt (Animal og </a:t>
            </a:r>
            <a:r>
              <a:rPr lang="da-DK" sz="1600" dirty="0" err="1" smtClean="0"/>
              <a:t>Vegetable</a:t>
            </a:r>
            <a:r>
              <a:rPr lang="da-DK" sz="1600" dirty="0" smtClean="0"/>
              <a:t> 2)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933056"/>
            <a:ext cx="833974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de næste uger er der ikke </a:t>
            </a:r>
            <a:r>
              <a:rPr lang="da-DK" sz="1800" dirty="0" smtClean="0"/>
              <a:t>noget </a:t>
            </a:r>
            <a:r>
              <a:rPr lang="da-DK" sz="1800" dirty="0"/>
              <a:t>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Mange 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se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034568">
            <a:off x="5685788" y="165838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Debugging og kursusbelastning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58" y="1052736"/>
            <a:ext cx="8424937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Nogle af jer klager over, at det er besværligt at finde fejlene i jeres kode og at testserveren godt kunne fortælle lidt mere om hvad der er galt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Det er en vigtig del af programmering, at man kan lokalisere og rette fejl i sin kode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Det vil I lære meget mere om på seminar </a:t>
            </a:r>
            <a:r>
              <a:rPr lang="da-DK" altLang="da-DK" sz="1600" dirty="0" smtClean="0"/>
              <a:t>6, hvor vi skal se på test og </a:t>
            </a:r>
            <a:r>
              <a:rPr lang="da-DK" altLang="da-DK" sz="1600" dirty="0" err="1" smtClean="0"/>
              <a:t>debugging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60" dirty="0" smtClean="0"/>
              <a:t>Testserveren er en hjælp – den fortæller, at noget er galt, og i hvilken klasse/metode det er</a:t>
            </a:r>
            <a:endParaRPr lang="da-DK" altLang="da-DK" sz="1600" spc="-6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spc="-40" dirty="0" smtClean="0">
                <a:solidFill>
                  <a:srgbClr val="A50021"/>
                </a:solidFill>
              </a:rPr>
              <a:t>Jeg </a:t>
            </a:r>
            <a:r>
              <a:rPr lang="da-DK" sz="1800" b="1" spc="-40" dirty="0">
                <a:solidFill>
                  <a:srgbClr val="A50021"/>
                </a:solidFill>
              </a:rPr>
              <a:t>er ikke i tvivl om, at I har travlt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Der er uden tvivl mange, </a:t>
            </a:r>
            <a:r>
              <a:rPr lang="da-DK" sz="1600" dirty="0"/>
              <a:t>der </a:t>
            </a:r>
            <a:r>
              <a:rPr lang="da-DK" sz="1600" dirty="0" smtClean="0"/>
              <a:t>ikke </a:t>
            </a:r>
            <a:r>
              <a:rPr lang="da-DK" sz="1600" dirty="0"/>
              <a:t>får fuld kompensation for den </a:t>
            </a:r>
            <a:r>
              <a:rPr lang="da-DK" sz="1600" dirty="0" smtClean="0"/>
              <a:t>tid, der skal bruges på 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Men jeg ved, at belastningen er ok (dvs. svarer til de 250 timer, der er normen for et 10 </a:t>
            </a:r>
            <a:r>
              <a:rPr lang="da-DK" sz="1600" dirty="0" err="1" smtClean="0"/>
              <a:t>ECTS</a:t>
            </a:r>
            <a:r>
              <a:rPr lang="da-DK" sz="1600" dirty="0" smtClean="0"/>
              <a:t> kursus)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spc="-40" dirty="0">
                <a:solidFill>
                  <a:srgbClr val="A50021"/>
                </a:solidFill>
              </a:rPr>
              <a:t>Der er ca. 1000 studerende, der over de sidste fire år har fulgt kurser med præcis dette indhold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I de årlige evalueringer svarer, de, at kurset kan følges ved at anvende lidt mindre end den normerede tid (men der er selvfølgelig betydelige individuelle forskelle)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sz="1600" spc="-30" dirty="0" smtClean="0"/>
              <a:t>I forhold til ”standard” kurset har I 20-25% færre opgaver og ca. 10% mindre pensum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I er ældre og lærer dermed nok lidt langsommere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 gengæld bør I have mere studieerfaring og erfaring med at planlægge jeres tid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I vil også være langt mere øvede i at lave mundlige fremlæggelser (ved eksamen)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8142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3 var jeres gennemsnitlige vurdering af pensummets sværhedsgrad 3,94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er normalt, at man opfatter sværhedsgraden som stigende gennem de første uger, hvorefter den plejer at falde lidt igen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Til sammenligning havde de studerende på efterårskurset et gennemsnit på 3,41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3 og Skildpadde 2 rigtigt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Få genafleveringer </a:t>
            </a:r>
            <a:r>
              <a:rPr lang="da-DK" altLang="da-DK" sz="1600" smtClean="0"/>
              <a:t>og </a:t>
            </a:r>
            <a:r>
              <a:rPr lang="da-DK" altLang="da-DK" sz="1600" smtClean="0"/>
              <a:t>nu er </a:t>
            </a:r>
            <a:r>
              <a:rPr lang="da-DK" altLang="da-DK" sz="1600" dirty="0" smtClean="0"/>
              <a:t>alle godkendt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har klaret Quiz 3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væsentligt bedre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end de studerende i efteråret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1,32 forsøg pr spørgsmål (mod 1,55 i efteråret)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En del af jer havde dog svært ved de fire sidste spørgsmål (om rekursive metoder)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Se den </a:t>
            </a:r>
            <a:r>
              <a:rPr lang="da-DK" altLang="da-DK" sz="1600" dirty="0" err="1" smtClean="0"/>
              <a:t>posting</a:t>
            </a:r>
            <a:r>
              <a:rPr lang="da-DK" altLang="da-DK" sz="1600" dirty="0" smtClean="0"/>
              <a:t>, som jeg har lavet herom (på Seminar 3 forummet)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igen to af jer, der har afleveret quizzen for sent – det er noget sjusk</a:t>
            </a:r>
          </a:p>
          <a:p>
            <a:pPr marL="285750" indent="-285750">
              <a:spcBef>
                <a:spcPts val="1200"/>
              </a:spcBef>
            </a:pPr>
            <a:r>
              <a:rPr lang="da-DK" sz="1800" dirty="0" smtClean="0"/>
              <a:t>Husk </a:t>
            </a:r>
            <a:r>
              <a:rPr lang="da-DK" sz="1800" dirty="0"/>
              <a:t>at teste jeres opgaver på 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Manglende kørsel på testserveren giver helt automatisk genaflevering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Sidste </a:t>
            </a:r>
            <a:r>
              <a:rPr lang="da-DK" sz="1600" dirty="0"/>
              <a:t>kørsel på testserveren bør svare til den kode, som I afleverer på </a:t>
            </a:r>
            <a:r>
              <a:rPr lang="da-DK" sz="1600" dirty="0" smtClean="0"/>
              <a:t>Blackboard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Ovenstående gælder også køreprøvesættene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Blackboard siden ”Test af opgaver” forklarer, hvordan man tester køreprøvesæt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Download en ny version af TestServer.java (i stedet for at kopiere fra et gammelt projekt)</a:t>
            </a:r>
            <a:endParaRPr 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41668"/>
            <a:ext cx="8411758" cy="440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Genaflevér </a:t>
            </a:r>
            <a:r>
              <a:rPr lang="da-DK" sz="1800" b="1" dirty="0">
                <a:solidFill>
                  <a:srgbClr val="A50021"/>
                </a:solidFill>
              </a:rPr>
              <a:t>så hurtigt som muligt – så I ikke kommer bagefter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instruktorens feedback til jer og forsøg så at udbedre </a:t>
            </a:r>
            <a:r>
              <a:rPr lang="da-DK" sz="1600" b="1" dirty="0" smtClean="0">
                <a:solidFill>
                  <a:srgbClr val="008000"/>
                </a:solidFill>
              </a:rPr>
              <a:t>alle</a:t>
            </a:r>
            <a:r>
              <a:rPr lang="da-DK" sz="1600" dirty="0" smtClean="0"/>
              <a:t> de fejl og mangler, som han har påpeget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er vigtigt, at I får mest mulig træning i at programmere, så I er klar til de </a:t>
            </a:r>
            <a:r>
              <a:rPr lang="da-DK" sz="1600" dirty="0" err="1" smtClean="0"/>
              <a:t>ldit</a:t>
            </a:r>
            <a:r>
              <a:rPr lang="da-DK" sz="1600" dirty="0" smtClean="0"/>
              <a:t> større opgaver i kursets anden halvdel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</a:t>
            </a:r>
            <a:r>
              <a:rPr lang="da-DK" sz="1600" dirty="0" smtClean="0"/>
              <a:t>plagiering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b="1" dirty="0" smtClean="0">
                <a:solidFill>
                  <a:srgbClr val="A50021"/>
                </a:solidFill>
              </a:rPr>
              <a:t> </a:t>
            </a:r>
            <a:r>
              <a:rPr lang="da-DK" sz="1800" b="1" dirty="0">
                <a:solidFill>
                  <a:srgbClr val="A50021"/>
                </a:solidFill>
              </a:rPr>
              <a:t>offentliggøre hele </a:t>
            </a:r>
            <a:r>
              <a:rPr lang="da-DK" sz="1800" b="1" dirty="0" smtClean="0">
                <a:solidFill>
                  <a:srgbClr val="A50021"/>
                </a:solidFill>
              </a:rPr>
              <a:t>metoder på webboardet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Brug af testserveren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4179"/>
          <a:stretch/>
        </p:blipFill>
        <p:spPr>
          <a:xfrm>
            <a:off x="480722" y="1268760"/>
            <a:ext cx="8123725" cy="23907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06894" y="3958634"/>
            <a:ext cx="7581900" cy="2062653"/>
            <a:chOff x="395536" y="3933056"/>
            <a:chExt cx="7581900" cy="18830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36" y="3933056"/>
              <a:ext cx="7581900" cy="188306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1710216" y="3960469"/>
              <a:ext cx="2177897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3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Mulighed for hjælp mellem seminarerne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Fra og med seminar 5 bliver afleveringsopgaverne noget større og dermed lidt vanskeligere (til gengæld er der kun en opgave om ugen)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selvfølgelig stadig få hjælp via webboardet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Men herudover vil der, hver fredag eftermiddag kl 15-17, være en ”studiecafé”, 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Man deltager via det sædvanlige link på siden ”Zoom link til seminarer”</a:t>
            </a:r>
            <a:endParaRPr lang="da-DK" altLang="da-DK" sz="1600" spc="-4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jeres 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alt andet, som I har problemer </a:t>
            </a:r>
            <a:r>
              <a:rPr lang="da-DK" altLang="da-DK" sz="1600" dirty="0" smtClean="0"/>
              <a:t>med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ting, som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800" dirty="0"/>
              <a:t>Det er nu, I skal komme op med de ting der irriterer og 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8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Slå jeres video og audio fra under forelæsningen (for at mindske belastningen på min maskine)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Hvis I har spørgsmål undervejs, 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Jeg </a:t>
            </a:r>
            <a:r>
              <a:rPr lang="da-DK" altLang="da-DK" sz="1600" dirty="0"/>
              <a:t>vil </a:t>
            </a:r>
            <a:r>
              <a:rPr lang="da-DK" altLang="da-DK" sz="1600" dirty="0" smtClean="0"/>
              <a:t>forsøge </a:t>
            </a:r>
            <a:r>
              <a:rPr lang="da-DK" altLang="da-DK" sz="1600" dirty="0"/>
              <a:t>at huske (med jævne mellemrum) at spørge, om der er nogle, som har 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Under </a:t>
            </a:r>
            <a:r>
              <a:rPr lang="da-DK" altLang="da-DK" sz="1600" spc="-40" dirty="0"/>
              <a:t>forelæsningen </a:t>
            </a:r>
            <a:r>
              <a:rPr lang="da-DK" altLang="da-DK" sz="1600" spc="-40" dirty="0" smtClean="0"/>
              <a:t>læser jeg </a:t>
            </a:r>
            <a:r>
              <a:rPr lang="da-DK" altLang="da-DK" sz="1600" b="1" spc="-40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spc="-40" dirty="0" smtClean="0"/>
              <a:t> eventuelle </a:t>
            </a:r>
            <a:r>
              <a:rPr lang="da-DK" altLang="da-DK" sz="1600" spc="-40" dirty="0"/>
              <a:t>indlæg på </a:t>
            </a:r>
            <a:r>
              <a:rPr lang="da-DK" altLang="da-DK" sz="1600" spc="-40" dirty="0" smtClean="0"/>
              <a:t>chatten</a:t>
            </a:r>
          </a:p>
        </p:txBody>
      </p:sp>
      <p:sp>
        <p:nvSpPr>
          <p:cNvPr id="5" name="Rectangle 4"/>
          <p:cNvSpPr/>
          <p:nvPr/>
        </p:nvSpPr>
        <p:spPr>
          <a:xfrm rot="21165640">
            <a:off x="2647677" y="5051744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1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Øvelserne med instruktorer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skal nu i gang med øvelser omkring køreprøvesæt, og her har i to valgmuligheder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Hvis I synes, at I har nogenlunde god tjek på </a:t>
            </a:r>
            <a:r>
              <a:rPr lang="da-DK" altLang="da-DK" sz="1600" dirty="0" smtClean="0"/>
              <a:t>algoritmeskabelonerne, </a:t>
            </a:r>
            <a:r>
              <a:rPr lang="da-DK" altLang="da-DK" sz="1600" dirty="0"/>
              <a:t>kan I gå i gang med </a:t>
            </a:r>
            <a:r>
              <a:rPr lang="da-DK" altLang="da-DK" sz="1600" dirty="0" smtClean="0"/>
              <a:t>Nail, Pigeon, Animal og </a:t>
            </a:r>
            <a:r>
              <a:rPr lang="da-DK" altLang="da-DK" sz="1600" dirty="0" err="1" smtClean="0"/>
              <a:t>Vegetable</a:t>
            </a:r>
            <a:r>
              <a:rPr lang="da-DK" altLang="da-DK" sz="1600" dirty="0" smtClean="0"/>
              <a:t>-2 </a:t>
            </a:r>
            <a:r>
              <a:rPr lang="da-DK" altLang="da-DK" sz="1600" dirty="0"/>
              <a:t>(som er </a:t>
            </a:r>
            <a:r>
              <a:rPr lang="da-DK" altLang="da-DK" sz="1600"/>
              <a:t>de </a:t>
            </a:r>
            <a:r>
              <a:rPr lang="da-DK" altLang="da-DK" sz="1600" smtClean="0"/>
              <a:t>opgaver</a:t>
            </a:r>
            <a:r>
              <a:rPr lang="da-DK" altLang="da-DK" sz="1600" dirty="0"/>
              <a:t>, </a:t>
            </a:r>
            <a:r>
              <a:rPr lang="da-DK" altLang="da-DK" sz="1600" dirty="0" smtClean="0"/>
              <a:t>som I </a:t>
            </a:r>
            <a:r>
              <a:rPr lang="da-DK" altLang="da-DK" sz="1600" dirty="0"/>
              <a:t>skal aflevere mandag den 1. </a:t>
            </a:r>
            <a:r>
              <a:rPr lang="da-DK" altLang="da-DK" sz="1600" dirty="0" smtClean="0"/>
              <a:t>marts og mandag den 8. marts)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Alternativt kan I starte med at se videoerne om Phone, og så efterfølgende selv prøve at løse denne opgave (se en video ad gangen og løs derefter de pågældende spørgsmål – hvis det kniber kan I gense hele/dele af videoen). Hvis I bliver færdig med Phone fortsætter I – enten med videoerne om </a:t>
            </a:r>
            <a:r>
              <a:rPr lang="da-DK" altLang="da-DK" sz="1600" dirty="0" err="1" smtClean="0"/>
              <a:t>Pirate</a:t>
            </a:r>
            <a:r>
              <a:rPr lang="da-DK" altLang="da-DK" sz="1600" dirty="0" smtClean="0"/>
              <a:t> eller med de fire opgavesæt, som I skal aflevere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Under alle omstændigheder bør I vente med </a:t>
            </a:r>
            <a:r>
              <a:rPr lang="da-DK" altLang="da-DK" sz="1600" dirty="0"/>
              <a:t>spørgsmål 9 og </a:t>
            </a:r>
            <a:r>
              <a:rPr lang="da-DK" altLang="da-DK" sz="1600" dirty="0" smtClean="0"/>
              <a:t>10 i opgavesættene, </a:t>
            </a:r>
            <a:r>
              <a:rPr lang="da-DK" altLang="da-DK" sz="1600" dirty="0"/>
              <a:t>idet de bruger ting, </a:t>
            </a:r>
            <a:r>
              <a:rPr lang="da-DK" altLang="da-DK" sz="1600" dirty="0" smtClean="0"/>
              <a:t>der først </a:t>
            </a:r>
            <a:r>
              <a:rPr lang="da-DK" altLang="da-DK" sz="1600" dirty="0"/>
              <a:t>introduceres i eftermiddagens forelæsning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Som tidligere bruger vi Breakout rum og det del</a:t>
            </a:r>
            <a:r>
              <a:rPr lang="da-DK" altLang="da-DK" sz="1800" b="1" spc="-40" dirty="0">
                <a:solidFill>
                  <a:srgbClr val="A50021"/>
                </a:solidFill>
              </a:rPr>
              <a:t>te Google Docs dokument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”Tilkald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hjælp”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Vi  ”mødes” alle i ”hovedrummet” </a:t>
            </a:r>
            <a:r>
              <a:rPr lang="da-DK" altLang="da-DK" sz="1600" b="1" dirty="0">
                <a:solidFill>
                  <a:srgbClr val="008000"/>
                </a:solidFill>
              </a:rPr>
              <a:t>kl.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13.30 (en halv time senere end hidtil)</a:t>
            </a:r>
            <a:endParaRPr lang="da-DK" altLang="da-DK" sz="1600" b="1" dirty="0">
              <a:solidFill>
                <a:srgbClr val="008000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altLang="da-DK" sz="1600" spc="-40" dirty="0" smtClean="0"/>
          </a:p>
        </p:txBody>
      </p:sp>
    </p:spTree>
    <p:extLst>
      <p:ext uri="{BB962C8B-B14F-4D97-AF65-F5344CB8AC3E}">
        <p14:creationId xmlns:p14="http://schemas.microsoft.com/office/powerpoint/2010/main" val="20733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1161</Words>
  <Application>Microsoft Office PowerPoint</Application>
  <PresentationFormat>On-screen Show (4:3)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538</cp:revision>
  <cp:lastPrinted>2019-02-08T06:10:49Z</cp:lastPrinted>
  <dcterms:created xsi:type="dcterms:W3CDTF">2000-02-22T02:31:40Z</dcterms:created>
  <dcterms:modified xsi:type="dcterms:W3CDTF">2021-02-19T07:37:14Z</dcterms:modified>
</cp:coreProperties>
</file>