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43" r:id="rId2"/>
    <p:sldId id="347" r:id="rId3"/>
    <p:sldId id="411" r:id="rId4"/>
    <p:sldId id="351" r:id="rId5"/>
    <p:sldId id="413" r:id="rId6"/>
    <p:sldId id="414" r:id="rId7"/>
    <p:sldId id="415" r:id="rId8"/>
    <p:sldId id="356" r:id="rId9"/>
    <p:sldId id="399" r:id="rId10"/>
    <p:sldId id="421" r:id="rId11"/>
    <p:sldId id="422" r:id="rId12"/>
    <p:sldId id="392" r:id="rId13"/>
    <p:sldId id="393" r:id="rId14"/>
    <p:sldId id="412" r:id="rId15"/>
    <p:sldId id="430" r:id="rId16"/>
    <p:sldId id="416" r:id="rId17"/>
    <p:sldId id="434" r:id="rId18"/>
    <p:sldId id="417" r:id="rId19"/>
    <p:sldId id="431" r:id="rId20"/>
    <p:sldId id="432" r:id="rId21"/>
    <p:sldId id="426" r:id="rId22"/>
    <p:sldId id="427" r:id="rId23"/>
    <p:sldId id="398" r:id="rId24"/>
    <p:sldId id="428" r:id="rId25"/>
    <p:sldId id="429" r:id="rId26"/>
    <p:sldId id="361" r:id="rId27"/>
    <p:sldId id="407" r:id="rId28"/>
    <p:sldId id="408" r:id="rId29"/>
    <p:sldId id="409" r:id="rId30"/>
    <p:sldId id="410" r:id="rId31"/>
    <p:sldId id="423" r:id="rId32"/>
    <p:sldId id="424" r:id="rId33"/>
    <p:sldId id="425" r:id="rId34"/>
    <p:sldId id="384" r:id="rId35"/>
    <p:sldId id="435" r:id="rId36"/>
    <p:sldId id="437" r:id="rId37"/>
    <p:sldId id="385" r:id="rId38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30A0"/>
    <a:srgbClr val="0000CC"/>
    <a:srgbClr val="0000FF"/>
    <a:srgbClr val="A50021"/>
    <a:srgbClr val="CCFFCC"/>
    <a:srgbClr val="FFFFCC"/>
    <a:srgbClr val="6600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 autoAdjust="0"/>
    <p:restoredTop sz="94723" autoAdjust="0"/>
  </p:normalViewPr>
  <p:slideViewPr>
    <p:cSldViewPr>
      <p:cViewPr varScale="1">
        <p:scale>
          <a:sx n="105" d="100"/>
          <a:sy n="105" d="100"/>
        </p:scale>
        <p:origin x="77" y="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83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1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65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7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52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1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5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05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25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5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3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8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045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403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108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266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29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857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B507562-A5CD-4090-B757-A3D19AB60421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395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94619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70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184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9435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099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79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70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6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806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1297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4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21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72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2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6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62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8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dk/url?sa=i&amp;rct=j&amp;q=&amp;esrc=s&amp;source=images&amp;cd=&amp;cad=rja&amp;uact=8&amp;ved=0ahUKEwj6_5acmO7OAhWBpywKHeisCU0QjRwIBw&amp;url=http://skolen200aar.skoleblogs.dk/&amp;psig=AFQjCNEZCU8hCHa-YP095i8nhz0du3DV7g&amp;ust=1472819960775155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Mandag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4743"/>
            <a:ext cx="7776863" cy="2664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Sammensatte sætninger (blok, selektion, gentagelse)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Udtryk </a:t>
            </a:r>
            <a:r>
              <a:rPr lang="da-DK" altLang="da-DK" sz="2000" dirty="0">
                <a:ea typeface="ＭＳ Ｐゴシック" pitchFamily="34" charset="-128"/>
              </a:rPr>
              <a:t>og operatorer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da-DK" sz="2000" dirty="0" smtClean="0">
                <a:ea typeface="ＭＳ Ｐゴシック" charset="-128"/>
              </a:rPr>
              <a:t>Java </a:t>
            </a:r>
            <a:r>
              <a:rPr lang="en-US" altLang="da-DK" sz="2000" dirty="0">
                <a:ea typeface="ＭＳ Ｐゴシック" charset="-128"/>
              </a:rPr>
              <a:t>syntax og style guide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2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560" y="5266657"/>
            <a:ext cx="4104456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00FF"/>
                </a:solidFill>
              </a:rPr>
              <a:t> 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ekstra opgaver, hvor I kan øve jer i Java programmering, hvis I har tid tilovers</a:t>
            </a:r>
          </a:p>
          <a:p>
            <a:pPr algn="l" eaLnBrk="1" hangingPunct="1">
              <a:spcBef>
                <a:spcPts val="600"/>
              </a:spcBef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under Uge 3 på Ugeoversigten (Uge 1-8)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32401" y="4005064"/>
            <a:ext cx="301044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Husk at løse alle de opgaver, der er i BlueJ bogens kapitler</a:t>
            </a:r>
          </a:p>
          <a:p>
            <a:pPr algn="l" eaLnBrk="1" hangingPunct="1">
              <a:spcBef>
                <a:spcPts val="6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Det er kun ved at programmere en masse, at I bliver gode til det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76158" y="2310493"/>
            <a:ext cx="3875178" cy="4406382"/>
            <a:chOff x="5176158" y="2310493"/>
            <a:chExt cx="3875178" cy="4406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158" y="2310493"/>
              <a:ext cx="3875178" cy="440638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992788" y="2418453"/>
              <a:ext cx="750912" cy="128803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– ved hjælp af ? og :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8313" y="1052514"/>
            <a:ext cx="8496175" cy="5184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hvordan man i en if (eller switch) sætning kan selektere mellem forskellige (blokke af)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sætninger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Analogt kan man i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udtryk</a:t>
            </a:r>
            <a:r>
              <a:rPr lang="da-DK" altLang="da-DK" sz="2000" kern="0" dirty="0" smtClean="0">
                <a:ea typeface="ＭＳ Ｐゴシック" pitchFamily="34" charset="-128"/>
              </a:rPr>
              <a:t> selektere mellem to forskellige udtryk</a:t>
            </a:r>
          </a:p>
          <a:p>
            <a:pPr eaLnBrk="1" hangingPunct="1">
              <a:spcBef>
                <a:spcPts val="0"/>
              </a:spcBef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spcBef>
                <a:spcPts val="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exp skal være et boolsk udtryk, mens exp1 og exp2 skal have matchende typer (f.eks. begge være af typen int)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true evalueres exp1 (og værdien af exp1 er værdien af det samlede 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false evalueres exp2</a:t>
            </a:r>
            <a:r>
              <a:rPr lang="da-DK" altLang="da-DK" sz="1800" kern="0" dirty="0">
                <a:ea typeface="ＭＳ Ｐゴシック" pitchFamily="34" charset="-128"/>
              </a:rPr>
              <a:t> (og værdien af </a:t>
            </a:r>
            <a:r>
              <a:rPr lang="da-DK" altLang="da-DK" sz="1800" kern="0" dirty="0" smtClean="0">
                <a:ea typeface="ＭＳ Ｐゴシック" pitchFamily="34" charset="-128"/>
              </a:rPr>
              <a:t>exp2 </a:t>
            </a:r>
            <a:r>
              <a:rPr lang="da-DK" altLang="da-DK" sz="1800" kern="0" dirty="0">
                <a:ea typeface="ＭＳ Ｐゴシック" pitchFamily="34" charset="-128"/>
              </a:rPr>
              <a:t>er værdien af det samlede </a:t>
            </a:r>
            <a:r>
              <a:rPr lang="da-DK" altLang="da-DK" sz="1800" kern="0" dirty="0" smtClean="0">
                <a:ea typeface="ＭＳ Ｐゴシック" pitchFamily="34" charset="-128"/>
              </a:rPr>
              <a:t>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Her kan man ikke udelade den sidste del (exp2) – et udtryk skal jo altid evaluere til en værdi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03276" y="2160288"/>
            <a:ext cx="3123811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08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 ? exp1 : exp2)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(eksempler)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1531131"/>
            <a:ext cx="5043173" cy="9255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3187315"/>
            <a:ext cx="612068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balance += 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0 ?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: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1560" y="4707849"/>
            <a:ext cx="806412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My mothers car is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(color == red ?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"not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"red, and has four doors."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0622" y="4293096"/>
            <a:ext cx="5808346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Udskrift af to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næsten identiske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strenge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39552" y="6021288"/>
            <a:ext cx="7920880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 i udtryk: Sektion 7.5.1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3568" y="112474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Bank eksempel (fra før)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1560" y="279635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Alternativt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182554" y="3815217"/>
            <a:ext cx="614757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Evaluer højresiden og adder resultatet til venstresiden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251830" y="3526276"/>
            <a:ext cx="205044" cy="35345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Oval 2"/>
          <p:cNvSpPr/>
          <p:nvPr/>
        </p:nvSpPr>
        <p:spPr bwMode="auto">
          <a:xfrm>
            <a:off x="1965738" y="3238434"/>
            <a:ext cx="491136" cy="26779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/>
      <p:bldP spid="19" grpId="0"/>
      <p:bldP spid="21" grpId="0"/>
      <p:bldP spid="2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dårlig kode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67207" y="1196752"/>
            <a:ext cx="4912905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result;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( 13 &lt;= age &amp;&amp; age &lt;= 19 )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result;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33537" y="4704443"/>
            <a:ext cx="4946576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(13 &lt;= age &amp;&amp; age &lt;= 19);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29377" y="1961769"/>
            <a:ext cx="3161496" cy="26022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266713" y="2580994"/>
            <a:ext cx="1872208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1" dirty="0" err="1" smtClean="0">
                <a:latin typeface="+mn-lt"/>
                <a:ea typeface="ＭＳ Ｐゴシック" charset="0"/>
              </a:rPr>
              <a:t>boolsk</a:t>
            </a:r>
            <a:r>
              <a:rPr lang="en-AU" sz="1800" b="1" dirty="0" smtClean="0">
                <a:latin typeface="+mn-lt"/>
                <a:ea typeface="ＭＳ Ｐゴシック" charset="0"/>
              </a:rPr>
              <a:t> </a:t>
            </a:r>
            <a:r>
              <a:rPr lang="en-AU" sz="1800" b="1" dirty="0" err="1" smtClean="0">
                <a:latin typeface="+mn-lt"/>
                <a:ea typeface="ＭＳ Ｐゴシック" charset="0"/>
              </a:rPr>
              <a:t>udtryk</a:t>
            </a:r>
            <a:endParaRPr lang="en-AU" sz="1800" b="1" dirty="0"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52" y="2243234"/>
            <a:ext cx="6714" cy="35345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900896" y="4221088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012160" y="4581128"/>
            <a:ext cx="2001385" cy="1074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lvl="1" indent="0" algn="ctr" eaLnBrk="1" hangingPunct="1"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8 linjer kode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endParaRPr lang="da-DK" altLang="da-DK" b="1" kern="0" dirty="0" smtClean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1 linje kode</a:t>
            </a:r>
            <a:endParaRPr lang="da-DK" altLang="da-DK" b="1" kern="0" dirty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1828800" lvl="4" indent="0" algn="ctr" eaLnBrk="1" hangingPunct="1">
              <a:buNone/>
            </a:pPr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6904840" y="4961084"/>
            <a:ext cx="216024" cy="288032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24128" y="1196752"/>
            <a:ext cx="2642205" cy="643766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>
                <a:solidFill>
                  <a:srgbClr val="0000CC"/>
                </a:solidFill>
                <a:ea typeface="ＭＳ Ｐゴシック" charset="-128"/>
              </a:rPr>
              <a:t>Metoden tjekker om personen er teenager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18367" y="2057698"/>
            <a:ext cx="2647965" cy="92076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 smtClean="0">
                <a:solidFill>
                  <a:srgbClr val="0000CC"/>
                </a:solidFill>
                <a:ea typeface="ＭＳ Ｐゴシック" charset="-128"/>
              </a:rPr>
              <a:t>Den gør det rigtige, men er unødvendig lang og kompliceret</a:t>
            </a:r>
            <a:endParaRPr lang="nb-NO" altLang="da-DK" sz="18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Andet eksempel på dårlig kode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146083" y="1340769"/>
            <a:ext cx="371394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40152" y="1340768"/>
            <a:ext cx="259228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225295" y="1365414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6084" y="2492896"/>
            <a:ext cx="371394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940152" y="2492896"/>
            <a:ext cx="2719216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!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20072" y="2533717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3212976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2400"/>
              </a:spcBef>
            </a:pPr>
            <a:r>
              <a:rPr lang="da-DK" altLang="da-DK" sz="2000" dirty="0" smtClean="0">
                <a:ea typeface="ＭＳ Ｐゴシック" charset="-128"/>
              </a:rPr>
              <a:t>Helt galt går det, hvis man kommer til at skrive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23999" y="3789040"/>
            <a:ext cx="366402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273" y="4332396"/>
            <a:ext cx="8592231" cy="10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2400"/>
              </a:spcBef>
            </a:pPr>
            <a:r>
              <a:rPr lang="da-DK" altLang="da-DK" sz="1800" dirty="0" smtClean="0">
                <a:ea typeface="ＭＳ Ｐゴシック" charset="-128"/>
              </a:rPr>
              <a:t>Assignment, som ændrer værdien af </a:t>
            </a:r>
            <a:r>
              <a:rPr lang="da-DK" altLang="da-DK" sz="1800" dirty="0" err="1" smtClean="0">
                <a:ea typeface="ＭＳ Ｐゴシック" charset="-128"/>
              </a:rPr>
              <a:t>female</a:t>
            </a:r>
            <a:r>
              <a:rPr lang="da-DK" altLang="da-DK" sz="1800" dirty="0" smtClean="0">
                <a:ea typeface="ＭＳ Ｐゴシック" charset="-128"/>
              </a:rPr>
              <a:t> til true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Assignmentet er selv et boolsk udtryk, så oversætteren er tilfreds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Udtrykket evaluerer altid til true, hvorfor kroppen i if sætningen altid udføres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81743" y="1417863"/>
            <a:ext cx="909465" cy="21891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94619" y="1914662"/>
            <a:ext cx="40575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variabel af type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boolean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(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boolsk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udtryk)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104507" y="1616666"/>
            <a:ext cx="6714" cy="35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331640" y="6081994"/>
            <a:ext cx="1709870" cy="4587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9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= y = 37;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66676" y="6170999"/>
            <a:ext cx="1069848" cy="30683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367508" y="6020267"/>
            <a:ext cx="38007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Assignment, men også et udtryk med værdien 37, som så assignes til x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936523" y="6311373"/>
            <a:ext cx="41133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1" name="Rectangle 30"/>
          <p:cNvSpPr/>
          <p:nvPr/>
        </p:nvSpPr>
        <p:spPr bwMode="auto">
          <a:xfrm>
            <a:off x="6476054" y="2561741"/>
            <a:ext cx="171634" cy="25461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56176" y="1907642"/>
            <a:ext cx="118813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negation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>
            <a:off x="6561871" y="2243631"/>
            <a:ext cx="0" cy="2898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38596" y="5501180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Hvorfor er et assignment et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udtryk?</a:t>
            </a: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9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9" grpId="0" animBg="1"/>
      <p:bldP spid="16" grpId="0" animBg="1"/>
      <p:bldP spid="13" grpId="0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31" grpId="0" animBg="1"/>
      <p:bldP spid="32" grpId="0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Iteration (gentagelse) – for løkke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899590" y="5145759"/>
            <a:ext cx="5688632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declare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update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00806" y="5224638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6772" y="5224638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96709" y="5224638"/>
            <a:ext cx="1182414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06517" y="1693027"/>
            <a:ext cx="357394" cy="3540754"/>
            <a:chOff x="1242104" y="1925962"/>
            <a:chExt cx="177374" cy="321598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242104" y="1925962"/>
              <a:ext cx="0" cy="32159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242104" y="1925962"/>
              <a:ext cx="177374" cy="40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73623" y="2604001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5887" y="2371936"/>
            <a:ext cx="3600400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076054" y="3753200"/>
            <a:ext cx="347605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80527" y="4772526"/>
            <a:ext cx="1463680" cy="423764"/>
            <a:chOff x="1102731" y="2552384"/>
            <a:chExt cx="305726" cy="1829389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104653" y="2552384"/>
              <a:ext cx="805" cy="18293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102731" y="26089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dirty="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444206" y="4579164"/>
            <a:ext cx="1872208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192149" y="314320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8787350">
            <a:off x="6102056" y="401931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8787350">
            <a:off x="3823125" y="1897908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60232" y="2499077"/>
            <a:ext cx="2160239" cy="2320356"/>
            <a:chOff x="6491687" y="2650594"/>
            <a:chExt cx="2256777" cy="2052575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317067" y="4343780"/>
              <a:ext cx="119544" cy="599234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481706" y="1660575"/>
              <a:ext cx="132721" cy="211276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597153" y="2708919"/>
              <a:ext cx="151311" cy="187220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53" y="2674242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63816" y="256078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763134" y="1495493"/>
            <a:ext cx="5414809" cy="3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 af lokal variabel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986702" y="5227266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79122" y="4093969"/>
            <a:ext cx="428016" cy="1155167"/>
            <a:chOff x="5491092" y="4577660"/>
            <a:chExt cx="428016" cy="1155167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491093" y="4577660"/>
              <a:ext cx="0" cy="804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5919108" y="5381935"/>
              <a:ext cx="0" cy="350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491092" y="5381935"/>
              <a:ext cx="4280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392641" y="4187679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75347" y="3623240"/>
            <a:ext cx="1767244" cy="6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43606" y="5224234"/>
            <a:ext cx="630726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1690477" y="1408265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816577" y="1484784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/>
      <p:bldP spid="22" grpId="0"/>
      <p:bldP spid="26" grpId="0"/>
      <p:bldP spid="27" grpId="0" animBg="1"/>
      <p:bldP spid="28" grpId="0" animBg="1"/>
      <p:bldP spid="29" grpId="0" animBg="1"/>
      <p:bldP spid="35" grpId="0" animBg="1"/>
      <p:bldP spid="36" grpId="0"/>
      <p:bldP spid="39" grpId="0" animBg="1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for løkke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556990" y="2247156"/>
            <a:ext cx="3615410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4845" y="2327773"/>
            <a:ext cx="1049221" cy="215033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65945" y="2333217"/>
            <a:ext cx="553922" cy="21775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23314" y="2321238"/>
            <a:ext cx="450506" cy="22864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47388" y="2610802"/>
            <a:ext cx="2105136" cy="5279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1000" y="1733127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381940" y="2637713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16624" y="4413128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1365610" y="3423989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26644" y="5131197"/>
            <a:ext cx="7839244" cy="1377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(og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 smtClean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move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turn</a:t>
            </a:r>
            <a:r>
              <a:rPr lang="da-DK" altLang="da-DK" sz="1800" kern="0" dirty="0" smtClean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 smtClean="0">
                <a:ea typeface="ＭＳ Ｐゴシック" pitchFamily="34" charset="-128"/>
              </a:rPr>
              <a:t>n</a:t>
            </a:r>
            <a:r>
              <a:rPr lang="da-DK" altLang="da-DK" sz="1800" kern="0" dirty="0" smtClean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40" name="Up Arrow 39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2" name="Up Arrow 41"/>
          <p:cNvSpPr/>
          <p:nvPr/>
        </p:nvSpPr>
        <p:spPr bwMode="auto">
          <a:xfrm flipV="1">
            <a:off x="2280658" y="2326942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328544" y="3437939"/>
            <a:ext cx="2289046" cy="5016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02022" y="2671106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35640" y="1772816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293165" y="4431260"/>
            <a:ext cx="2274628" cy="304025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flipV="1">
            <a:off x="2291560" y="3059596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 flipV="1">
            <a:off x="2304914" y="4061082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0" name="Bent Arrow 49"/>
          <p:cNvSpPr/>
          <p:nvPr/>
        </p:nvSpPr>
        <p:spPr bwMode="auto">
          <a:xfrm rot="16200000">
            <a:off x="397811" y="3806798"/>
            <a:ext cx="865414" cy="697645"/>
          </a:xfrm>
          <a:prstGeom prst="bentArrow">
            <a:avLst>
              <a:gd name="adj1" fmla="val 13229"/>
              <a:gd name="adj2" fmla="val 16974"/>
              <a:gd name="adj3" fmla="val 25000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1" name="Bent Arrow 50"/>
          <p:cNvSpPr/>
          <p:nvPr/>
        </p:nvSpPr>
        <p:spPr bwMode="auto">
          <a:xfrm rot="10800000" flipH="1" flipV="1">
            <a:off x="530679" y="2695359"/>
            <a:ext cx="741660" cy="929583"/>
          </a:xfrm>
          <a:prstGeom prst="bentArrow">
            <a:avLst>
              <a:gd name="adj1" fmla="val 16165"/>
              <a:gd name="adj2" fmla="val 15330"/>
              <a:gd name="adj3" fmla="val 13364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5400000">
            <a:off x="3411084" y="2684467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64319" y="2631213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27984" y="1879375"/>
            <a:ext cx="259228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6" grpId="0" animBg="1"/>
      <p:bldP spid="25" grpId="0"/>
      <p:bldP spid="27" grpId="0"/>
      <p:bldP spid="28" grpId="0"/>
      <p:bldP spid="38" grpId="0"/>
      <p:bldP spid="39" grpId="0"/>
      <p:bldP spid="40" grpId="0" animBg="1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268925" y="4173185"/>
            <a:ext cx="2919715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9358" y="4249436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6209" y="1628799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252536" y="1412776"/>
            <a:ext cx="37677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88641" y="2777998"/>
            <a:ext cx="3263680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  	skal gentages</a:t>
            </a:r>
            <a:r>
              <a:rPr lang="da-DK" altLang="da-DK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4304735" y="2168001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0480" y="1496879"/>
            <a:ext cx="2326391" cy="1494975"/>
            <a:chOff x="6449096" y="2626712"/>
            <a:chExt cx="2299369" cy="1943493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220464" y="4087281"/>
              <a:ext cx="216537" cy="74931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92429" y="1683379"/>
              <a:ext cx="268681" cy="215534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253" y="2708920"/>
              <a:ext cx="140212" cy="167359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6" y="17391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4376401" y="1617666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651488" y="4260273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3864595" y="2879558"/>
            <a:ext cx="450725" cy="1394377"/>
            <a:chOff x="5629431" y="4400533"/>
            <a:chExt cx="289677" cy="1332295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629431" y="4400533"/>
              <a:ext cx="28967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>
              <a:off x="5919108" y="4400536"/>
              <a:ext cx="0" cy="13322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822077" y="3398393"/>
            <a:ext cx="0" cy="8547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56940" y="2831903"/>
            <a:ext cx="1729681" cy="71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380327" y="4260712"/>
            <a:ext cx="1032921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266804" y="1354063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392904" y="1430582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68313" y="4941168"/>
            <a:ext cx="8208912" cy="1492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while løkken er simplere og mere fleksibel end for løkken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skal selv huske 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erklære og initialisere en passende </a:t>
            </a:r>
            <a:r>
              <a:rPr lang="da-DK" altLang="da-DK" sz="1800" kern="0" dirty="0">
                <a:ea typeface="ＭＳ Ｐゴシック" pitchFamily="34" charset="-128"/>
              </a:rPr>
              <a:t>variabel (som indgår i vores test)</a:t>
            </a:r>
            <a:endParaRPr lang="da-DK" altLang="da-DK" sz="1800" kern="0" dirty="0" smtClean="0">
              <a:ea typeface="ＭＳ Ｐゴシック" pitchFamily="34" charset="-128"/>
              <a:cs typeface="+mn-cs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opdatere variablen i kroppen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5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7" grpId="0" animBg="1"/>
      <p:bldP spid="35" grpId="0" animBg="1"/>
      <p:bldP spid="39" grpId="0" animBg="1"/>
      <p:bldP spid="46" grpId="0" animBg="1"/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650687" y="2067236"/>
            <a:ext cx="2585609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02168" y="2142064"/>
            <a:ext cx="1307167" cy="22623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81189" y="2421936"/>
            <a:ext cx="615926" cy="1967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98805" y="3260136"/>
            <a:ext cx="580996" cy="19673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44375" y="2699522"/>
            <a:ext cx="1987526" cy="822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8881" y="1755358"/>
            <a:ext cx="31029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(sker nu uden for løkken)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463517" y="2900037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32855" y="4201924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24690" y="3686313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576" y="5077344"/>
            <a:ext cx="7920112" cy="15200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>
                <a:ea typeface="ＭＳ Ｐゴシック" pitchFamily="34" charset="-128"/>
              </a:rPr>
              <a:t>move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 err="1">
                <a:ea typeface="ＭＳ Ｐゴシック" pitchFamily="34" charset="-128"/>
              </a:rPr>
              <a:t>turn</a:t>
            </a:r>
            <a:r>
              <a:rPr lang="da-DK" altLang="da-DK" sz="1800" kern="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>
                <a:ea typeface="ＭＳ Ｐゴシック" pitchFamily="34" charset="-128"/>
              </a:rPr>
              <a:t>n</a:t>
            </a:r>
            <a:r>
              <a:rPr lang="da-DK" altLang="da-DK" sz="1800" kern="0" dirty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589266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87624" y="3700263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83599" y="2933430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793728"/>
            <a:ext cx="3026879" cy="68396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5400000">
            <a:off x="3512533" y="2946791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749439" y="2926194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9" name="Up Arrow 28"/>
          <p:cNvSpPr/>
          <p:nvPr/>
        </p:nvSpPr>
        <p:spPr bwMode="auto">
          <a:xfrm flipV="1">
            <a:off x="2081283" y="3330598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2446665" y="3332095"/>
            <a:ext cx="174071" cy="2151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598900" y="1717005"/>
            <a:ext cx="23330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27" grpId="0" animBg="1"/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25" grpId="0" animBg="1"/>
      <p:bldP spid="28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23234" y="4621338"/>
            <a:ext cx="3540611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S </a:t>
            </a:r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do-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16621" y="4702760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1855" y="3388053"/>
            <a:ext cx="2616453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027555" y="2345955"/>
            <a:ext cx="319251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243059" y="394685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8949" y="2458225"/>
            <a:ext cx="2375954" cy="2100309"/>
            <a:chOff x="6400110" y="2648233"/>
            <a:chExt cx="2348356" cy="2730439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7833279" y="4463485"/>
              <a:ext cx="223642" cy="160673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78698" y="1669645"/>
              <a:ext cx="247161" cy="220433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907" y="2708918"/>
              <a:ext cx="139559" cy="243240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6" y="3698380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51764" y="360096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93501" y="4710145"/>
            <a:ext cx="280687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50675" y="3060729"/>
            <a:ext cx="2072070" cy="77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75685" y="4710643"/>
            <a:ext cx="441454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5400000" flipV="1">
            <a:off x="1730638" y="2248132"/>
            <a:ext cx="292890" cy="49328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909520" y="2288040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99844" y="5330223"/>
            <a:ext cx="8207375" cy="10511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</a:t>
            </a:r>
            <a:r>
              <a:rPr lang="da-DK" altLang="da-DK" sz="2000" kern="0" dirty="0">
                <a:ea typeface="ＭＳ Ｐゴシック" pitchFamily="34" charset="-128"/>
              </a:rPr>
              <a:t>skal (også her) selv huske 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erklære og initialisere en passende variabel (som indgår i vores test)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opdatere variablen i kroppen</a:t>
            </a: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1745653" y="2667535"/>
            <a:ext cx="805616" cy="2049514"/>
            <a:chOff x="5820499" y="3672513"/>
            <a:chExt cx="114293" cy="2049514"/>
          </a:xfrm>
        </p:grpSpPr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5820499" y="3672513"/>
              <a:ext cx="1661" cy="1316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934791" y="4977713"/>
              <a:ext cx="1" cy="7443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5820856" y="4988513"/>
              <a:ext cx="112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5221" y="3594420"/>
            <a:ext cx="574175" cy="1110219"/>
            <a:chOff x="3548074" y="3616437"/>
            <a:chExt cx="574175" cy="1110219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3563887" y="3616437"/>
              <a:ext cx="7701" cy="1110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48074" y="3616437"/>
              <a:ext cx="5741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953299" y="4705388"/>
            <a:ext cx="100871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28908" y="3654572"/>
            <a:ext cx="1091289" cy="1047525"/>
            <a:chOff x="1393215" y="3685135"/>
            <a:chExt cx="1091289" cy="1047525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1393215" y="3685135"/>
              <a:ext cx="2352" cy="10415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483768" y="4293096"/>
              <a:ext cx="736" cy="4395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393215" y="4306353"/>
              <a:ext cx="1089854" cy="55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7" name="Down Arrow 36"/>
          <p:cNvSpPr/>
          <p:nvPr/>
        </p:nvSpPr>
        <p:spPr bwMode="auto">
          <a:xfrm rot="18787350">
            <a:off x="3873616" y="2817389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52111" y="1079868"/>
            <a:ext cx="8207375" cy="10799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Fungerer på samme måde som while løkken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Men nu </a:t>
            </a:r>
            <a:r>
              <a:rPr lang="da-DK" altLang="da-DK" sz="1800" kern="0" dirty="0" smtClean="0">
                <a:ea typeface="ＭＳ Ｐゴシック" pitchFamily="34" charset="-128"/>
              </a:rPr>
              <a:t>kommer udførelsen af kroppen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altLang="da-DK" sz="1800" kern="0" dirty="0" smtClean="0">
                <a:ea typeface="ＭＳ Ｐゴシック" pitchFamily="34" charset="-128"/>
              </a:rPr>
              <a:t> testet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Det betyder at k</a:t>
            </a:r>
            <a:r>
              <a:rPr lang="da-DK" altLang="da-DK" sz="1800" kern="0" dirty="0" smtClean="0">
                <a:ea typeface="ＭＳ Ｐゴシック" pitchFamily="34" charset="-128"/>
              </a:rPr>
              <a:t>roppen altid udføres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mindst én gang</a:t>
            </a:r>
          </a:p>
        </p:txBody>
      </p:sp>
    </p:spTree>
    <p:extLst>
      <p:ext uri="{BB962C8B-B14F-4D97-AF65-F5344CB8AC3E}">
        <p14:creationId xmlns:p14="http://schemas.microsoft.com/office/powerpoint/2010/main" val="39619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46" grpId="0" animBg="1"/>
      <p:bldP spid="47" grpId="0"/>
      <p:bldP spid="49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do-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1000" y="1655335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381874" y="4094806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72389" y="3100973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64224" y="2585362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43120" y="4648174"/>
            <a:ext cx="8493375" cy="2237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200"/>
              </a:spcBef>
              <a:buNone/>
            </a:pPr>
            <a:r>
              <a:rPr lang="da-DK" altLang="da-DK" b="1" kern="0" spc="-4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do-while løkken ligner while løkken, men kroppen udføres nu før testet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Det betyder, at kroppen altid udføres mindst én gang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move</a:t>
            </a:r>
            <a:r>
              <a:rPr lang="da-DK" altLang="da-DK" sz="1800" kern="0" spc="-20" dirty="0">
                <a:ea typeface="ＭＳ Ｐゴシック" pitchFamily="34" charset="-128"/>
              </a:rPr>
              <a:t> og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turn</a:t>
            </a:r>
            <a:r>
              <a:rPr lang="da-DK" altLang="da-DK" sz="1800" kern="0" spc="-2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spc="-20" dirty="0">
                <a:ea typeface="ＭＳ Ｐゴシック" pitchFamily="34" charset="-128"/>
              </a:rPr>
              <a:t>n</a:t>
            </a:r>
            <a:r>
              <a:rPr lang="da-DK" altLang="da-DK" sz="1800" kern="0" spc="-20" dirty="0">
                <a:ea typeface="ＭＳ Ｐゴシック" pitchFamily="34" charset="-128"/>
              </a:rPr>
              <a:t> gange, hvorved man tegner en ligesidet </a:t>
            </a:r>
            <a:r>
              <a:rPr lang="da-DK" altLang="da-DK" sz="1800" kern="0" spc="-20" dirty="0" smtClean="0">
                <a:ea typeface="ＭＳ Ｐゴシック" pitchFamily="34" charset="-128"/>
              </a:rPr>
              <a:t>n-kant</a:t>
            </a:r>
          </a:p>
          <a:p>
            <a:pPr marL="269875" lvl="1" indent="-179388" eaLnBrk="1" hangingPunct="1"/>
            <a:endParaRPr lang="da-DK" altLang="da-DK" sz="1400" kern="0" spc="-20" dirty="0">
              <a:ea typeface="ＭＳ Ｐゴシック" pitchFamily="34" charset="-128"/>
            </a:endParaRP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371853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052736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249150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27158" y="2599312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05478" y="4118668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695024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54083" y="1981442"/>
            <a:ext cx="2566189" cy="17949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spcBef>
                <a:spcPts val="3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504529" y="2053088"/>
            <a:ext cx="1274771" cy="21822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669300" y="3476119"/>
            <a:ext cx="599858" cy="20982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6671" y="3146826"/>
            <a:ext cx="583717" cy="22939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26108" y="2602541"/>
            <a:ext cx="2049236" cy="813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5400000">
            <a:off x="3411084" y="4129545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664319" y="4103267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5" name="Up Arrow 24"/>
          <p:cNvSpPr/>
          <p:nvPr/>
        </p:nvSpPr>
        <p:spPr bwMode="auto">
          <a:xfrm flipV="1">
            <a:off x="2049337" y="378131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2405845" y="3755007"/>
            <a:ext cx="174070" cy="23733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3801" y="1640092"/>
            <a:ext cx="248245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789807" y="3970805"/>
            <a:ext cx="424668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do-while løkken skal afsluttes med et semikolon (det skal de andre løkker ikke)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533445" y="3646631"/>
            <a:ext cx="111270" cy="37042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3950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3" grpId="0" animBg="1"/>
      <p:bldP spid="24" grpId="0"/>
      <p:bldP spid="25" grpId="0" animBg="1"/>
      <p:bldP spid="27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Simple sætninger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96" y="1052736"/>
            <a:ext cx="7704087" cy="1080120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Assignment (ændring af variabels værdi)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Udregner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værdien af udtrykket på højresiden og </a:t>
            </a:r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tildeler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denne værdi til variablen på venstresiden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899592" y="2355018"/>
            <a:ext cx="150374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v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exp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67162" y="4855859"/>
            <a:ext cx="201622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exp;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77498" y="2355018"/>
            <a:ext cx="165048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= n;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315434" y="4858735"/>
            <a:ext cx="198613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age;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2796" y="4230492"/>
            <a:ext cx="7533157" cy="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Return sætning (typisk inde i accessor metode)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315433" y="5474981"/>
            <a:ext cx="21602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259035" y="2355018"/>
            <a:ext cx="176934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 skal matche variablens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195753" y="4868366"/>
            <a:ext cx="208823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</a:t>
            </a:r>
            <a:br>
              <a:rPr lang="da-DK" altLang="da-DK" sz="1600" b="1" dirty="0" smtClean="0">
                <a:solidFill>
                  <a:srgbClr val="0000FF"/>
                </a:solidFill>
                <a:latin typeface="+mn-lt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skal matche metodens returtype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681086" y="3450936"/>
            <a:ext cx="126351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age++;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77499" y="3445732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+=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778807" y="2905206"/>
            <a:ext cx="2417421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= age + 1;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/>
      <p:bldP spid="15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Sammenligning af de tre slags løkker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02136" y="1124744"/>
            <a:ext cx="8430004" cy="1691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Hvilken løkke skal man vælge?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for løkker bruges, når man før udførelsen ved, hvor mange gange løkken skal gennemløbes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 to andre slags løkker er mere fleksible, men her skal man selv huske at erklære, initialisere og opdatere variablen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8959" y="5406526"/>
            <a:ext cx="8476708" cy="1224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en uges tid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møder vi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fjerde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slags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løkker,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kaldes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for-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each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løkker</a:t>
            </a:r>
          </a:p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iteration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: Appendix D</a:t>
            </a:r>
            <a:endParaRPr lang="da-DK" altLang="da-DK" sz="16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  <a:cs typeface="+mn-cs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 rot="21165640">
            <a:off x="6643043" y="5869283"/>
            <a:ext cx="184681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3231" y="2842867"/>
            <a:ext cx="8408910" cy="4110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at disse tre løkker alle tegner en ligesidet n-kant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38704" y="3552614"/>
            <a:ext cx="2377512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49328" y="3560779"/>
            <a:ext cx="3177794" cy="11194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spc="-8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  <a:r>
              <a:rPr lang="da-DK" altLang="da-DK" sz="4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9218" y="3242735"/>
            <a:ext cx="960679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for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91269" y="3234570"/>
            <a:ext cx="15841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609681" y="3561080"/>
            <a:ext cx="2345171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73366" y="3255868"/>
            <a:ext cx="18387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do-</a:t>
            </a: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37424" y="4787037"/>
            <a:ext cx="3189698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Er der situationer, hvor de tre løkker </a:t>
            </a:r>
            <a:r>
              <a:rPr lang="nb-NO" altLang="da-DK" sz="1400" b="1" kern="0" dirty="0" smtClean="0">
                <a:solidFill>
                  <a:srgbClr val="FF0000"/>
                </a:solidFill>
                <a:ea typeface="ＭＳ Ｐゴシック" charset="-128"/>
              </a:rPr>
              <a:t>ikke</a:t>
            </a:r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gør helt det samme?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Udtryk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0614" y="1051758"/>
            <a:ext cx="8273873" cy="580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Et udtryk er bygget op af variabler, konstanter og operatorer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x, y og z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kern="0" dirty="0" smtClean="0">
                <a:ea typeface="ＭＳ Ｐゴシック" pitchFamily="34" charset="-128"/>
              </a:rPr>
              <a:t>variabler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feltvariabler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lokale variabler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2 er en konstant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+, * og / er operatorer for addition, multiplikation og division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operator tager nogle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operander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leverer et resultat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F.eks.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kan</a:t>
            </a:r>
            <a:r>
              <a:rPr lang="da-DK" altLang="da-DK" sz="1800" kern="0" dirty="0" smtClean="0">
                <a:ea typeface="ＭＳ Ｐゴシック" pitchFamily="34" charset="-128"/>
              </a:rPr>
              <a:t> + operere på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heltal (int), hvilket resulterer i et heltal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reelle tal (double), </a:t>
            </a:r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hvilket resulterer i et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reelt tal (double)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et heltal og et reelt tal, hvilket resulterer i et reelt tal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tekststrenge, hvilket resultater i en tekststreng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 kan også indeholde metodekald, der returnerer en </a:t>
            </a: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"</a:t>
            </a:r>
            <a:r>
              <a:rPr lang="da-DK" altLang="da-DK" sz="1800" kern="0" dirty="0" err="1" smtClean="0">
                <a:ea typeface="ＭＳ Ｐゴシック" pitchFamily="34" charset="-128"/>
              </a:rPr>
              <a:t>Name</a:t>
            </a:r>
            <a:r>
              <a:rPr lang="da-DK" altLang="da-DK" sz="1800" kern="0" dirty="0" smtClean="0">
                <a:ea typeface="ＭＳ Ｐゴシック" pitchFamily="34" charset="-128"/>
              </a:rPr>
              <a:t>: " er en konstant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err="1" smtClean="0">
                <a:ea typeface="ＭＳ Ｐゴシック" pitchFamily="34" charset="-128"/>
              </a:rPr>
              <a:t>getName</a:t>
            </a:r>
            <a:r>
              <a:rPr lang="da-DK" altLang="da-DK" sz="1800" kern="0" dirty="0" smtClean="0">
                <a:ea typeface="ＭＳ Ｐゴシック" pitchFamily="34" charset="-128"/>
              </a:rPr>
              <a:t>() er et metodekald, der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returnerer en tekststreng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+ konkatenerer de to tekststrenge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(</a:t>
            </a:r>
            <a:r>
              <a:rPr lang="da-DK" altLang="da-DK" sz="1800" kern="0" spc="-60" dirty="0" err="1" smtClean="0">
                <a:ea typeface="ＭＳ Ｐゴシック" pitchFamily="34" charset="-128"/>
              </a:rPr>
              <a:t>concatenation</a:t>
            </a:r>
            <a:r>
              <a:rPr lang="da-DK" altLang="da-DK" sz="1800" kern="0" spc="-60" dirty="0" smtClean="0">
                <a:ea typeface="ＭＳ Ｐゴシック" pitchFamily="34" charset="-128"/>
              </a:rPr>
              <a:t> ≈ sammensætning)</a:t>
            </a:r>
            <a:endParaRPr lang="da-DK" altLang="da-DK" sz="1800" kern="0" spc="-60" dirty="0">
              <a:ea typeface="ＭＳ Ｐゴシック" pitchFamily="34" charset="-128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292080" y="5517232"/>
            <a:ext cx="309634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Name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: 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27551" y="1536058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+ 2 * y / z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udtryk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299" y="1196752"/>
            <a:ext cx="8135367" cy="28890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Udryk bruges mange steder, f.eks.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Højresiden af assignment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Return </a:t>
            </a:r>
            <a:r>
              <a:rPr lang="da-DK" altLang="da-DK" sz="1800" dirty="0">
                <a:ea typeface="ＭＳ Ｐゴシック" pitchFamily="34" charset="-128"/>
              </a:rPr>
              <a:t>sætning (inde i accessor metoder)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Argumenter </a:t>
            </a:r>
            <a:r>
              <a:rPr lang="da-DK" altLang="da-DK" sz="1800" dirty="0">
                <a:ea typeface="ＭＳ Ｐゴシック" pitchFamily="34" charset="-128"/>
              </a:rPr>
              <a:t>til metodekald</a:t>
            </a:r>
          </a:p>
          <a:p>
            <a:pPr eaLnBrk="1" hangingPunct="1">
              <a:spcBef>
                <a:spcPts val="30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Alle udtryk har en type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Typen beskriver, hvilke slags (type) værdier udtrykket kan evaluere til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Antag at i og j er variabler af type int og x og y variabler af type 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5761" y="1323387"/>
            <a:ext cx="156034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 =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5761" y="1778347"/>
            <a:ext cx="1973915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95761" y="2231810"/>
            <a:ext cx="188536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63688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3687" y="4629091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13947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706934" y="4186738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62623" y="4153833"/>
            <a:ext cx="85324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06934" y="4672839"/>
            <a:ext cx="459291" cy="2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073" y="5373216"/>
            <a:ext cx="8135367" cy="8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Typen for et udtryk bestemmes af typerne for de variabler, konstanter, og metodekald, der indgår i det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913947" y="4642677"/>
            <a:ext cx="128462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2.45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56634" y="4676158"/>
            <a:ext cx="80368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8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Udtrykkets type skal matche brugen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43994"/>
            <a:ext cx="8420474" cy="5049301"/>
          </a:xfrm>
        </p:spPr>
        <p:txBody>
          <a:bodyPr/>
          <a:lstStyle/>
          <a:p>
            <a:pPr marL="342900" lvl="1" indent="-342900" eaLnBrk="1" hangingPunct="1">
              <a:spcBef>
                <a:spcPts val="54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assignment skal udtrykkets type matche variablens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</a:t>
            </a:r>
            <a:r>
              <a:rPr lang="da-DK" altLang="da-DK" sz="1800" dirty="0">
                <a:ea typeface="ＭＳ Ｐゴシック" pitchFamily="34" charset="-128"/>
              </a:rPr>
              <a:t>,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hvis v og w er variabler af samme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return sætning skal udtrykkets type matche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metodens 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returtype</a:t>
            </a:r>
            <a:endParaRPr lang="da-DK" altLang="da-DK" b="1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Ok, hvis </a:t>
            </a:r>
            <a:r>
              <a:rPr lang="da-DK" altLang="da-DK" sz="1800" dirty="0" smtClean="0">
                <a:ea typeface="ＭＳ Ｐゴシック" pitchFamily="34" charset="-128"/>
              </a:rPr>
              <a:t>returtypen er identisk med v's 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metodekald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arguments type matche parameterens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Ok, </a:t>
            </a:r>
            <a:r>
              <a:rPr lang="da-DK" altLang="da-DK" sz="1800" dirty="0">
                <a:ea typeface="ＭＳ Ｐゴシック" pitchFamily="34" charset="-128"/>
              </a:rPr>
              <a:t>hvis parameterens type er den </a:t>
            </a:r>
            <a:r>
              <a:rPr lang="da-DK" altLang="da-DK" sz="1800" dirty="0" smtClean="0">
                <a:ea typeface="ＭＳ Ｐゴシック" pitchFamily="34" charset="-128"/>
              </a:rPr>
              <a:t>samme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argumentets </a:t>
            </a:r>
            <a:r>
              <a:rPr lang="da-DK" altLang="da-DK" sz="1800" dirty="0" smtClean="0">
                <a:ea typeface="ＭＳ Ｐゴシック" pitchFamily="34" charset="-128"/>
              </a:rPr>
              <a:t>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if sætning skal betingelsen være et boolsk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et udtryk </a:t>
            </a:r>
            <a:r>
              <a:rPr lang="da-DK" altLang="da-DK" sz="1800" dirty="0" smtClean="0">
                <a:ea typeface="ＭＳ Ｐゴシック" pitchFamily="34" charset="-128"/>
              </a:rPr>
              <a:t>der evaluerer til sand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eller falsk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73571" y="1491001"/>
            <a:ext cx="165121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 = 2 * w;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66523" y="2584953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v + 1;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48369" y="3678905"/>
            <a:ext cx="2219113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988230" y="5013176"/>
            <a:ext cx="23405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(v &lt; w) {…};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Matchende typer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8021845" cy="376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Hvad betyder det at to typer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matcher</a:t>
            </a:r>
            <a:r>
              <a:rPr lang="da-DK" altLang="da-DK" sz="2000" kern="0" dirty="0" smtClean="0">
                <a:ea typeface="ＭＳ Ｐゴシック" pitchFamily="34" charset="-128"/>
              </a:rPr>
              <a:t> hinanden?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Det er trivielt opfyldt, hvis de to typer er identiske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godt have 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match uden at typerne er helt identiske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F.eks. kan man bruge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 smtClean="0">
                <a:ea typeface="ＭＳ Ｐゴシック" pitchFamily="34" charset="-128"/>
              </a:rPr>
              <a:t>, de steder hvor der kræves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Argumentet er af type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mens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parameteren </a:t>
            </a:r>
            <a:r>
              <a:rPr lang="da-DK" altLang="da-DK" sz="1800" spc="-50" dirty="0">
                <a:ea typeface="ＭＳ Ｐゴシック" pitchFamily="34" charset="-128"/>
              </a:rPr>
              <a:t>er af type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Første </a:t>
            </a:r>
            <a:r>
              <a:rPr lang="da-DK" altLang="da-DK" sz="1800" spc="-50" dirty="0" err="1">
                <a:ea typeface="ＭＳ Ｐゴシック" pitchFamily="34" charset="-128"/>
              </a:rPr>
              <a:t>operand</a:t>
            </a:r>
            <a:r>
              <a:rPr lang="da-DK" altLang="da-DK" sz="1800" spc="-50" dirty="0">
                <a:ea typeface="ＭＳ Ｐゴシック" pitchFamily="34" charset="-128"/>
              </a:rPr>
              <a:t> 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bruges </a:t>
            </a:r>
            <a:r>
              <a:rPr lang="da-DK" altLang="da-DK" sz="1800" spc="-50" dirty="0">
                <a:ea typeface="ＭＳ Ｐゴシック" pitchFamily="34" charset="-128"/>
              </a:rPr>
              <a:t>som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/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(resultatet </a:t>
            </a:r>
            <a:r>
              <a:rPr lang="da-DK" altLang="da-DK" sz="1800" spc="-50" dirty="0">
                <a:ea typeface="ＭＳ Ｐゴシック" pitchFamily="34" charset="-128"/>
              </a:rPr>
              <a:t>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>)</a:t>
            </a:r>
            <a:endParaRPr lang="da-DK" altLang="da-DK" sz="1800" spc="-5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nogle uger skal vi se 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subklasser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/ subtyper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Så bliver tingene mere </a:t>
            </a:r>
            <a:r>
              <a:rPr lang="da-DK" altLang="da-DK" sz="1800" dirty="0" smtClean="0">
                <a:ea typeface="ＭＳ Ｐゴシック" pitchFamily="34" charset="-128"/>
              </a:rPr>
              <a:t>komplekse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e </a:t>
            </a:r>
            <a:r>
              <a:rPr lang="da-DK" altLang="da-DK" sz="1800" dirty="0">
                <a:ea typeface="ＭＳ Ｐゴシック" pitchFamily="34" charset="-128"/>
              </a:rPr>
              <a:t>steder man skal bruge </a:t>
            </a:r>
            <a:r>
              <a:rPr lang="da-DK" altLang="da-DK" sz="1800" dirty="0" smtClean="0">
                <a:ea typeface="ＭＳ Ｐゴシック" pitchFamily="34" charset="-128"/>
              </a:rPr>
              <a:t>et udtryk af en bestemt type, kan man i stedet bruge </a:t>
            </a:r>
            <a:r>
              <a:rPr lang="da-DK" altLang="da-DK" sz="1800" dirty="0">
                <a:ea typeface="ＭＳ Ｐゴシック" pitchFamily="34" charset="-128"/>
              </a:rPr>
              <a:t>et </a:t>
            </a:r>
            <a:r>
              <a:rPr lang="da-DK" altLang="da-DK" sz="1800" dirty="0" smtClean="0">
                <a:ea typeface="ＭＳ Ｐゴシック" pitchFamily="34" charset="-128"/>
              </a:rPr>
              <a:t>udtryk, hvor typen </a:t>
            </a:r>
            <a:r>
              <a:rPr lang="da-DK" altLang="da-DK" sz="1800" dirty="0">
                <a:ea typeface="ＭＳ Ｐゴシック" pitchFamily="34" charset="-128"/>
              </a:rPr>
              <a:t>er en subtype af den </a:t>
            </a:r>
            <a:r>
              <a:rPr lang="da-DK" altLang="da-DK" sz="1800" dirty="0" smtClean="0">
                <a:ea typeface="ＭＳ Ｐゴシック" pitchFamily="34" charset="-128"/>
              </a:rPr>
              <a:t>krævede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76056" y="2780928"/>
            <a:ext cx="1669352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(100);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57007" y="3455843"/>
            <a:ext cx="14592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14 / 7.0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4343" y="3453121"/>
            <a:ext cx="72602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2.0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58449" y="3484610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endParaRPr lang="da-DK" altLang="da-DK" sz="16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7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Javas typebegreb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78058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Java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sproget har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stærkt type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check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at mismatch mellem typer (i langt de fleste tilfælde) </a:t>
            </a:r>
            <a:r>
              <a:rPr lang="da-DK" altLang="da-DK" sz="1800" dirty="0" smtClean="0">
                <a:ea typeface="ＭＳ Ｐゴシック" pitchFamily="34" charset="-128"/>
              </a:rPr>
              <a:t>opdages, </a:t>
            </a:r>
            <a:r>
              <a:rPr lang="da-DK" altLang="da-DK" sz="1800" dirty="0">
                <a:ea typeface="ＭＳ Ｐゴシック" pitchFamily="34" charset="-128"/>
              </a:rPr>
              <a:t>når programmet </a:t>
            </a:r>
            <a:r>
              <a:rPr lang="da-DK" altLang="da-DK" sz="1800" dirty="0" smtClean="0">
                <a:ea typeface="ＭＳ Ｐゴシック" pitchFamily="34" charset="-128"/>
              </a:rPr>
              <a:t>oversættes (undtagelsen er brug af type-cast)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Andre sprog opdager først typefejl, når programmet køres – eller opdager dem slet ikke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Stærkt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check er en stor fordel for programmøren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Mange programmeringsfejl </a:t>
            </a:r>
            <a:r>
              <a:rPr lang="da-DK" altLang="da-DK" sz="1800" dirty="0">
                <a:ea typeface="ＭＳ Ｐゴシック" pitchFamily="34" charset="-128"/>
              </a:rPr>
              <a:t>opdages </a:t>
            </a:r>
            <a:r>
              <a:rPr lang="da-DK" altLang="da-DK" sz="1800" dirty="0" smtClean="0">
                <a:ea typeface="ＭＳ Ｐゴシック" pitchFamily="34" charset="-128"/>
              </a:rPr>
              <a:t>under oversættelsen, hvor de som regel er lette at rette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Andre sprog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Funktionelle sprog har også stærkt type </a:t>
            </a:r>
            <a:r>
              <a:rPr lang="da-DK" altLang="da-DK" sz="1800" dirty="0" smtClean="0">
                <a:ea typeface="ＭＳ Ｐゴシック" pitchFamily="34" charset="-128"/>
              </a:rPr>
              <a:t>check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JavaScript er et sprog til webbrowsere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Syntaksen ligner Java, men der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stærkt type check, hvilket kan gøre det vanskeligt at lokalisere visse slags fejl</a:t>
            </a:r>
          </a:p>
        </p:txBody>
      </p:sp>
    </p:spTree>
    <p:extLst>
      <p:ext uri="{BB962C8B-B14F-4D97-AF65-F5344CB8AC3E}">
        <p14:creationId xmlns:p14="http://schemas.microsoft.com/office/powerpoint/2010/main" val="242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Udvalgte operatorer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4" y="1196752"/>
            <a:ext cx="3455422" cy="3685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Aritmetiske operatorer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47205" y="1618570"/>
            <a:ext cx="364966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+  -  *  /  %  ...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47205" y="2856214"/>
            <a:ext cx="291941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&amp;&amp;  ||  !  ...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47205" y="4056922"/>
            <a:ext cx="4140597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==  !=  &lt;  &gt;  &lt;=  &gt;=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4973379" y="1124744"/>
            <a:ext cx="4135125" cy="25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Nogle operatorer er </a:t>
            </a:r>
            <a:r>
              <a:rPr lang="da-DK" altLang="da-DK" b="1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overloadede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Det betyder, at de kan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bruges på argumenter af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forskellig type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betyde læg sammen (for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</a:t>
            </a:r>
            <a:r>
              <a:rPr lang="da-DK" altLang="da-DK" sz="1800" spc="-40" dirty="0" smtClean="0">
                <a:solidFill>
                  <a:srgbClr val="000066"/>
                </a:solidFill>
                <a:latin typeface="+mn-lt"/>
              </a:rPr>
              <a:t>heltal, reelle tal eller en blanding)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også betyde konkatenation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(sammensætning af strenge)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3670399"/>
            <a:ext cx="3316715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Relationelle operatorer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2446263"/>
            <a:ext cx="2789527" cy="36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Logiske operatorer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4" y="4819253"/>
            <a:ext cx="3163766" cy="36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new er også en operator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647205" y="5233669"/>
            <a:ext cx="3131283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Class(...);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04048" y="3607682"/>
            <a:ext cx="3888432" cy="1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Præcedens regler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Bestemmer rækkefølgen, som operatorerne udføres i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4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+ 3 *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5 evaluerer til 19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4048" y="5124171"/>
            <a:ext cx="3991109" cy="73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Java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15 niveauer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 parenteser,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når I er i tvivl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14531" y="2860406"/>
            <a:ext cx="366104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^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139952" y="2632845"/>
            <a:ext cx="115212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sz="1800" dirty="0" err="1">
                <a:solidFill>
                  <a:srgbClr val="000066"/>
                </a:solidFill>
                <a:latin typeface="+mn-lt"/>
              </a:rPr>
              <a:t>bitvis</a:t>
            </a:r>
            <a:r>
              <a:rPr lang="da-DK" sz="180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0066"/>
                </a:solidFill>
                <a:latin typeface="+mn-lt"/>
              </a:rPr>
              <a:t>eksklusiv OR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9692" y="6108218"/>
            <a:ext cx="575250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om udtryk og operatorer: Appendix C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/>
      <p:bldP spid="13" grpId="0"/>
      <p:bldP spid="14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Syntaktiske elementer i Java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55448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R</a:t>
            </a:r>
            <a:r>
              <a:rPr lang="da-DK" altLang="da-DK" sz="2000" dirty="0" smtClean="0">
                <a:ea typeface="ＭＳ Ｐゴシック" pitchFamily="34" charset="-128"/>
              </a:rPr>
              <a:t>eserverede ord (</a:t>
            </a:r>
            <a:r>
              <a:rPr lang="en-US" altLang="da-DK" sz="2000" dirty="0" smtClean="0">
                <a:ea typeface="ＭＳ Ｐゴシック" pitchFamily="34" charset="-128"/>
              </a:rPr>
              <a:t>keywords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class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new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public,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for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private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Navne (</a:t>
            </a:r>
            <a:r>
              <a:rPr lang="en-US" altLang="da-DK" sz="2000" dirty="0" smtClean="0">
                <a:ea typeface="ＭＳ Ｐゴシック" pitchFamily="34" charset="-128"/>
              </a:rPr>
              <a:t>identifiers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boolean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double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String, Person, Date, p1, age,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move,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month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year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...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Konstanter (</a:t>
            </a:r>
            <a:r>
              <a:rPr lang="en-US" altLang="da-DK" sz="2000" dirty="0" smtClean="0">
                <a:ea typeface="ＭＳ Ｐゴシック" pitchFamily="34" charset="-128"/>
              </a:rPr>
              <a:t>literals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ja-JP" sz="18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"Aarhus Universitet"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1928, 5.78,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  <a:endParaRPr lang="da-DK" altLang="ja-JP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Specialtegn </a:t>
            </a:r>
            <a:r>
              <a:rPr lang="da-DK" altLang="da-DK" sz="2000" dirty="0" smtClean="0">
                <a:ea typeface="ＭＳ Ｐゴシック" pitchFamily="34" charset="-128"/>
              </a:rPr>
              <a:t>(</a:t>
            </a:r>
            <a:r>
              <a:rPr lang="en-US" altLang="da-DK" sz="2000" dirty="0" smtClean="0">
                <a:ea typeface="ＭＳ Ｐゴシック" pitchFamily="34" charset="-128"/>
              </a:rPr>
              <a:t>special characters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 ) { } &lt; &gt; = +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  <a:sym typeface="Symbol" pitchFamily="18" charset="2"/>
              </a:rPr>
              <a:t>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*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 &lt; &lt;= ==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!= ? : &amp;&amp;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</a:t>
            </a:r>
            <a:r>
              <a:rPr lang="da-DK" altLang="da-DK" sz="4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// /* */ /** @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Luft (</a:t>
            </a:r>
            <a:r>
              <a:rPr lang="en-US" altLang="da-DK" sz="2000" dirty="0" smtClean="0">
                <a:ea typeface="ＭＳ Ｐゴシック" pitchFamily="34" charset="-128"/>
              </a:rPr>
              <a:t>white space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linjeskift, mellemrum, tab,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kan indsættes vikårligt </a:t>
            </a:r>
            <a:r>
              <a:rPr lang="da-DK" altLang="da-DK" sz="1800" b="1" dirty="0" smtClean="0">
                <a:ea typeface="ＭＳ Ｐゴシック" pitchFamily="34" charset="-128"/>
              </a:rPr>
              <a:t>mellem</a:t>
            </a:r>
            <a:r>
              <a:rPr lang="da-DK" altLang="da-DK" sz="1800" dirty="0" smtClean="0">
                <a:ea typeface="ＭＳ Ｐゴシック" pitchFamily="34" charset="-128"/>
              </a:rPr>
              <a:t> syntaktiske elementer uden at betydningen påvirkes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6176" y="2636912"/>
            <a:ext cx="2592288" cy="57606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Farverne er dem, som BlueJ og mine slides bruger</a:t>
            </a:r>
          </a:p>
        </p:txBody>
      </p:sp>
    </p:spTree>
    <p:extLst>
      <p:ext uri="{BB962C8B-B14F-4D97-AF65-F5344CB8AC3E}">
        <p14:creationId xmlns:p14="http://schemas.microsoft.com/office/powerpoint/2010/main" val="37998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Java </a:t>
            </a:r>
            <a:r>
              <a:rPr lang="da-DK" altLang="da-DK" sz="3200" noProof="0" dirty="0" err="1" smtClean="0">
                <a:ea typeface="ＭＳ Ｐゴシック" charset="-128"/>
              </a:rPr>
              <a:t>style</a:t>
            </a:r>
            <a:r>
              <a:rPr lang="da-DK" altLang="da-DK" sz="3200" noProof="0" dirty="0" smtClean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g</a:t>
            </a:r>
            <a:r>
              <a:rPr lang="da-DK" altLang="da-DK" sz="3200" noProof="0" dirty="0" err="1" smtClean="0">
                <a:ea typeface="ＭＳ Ｐゴシック" charset="-128"/>
              </a:rPr>
              <a:t>uide</a:t>
            </a:r>
            <a:r>
              <a:rPr lang="da-DK" altLang="da-DK" sz="3200" noProof="0" dirty="0" smtClean="0">
                <a:ea typeface="ＭＳ Ｐゴシック" charset="-128"/>
              </a:rPr>
              <a:t> (regler for </a:t>
            </a:r>
            <a:r>
              <a:rPr lang="da-DK" altLang="da-DK" sz="3200" dirty="0" smtClean="0">
                <a:ea typeface="ＭＳ Ｐゴシック" charset="-128"/>
              </a:rPr>
              <a:t>pæn </a:t>
            </a:r>
            <a:r>
              <a:rPr lang="da-DK" altLang="da-DK" sz="3200" noProof="0" dirty="0" smtClean="0">
                <a:ea typeface="ＭＳ Ｐゴシック" charset="-128"/>
              </a:rPr>
              <a:t>kode)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052736"/>
            <a:ext cx="8207375" cy="3168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da-DK" sz="2000" noProof="0" dirty="0" smtClean="0">
                <a:ea typeface="ＭＳ Ｐゴシック" charset="-128"/>
              </a:rPr>
              <a:t>Navngivning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Navne skrives på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engelsk</a:t>
            </a:r>
            <a:r>
              <a:rPr lang="da-DK" altLang="da-DK" sz="1800" noProof="0" dirty="0" smtClean="0">
                <a:ea typeface="ＭＳ Ｐゴシック" charset="-128"/>
              </a:rPr>
              <a:t> (eller amerikansk)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skal være velvalgte (beskrivende)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Klasser: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stort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NumberDisplay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</a:t>
            </a:r>
            <a:r>
              <a:rPr lang="da-DK" altLang="da-DK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500" b="1" noProof="0" dirty="0" smtClean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Variabler og metodenavne: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lille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firstName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trackName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displayString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900" b="1" noProof="0" dirty="0" smtClean="0">
              <a:latin typeface="Courier" charset="0"/>
              <a:ea typeface="ＭＳ Ｐゴシック" charset="-128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Indrykning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Alt mellem 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 </a:t>
            </a:r>
            <a:r>
              <a:rPr lang="da-DK" altLang="da-DK" sz="1800" dirty="0"/>
              <a:t>og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}</a:t>
            </a:r>
            <a:r>
              <a:rPr lang="da-DK" altLang="da-DK" sz="1800" noProof="0" dirty="0" smtClean="0">
                <a:ea typeface="ＭＳ Ｐゴシック" charset="-128"/>
              </a:rPr>
              <a:t> rykkes ét ’hak’ ind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For hvert ekstra niveau </a:t>
            </a:r>
            <a:r>
              <a:rPr lang="da-DK" altLang="da-DK" sz="1800" noProof="0" dirty="0" smtClean="0">
                <a:ea typeface="ＭＳ Ｐゴシック" charset="-128"/>
              </a:rPr>
              <a:t>af parenteser rykkes </a:t>
            </a:r>
            <a:r>
              <a:rPr lang="da-DK" altLang="da-DK" sz="1800" noProof="0" dirty="0">
                <a:ea typeface="ＭＳ Ｐゴシック" charset="-128"/>
              </a:rPr>
              <a:t>endnu et ’hak’ </a:t>
            </a:r>
            <a:r>
              <a:rPr lang="da-DK" altLang="da-DK" sz="1800" noProof="0" dirty="0" smtClean="0">
                <a:ea typeface="ＭＳ Ｐゴシック" charset="-128"/>
              </a:rPr>
              <a:t>ind</a:t>
            </a:r>
            <a:endParaRPr lang="da-DK" altLang="da-DK" sz="14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da-DK" altLang="da-DK" sz="1500" b="1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endParaRPr lang="da-DK" altLang="da-DK" sz="1500" noProof="0" dirty="0" smtClean="0">
              <a:ea typeface="ＭＳ Ｐゴシック" charset="-128"/>
            </a:endParaRPr>
          </a:p>
        </p:txBody>
      </p:sp>
      <p:pic>
        <p:nvPicPr>
          <p:cNvPr id="19461" name="Picture 4" descr="CamelCas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65112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6309320"/>
            <a:ext cx="3816424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2" indent="-342900">
              <a:lnSpc>
                <a:spcPct val="80000"/>
              </a:lnSpc>
              <a:tabLst>
                <a:tab pos="1527175" algn="l"/>
              </a:tabLst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BlueJ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sty</a:t>
            </a:r>
            <a:r>
              <a:rPr lang="da-DK" altLang="da-DK" sz="1800" b="1" kern="0" dirty="0" err="1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leguide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: Appendix J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47665" y="4149080"/>
            <a:ext cx="2736304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</a:t>
            </a:r>
          </a:p>
          <a:p>
            <a:pPr marL="92075" lvl="2" indent="0"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92081" y="4149080"/>
            <a:ext cx="2808311" cy="1421928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60232" y="5235018"/>
            <a:ext cx="14401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Mine slides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70665" y="5720590"/>
            <a:ext cx="1512167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BlueJ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editor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5973792" y="5856597"/>
            <a:ext cx="1776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Hvad gør nedenstående kode?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442912" y="1055234"/>
            <a:ext cx="7427459" cy="5801548"/>
            <a:chOff x="442912" y="1055234"/>
            <a:chExt cx="7427459" cy="5801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1055234"/>
              <a:ext cx="7427459" cy="58015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054966" y="1210138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Metodekald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71304" y="4581128"/>
            <a:ext cx="4427620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object-reference.method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30409" y="1849783"/>
            <a:ext cx="1885407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8401" y="5994522"/>
            <a:ext cx="278149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p1.setFarther(p2);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30087" y="2348880"/>
            <a:ext cx="2051773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76545" y="1082435"/>
            <a:ext cx="4139471" cy="7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Internt metodekald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samme objekt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6544" y="3429000"/>
            <a:ext cx="673176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Eksternt metodekald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</a:t>
            </a:r>
            <a:r>
              <a:rPr lang="da-DK" altLang="da-DK" sz="1800" dirty="0" smtClean="0">
                <a:ea typeface="ＭＳ Ｐゴシック" pitchFamily="34" charset="-128"/>
              </a:rPr>
              <a:t>andet objekt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Dot notation (</a:t>
            </a:r>
            <a:r>
              <a:rPr lang="da-DK" altLang="da-DK" sz="1800" dirty="0" err="1" smtClean="0">
                <a:ea typeface="ＭＳ Ｐゴシック" pitchFamily="34" charset="-128"/>
              </a:rPr>
              <a:t>dot</a:t>
            </a:r>
            <a:r>
              <a:rPr lang="da-DK" altLang="da-DK" sz="1800" dirty="0" smtClean="0">
                <a:ea typeface="ＭＳ Ｐゴシック" pitchFamily="34" charset="-128"/>
              </a:rPr>
              <a:t> = punktum på amerikansk)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12512" y="2803334"/>
            <a:ext cx="2636991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3767" y="5073870"/>
            <a:ext cx="249180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p1.isTeenager();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3767" y="5525088"/>
            <a:ext cx="3013017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p1.setName(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427984" y="5196583"/>
            <a:ext cx="4104456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211960" y="2135732"/>
            <a:ext cx="417646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427984" y="5887890"/>
            <a:ext cx="3742349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Metoden skal være erklæret i objekt-referencens type (der er en klasse)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6" grpId="0" animBg="1"/>
      <p:bldP spid="13" grpId="0"/>
      <p:bldP spid="20" grpId="0" animBg="1"/>
      <p:bldP spid="21" grpId="0" animBg="1"/>
      <p:bldP spid="23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9449" y="1114425"/>
            <a:ext cx="5918494" cy="5626943"/>
            <a:chOff x="479449" y="1114425"/>
            <a:chExt cx="5918494" cy="56269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49" y="1114425"/>
              <a:ext cx="5918494" cy="56269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763688" y="1226467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Pænt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60310" y="5784916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3932" y="4206667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82654" y="5794441"/>
            <a:ext cx="0" cy="17252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488753" y="4214638"/>
            <a:ext cx="0" cy="176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69" y="1502360"/>
            <a:ext cx="1988187" cy="2679971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11656" y="2619408"/>
            <a:ext cx="4536504" cy="1320874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Samme kode som før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Nu er den meget lettere at læse og forstå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Vi har været omhyggelige med linjeskift og indrykningerne, og brugt editorens Auto-layout funktion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275752" y="4234982"/>
            <a:ext cx="3672408" cy="181331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Bemærk at editoren bruger farver til at vise kodens komponenter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Grøn: Klassen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Gul: Konstruktører og metoder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Gråtoner: if sætninger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,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for løkker 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og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lignende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Hvid: simple sætninger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4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Afleveringsopgave: Raflebæger 2 (DieCup 2)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1" y="1052736"/>
            <a:ext cx="7585883" cy="86518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 Raflebæger 1 lavede I et raflebæger med to terninger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9000" y="3284984"/>
            <a:ext cx="874846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600"/>
              </a:spcBef>
              <a:defRPr/>
            </a:pPr>
            <a:r>
              <a:rPr lang="da-DK" sz="2000" kern="0" dirty="0" smtClean="0"/>
              <a:t>Nu skal I lave en TestDriver klasse med to metoder, der kan bruges til en mere systematisk aftestning af DieCup og Die klasserne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95281" y="4018748"/>
            <a:ext cx="936104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395282" y="5157192"/>
            <a:ext cx="3820186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testMultiple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noOfRolls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309685" y="4307135"/>
            <a:ext cx="6790707" cy="66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4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et raflebæger med to terninger, laver et kast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med bægeret og udskriver resultatet af kastet i BlueJ's terminalvindue</a:t>
            </a: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endParaRPr lang="da-DK" sz="1800" kern="0" dirty="0" smtClean="0">
              <a:ea typeface="ＭＳ Ｐゴシック" pitchFamily="34" charset="-128"/>
            </a:endParaRP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</a:t>
            </a:r>
            <a:r>
              <a:rPr lang="da-DK" sz="1800" kern="0" dirty="0">
                <a:ea typeface="ＭＳ Ｐゴシック" pitchFamily="34" charset="-128"/>
              </a:rPr>
              <a:t>et </a:t>
            </a:r>
            <a:r>
              <a:rPr lang="da-DK" sz="1800" kern="0" dirty="0" smtClean="0">
                <a:ea typeface="ＭＳ Ｐゴシック" pitchFamily="34" charset="-128"/>
              </a:rPr>
              <a:t>raflebæger, laver et specificeret (positivt) antal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kast og udskriver resultatet af </a:t>
            </a:r>
            <a:r>
              <a:rPr lang="da-DK" sz="1800" kern="0" dirty="0">
                <a:ea typeface="ＭＳ Ｐゴシック" pitchFamily="34" charset="-128"/>
              </a:rPr>
              <a:t>disse i BlueJ's terminalvindue</a:t>
            </a:r>
            <a:endParaRPr lang="da-DK" sz="1800" kern="0" dirty="0" smtClean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4144" y="1497806"/>
            <a:ext cx="4370185" cy="1496059"/>
            <a:chOff x="4517485" y="1196752"/>
            <a:chExt cx="4370185" cy="1496059"/>
          </a:xfrm>
        </p:grpSpPr>
        <p:cxnSp>
          <p:nvCxnSpPr>
            <p:cNvPr id="13" name="Straight Connector 25"/>
            <p:cNvCxnSpPr>
              <a:cxnSpLocks noChangeShapeType="1"/>
            </p:cNvCxnSpPr>
            <p:nvPr/>
          </p:nvCxnSpPr>
          <p:spPr bwMode="auto">
            <a:xfrm flipV="1">
              <a:off x="5912149" y="2014155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517485" y="1196752"/>
              <a:ext cx="1710699" cy="1496059"/>
              <a:chOff x="904402" y="1973094"/>
              <a:chExt cx="1710699" cy="1496059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496059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1064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d1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d2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914912" y="2931077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76971" y="1262484"/>
              <a:ext cx="1710699" cy="1364593"/>
              <a:chOff x="904402" y="1973094"/>
              <a:chExt cx="1710699" cy="13645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865746" y="1699765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Raflebæger </a:t>
            </a:r>
            <a:r>
              <a:rPr lang="da-DK" altLang="da-DK" sz="3200" dirty="0">
                <a:ea typeface="ＭＳ Ｐゴシック" pitchFamily="34" charset="-128"/>
              </a:rPr>
              <a:t>2 (DieCup 2</a:t>
            </a:r>
            <a:r>
              <a:rPr lang="da-DK" altLang="da-DK" sz="3200" dirty="0" smtClean="0">
                <a:ea typeface="ＭＳ Ｐゴシック" pitchFamily="34" charset="-128"/>
              </a:rPr>
              <a:t>) – fortsat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96944" cy="12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800"/>
              </a:spcBef>
              <a:buChar char="•"/>
              <a:defRPr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Dernæst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generalisere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situationen,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således at terninger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nu kan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et vilkårligt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sider (≥ 2)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Det kræver bl.a. andet, at I ændrer </a:t>
            </a:r>
            <a:r>
              <a:rPr lang="da-DK" sz="1800" dirty="0" smtClean="0"/>
              <a:t>konstruktøren for Die klassen, </a:t>
            </a:r>
            <a:r>
              <a:rPr lang="da-DK" sz="1800" dirty="0"/>
              <a:t>så den får en parameter, der angiver antallet af </a:t>
            </a:r>
            <a:r>
              <a:rPr lang="da-DK" sz="1800" dirty="0" smtClean="0"/>
              <a:t>sider i terningen</a:t>
            </a:r>
            <a:endParaRPr lang="da-DK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347138" y="2351146"/>
            <a:ext cx="5927834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 med </a:t>
            </a:r>
            <a:r>
              <a:rPr lang="da-DK" sz="1800" b="1" kern="0" dirty="0" err="1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sider</a:t>
            </a:r>
            <a:endParaRPr lang="da-DK" sz="1800" b="1" kern="0" dirty="0" smtClean="0">
              <a:solidFill>
                <a:srgbClr val="0D1E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3042" y="3167288"/>
            <a:ext cx="8136904" cy="63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I skal </a:t>
            </a:r>
            <a:r>
              <a:rPr lang="da-DK" sz="1800" dirty="0" smtClean="0"/>
              <a:t>også ændre </a:t>
            </a:r>
            <a:r>
              <a:rPr lang="da-DK" sz="1800" dirty="0"/>
              <a:t>konstruktøren for DieCup klassen, så den får </a:t>
            </a:r>
            <a:r>
              <a:rPr lang="da-DK" sz="1800" dirty="0" smtClean="0"/>
              <a:t>to parametre, </a:t>
            </a:r>
            <a:r>
              <a:rPr lang="da-DK" sz="1800" dirty="0"/>
              <a:t>der angiver antallet af sider</a:t>
            </a:r>
            <a:r>
              <a:rPr lang="da-DK" sz="1800" dirty="0" smtClean="0"/>
              <a:t> i </a:t>
            </a:r>
            <a:r>
              <a:rPr lang="da-DK" sz="1800" dirty="0"/>
              <a:t>de to </a:t>
            </a:r>
            <a:r>
              <a:rPr lang="da-DK" sz="1800" dirty="0" smtClean="0"/>
              <a:t>terninger</a:t>
            </a:r>
            <a:endParaRPr lang="da-DK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36856" y="3801320"/>
            <a:ext cx="5880348" cy="15718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Skaber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raflebæger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 to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terninger,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hvor den første har sides1 sider og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den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anden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 sider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sides1, 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sides2){...}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83042" y="5540116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raflebægre, hvor terningerne har et variabelt antal sider</a:t>
            </a:r>
          </a:p>
        </p:txBody>
      </p:sp>
    </p:spTree>
    <p:extLst>
      <p:ext uri="{BB962C8B-B14F-4D97-AF65-F5344CB8AC3E}">
        <p14:creationId xmlns:p14="http://schemas.microsoft.com/office/powerpoint/2010/main" val="2179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Afleveringsopgaver om Studieteknik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6939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Hver af de næste fire uger </a:t>
            </a:r>
            <a:r>
              <a:rPr lang="da-DK" sz="2000" dirty="0" smtClean="0"/>
              <a:t>vil I have en </a:t>
            </a:r>
            <a:r>
              <a:rPr lang="da-DK" sz="2000" dirty="0" smtClean="0">
                <a:solidFill>
                  <a:srgbClr val="008000"/>
                </a:solidFill>
              </a:rPr>
              <a:t>obligatorisk</a:t>
            </a:r>
            <a:r>
              <a:rPr lang="da-DK" sz="2000" dirty="0" smtClean="0"/>
              <a:t> afleveringsopgave om </a:t>
            </a:r>
            <a:r>
              <a:rPr lang="da-DK" sz="2000" dirty="0">
                <a:solidFill>
                  <a:srgbClr val="008000"/>
                </a:solidFill>
              </a:rPr>
              <a:t>studieteknik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Studievaner (uge 2)</a:t>
            </a:r>
          </a:p>
          <a:p>
            <a:pPr lvl="1">
              <a:spcBef>
                <a:spcPts val="600"/>
              </a:spcBef>
            </a:pPr>
            <a:r>
              <a:rPr lang="da-DK" sz="1800" b="0" dirty="0" smtClean="0"/>
              <a:t>Læsegruppe (uge 3)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Læsning (uge 4)</a:t>
            </a:r>
          </a:p>
          <a:p>
            <a:pPr lvl="1">
              <a:spcBef>
                <a:spcPts val="600"/>
              </a:spcBef>
            </a:pPr>
            <a:r>
              <a:rPr lang="da-DK" sz="1800" b="0" dirty="0" smtClean="0"/>
              <a:t>Noter (uge 5)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Ved </a:t>
            </a:r>
            <a:r>
              <a:rPr lang="da-DK" sz="2000" dirty="0"/>
              <a:t>at bruge lidt tid på at læse </a:t>
            </a:r>
            <a:r>
              <a:rPr lang="da-DK" sz="2000" dirty="0" smtClean="0"/>
              <a:t>om og eksperimentere med </a:t>
            </a:r>
            <a:r>
              <a:rPr lang="da-DK" sz="2000" dirty="0"/>
              <a:t>disse ting, kan </a:t>
            </a:r>
            <a:r>
              <a:rPr lang="da-DK" sz="2000" dirty="0" smtClean="0"/>
              <a:t>I </a:t>
            </a:r>
            <a:r>
              <a:rPr lang="da-DK" sz="2000" dirty="0"/>
              <a:t>blive </a:t>
            </a:r>
            <a:r>
              <a:rPr lang="da-DK" sz="2000" dirty="0" smtClean="0"/>
              <a:t>langt </a:t>
            </a:r>
            <a:r>
              <a:rPr lang="da-DK" sz="2000" dirty="0"/>
              <a:t>mere </a:t>
            </a:r>
            <a:r>
              <a:rPr lang="da-DK" sz="2000" dirty="0" smtClean="0"/>
              <a:t>effektive til jeres studier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På den måde kan </a:t>
            </a:r>
            <a:r>
              <a:rPr lang="da-DK" sz="1800" dirty="0" smtClean="0"/>
              <a:t>I </a:t>
            </a:r>
            <a:r>
              <a:rPr lang="da-DK" sz="1800" dirty="0"/>
              <a:t>spare tid og få mere ud af </a:t>
            </a:r>
            <a:r>
              <a:rPr lang="da-DK" sz="1800" dirty="0" smtClean="0"/>
              <a:t>jeres </a:t>
            </a:r>
            <a:r>
              <a:rPr lang="da-DK" sz="1800" dirty="0"/>
              <a:t>anstrengelser. </a:t>
            </a:r>
            <a:endParaRPr lang="da-DK" sz="180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synes,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det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dumt / tidsspilde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bruge tid på den slags ting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er en </a:t>
            </a:r>
            <a:r>
              <a:rPr lang="da-DK" sz="1800" b="1" dirty="0" smtClean="0">
                <a:solidFill>
                  <a:srgbClr val="008000"/>
                </a:solidFill>
              </a:rPr>
              <a:t>stor misforståelse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God studieteknik er en væsentlig forudsætning for at blive en god og effektiv studerende – det kommer ikke af sig selv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om studieteknik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løses i jeres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læsegruppe</a:t>
            </a:r>
            <a:endParaRPr lang="da-DK" sz="48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144" cy="53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Sammensatte sætninger (blok, selektion og iteration)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Udtryk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Operatorer, overloadning og præcedens regler / brug af parenteser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Java </a:t>
            </a:r>
            <a:r>
              <a:rPr lang="da-DK" altLang="da-DK" sz="2000" dirty="0" err="1">
                <a:ea typeface="ＭＳ Ｐゴシック" charset="-128"/>
              </a:rPr>
              <a:t>styleguide</a:t>
            </a:r>
            <a:endParaRPr lang="da-DK" altLang="da-DK" sz="2000" dirty="0">
              <a:ea typeface="ＭＳ Ｐゴシック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Navngivning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Indrykning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Brug af parenteser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2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Raflebæger </a:t>
            </a:r>
            <a:r>
              <a:rPr lang="da-DK" altLang="da-DK" sz="1800" kern="0" dirty="0" smtClean="0">
                <a:ea typeface="ＭＳ Ｐゴシック" pitchFamily="34" charset="-128"/>
              </a:rPr>
              <a:t>2 (par)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Studievaner (læsegruppe)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Quiz 2 (individuelt) –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sidst på ugen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Fristen for alle tre er mandag kl. 13.00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(lørdag 24.00 for IT-holdene)</a:t>
            </a:r>
          </a:p>
          <a:p>
            <a:pPr lvl="1" eaLnBrk="1" hangingPunct="1"/>
            <a:r>
              <a:rPr lang="da-DK" altLang="da-DK" sz="1800" kern="0" spc="-40" dirty="0" smtClean="0">
                <a:ea typeface="ＭＳ Ｐゴシック" pitchFamily="34" charset="-128"/>
              </a:rPr>
              <a:t>Skal overholdes (med mindre andet på forhånd er</a:t>
            </a:r>
            <a:r>
              <a:rPr lang="da-DK" altLang="da-DK" sz="1800" kern="0" spc="-40" dirty="0">
                <a:ea typeface="ＭＳ Ｐゴシック" pitchFamily="34" charset="-128"/>
              </a:rPr>
              <a:t> </a:t>
            </a:r>
            <a:r>
              <a:rPr lang="da-DK" altLang="da-DK" sz="1800" kern="0" spc="-40" dirty="0" smtClean="0">
                <a:ea typeface="ＭＳ Ｐゴシック" pitchFamily="34" charset="-128"/>
              </a:rPr>
              <a:t>aftalt med instruktoren)</a:t>
            </a:r>
            <a:endParaRPr lang="da-DK" altLang="da-DK" sz="1800" kern="0" spc="-4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panskrør afstraffels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73" b="1"/>
          <a:stretch/>
        </p:blipFill>
        <p:spPr bwMode="auto">
          <a:xfrm>
            <a:off x="5580112" y="3501008"/>
            <a:ext cx="2705538" cy="18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77847" y="3397517"/>
            <a:ext cx="1526201" cy="8235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ellers kommer instruktorerne</a:t>
            </a:r>
            <a:b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efter jer, og I får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/>
            </a:r>
            <a:b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genaflevering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77847" y="3079815"/>
            <a:ext cx="1523803" cy="317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SKAL følges</a:t>
            </a: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2922052"/>
            <a:ext cx="2704362" cy="7498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spc="-40" dirty="0" smtClean="0">
                <a:solidFill>
                  <a:srgbClr val="0000FF"/>
                </a:solidFill>
                <a:ea typeface="ＭＳ Ｐゴシック" charset="-128"/>
              </a:rPr>
              <a:t>Her gælder den "sorte skole"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Ingen plads til kreativitet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 SKAL gøre som vi siger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112" y="5516477"/>
            <a:ext cx="288312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kern="1200" dirty="0" smtClean="0">
                <a:ln w="11430"/>
                <a:solidFill>
                  <a:srgbClr val="0000CC"/>
                </a:solidFill>
              </a:rPr>
              <a:t>Brug eventuelt ugebrevene</a:t>
            </a:r>
          </a:p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De giver en oversigt over, hvad der skal ske i ugens løb</a:t>
            </a:r>
            <a:endParaRPr lang="da-DK" altLang="da-DK" sz="1400" b="1" kern="1200" dirty="0">
              <a:ln w="11430"/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688632"/>
          </a:xfrm>
        </p:spPr>
        <p:txBody>
          <a:bodyPr/>
          <a:lstStyle/>
          <a:p>
            <a:r>
              <a:rPr lang="da-DK" sz="2000" dirty="0" smtClean="0"/>
              <a:t>Tilbud til studerende, som ikke tidligere har programmeret</a:t>
            </a:r>
            <a:br>
              <a:rPr lang="da-DK" sz="2000" dirty="0" smtClean="0"/>
            </a:br>
            <a:r>
              <a:rPr lang="da-DK" sz="2000" dirty="0" smtClean="0"/>
              <a:t>(eller kun har programmeret en lille smule)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To timer om ugen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</a:t>
            </a:r>
            <a:r>
              <a:rPr lang="da-DK" sz="1800" dirty="0" smtClean="0"/>
              <a:t>et er frivilligt, om man ønsker at deltage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Ledes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af Magnus Madsen (</a:t>
            </a:r>
            <a:r>
              <a:rPr lang="da-DK" b="1" dirty="0" err="1">
                <a:solidFill>
                  <a:srgbClr val="A50021"/>
                </a:solidFill>
                <a:cs typeface="ＭＳ Ｐゴシック" charset="0"/>
              </a:rPr>
              <a:t>tenure-track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 adjunkt)</a:t>
            </a:r>
          </a:p>
          <a:p>
            <a:pPr lvl="1"/>
            <a:r>
              <a:rPr lang="da-DK" sz="1800" dirty="0"/>
              <a:t>En time hvor </a:t>
            </a:r>
            <a:r>
              <a:rPr lang="da-DK" sz="1800" dirty="0" smtClean="0"/>
              <a:t>man </a:t>
            </a:r>
            <a:r>
              <a:rPr lang="da-DK" sz="1800" dirty="0"/>
              <a:t>programmerer i </a:t>
            </a:r>
            <a:r>
              <a:rPr lang="da-DK" sz="1800" dirty="0" smtClean="0"/>
              <a:t>fælleskab </a:t>
            </a:r>
            <a:endParaRPr lang="da-DK" sz="1800" dirty="0"/>
          </a:p>
          <a:p>
            <a:pPr lvl="2"/>
            <a:r>
              <a:rPr lang="da-DK" sz="1800" dirty="0">
                <a:solidFill>
                  <a:srgbClr val="000066"/>
                </a:solidFill>
              </a:rPr>
              <a:t>Magnus programmerer på projektoren og de</a:t>
            </a:r>
            <a:br>
              <a:rPr lang="da-DK" sz="1800" dirty="0">
                <a:solidFill>
                  <a:srgbClr val="000066"/>
                </a:solidFill>
              </a:rPr>
            </a:br>
            <a:r>
              <a:rPr lang="da-DK" sz="1800" dirty="0">
                <a:solidFill>
                  <a:srgbClr val="000066"/>
                </a:solidFill>
              </a:rPr>
              <a:t>studerende skriver med på egen PC</a:t>
            </a:r>
          </a:p>
          <a:p>
            <a:pPr lvl="2"/>
            <a:r>
              <a:rPr lang="da-DK" sz="1800" dirty="0">
                <a:solidFill>
                  <a:srgbClr val="000066"/>
                </a:solidFill>
              </a:rPr>
              <a:t>Diskussion af problemstillinger undervejs</a:t>
            </a:r>
          </a:p>
          <a:p>
            <a:pPr lvl="2"/>
            <a:r>
              <a:rPr lang="da-DK" sz="1800" dirty="0">
                <a:solidFill>
                  <a:srgbClr val="000066"/>
                </a:solidFill>
              </a:rPr>
              <a:t>Spørgsmål til/fra de studerende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En time hvor hver studerende </a:t>
            </a:r>
            <a:r>
              <a:rPr lang="da-DK" sz="1800" dirty="0" smtClean="0"/>
              <a:t>arbejder </a:t>
            </a:r>
            <a:r>
              <a:rPr lang="da-DK" sz="1800" dirty="0"/>
              <a:t>videre på </a:t>
            </a:r>
            <a:r>
              <a:rPr lang="da-DK" sz="1800" dirty="0" smtClean="0"/>
              <a:t>programmet, mens Magnus går </a:t>
            </a:r>
            <a:r>
              <a:rPr lang="da-DK" sz="1800" dirty="0"/>
              <a:t>rundt og </a:t>
            </a:r>
            <a:r>
              <a:rPr lang="da-DK" sz="1800" dirty="0" smtClean="0"/>
              <a:t>hjælper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spc="-60" dirty="0">
                <a:solidFill>
                  <a:srgbClr val="A50021"/>
                </a:solidFill>
                <a:cs typeface="ＭＳ Ｐゴシック" charset="0"/>
              </a:rPr>
              <a:t>De der deltog sidste år siger, at det var en særdeles stor hjælp for dem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Caféen gjorde det meget letter at komme i gang med </a:t>
            </a:r>
            <a:r>
              <a:rPr lang="da-DK" sz="1800" dirty="0" smtClean="0"/>
              <a:t>afleveringsopgaverne</a:t>
            </a:r>
            <a:endParaRPr lang="da-DK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564904"/>
            <a:ext cx="1323975" cy="1638300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5085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 (fortsat)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18457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Ingen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forberedelse – tager kun de 2 timer som caféen varer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Intet nyt materiale – man får alt materiale via de almindelige forelæsninger, ved at læse bogen, se videoerne og deltage i øvelserne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Programmeringscaféen er et supplement, som forklarer de vigtigste</a:t>
            </a:r>
            <a:br>
              <a:rPr lang="da-DK" sz="1800" dirty="0"/>
            </a:br>
            <a:r>
              <a:rPr lang="da-DK" sz="1800" dirty="0"/>
              <a:t>principper i et langsommere tempo og med flere eksempler</a:t>
            </a:r>
          </a:p>
          <a:p>
            <a:pPr>
              <a:spcBef>
                <a:spcPts val="1200"/>
              </a:spcBef>
            </a:pPr>
            <a:r>
              <a:rPr lang="da-DK" sz="2000" dirty="0"/>
              <a:t>Tid og sted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Tirsdag kl. 18.15-20.00 </a:t>
            </a:r>
            <a:r>
              <a:rPr lang="da-DK" sz="1800" u="sng" dirty="0"/>
              <a:t>eller</a:t>
            </a:r>
            <a:r>
              <a:rPr lang="da-DK" sz="1800" dirty="0"/>
              <a:t> onsdag kl </a:t>
            </a:r>
            <a:r>
              <a:rPr lang="da-DK" sz="1800" dirty="0" smtClean="0"/>
              <a:t>18.15-20.00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/>
              <a:t>Man deltager kun én af gangene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Kælderen under kantinen i </a:t>
            </a:r>
            <a:r>
              <a:rPr lang="da-DK" sz="1800" dirty="0" err="1"/>
              <a:t>Incuba</a:t>
            </a:r>
            <a:r>
              <a:rPr lang="da-DK" sz="1800" dirty="0"/>
              <a:t> Science Park, Aabogade 15 (5511-022</a:t>
            </a:r>
            <a:r>
              <a:rPr lang="da-DK" sz="180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Husk at medbringe jeres </a:t>
            </a:r>
            <a:r>
              <a:rPr lang="da-DK" sz="1800" dirty="0" smtClean="0"/>
              <a:t>bærbare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Caféen </a:t>
            </a: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startede </a:t>
            </a:r>
            <a:r>
              <a:rPr lang="da-DK" b="1" dirty="0">
                <a:solidFill>
                  <a:srgbClr val="A50021"/>
                </a:solidFill>
                <a:cs typeface="ＭＳ Ｐゴシック" charset="0"/>
              </a:rPr>
              <a:t>allerede i </a:t>
            </a:r>
            <a:r>
              <a:rPr lang="da-DK" b="1" dirty="0" smtClean="0">
                <a:solidFill>
                  <a:srgbClr val="A50021"/>
                </a:solidFill>
                <a:cs typeface="ＭＳ Ｐゴシック" charset="0"/>
              </a:rPr>
              <a:t>sidste uge</a:t>
            </a:r>
            <a:endParaRPr lang="da-DK" b="1" dirty="0">
              <a:solidFill>
                <a:srgbClr val="A50021"/>
              </a:solidFill>
              <a:cs typeface="ＭＳ Ｐゴシック" charset="0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Der er en venteliste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H</a:t>
            </a:r>
            <a:r>
              <a:rPr lang="da-DK" sz="1800" dirty="0" smtClean="0"/>
              <a:t>vis du </a:t>
            </a:r>
            <a:r>
              <a:rPr lang="da-DK" sz="1800" b="1" dirty="0" smtClean="0">
                <a:solidFill>
                  <a:srgbClr val="008000"/>
                </a:solidFill>
              </a:rPr>
              <a:t>meget gerne</a:t>
            </a:r>
            <a:r>
              <a:rPr lang="da-DK" sz="1800" dirty="0" smtClean="0"/>
              <a:t> vil deltage, kan du forsøge </a:t>
            </a:r>
            <a:r>
              <a:rPr lang="da-DK" sz="1800" dirty="0"/>
              <a:t>at </a:t>
            </a:r>
            <a:r>
              <a:rPr lang="da-DK" sz="1800" dirty="0" smtClean="0"/>
              <a:t>kontakte</a:t>
            </a:r>
            <a:br>
              <a:rPr lang="da-DK" sz="1800" dirty="0" smtClean="0"/>
            </a:br>
            <a:r>
              <a:rPr lang="da-DK" sz="1800" dirty="0" smtClean="0"/>
              <a:t>Andreas </a:t>
            </a:r>
            <a:r>
              <a:rPr lang="da-DK" sz="1800" dirty="0"/>
              <a:t>Birch Olsen &lt;abolsen@cs.au.dk&gt;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0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Sammensatte sætninger</a:t>
            </a:r>
          </a:p>
        </p:txBody>
      </p:sp>
      <p:sp>
        <p:nvSpPr>
          <p:cNvPr id="27667" name="Text Box 4"/>
          <p:cNvSpPr txBox="1">
            <a:spLocks noChangeArrowheads="1"/>
          </p:cNvSpPr>
          <p:nvPr/>
        </p:nvSpPr>
        <p:spPr bwMode="auto">
          <a:xfrm>
            <a:off x="1147589" y="2653355"/>
            <a:ext cx="2273184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{S1  S2 …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94130" y="1124744"/>
            <a:ext cx="798232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Blok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Sekvens </a:t>
            </a:r>
            <a:r>
              <a:rPr lang="da-DK" altLang="da-DK" sz="1800" dirty="0">
                <a:ea typeface="ＭＳ Ｐゴシック" pitchFamily="34" charset="-128"/>
              </a:rPr>
              <a:t>af </a:t>
            </a:r>
            <a:r>
              <a:rPr lang="da-DK" altLang="da-DK" sz="1800" dirty="0" smtClean="0">
                <a:ea typeface="ＭＳ Ｐゴシック" pitchFamily="34" charset="-128"/>
              </a:rPr>
              <a:t>sætninger (omgivet af krøllede parenteser)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Parenteserne gør, at blokken opfattes som én sætning, og dermed  kan bruges alle de steder, hvor man kan bruge en sætning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15616" y="3301427"/>
            <a:ext cx="4487260" cy="14402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 public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da-DK" sz="5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3485" y="3642035"/>
            <a:ext cx="1597919" cy="9875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281444" y="4326195"/>
            <a:ext cx="140077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Blok med to assignment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2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Selektion (valg) – if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40322" y="1340768"/>
            <a:ext cx="1611145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347864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boolean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5616" y="2276872"/>
            <a:ext cx="5373392" cy="18180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953313" y="3118017"/>
            <a:ext cx="518872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36193" y="2872176"/>
            <a:ext cx="4050791" cy="87115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02324" y="3094226"/>
            <a:ext cx="369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868144" y="2986504"/>
            <a:ext cx="2232248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 udføres kun, hvis exp evaluerer til true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Valg mellem to blokke – if-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else</a:t>
            </a:r>
            <a:r>
              <a:rPr lang="da-DK" altLang="da-DK" sz="3200" noProof="0" dirty="0" smtClean="0">
                <a:ea typeface="ＭＳ Ｐゴシック" pitchFamily="34" charset="-128"/>
              </a:rPr>
              <a:t>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38301" y="1340768"/>
            <a:ext cx="2996139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S1 </a:t>
            </a:r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s2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3595" y="2364638"/>
            <a:ext cx="5373392" cy="32246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1328" y="2948701"/>
            <a:ext cx="4206240" cy="9183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916043" y="3175117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688" y="3128715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S1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94100" y="4119667"/>
            <a:ext cx="4220900" cy="1146455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931809" y="4461969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47878" y="4424711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S2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012160" y="4307728"/>
            <a:ext cx="2285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false udføres S2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03016" y="3033211"/>
            <a:ext cx="2294317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true udføres S1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932040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(boolean)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84448" y="5180097"/>
            <a:ext cx="3651848" cy="15696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Vi sætter </a:t>
            </a:r>
            <a:r>
              <a:rPr lang="da-DK" altLang="da-DK" sz="1600" b="1" dirty="0" smtClean="0">
                <a:solidFill>
                  <a:srgbClr val="008000"/>
                </a:solidFill>
                <a:latin typeface="+mn-lt"/>
              </a:rPr>
              <a:t>altid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krøllede parenteser omkring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if-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og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else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-delen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Også når der kun er én sætning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Analogt, sætter vi </a:t>
            </a:r>
            <a:r>
              <a:rPr lang="da-DK" altLang="da-DK" sz="1600" b="1" dirty="0">
                <a:solidFill>
                  <a:srgbClr val="008000"/>
                </a:solidFill>
              </a:rPr>
              <a:t>altid</a:t>
            </a:r>
            <a:r>
              <a:rPr lang="da-DK" altLang="da-DK" sz="1600" b="1" dirty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runde parenteser </a:t>
            </a:r>
            <a:r>
              <a:rPr lang="da-DK" altLang="da-DK" sz="1600" b="1" dirty="0">
                <a:solidFill>
                  <a:srgbClr val="0000FF"/>
                </a:solidFill>
              </a:rPr>
              <a:t>omkring det boolske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udtryk, der testes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36130" y="295461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00662" y="3498542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858387" y="2674197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465514" y="2685280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514794" y="4957426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525878" y="412892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Lidt mere kompakt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17064" y="604076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671" y="1371157"/>
            <a:ext cx="5407369" cy="2442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719010" y="2522351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415241" y="1978845"/>
            <a:ext cx="264062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 at spare plads, kan startparentesen i en blok sættes på samme linje, som det der går forud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6706" y="167805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90554" y="141897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3890" y="5118305"/>
            <a:ext cx="517501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balance +=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7671" y="4380425"/>
            <a:ext cx="5083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udtryk og sætning er kort, kan en if-sætning skrives på en enkelt linje (men husk parenteserne)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3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Indlejret selektion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02168" y="2708920"/>
            <a:ext cx="4068043" cy="31722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nextDay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day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30)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month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12)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year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year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85480" y="3301894"/>
            <a:ext cx="3293243" cy="2232966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68107" y="4116480"/>
            <a:ext cx="2654000" cy="11623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141914" y="4149080"/>
            <a:ext cx="3822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Den </a:t>
            </a:r>
            <a:r>
              <a:rPr lang="da-DK" altLang="da-DK" sz="1800" b="1" dirty="0" smtClean="0">
                <a:solidFill>
                  <a:srgbClr val="C00000"/>
                </a:solidFill>
                <a:latin typeface="+mn-lt"/>
              </a:rPr>
              <a:t>røde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 er indlejret i den </a:t>
            </a:r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grønne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</a:t>
            </a:r>
            <a:endParaRPr lang="da-DK" altLang="da-DK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024749" y="4343946"/>
            <a:ext cx="1118750" cy="78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9636" y="1153899"/>
            <a:ext cx="8494852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spc="-60" dirty="0" smtClean="0">
                <a:ea typeface="ＭＳ Ｐゴシック" pitchFamily="34" charset="-128"/>
              </a:rPr>
              <a:t>Datoer repræsenteres ved hjælp af tre feltvariabler (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day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month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year</a:t>
            </a:r>
            <a:r>
              <a:rPr lang="da-DK" altLang="da-DK" sz="2000" kern="0" spc="-6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nextDay</a:t>
            </a:r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 ændrer de tre feltvariabler, så de repræsenterer den efterfølgende dag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Det antages, at alle måneder har 30 dage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64088" y="5157192"/>
            <a:ext cx="266429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Forskel på månedernes længde samt skudår, kan håndteres ved at indføre nogle flere if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8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mellem mange – switch sætning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94893" y="6136582"/>
            <a:ext cx="600006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selektion: Appendix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</a:t>
            </a: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74444" y="1645492"/>
            <a:ext cx="5054661" cy="3030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convertDay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switch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1: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Monday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2: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"Tuesday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3: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Wednesday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4: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Thursday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5: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6: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7: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"Weekend"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spc="-100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da-DK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"Invalid 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6132" y="1640805"/>
            <a:ext cx="2520280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1 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Monday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2 = Tuesday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3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Wednesday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4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Thursday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5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Friday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6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Saturday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7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Sunday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7426" y="1070989"/>
            <a:ext cx="2519763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Ugedag repræsenteret som heltal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23169" y="1052736"/>
            <a:ext cx="5796136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Metode, der konverterer fra heltal til tekststreng</a:t>
            </a:r>
            <a:r>
              <a:rPr lang="da-DK" altLang="da-DK" sz="1600" kern="0" dirty="0">
                <a:ea typeface="ＭＳ Ｐゴシック" pitchFamily="34" charset="-128"/>
              </a:rPr>
              <a:t/>
            </a:r>
            <a:br>
              <a:rPr lang="da-DK" altLang="da-DK" sz="1600" kern="0" dirty="0">
                <a:ea typeface="ＭＳ Ｐゴシック" pitchFamily="34" charset="-128"/>
              </a:rPr>
            </a:br>
            <a:r>
              <a:rPr lang="da-DK" altLang="da-DK" sz="1600" kern="0" spc="-100" dirty="0" smtClean="0">
                <a:ea typeface="ＭＳ Ｐゴシック" pitchFamily="34" charset="-128"/>
              </a:rPr>
              <a:t>(f.eks. 3 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Wednesday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6 og 7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"Weekend"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0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"Invalid 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)</a:t>
            </a:r>
            <a:endParaRPr lang="da-DK" altLang="da-DK" sz="1600" kern="0" spc="-100" dirty="0" smtClean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7406891" y="4676194"/>
            <a:ext cx="19555" cy="98924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33404" y="4967923"/>
            <a:ext cx="5095701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Normalt </a:t>
            </a:r>
            <a:r>
              <a:rPr lang="da-DK" altLang="da-DK" dirty="0" smtClean="0"/>
              <a:t>afsluttes </a:t>
            </a:r>
            <a:r>
              <a:rPr lang="da-DK" altLang="da-DK" dirty="0"/>
              <a:t>de enkelte cases med et </a:t>
            </a:r>
            <a:r>
              <a:rPr lang="da-DK" altLang="da-DK" dirty="0">
                <a:solidFill>
                  <a:srgbClr val="008000"/>
                </a:solidFill>
              </a:rPr>
              <a:t>break</a:t>
            </a:r>
            <a:r>
              <a:rPr lang="da-DK" altLang="da-DK" dirty="0"/>
              <a:t>, der stopper udførelsen af </a:t>
            </a:r>
            <a:r>
              <a:rPr lang="da-DK" altLang="da-DK" dirty="0" smtClean="0"/>
              <a:t>switch </a:t>
            </a:r>
            <a:r>
              <a:rPr lang="da-DK" altLang="da-DK" dirty="0"/>
              <a:t>sætningen</a:t>
            </a:r>
          </a:p>
          <a:p>
            <a:r>
              <a:rPr lang="da-DK" altLang="da-DK" dirty="0"/>
              <a:t>Dette er ikke nødvendigt </a:t>
            </a:r>
            <a:r>
              <a:rPr lang="da-DK" altLang="da-DK" dirty="0" smtClean="0"/>
              <a:t>her, </a:t>
            </a:r>
            <a:r>
              <a:rPr lang="da-DK" altLang="da-DK" dirty="0"/>
              <a:t>idet </a:t>
            </a:r>
            <a:r>
              <a:rPr lang="da-DK" altLang="da-DK" dirty="0">
                <a:solidFill>
                  <a:srgbClr val="008000"/>
                </a:solidFill>
              </a:rPr>
              <a:t>return</a:t>
            </a:r>
            <a:r>
              <a:rPr lang="da-DK" altLang="da-DK" dirty="0"/>
              <a:t> også stopper </a:t>
            </a:r>
            <a:r>
              <a:rPr lang="da-DK" altLang="da-DK" dirty="0" smtClean="0"/>
              <a:t>udførelsen af sætningen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25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6587</TotalTime>
  <Words>3899</Words>
  <Application>Microsoft Office PowerPoint</Application>
  <PresentationFormat>On-screen Show (4:3)</PresentationFormat>
  <Paragraphs>628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Wingdings</vt:lpstr>
      <vt:lpstr>Standarddesign</vt:lpstr>
      <vt:lpstr>Forelæsning Uge 2 – Mandag </vt:lpstr>
      <vt:lpstr>● Simple sætninger</vt:lpstr>
      <vt:lpstr>Metodekald</vt:lpstr>
      <vt:lpstr>Sammensatte sætninger</vt:lpstr>
      <vt:lpstr>● Selektion (valg) – if sætning</vt:lpstr>
      <vt:lpstr>Valg mellem to blokke – if-else sætning</vt:lpstr>
      <vt:lpstr>Lidt mere kompakt</vt:lpstr>
      <vt:lpstr>Indlejret selektion</vt:lpstr>
      <vt:lpstr>Selektion mellem mange – switch sætning</vt:lpstr>
      <vt:lpstr>Selektion i udtryk – ved hjælp af ? og :</vt:lpstr>
      <vt:lpstr>Selektion i udtryk (eksempler)</vt:lpstr>
      <vt:lpstr>Eksempel på dårlig kode</vt:lpstr>
      <vt:lpstr>Andet eksempel på dårlig kode</vt:lpstr>
      <vt:lpstr>● Iteration (gentagelse) – for løkke</vt:lpstr>
      <vt:lpstr>Eksempel på for løkke</vt:lpstr>
      <vt:lpstr>while løkke</vt:lpstr>
      <vt:lpstr>Eksempel på while løkke</vt:lpstr>
      <vt:lpstr>do-while løkke</vt:lpstr>
      <vt:lpstr>Eksempel på do-while løkke</vt:lpstr>
      <vt:lpstr>Sammenligning af de tre slags løkker</vt:lpstr>
      <vt:lpstr>● Udtryk</vt:lpstr>
      <vt:lpstr>Brug af udtryk</vt:lpstr>
      <vt:lpstr>Udtrykkets type skal matche brugen</vt:lpstr>
      <vt:lpstr>Matchende typer</vt:lpstr>
      <vt:lpstr>Javas typebegreb</vt:lpstr>
      <vt:lpstr>Udvalgte operatorer</vt:lpstr>
      <vt:lpstr>● Syntaktiske elementer i Java</vt:lpstr>
      <vt:lpstr>Java style guide (regler for pæn kode)</vt:lpstr>
      <vt:lpstr>Hvad gør nedenstående kode?</vt:lpstr>
      <vt:lpstr>Pænt layout</vt:lpstr>
      <vt:lpstr>● Afleveringsopgave: Raflebæger 2 (DieCup 2)</vt:lpstr>
      <vt:lpstr>Raflebæger 2 (DieCup 2) – fortsat</vt:lpstr>
      <vt:lpstr>● Afleveringsopgaver om Studieteknik</vt:lpstr>
      <vt:lpstr>● Opsummering</vt:lpstr>
      <vt:lpstr>Programmeringscafé</vt:lpstr>
      <vt:lpstr>Programmeringscafé (fortsat)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587</cp:revision>
  <cp:lastPrinted>2015-02-13T14:35:13Z</cp:lastPrinted>
  <dcterms:created xsi:type="dcterms:W3CDTF">2009-09-02T10:07:09Z</dcterms:created>
  <dcterms:modified xsi:type="dcterms:W3CDTF">2021-01-20T08:59:06Z</dcterms:modified>
</cp:coreProperties>
</file>