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72" r:id="rId24"/>
    <p:sldId id="684" r:id="rId25"/>
    <p:sldId id="683" r:id="rId26"/>
    <p:sldId id="674" r:id="rId27"/>
    <p:sldId id="677" r:id="rId28"/>
    <p:sldId id="678" r:id="rId29"/>
    <p:sldId id="679" r:id="rId30"/>
    <p:sldId id="681" r:id="rId31"/>
    <p:sldId id="688" r:id="rId32"/>
    <p:sldId id="682" r:id="rId33"/>
    <p:sldId id="438" r:id="rId34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00"/>
    <a:srgbClr val="3399FF"/>
    <a:srgbClr val="FF3399"/>
    <a:srgbClr val="A50021"/>
    <a:srgbClr val="CCECFF"/>
    <a:srgbClr val="FFFFCC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28" d="100"/>
          <a:sy n="128" d="100"/>
        </p:scale>
        <p:origin x="13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layout managers</a:t>
            </a:r>
            <a:r>
              <a:rPr lang="da-DK" altLang="da-DK" sz="2000" kern="0" dirty="0" smtClean="0">
                <a:ea typeface="ＭＳ Ｐゴシック" pitchFamily="34" charset="-128"/>
              </a:rPr>
              <a:t>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linjer, der alle centreres horisontalt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4006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</a:t>
            </a:r>
            <a:r>
              <a:rPr lang="da-DK" altLang="da-DK" sz="1400" b="1" dirty="0" err="1">
                <a:solidFill>
                  <a:srgbClr val="0000FF"/>
                </a:solidFill>
              </a:rPr>
              <a:t>API'en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eller en GUI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tutorial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 detaljer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én enkelt linje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venstrejusteret og centreres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vertikalt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Nu placeres elementerne vertikalt under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forkortes </a:t>
            </a:r>
            <a:r>
              <a:rPr lang="da-DK" altLang="da-DK" sz="1800" kern="0" dirty="0">
                <a:ea typeface="ＭＳ Ｐゴシック" pitchFamily="34" charset="-128"/>
              </a:rPr>
              <a:t>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vertikale afstand mellem elementerne er </a:t>
            </a:r>
            <a:r>
              <a:rPr lang="da-DK" altLang="da-DK" sz="1800" kern="0" dirty="0" smtClean="0">
                <a:ea typeface="ＭＳ Ｐゴシック" pitchFamily="34" charset="-128"/>
              </a:rPr>
              <a:t>fast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gitter (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 kan </a:t>
            </a:r>
            <a:r>
              <a:rPr lang="da-DK" altLang="da-DK" sz="1800" kern="0" dirty="0" smtClean="0">
                <a:ea typeface="ＭＳ Ｐゴシック" pitchFamily="34" charset="-128"/>
              </a:rPr>
              <a:t>dog være </a:t>
            </a:r>
            <a:r>
              <a:rPr lang="da-DK" altLang="da-DK" sz="1800" kern="0" dirty="0">
                <a:ea typeface="ＭＳ Ｐゴシック" pitchFamily="34" charset="-128"/>
              </a:rPr>
              <a:t>ubrugte pladser i gitteret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06309" y="5508822"/>
            <a:ext cx="191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North og East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28184" y="5508822"/>
            <a:ext cx="1296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West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mangler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0855" y="5157192"/>
            <a:ext cx="3207365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frame.pack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aktiveres alle disse layout managers, og vi får dermed den ønskede placering af de forskellige GUI objekter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240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Swing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JavaFX</a:t>
            </a:r>
            <a:endParaRPr lang="da-DK" altLang="da-DK" sz="1800" b="1" kern="12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er helt 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Andre 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Endelig bruger Swing også 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 smtClean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 smtClean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719708" y="5864786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Tilføjelsen af det yderste panel sikrer at knapperne ikke skaleres i højden (så de fylder hele West)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manager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1165640">
            <a:off x="7442251" y="565713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(luft)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al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ActionEvent</a:t>
            </a:r>
            <a:r>
              <a:rPr lang="da-DK" altLang="da-DK" sz="1800" kern="0" dirty="0" smtClean="0">
                <a:ea typeface="ＭＳ Ｐゴシック" pitchFamily="34" charset="-128"/>
              </a:rPr>
              <a:t>, som man abonnerer på ved at kalde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metoden, hvor parameteren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</a:t>
            </a:r>
            <a:r>
              <a:rPr lang="da-DK" altLang="da-DK" sz="1800" kern="0" dirty="0">
                <a:ea typeface="ＭＳ Ｐゴシック" pitchFamily="34" charset="-128"/>
              </a:rPr>
              <a:t> et funktionelt interface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38525" y="4199866"/>
            <a:ext cx="8632378" cy="25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Parameteren til </a:t>
            </a:r>
            <a:r>
              <a:rPr lang="da-DK" altLang="da-DK" b="1" kern="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addMouseListener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typen</a:t>
            </a:r>
            <a:r>
              <a:rPr lang="da-DK" altLang="da-DK" kern="0" spc="-30" dirty="0" smtClean="0">
                <a:ea typeface="ＭＳ Ｐゴシック" pitchFamily="34" charset="-128"/>
              </a:rPr>
              <a:t> </a:t>
            </a:r>
            <a:r>
              <a:rPr lang="da-DK" altLang="da-DK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endParaRPr lang="da-DK" altLang="da-DK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Denne type er ikke et funktionelt interface (idet den har mere end en metode), og vi kan derfor ikke bruge en lambda som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parameterværdi</a:t>
            </a:r>
            <a:endParaRPr lang="da-DK" altLang="da-DK" sz="1800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I stedet erklærer vi en ny klasse og skaber et objekt fra denne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Dette gøres </a:t>
            </a:r>
            <a:r>
              <a:rPr lang="da-DK" altLang="da-DK" sz="1800" kern="0" spc="-70" dirty="0">
                <a:ea typeface="ＭＳ Ｐゴシック" pitchFamily="34" charset="-128"/>
              </a:rPr>
              <a:t>på det sted, hvor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objektet skal bruges </a:t>
            </a:r>
            <a:r>
              <a:rPr lang="da-DK" altLang="da-DK" sz="1800" kern="0" spc="-70" dirty="0">
                <a:ea typeface="ＭＳ Ｐゴシック" pitchFamily="34" charset="-128"/>
              </a:rPr>
              <a:t>(mellem de to røde parenteser</a:t>
            </a:r>
            <a:r>
              <a:rPr lang="da-DK" altLang="da-DK" sz="1800" kern="0" spc="-70" dirty="0" smtClean="0">
                <a:ea typeface="ＭＳ Ｐゴシック" pitchFamily="34" charset="-128"/>
              </a:rPr>
              <a:t>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nye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11769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595571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Vores nye klasse </a:t>
            </a:r>
            <a:r>
              <a:rPr lang="da-DK" altLang="da-DK" sz="2000" kern="0" dirty="0">
                <a:ea typeface="ＭＳ Ｐゴシック" pitchFamily="34" charset="-128"/>
              </a:rPr>
              <a:t>er en subklasse af </a:t>
            </a:r>
            <a:r>
              <a:rPr lang="da-DK" altLang="da-DK" sz="2000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2000" kern="0" dirty="0" smtClean="0">
                <a:ea typeface="ＭＳ Ｐゴシック" pitchFamily="34" charset="-128"/>
              </a:rPr>
              <a:t>klassen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MouseAdapter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 implementerer </a:t>
            </a:r>
            <a:r>
              <a:rPr lang="da-DK" altLang="da-DK" sz="1800" kern="0" dirty="0" err="1">
                <a:ea typeface="ＭＳ Ｐゴシック" pitchFamily="34" charset="-128"/>
              </a:rPr>
              <a:t>MouseListener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interfacet, men implementationen er helt triviel, idet 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implementationen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overskriver vi i den anonyme indre klasse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80074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af typen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Det opnås ved at bruge en subklasse af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klassen,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076759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00722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1825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01292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23710"/>
            <a:ext cx="478281" cy="832655"/>
            <a:chOff x="1659692" y="4971079"/>
            <a:chExt cx="478281" cy="832655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5609" y="4971079"/>
              <a:ext cx="4165" cy="8326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9693" y="4035864"/>
            <a:ext cx="2199966" cy="847873"/>
            <a:chOff x="5145718" y="4077072"/>
            <a:chExt cx="2605531" cy="1090008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5" y="4448311"/>
              <a:ext cx="360981" cy="386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52547" y="4409434"/>
              <a:ext cx="332079" cy="4252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4208" y="4068579"/>
            <a:ext cx="1130630" cy="1289909"/>
            <a:chOff x="5904147" y="4077072"/>
            <a:chExt cx="1216483" cy="1509178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3239" y="5095097"/>
            <a:ext cx="8373257" cy="135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 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97674" y="4035038"/>
            <a:ext cx="143327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Naturlige valg: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95349" y="4036037"/>
            <a:ext cx="23671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vi har i stedet valgt: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Hvorfor mon det?</a:t>
            </a: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27584" y="5218282"/>
            <a:ext cx="2148564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Husk også at tjekke, at bonussen udregnes korrekt, når man ikke bliver røvet</a:t>
            </a:r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5689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</a:t>
            </a:r>
            <a:br>
              <a:rPr lang="da-DK" sz="1800" kern="0" dirty="0" smtClean="0">
                <a:ea typeface="ＭＳ Ｐゴシック" pitchFamily="34" charset="-128"/>
              </a:rPr>
            </a:br>
            <a:r>
              <a:rPr lang="da-DK" sz="1800" kern="0" dirty="0" smtClean="0">
                <a:ea typeface="ＭＳ Ｐゴシック" pitchFamily="34" charset="-128"/>
              </a:rPr>
              <a:t>(</a:t>
            </a:r>
            <a:r>
              <a:rPr lang="da-DK" sz="1800" kern="0" dirty="0">
                <a:ea typeface="ＭＳ Ｐゴシック" pitchFamily="34" charset="-128"/>
              </a:rPr>
              <a:t>på tilsvarende vis som i Computerspil </a:t>
            </a:r>
            <a:r>
              <a:rPr lang="da-DK" sz="1800" kern="0" dirty="0" smtClean="0">
                <a:ea typeface="ＭＳ Ｐゴシック" pitchFamily="34" charset="-128"/>
              </a:rPr>
              <a:t>2)</a:t>
            </a:r>
            <a:endParaRPr 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</a:t>
            </a:r>
            <a:r>
              <a:rPr lang="da-DK" sz="1800" kern="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dirty="0" err="1" smtClean="0">
                <a:ea typeface="ＭＳ Ｐゴシック" pitchFamily="34" charset="-128"/>
              </a:rPr>
              <a:t>TestServeren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>
                <a:ea typeface="ＭＳ Ｐゴシック" pitchFamily="34" charset="-128"/>
              </a:rPr>
              <a:t>rekursion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man bliver irriteret på testserveren, skal man huske, hvordan situationen ville være, hvis I ikke havde den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Så skulle </a:t>
            </a:r>
            <a:r>
              <a:rPr lang="da-DK" altLang="da-DK" sz="1800" dirty="0" smtClean="0">
                <a:ea typeface="ＭＳ Ｐゴシック" pitchFamily="34" charset="-128"/>
              </a:rPr>
              <a:t>I helt på egen hånd </a:t>
            </a:r>
            <a:r>
              <a:rPr lang="da-DK" altLang="da-DK" sz="1800" dirty="0">
                <a:ea typeface="ＭＳ Ｐゴシック" pitchFamily="34" charset="-128"/>
              </a:rPr>
              <a:t>finde frem til, hvor fejlene er i jeres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>
              <a:spcBef>
                <a:spcPts val="400"/>
              </a:spcBef>
            </a:pPr>
            <a:r>
              <a:rPr lang="da-DK" altLang="da-DK" sz="1800" smtClean="0">
                <a:ea typeface="ＭＳ Ｐゴシック" pitchFamily="34" charset="-128"/>
              </a:rPr>
              <a:t>Nu får I </a:t>
            </a:r>
            <a:r>
              <a:rPr lang="da-DK" altLang="da-DK" sz="1800" dirty="0">
                <a:ea typeface="ＭＳ Ｐゴシック" pitchFamily="34" charset="-128"/>
              </a:rPr>
              <a:t>at vide, hvilke klasser og metoder,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skal søge fejlene i</a:t>
            </a:r>
          </a:p>
          <a:p>
            <a:pPr lvl="1">
              <a:spcBef>
                <a:spcPts val="600"/>
              </a:spcBef>
            </a:pPr>
            <a:endParaRPr 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Statistik for 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9532" y="1072208"/>
            <a:ext cx="842493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Godt 15.000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indtil nu, dvs.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knap 100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225825"/>
            <a:ext cx="7704856" cy="371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499692"/>
            <a:ext cx="7828196" cy="22808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b="40725"/>
          <a:stretch/>
        </p:blipFill>
        <p:spPr>
          <a:xfrm>
            <a:off x="755577" y="3854302"/>
            <a:ext cx="7828196" cy="23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814067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bl.a</a:t>
            </a:r>
            <a:r>
              <a:rPr lang="da-DK" altLang="da-DK" sz="1800" kern="0" dirty="0" smtClean="0">
                <a:ea typeface="ＭＳ Ｐゴシック" pitchFamily="34" charset="-128"/>
              </a:rPr>
              <a:t>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004048" y="4794519"/>
            <a:ext cx="2922442" cy="1712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mtClean="0">
                <a:solidFill>
                  <a:srgbClr val="0000FF"/>
                </a:solidFill>
              </a:rPr>
              <a:t>Mundtlige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præsentationer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brugergrænseflader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Findes under Uge 13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74845" y="4804335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96212" y="2518360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00831" y="2226221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95929" y="2806484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4615" y="1714633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947403" y="1997495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5539" y="1198138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3146" y="2518360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937657" y="2358571"/>
            <a:ext cx="750798" cy="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25384" y="2200040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778109" y="4648203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3234548" y="4837056"/>
            <a:ext cx="0" cy="345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919762" y="5120782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768090" y="4609452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1939402" y="2689243"/>
            <a:ext cx="721340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687908" y="2520294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678331" y="2221831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691320" y="1973931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14445" y="434532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827356" y="2923943"/>
            <a:ext cx="424009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 GUI elementer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275264" y="1704499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134089" y="1953886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718033" y="1684454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341513" y="3806040"/>
            <a:ext cx="33681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500918" y="3430088"/>
            <a:ext cx="2116551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da-DK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</a:t>
            </a:r>
            <a:endParaRPr lang="da-DK" sz="14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  <a:endParaRPr lang="da-DK" sz="1400" spc="-6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  <p:bldP spid="38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frame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188640"/>
            <a:ext cx="3163670" cy="2063909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menubar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rammen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menubaren</a:t>
            </a:r>
            <a:endParaRPr lang="da-DK" altLang="da-DK" sz="1400" b="1" spc="-30" dirty="0">
              <a:solidFill>
                <a:srgbClr val="FF0000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Open og 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87624" y="3814383"/>
            <a:ext cx="6055629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31961" y="4752027"/>
            <a:ext cx="2211049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5724128" y="4996626"/>
            <a:ext cx="432048" cy="60820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5267800" y="5607121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Kald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exit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System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</a:p>
          <a:p>
            <a:pPr marL="182563" indent="-18256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Stopper </a:t>
            </a:r>
            <a:r>
              <a:rPr lang="da-DK" altLang="da-DK" sz="1400" b="1" dirty="0">
                <a:solidFill>
                  <a:srgbClr val="FF0000"/>
                </a:solidFill>
              </a:rPr>
              <a:t>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020272" y="3661152"/>
            <a:ext cx="20162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2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2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parametertypen 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843010" y="4476021"/>
            <a:ext cx="177262" cy="2760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972016" y="5604827"/>
            <a:ext cx="40801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da-DK" altLang="da-DK" dirty="0" err="1"/>
              <a:t>ActionEvent’et</a:t>
            </a:r>
            <a:r>
              <a:rPr lang="da-DK" altLang="da-DK" dirty="0"/>
              <a:t> </a:t>
            </a:r>
            <a:r>
              <a:rPr lang="da-DK" altLang="da-DK" dirty="0">
                <a:solidFill>
                  <a:srgbClr val="008000"/>
                </a:solidFill>
              </a:rPr>
              <a:t>e</a:t>
            </a:r>
            <a:r>
              <a:rPr lang="da-DK" altLang="da-DK" dirty="0"/>
              <a:t> indeholder forskellige information om aktiveringen (bl.a. tidspunkt og eventuel brug af modifier </a:t>
            </a:r>
            <a:r>
              <a:rPr lang="da-DK" altLang="da-DK" dirty="0" err="1"/>
              <a:t>keys</a:t>
            </a:r>
            <a:r>
              <a:rPr lang="da-DK" altLang="da-DK" dirty="0"/>
              <a:t>)</a:t>
            </a:r>
          </a:p>
          <a:p>
            <a:pPr marL="182563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vores </a:t>
            </a:r>
            <a:r>
              <a:rPr lang="da-DK" altLang="da-DK" dirty="0"/>
              <a:t>tilfælde ignoreres denne information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067944" y="4990250"/>
            <a:ext cx="648072" cy="5933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9" y="1052736"/>
            <a:ext cx="831092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et billede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komponent, hvori billedet kan vises (subklasse af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JComponent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metode, hvormed kan man vælge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Swing komponenten (og dermed i vores vindue)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98255" y="476672"/>
            <a:ext cx="3938241" cy="2376264"/>
            <a:chOff x="5098255" y="476672"/>
            <a:chExt cx="3938241" cy="2376264"/>
          </a:xfrm>
        </p:grpSpPr>
        <p:grpSp>
          <p:nvGrpSpPr>
            <p:cNvPr id="3" name="Group 2"/>
            <p:cNvGrpSpPr/>
            <p:nvPr/>
          </p:nvGrpSpPr>
          <p:grpSpPr>
            <a:xfrm>
              <a:off x="5103655" y="476672"/>
              <a:ext cx="3932841" cy="2376264"/>
              <a:chOff x="5103655" y="476672"/>
              <a:chExt cx="3932841" cy="2376264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3655" y="476672"/>
                <a:ext cx="3932841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96687" y="513119"/>
                <a:ext cx="1027222" cy="531909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42801" y="1431873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036916" y="2263542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781498" y="1449292"/>
              <a:ext cx="1170913" cy="5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7262220" y="2474936"/>
              <a:ext cx="65212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Billede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7974577" y="1590482"/>
              <a:ext cx="9590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Grænseflade til filsystem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5098255" y="1574458"/>
              <a:ext cx="1198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000" b="1" spc="-50" dirty="0" smtClean="0">
                  <a:solidFill>
                    <a:srgbClr val="FF0000"/>
                  </a:solidFill>
                </a:rPr>
                <a:t>GUI objekt, hvori billedet kan vises</a:t>
              </a:r>
              <a:endParaRPr lang="da-DK" altLang="da-DK" sz="1000" b="1" spc="-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707" y="4610476"/>
            <a:ext cx="27621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771801" y="4957754"/>
            <a:ext cx="3963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028661" y="2103493"/>
            <a:ext cx="3115339" cy="116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Klassemetode i </a:t>
            </a:r>
            <a:r>
              <a:rPr lang="da-DK" altLang="da-DK" dirty="0" err="1"/>
              <a:t>ImageFileManager</a:t>
            </a:r>
            <a:endParaRPr lang="da-DK" altLang="da-DK" dirty="0"/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Åbner en dialogboks,</a:t>
            </a:r>
            <a:br>
              <a:rPr lang="da-DK" altLang="da-DK" dirty="0"/>
            </a:br>
            <a:r>
              <a:rPr lang="da-DK" altLang="da-DK" dirty="0"/>
              <a:t>hvori brugeren vælger en fil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Filens billede returneres som et </a:t>
            </a:r>
            <a:r>
              <a:rPr lang="da-DK" altLang="da-DK" dirty="0" err="1"/>
              <a:t>OFImage</a:t>
            </a:r>
            <a:r>
              <a:rPr lang="da-DK" altLang="da-DK" dirty="0"/>
              <a:t> objekt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386" y="5052986"/>
            <a:ext cx="2847538" cy="1780446"/>
            <a:chOff x="5098255" y="476672"/>
            <a:chExt cx="3938241" cy="2376264"/>
          </a:xfrm>
        </p:grpSpPr>
        <p:grpSp>
          <p:nvGrpSpPr>
            <p:cNvPr id="39" name="Group 38"/>
            <p:cNvGrpSpPr/>
            <p:nvPr/>
          </p:nvGrpSpPr>
          <p:grpSpPr>
            <a:xfrm>
              <a:off x="5103655" y="476672"/>
              <a:ext cx="3932841" cy="2376264"/>
              <a:chOff x="5103655" y="476672"/>
              <a:chExt cx="3932841" cy="2376264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3655" y="476672"/>
                <a:ext cx="3932841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6296687" y="513119"/>
                <a:ext cx="1027222" cy="531909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142801" y="1431873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7036916" y="2263542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7781498" y="1449292"/>
              <a:ext cx="1170913" cy="5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7262220" y="2474936"/>
              <a:ext cx="652128" cy="25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Billede</a:t>
              </a: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7974576" y="1590482"/>
              <a:ext cx="959018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Grænseflade til filsystem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098255" y="1574458"/>
              <a:ext cx="1198433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700" b="1" spc="-50" dirty="0" smtClean="0">
                  <a:solidFill>
                    <a:srgbClr val="FF0000"/>
                  </a:solidFill>
                </a:rPr>
                <a:t>GUI objekt, hvori billedet kan vises</a:t>
              </a:r>
              <a:endParaRPr lang="da-DK" altLang="da-DK" sz="700" b="1" spc="-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4034</Words>
  <Application>Microsoft Office PowerPoint</Application>
  <PresentationFormat>On-screen Show (4:3)</PresentationFormat>
  <Paragraphs>620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frame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Statistik for brug af 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932</cp:revision>
  <cp:lastPrinted>2015-09-29T11:26:29Z</cp:lastPrinted>
  <dcterms:created xsi:type="dcterms:W3CDTF">2009-09-02T10:07:09Z</dcterms:created>
  <dcterms:modified xsi:type="dcterms:W3CDTF">2023-11-17T12:45:30Z</dcterms:modified>
</cp:coreProperties>
</file>