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593" r:id="rId21"/>
    <p:sldId id="601" r:id="rId22"/>
    <p:sldId id="630" r:id="rId23"/>
    <p:sldId id="606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CCFFCC"/>
    <a:srgbClr val="99CCFF"/>
    <a:srgbClr val="A50021"/>
    <a:srgbClr val="6699FF"/>
    <a:srgbClr val="FFFFCC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>
        <p:scale>
          <a:sx n="139" d="100"/>
          <a:sy n="139" d="100"/>
        </p:scale>
        <p:origin x="1020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3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9433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03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6931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7992888" cy="4680520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Funktionelle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anderledes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</a:pPr>
            <a:r>
              <a:rPr lang="da-DK" sz="1800" dirty="0" smtClean="0"/>
              <a:t>Programmerne er </a:t>
            </a:r>
            <a:r>
              <a:rPr lang="da-DK" sz="1800" dirty="0"/>
              <a:t>ofte kortere, mere letlæselige og nemmere at bevise </a:t>
            </a:r>
            <a:r>
              <a:rPr lang="da-DK" sz="1800" dirty="0" smtClean="0"/>
              <a:t>korrekte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Som </a:t>
            </a:r>
            <a:r>
              <a:rPr lang="da-DK" altLang="da-DK" sz="1800" dirty="0">
                <a:ea typeface="ＭＳ Ｐゴシック" pitchFamily="34" charset="-128"/>
              </a:rPr>
              <a:t>I vil se, bliver de fem algoritmeskabeloner og sortering simplere, idet man ikke selv skal skrive så meget kode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Forskellige </a:t>
            </a:r>
            <a:r>
              <a:rPr lang="da-DK" altLang="da-DK" sz="2000" dirty="0" smtClean="0">
                <a:ea typeface="ＭＳ Ｐゴシック" pitchFamily="34" charset="-128"/>
              </a:rPr>
              <a:t>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434126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622888" y="4834655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36270" y="4865734"/>
            <a:ext cx="26325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 smtClean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972023" y="5230175"/>
            <a:ext cx="6145210" cy="15004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600"/>
              </a:spcBef>
            </a:pP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indeholder det hidtidige resultat (initialiseres til startværdien)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>
                <a:solidFill>
                  <a:srgbClr val="FF0000"/>
                </a:solidFill>
              </a:rPr>
              <a:t>elem</a:t>
            </a:r>
            <a:r>
              <a:rPr lang="da-DK" sz="1400" dirty="0" smtClean="0"/>
              <a:t> er værdien af det element, der pt behandles </a:t>
            </a:r>
          </a:p>
          <a:p>
            <a:pPr>
              <a:spcBef>
                <a:spcPts val="300"/>
              </a:spcBef>
            </a:pPr>
            <a:r>
              <a:rPr lang="da-DK" sz="1400" dirty="0" err="1" smtClean="0"/>
              <a:t>Lambda'en</a:t>
            </a:r>
            <a:r>
              <a:rPr lang="da-DK" sz="1400" dirty="0" smtClean="0"/>
              <a:t> </a:t>
            </a:r>
            <a:r>
              <a:rPr lang="da-DK" sz="1400" dirty="0"/>
              <a:t>beskriver, hvordan </a:t>
            </a:r>
            <a:r>
              <a:rPr lang="da-DK" sz="1400" dirty="0" smtClean="0"/>
              <a:t>den nye værdi af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r>
              <a:rPr lang="da-DK" sz="1400" dirty="0" smtClean="0"/>
              <a:t> beregnes</a:t>
            </a:r>
            <a:br>
              <a:rPr lang="da-DK" sz="1400" dirty="0" smtClean="0"/>
            </a:br>
            <a:r>
              <a:rPr lang="da-DK" sz="1400" dirty="0" smtClean="0"/>
              <a:t>(ud fra den gamle værdi og værdien af </a:t>
            </a:r>
            <a:r>
              <a:rPr lang="da-DK" sz="1400" dirty="0" err="1" smtClean="0">
                <a:solidFill>
                  <a:srgbClr val="008000"/>
                </a:solidFill>
              </a:rPr>
              <a:t>elem</a:t>
            </a:r>
            <a:r>
              <a:rPr lang="da-DK" sz="1400" dirty="0" smtClean="0"/>
              <a:t>)</a:t>
            </a:r>
            <a:endParaRPr lang="da-DK" sz="1400" dirty="0"/>
          </a:p>
          <a:p>
            <a:pPr>
              <a:spcBef>
                <a:spcPts val="300"/>
              </a:spcBef>
            </a:pPr>
            <a:r>
              <a:rPr lang="da-DK" sz="1400" dirty="0"/>
              <a:t>I vores eksempel </a:t>
            </a:r>
            <a:r>
              <a:rPr lang="da-DK" sz="1400" dirty="0" smtClean="0"/>
              <a:t>adderes elementets værdi til </a:t>
            </a:r>
            <a:r>
              <a:rPr lang="da-DK" sz="1400" dirty="0" err="1" smtClean="0"/>
              <a:t>result</a:t>
            </a:r>
            <a:r>
              <a:rPr lang="da-DK" sz="1400" dirty="0" smtClean="0"/>
              <a:t>, dvs. at elementerne summeres</a:t>
            </a:r>
            <a:endParaRPr lang="da-DK" sz="1400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6012160" y="4642185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224484" y="5439591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452320" y="57150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460787" y="6011346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469254" y="629921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8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8002194" y="4925612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8377806" y="5224871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88496" y="5195446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836399" y="5501633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/>
      <p:bldP spid="26" grpId="0"/>
      <p:bldP spid="27" grpId="0"/>
      <p:bldP spid="20" grpId="0"/>
      <p:bldP spid="23" grpId="0" animBg="1"/>
      <p:bldP spid="25" grpId="0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693429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(result,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47304" y="3607590"/>
            <a:ext cx="539971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3711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255580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160874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922127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0651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1187624" y="4849963"/>
            <a:ext cx="5400601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err="1">
                <a:solidFill>
                  <a:srgbClr val="008000"/>
                </a:solidFill>
              </a:rPr>
              <a:t>result</a:t>
            </a:r>
            <a:r>
              <a:rPr lang="da-DK" sz="1400" dirty="0"/>
              <a:t> </a:t>
            </a:r>
            <a:r>
              <a:rPr lang="da-DK" sz="1400" dirty="0" smtClean="0"/>
              <a:t>initialiseres til </a:t>
            </a:r>
            <a:r>
              <a:rPr lang="da-DK" sz="1400" dirty="0" smtClean="0">
                <a:solidFill>
                  <a:srgbClr val="008000"/>
                </a:solidFill>
              </a:rPr>
              <a:t>0</a:t>
            </a:r>
            <a:r>
              <a:rPr lang="da-DK" sz="1400" dirty="0" smtClean="0"/>
              <a:t>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err="1">
                <a:solidFill>
                  <a:srgbClr val="FF0000"/>
                </a:solidFill>
              </a:rPr>
              <a:t>elem</a:t>
            </a:r>
            <a:r>
              <a:rPr lang="da-DK" sz="1400" dirty="0"/>
              <a:t> 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det nye </a:t>
            </a:r>
            <a:r>
              <a:rPr lang="da-DK" sz="1400" dirty="0" smtClean="0"/>
              <a:t>foreløbige resultat, der gemmes i </a:t>
            </a:r>
            <a:r>
              <a:rPr lang="da-DK" sz="1400" dirty="0" err="1" smtClean="0">
                <a:solidFill>
                  <a:srgbClr val="008000"/>
                </a:solidFill>
              </a:rPr>
              <a:t>result</a:t>
            </a:r>
            <a:endParaRPr lang="da-DK" sz="1400" dirty="0" smtClean="0">
              <a:solidFill>
                <a:srgbClr val="008000"/>
              </a:solidFill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I 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heltal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030890" y="50182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7039357" y="5314543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1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047824" y="5602410"/>
            <a:ext cx="1106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3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4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4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802050" y="4730478"/>
            <a:ext cx="2880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0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79760" y="4216499"/>
            <a:ext cx="7426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result</a:t>
            </a:r>
            <a:endParaRPr lang="da-DK" altLang="da-DK" sz="1600" b="1" dirty="0">
              <a:solidFill>
                <a:srgbClr val="008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7955372" y="4515758"/>
            <a:ext cx="0" cy="25172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066062" y="4486333"/>
            <a:ext cx="6818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err="1" smtClean="0">
                <a:solidFill>
                  <a:srgbClr val="FF0000"/>
                </a:solidFill>
              </a:rPr>
              <a:t>elem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>
            <a:off x="7413965" y="4792520"/>
            <a:ext cx="0" cy="2517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8136396" y="3598489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2" y="1033859"/>
            <a:ext cx="8568184" cy="50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klassen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>
              <a:spcBef>
                <a:spcPts val="1800"/>
              </a:spcBef>
            </a:pPr>
            <a:r>
              <a:rPr lang="da-DK" sz="2000" spc="-70" dirty="0" smtClean="0"/>
              <a:t>Optional </a:t>
            </a:r>
            <a:r>
              <a:rPr lang="da-DK" sz="2000" spc="-70" dirty="0"/>
              <a:t>klassen har </a:t>
            </a:r>
            <a:r>
              <a:rPr lang="da-DK" sz="2000" spc="-70" dirty="0" smtClean="0"/>
              <a:t>metoder til </a:t>
            </a:r>
            <a:r>
              <a:rPr lang="da-DK" sz="2000" spc="-70" dirty="0"/>
              <a:t>at arbejde </a:t>
            </a:r>
            <a:r>
              <a:rPr lang="da-DK" sz="2000" spc="-70" dirty="0" smtClean="0"/>
              <a:t>videre med </a:t>
            </a:r>
            <a:r>
              <a:rPr lang="da-DK" sz="2000" spc="-70" dirty="0"/>
              <a:t>Optional værdier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det objekt, </a:t>
            </a:r>
            <a:r>
              <a:rPr lang="da-DK" sz="1800" kern="0" dirty="0"/>
              <a:t>der er gemt i Optional </a:t>
            </a:r>
            <a:r>
              <a:rPr lang="da-DK" sz="1800" kern="0" dirty="0" smtClean="0"/>
              <a:t>objektet</a:t>
            </a:r>
            <a:br>
              <a:rPr lang="da-DK" sz="1800" kern="0" dirty="0" smtClean="0"/>
            </a:br>
            <a:r>
              <a:rPr lang="da-DK" sz="1800" kern="0" dirty="0" smtClean="0"/>
              <a:t>(</a:t>
            </a:r>
            <a:r>
              <a:rPr lang="da-DK" sz="1800" kern="0" dirty="0"/>
              <a:t>hvis der er </a:t>
            </a:r>
            <a:r>
              <a:rPr lang="da-DK" sz="1800" kern="0" dirty="0" smtClean="0"/>
              <a:t>et </a:t>
            </a:r>
            <a:r>
              <a:rPr lang="da-DK" sz="1800" kern="0" dirty="0"/>
              <a:t>sådan) og ellers </a:t>
            </a:r>
            <a:r>
              <a:rPr lang="da-DK" sz="1800" kern="0" dirty="0" smtClean="0"/>
              <a:t>værdien </a:t>
            </a:r>
            <a:r>
              <a:rPr lang="da-DK" sz="1800" kern="0" dirty="0"/>
              <a:t>af </a:t>
            </a:r>
            <a:r>
              <a:rPr lang="da-DK" sz="1800" kern="0" dirty="0" smtClean="0"/>
              <a:t>parameteren</a:t>
            </a:r>
            <a:r>
              <a:rPr lang="da-DK" sz="1800" kern="0" dirty="0"/>
              <a:t> </a:t>
            </a:r>
            <a:r>
              <a:rPr lang="da-DK" sz="1800" kern="0" dirty="0" smtClean="0"/>
              <a:t>(dvs. </a:t>
            </a:r>
            <a:r>
              <a:rPr lang="da-DK" sz="1800" kern="0" dirty="0" err="1" smtClean="0"/>
              <a:t>other</a:t>
            </a:r>
            <a:r>
              <a:rPr lang="da-DK" sz="1800" kern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klassen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25658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 implementeres via streams og </a:t>
            </a:r>
            <a:r>
              <a:rPr lang="da-DK" sz="2000" dirty="0" err="1" smtClean="0"/>
              <a:t>lambda'er</a:t>
            </a:r>
            <a:endParaRPr lang="da-DK" sz="200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96656" y="1701106"/>
            <a:ext cx="6935784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162965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059129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940152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0759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604286" y="2453838"/>
            <a:ext cx="4614528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016059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571960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427984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4286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18893" y="4419687"/>
            <a:ext cx="690442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091455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82996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593489" y="5172419"/>
            <a:ext cx="464756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016059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594197" y="5518782"/>
            <a:ext cx="417227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679392" y="6188920"/>
            <a:ext cx="229676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 og Collectors introduceres i afsnit 6.17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619926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07504" y="5222501"/>
            <a:ext cx="3384376" cy="14896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/>
              <a:t>collect er en metode i Stream 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/>
              <a:t>toList er en </a:t>
            </a:r>
            <a:r>
              <a:rPr lang="da-DK" altLang="da-DK" sz="1400" dirty="0" smtClean="0"/>
              <a:t>klassemetode </a:t>
            </a:r>
            <a:r>
              <a:rPr lang="da-DK" altLang="da-DK" sz="1400" dirty="0"/>
              <a:t>i Collectors </a:t>
            </a:r>
            <a:r>
              <a:rPr lang="da-DK" altLang="da-DK" sz="1400" dirty="0" smtClean="0"/>
              <a:t>klassen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 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  <a:endParaRPr lang="da-DK" altLang="da-DK" sz="1400" dirty="0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03089" y="2705472"/>
            <a:ext cx="1878945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orElse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metode i Optional klassen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07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24325" y="1196752"/>
            <a:ext cx="6736107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127862" y="3933056"/>
            <a:ext cx="7332570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2713241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921776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919885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63411" y="1954468"/>
            <a:ext cx="46731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6785209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640321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478867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97045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555864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597317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342613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086139" y="4674577"/>
            <a:ext cx="469816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6756896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090759" y="5015345"/>
            <a:ext cx="5122074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525513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979712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086140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5763355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29688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25921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54464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01443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142985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6069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185370" y="1073383"/>
            <a:ext cx="7317695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835695" y="1751807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5982785" y="415356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346328" y="1398726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84638" y="1762181"/>
            <a:ext cx="474075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804248" y="890577"/>
            <a:ext cx="403" cy="83312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970094" y="2090728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442732" y="2656305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838459" y="3017974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953526" y="2863984"/>
            <a:ext cx="5196014" cy="85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64688" y="4231339"/>
            <a:ext cx="7421381" cy="11778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oldestDog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dogs.stream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d.getAge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3017" y="4773286"/>
            <a:ext cx="2511476" cy="2599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803543" y="4534532"/>
            <a:ext cx="207881" cy="214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005799" y="4381008"/>
            <a:ext cx="15594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14395" y="5084353"/>
            <a:ext cx="1" cy="4663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6089716" y="4767587"/>
            <a:ext cx="1866513" cy="27561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604737" y="383096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  <a:endParaRPr lang="da-DK" altLang="da-DK" sz="2000" spc="-40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100112" y="5530016"/>
            <a:ext cx="7049428" cy="121571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>
                <a:solidFill>
                  <a:srgbClr val="0000FF"/>
                </a:solidFill>
              </a:rPr>
              <a:t> (dvs. et objekt fra en klasse, der implementerer Comparator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interfacet)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</a:t>
            </a:r>
            <a:r>
              <a:rPr lang="da-DK" altLang="da-DK" sz="1400" b="1" dirty="0">
                <a:solidFill>
                  <a:srgbClr val="0000FF"/>
                </a:solidFill>
              </a:rPr>
              <a:t>ved hjælp af den naturlige ordning)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Hvis man vil finde den yngste hund, ændres max til min</a:t>
            </a:r>
          </a:p>
        </p:txBody>
      </p:sp>
    </p:spTree>
    <p:extLst>
      <p:ext uri="{BB962C8B-B14F-4D97-AF65-F5344CB8AC3E}">
        <p14:creationId xmlns:p14="http://schemas.microsoft.com/office/powerpoint/2010/main" val="46774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17" grpId="0" animBg="1"/>
      <p:bldP spid="18" grpId="0" animBg="1"/>
      <p:bldP spid="19" grpId="0"/>
      <p:bldP spid="20" grpId="0" animBg="1"/>
      <p:bldP spid="22" grpId="0" animBg="1"/>
      <p:bldP spid="24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324030" y="5824286"/>
            <a:ext cx="37153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køreprøven skal de to sidste opgaver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304627" y="5825583"/>
            <a:ext cx="3893656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4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4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.*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 Collectors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import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java.util.stream.Collectors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4" y="1390063"/>
            <a:ext cx="6064117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3855366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.collect(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926793" y="3530459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471447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621370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46774" y="4566664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244509" y="5268673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7" y="1734966"/>
            <a:ext cx="5565407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7116064" y="3797618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3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(phones);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</a:t>
            </a:r>
            <a:r>
              <a:rPr lang="da-DK" sz="2000" kern="0" dirty="0" smtClean="0"/>
              <a:t>én sortering</a:t>
            </a:r>
            <a:endParaRPr lang="da-DK" sz="2000" kern="0" dirty="0" smtClean="0"/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98967" y="4887978"/>
            <a:ext cx="2252597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Bemærk, at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klassemetode, mens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thenComparing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en almindelig metode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98966" y="6012484"/>
            <a:ext cx="689737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400" b="1" dirty="0">
                <a:solidFill>
                  <a:srgbClr val="0000FF"/>
                </a:solidFill>
              </a:rPr>
              <a:t>starter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4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4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499992" y="3660889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0327" y="48071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5858108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33621" y="4816397"/>
            <a:ext cx="2902017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nonym funktion (uden navn)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Kan bruges som parameter til en anden funktion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22324" y="3072814"/>
            <a:ext cx="1956377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Man behøver ikke at angive typerne</a:t>
            </a:r>
          </a:p>
          <a:p>
            <a:pPr marL="180975" indent="-180975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Dem deducerer oversætteren selv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445224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5857552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226642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/ funktion der lægger 1 til parameteren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20298" y="4163084"/>
            <a:ext cx="21102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Tæt på den notation vi kender fra matematik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32186" y="4224639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</a:t>
            </a:r>
            <a:r>
              <a:rPr lang="da-DK" altLang="da-DK" sz="1800" dirty="0" smtClean="0">
                <a:ea typeface="ＭＳ Ｐゴシック" pitchFamily="34" charset="-128"/>
              </a:rPr>
              <a:t>kan repræsenteres </a:t>
            </a:r>
            <a:r>
              <a:rPr lang="da-DK" altLang="da-DK" sz="1800" dirty="0" smtClean="0">
                <a:ea typeface="ＭＳ Ｐゴシック" pitchFamily="34" charset="-128"/>
              </a:rPr>
              <a:t>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</a:t>
            </a:r>
            <a:r>
              <a:rPr lang="da-DK" altLang="da-DK" sz="1800" dirty="0" smtClean="0">
                <a:ea typeface="ＭＳ Ｐゴシック" pitchFamily="34" charset="-128"/>
              </a:rPr>
              <a:t>angive, </a:t>
            </a:r>
            <a:r>
              <a:rPr lang="da-DK" altLang="da-DK" sz="1800" dirty="0" smtClean="0">
                <a:ea typeface="ＭＳ Ｐゴシック" pitchFamily="34" charset="-128"/>
              </a:rPr>
              <a:t>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</a:t>
            </a:r>
            <a:r>
              <a:rPr lang="da-DK" altLang="da-DK" sz="1800" dirty="0" smtClean="0">
                <a:ea typeface="ＭＳ Ｐゴシック" pitchFamily="34" charset="-128"/>
              </a:rPr>
              <a:t>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</a:t>
            </a:r>
            <a:r>
              <a:rPr lang="da-DK" altLang="da-DK" sz="1800" dirty="0" smtClean="0">
                <a:ea typeface="ＭＳ Ｐゴシック" pitchFamily="34" charset="-128"/>
              </a:rPr>
              <a:t>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Versionsinfo </a:t>
            </a:r>
            <a:r>
              <a:rPr lang="da-DK" altLang="da-DK" sz="1800" dirty="0" smtClean="0">
                <a:ea typeface="ＭＳ Ｐゴシック" pitchFamily="34" charset="-128"/>
              </a:rPr>
              <a:t>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(og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 funktionelle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algoritmeskabeloner)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2 studieteknikopgaver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skal vi om lidt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299082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Phone, </a:t>
            </a:r>
            <a:r>
              <a:rPr lang="da-DK" altLang="da-DK" sz="1700" dirty="0" err="1"/>
              <a:t>Pirate</a:t>
            </a:r>
            <a:r>
              <a:rPr lang="da-DK" altLang="da-DK" sz="1700" dirty="0"/>
              <a:t>, Car og Turtle, er 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”Øvelser (inklusiv afleveringsopgaver)”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den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</a:t>
            </a:r>
            <a:r>
              <a:rPr lang="da-DK" sz="1800" smtClean="0">
                <a:ea typeface="ＭＳ Ｐゴシック" pitchFamily="34" charset="-128"/>
              </a:rPr>
              <a:t>et </a:t>
            </a:r>
            <a:r>
              <a:rPr lang="da-DK" sz="1800" smtClean="0">
                <a:ea typeface="ＭＳ Ｐゴシック" pitchFamily="34" charset="-128"/>
              </a:rPr>
              <a:t>eksamensspørgsmål</a:t>
            </a:r>
            <a:endParaRPr 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Sidste år var der </a:t>
            </a:r>
            <a:r>
              <a:rPr lang="da-DK" sz="1800" spc="-20" dirty="0" smtClean="0">
                <a:ea typeface="ＭＳ Ｐゴシック" pitchFamily="34" charset="-128"/>
              </a:rPr>
              <a:t>75</a:t>
            </a:r>
            <a:r>
              <a:rPr lang="da-DK" sz="1800" spc="-20" dirty="0">
                <a:ea typeface="ＭＳ Ｐゴシック" pitchFamily="34" charset="-128"/>
              </a:rPr>
              <a:t> % som afleverede fuld besvarelse og </a:t>
            </a:r>
            <a:r>
              <a:rPr lang="da-DK" sz="1800" spc="-20" dirty="0" smtClean="0">
                <a:ea typeface="ＭＳ Ｐゴシック" pitchFamily="34" charset="-128"/>
              </a:rPr>
              <a:t>90</a:t>
            </a:r>
            <a:r>
              <a:rPr lang="da-DK" sz="1800" spc="-20" dirty="0">
                <a:ea typeface="ＭＳ Ｐゴシック" pitchFamily="34" charset="-128"/>
              </a:rPr>
              <a:t> % </a:t>
            </a:r>
            <a:r>
              <a:rPr lang="da-DK" sz="1800" spc="-20" dirty="0" smtClean="0">
                <a:ea typeface="ＭＳ Ｐゴシック" pitchFamily="34" charset="-128"/>
              </a:rPr>
              <a:t>fik</a:t>
            </a:r>
            <a:br>
              <a:rPr lang="da-DK" sz="1800" spc="-20" dirty="0" smtClean="0">
                <a:ea typeface="ＭＳ Ｐゴシック" pitchFamily="34" charset="-128"/>
              </a:rPr>
            </a:br>
            <a:r>
              <a:rPr lang="da-DK" sz="1800" spc="-20" dirty="0" smtClean="0">
                <a:ea typeface="ＭＳ Ｐゴシック" pitchFamily="34" charset="-128"/>
              </a:rPr>
              <a:t>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11 minutter og 13 sekunder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i et metodekald (som argument for en parameter)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4178744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6804248" y="5307287"/>
            <a:ext cx="0" cy="3662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72200" y="5667489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8914</TotalTime>
  <Words>5819</Words>
  <Application>Microsoft Office PowerPoint</Application>
  <PresentationFormat>On-screen Show (4:3)</PresentationFormat>
  <Paragraphs>826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ＭＳ Ｐゴシック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793</cp:revision>
  <cp:lastPrinted>2019-03-15T06:41:46Z</cp:lastPrinted>
  <dcterms:created xsi:type="dcterms:W3CDTF">2009-09-02T10:07:09Z</dcterms:created>
  <dcterms:modified xsi:type="dcterms:W3CDTF">2022-09-27T10:38:19Z</dcterms:modified>
</cp:coreProperties>
</file>