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334" r:id="rId57"/>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35" d="100"/>
          <a:sy n="135" d="100"/>
        </p:scale>
        <p:origin x="180" y="96"/>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ca. </a:t>
            </a:r>
            <a:r>
              <a:rPr lang="da-DK" altLang="da-DK" b="1" smtClean="0">
                <a:solidFill>
                  <a:srgbClr val="A50021"/>
                </a:solidFill>
              </a:rPr>
              <a:t>210 </a:t>
            </a:r>
            <a:r>
              <a:rPr lang="da-DK" altLang="da-DK" b="1" dirty="0">
                <a:solidFill>
                  <a:srgbClr val="A50021"/>
                </a:solidFill>
              </a:rPr>
              <a:t>studerende fordelt på </a:t>
            </a:r>
            <a:r>
              <a:rPr lang="da-DK" altLang="da-DK" b="1" dirty="0" smtClean="0">
                <a:solidFill>
                  <a:srgbClr val="A50021"/>
                </a:solidFill>
              </a:rPr>
              <a:t>9 </a:t>
            </a:r>
            <a:r>
              <a:rPr lang="da-DK" altLang="da-DK" b="1" dirty="0">
                <a:solidFill>
                  <a:srgbClr val="A50021"/>
                </a:solidFill>
              </a:rPr>
              <a:t>øvelseshold</a:t>
            </a:r>
          </a:p>
          <a:p>
            <a:pPr marL="728663" lvl="1" indent="-271463">
              <a:spcBef>
                <a:spcPts val="300"/>
              </a:spcBef>
            </a:pPr>
            <a:r>
              <a:rPr lang="da-DK" altLang="da-DK" sz="1800" dirty="0" smtClean="0"/>
              <a:t>6 hold med nye studerende på datalogi bacheloren (</a:t>
            </a:r>
            <a:r>
              <a:rPr lang="da-DK" altLang="da-DK" sz="1800" dirty="0" err="1" smtClean="0"/>
              <a:t>DA1-DA6</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 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907704" y="208949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grpSp>
        <p:nvGrpSpPr>
          <p:cNvPr id="6" name="Group 5"/>
          <p:cNvGrpSpPr/>
          <p:nvPr/>
        </p:nvGrpSpPr>
        <p:grpSpPr>
          <a:xfrm>
            <a:off x="933006" y="2461822"/>
            <a:ext cx="3188939" cy="3139402"/>
            <a:chOff x="933006" y="2461822"/>
            <a:chExt cx="3188939" cy="3139402"/>
          </a:xfrm>
        </p:grpSpPr>
        <p:pic>
          <p:nvPicPr>
            <p:cNvPr id="3" name="Picture 2"/>
            <p:cNvPicPr>
              <a:picLocks noChangeAspect="1"/>
            </p:cNvPicPr>
            <p:nvPr/>
          </p:nvPicPr>
          <p:blipFill>
            <a:blip r:embed="rId3"/>
            <a:stretch>
              <a:fillRect/>
            </a:stretch>
          </p:blipFill>
          <p:spPr>
            <a:xfrm>
              <a:off x="933006" y="2461822"/>
              <a:ext cx="3188939" cy="3139402"/>
            </a:xfrm>
            <a:prstGeom prst="rect">
              <a:avLst/>
            </a:prstGeom>
          </p:spPr>
        </p:pic>
        <p:sp>
          <p:nvSpPr>
            <p:cNvPr id="17" name="Content Placeholder 2"/>
            <p:cNvSpPr txBox="1">
              <a:spLocks/>
            </p:cNvSpPr>
            <p:nvPr/>
          </p:nvSpPr>
          <p:spPr bwMode="auto">
            <a:xfrm>
              <a:off x="2879636" y="3571310"/>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42%</a:t>
              </a:r>
              <a:endParaRPr lang="da-DK" altLang="da-DK" sz="1400" dirty="0">
                <a:solidFill>
                  <a:schemeClr val="bg1"/>
                </a:solidFill>
                <a:ea typeface="ＭＳ Ｐゴシック" pitchFamily="34" charset="-128"/>
              </a:endParaRPr>
            </a:p>
          </p:txBody>
        </p:sp>
        <p:sp>
          <p:nvSpPr>
            <p:cNvPr id="18" name="Content Placeholder 2"/>
            <p:cNvSpPr txBox="1">
              <a:spLocks/>
            </p:cNvSpPr>
            <p:nvPr/>
          </p:nvSpPr>
          <p:spPr bwMode="auto">
            <a:xfrm>
              <a:off x="2049323" y="4875994"/>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17%</a:t>
              </a:r>
              <a:endParaRPr lang="da-DK" altLang="da-DK" sz="1400" dirty="0">
                <a:solidFill>
                  <a:schemeClr val="bg1"/>
                </a:solidFill>
                <a:ea typeface="ＭＳ Ｐゴシック" pitchFamily="34" charset="-128"/>
              </a:endParaRPr>
            </a:p>
          </p:txBody>
        </p:sp>
        <p:sp>
          <p:nvSpPr>
            <p:cNvPr id="19" name="Content Placeholder 2"/>
            <p:cNvSpPr txBox="1">
              <a:spLocks/>
            </p:cNvSpPr>
            <p:nvPr/>
          </p:nvSpPr>
          <p:spPr bwMode="auto">
            <a:xfrm>
              <a:off x="1022962" y="4187755"/>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23%</a:t>
              </a:r>
              <a:endParaRPr lang="da-DK" altLang="da-DK" sz="1400" dirty="0">
                <a:solidFill>
                  <a:schemeClr val="bg1"/>
                </a:solidFill>
                <a:ea typeface="ＭＳ Ｐゴシック" pitchFamily="34" charset="-128"/>
              </a:endParaRPr>
            </a:p>
          </p:txBody>
        </p:sp>
        <p:sp>
          <p:nvSpPr>
            <p:cNvPr id="20" name="Content Placeholder 2"/>
            <p:cNvSpPr txBox="1">
              <a:spLocks/>
            </p:cNvSpPr>
            <p:nvPr/>
          </p:nvSpPr>
          <p:spPr bwMode="auto">
            <a:xfrm>
              <a:off x="1500422" y="2800668"/>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smtClean="0">
                  <a:solidFill>
                    <a:schemeClr val="bg1"/>
                  </a:solidFill>
                  <a:ea typeface="ＭＳ Ｐゴシック" pitchFamily="34" charset="-128"/>
                </a:rPr>
                <a:t>17%</a:t>
              </a:r>
              <a:endParaRPr lang="da-DK" altLang="da-DK" sz="1400" dirty="0">
                <a:solidFill>
                  <a:schemeClr val="bg1"/>
                </a:solidFill>
                <a:ea typeface="ＭＳ Ｐゴシック" pitchFamily="34" charset="-128"/>
              </a:endParaRPr>
            </a:p>
          </p:txBody>
        </p:sp>
        <p:sp>
          <p:nvSpPr>
            <p:cNvPr id="5" name="Rectangle 4"/>
            <p:cNvSpPr/>
            <p:nvPr/>
          </p:nvSpPr>
          <p:spPr bwMode="auto">
            <a:xfrm>
              <a:off x="1259632" y="2513567"/>
              <a:ext cx="396220" cy="216024"/>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grpSp>
        <p:nvGrpSpPr>
          <p:cNvPr id="7" name="Group 6"/>
          <p:cNvGrpSpPr/>
          <p:nvPr/>
        </p:nvGrpSpPr>
        <p:grpSpPr>
          <a:xfrm>
            <a:off x="4900665" y="2445429"/>
            <a:ext cx="3343743" cy="3155796"/>
            <a:chOff x="4900665" y="2445428"/>
            <a:chExt cx="3309945" cy="3219464"/>
          </a:xfrm>
        </p:grpSpPr>
        <p:pic>
          <p:nvPicPr>
            <p:cNvPr id="4" name="Picture 3"/>
            <p:cNvPicPr>
              <a:picLocks noChangeAspect="1"/>
            </p:cNvPicPr>
            <p:nvPr/>
          </p:nvPicPr>
          <p:blipFill>
            <a:blip r:embed="rId4"/>
            <a:stretch>
              <a:fillRect/>
            </a:stretch>
          </p:blipFill>
          <p:spPr>
            <a:xfrm>
              <a:off x="5004048" y="2470904"/>
              <a:ext cx="3206562" cy="3193988"/>
            </a:xfrm>
            <a:prstGeom prst="rect">
              <a:avLst/>
            </a:prstGeom>
          </p:spPr>
        </p:pic>
        <p:sp>
          <p:nvSpPr>
            <p:cNvPr id="12" name="Content Placeholder 2"/>
            <p:cNvSpPr txBox="1">
              <a:spLocks/>
            </p:cNvSpPr>
            <p:nvPr/>
          </p:nvSpPr>
          <p:spPr bwMode="auto">
            <a:xfrm>
              <a:off x="6876256" y="4214339"/>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58%</a:t>
              </a:r>
              <a:endParaRPr lang="da-DK" altLang="da-DK" sz="1400" dirty="0">
                <a:solidFill>
                  <a:schemeClr val="bg1"/>
                </a:solidFill>
                <a:ea typeface="ＭＳ Ｐゴシック" pitchFamily="34" charset="-128"/>
              </a:endParaRPr>
            </a:p>
          </p:txBody>
        </p:sp>
        <p:sp>
          <p:nvSpPr>
            <p:cNvPr id="13" name="Content Placeholder 2"/>
            <p:cNvSpPr txBox="1">
              <a:spLocks/>
            </p:cNvSpPr>
            <p:nvPr/>
          </p:nvSpPr>
          <p:spPr bwMode="auto">
            <a:xfrm>
              <a:off x="5148948" y="4348904"/>
              <a:ext cx="936455" cy="67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18%</a:t>
              </a:r>
              <a:endParaRPr lang="da-DK" altLang="da-DK" sz="1400" dirty="0">
                <a:solidFill>
                  <a:schemeClr val="bg1"/>
                </a:solidFill>
                <a:ea typeface="ＭＳ Ｐゴシック" pitchFamily="34" charset="-128"/>
              </a:endParaRPr>
            </a:p>
          </p:txBody>
        </p:sp>
        <p:sp>
          <p:nvSpPr>
            <p:cNvPr id="15" name="Content Placeholder 2"/>
            <p:cNvSpPr txBox="1">
              <a:spLocks/>
            </p:cNvSpPr>
            <p:nvPr/>
          </p:nvSpPr>
          <p:spPr bwMode="auto">
            <a:xfrm>
              <a:off x="5103836" y="3353775"/>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12%</a:t>
              </a:r>
              <a:endParaRPr lang="da-DK" altLang="da-DK" sz="1400" dirty="0">
                <a:solidFill>
                  <a:schemeClr val="bg1"/>
                </a:solidFill>
                <a:ea typeface="ＭＳ Ｐゴシック" pitchFamily="34" charset="-128"/>
              </a:endParaRPr>
            </a:p>
          </p:txBody>
        </p:sp>
        <p:sp>
          <p:nvSpPr>
            <p:cNvPr id="16" name="Content Placeholder 2"/>
            <p:cNvSpPr txBox="1">
              <a:spLocks/>
            </p:cNvSpPr>
            <p:nvPr/>
          </p:nvSpPr>
          <p:spPr bwMode="auto">
            <a:xfrm>
              <a:off x="5555909" y="2774311"/>
              <a:ext cx="1017129" cy="55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9%</a:t>
              </a:r>
              <a:endParaRPr lang="da-DK" altLang="da-DK" sz="1400" dirty="0">
                <a:solidFill>
                  <a:schemeClr val="bg1"/>
                </a:solidFill>
                <a:ea typeface="ＭＳ Ｐゴシック" pitchFamily="34" charset="-128"/>
              </a:endParaRPr>
            </a:p>
          </p:txBody>
        </p:sp>
        <p:sp>
          <p:nvSpPr>
            <p:cNvPr id="21" name="Rectangle 20"/>
            <p:cNvSpPr/>
            <p:nvPr/>
          </p:nvSpPr>
          <p:spPr bwMode="auto">
            <a:xfrm>
              <a:off x="5612400" y="2445428"/>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22" name="Rectangle 21"/>
            <p:cNvSpPr/>
            <p:nvPr/>
          </p:nvSpPr>
          <p:spPr bwMode="auto">
            <a:xfrm>
              <a:off x="4912798" y="4870181"/>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23" name="Rectangle 22"/>
            <p:cNvSpPr/>
            <p:nvPr/>
          </p:nvSpPr>
          <p:spPr bwMode="auto">
            <a:xfrm>
              <a:off x="4900665" y="3219180"/>
              <a:ext cx="249383" cy="149891"/>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Tæller 25 %, hvilket i praksis betyder, at 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65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a:t>
            </a:r>
            <a:r>
              <a:rPr lang="da-DK" altLang="da-DK" dirty="0" smtClean="0"/>
              <a:t>enten obligatoriske eller tæller med til eksamen</a:t>
            </a:r>
          </a:p>
          <a:p>
            <a:pPr lvl="1">
              <a:spcBef>
                <a:spcPts val="200"/>
              </a:spcBef>
            </a:pPr>
            <a:r>
              <a:rPr lang="da-DK" altLang="da-DK" dirty="0" smtClean="0"/>
              <a:t>De </a:t>
            </a:r>
            <a:r>
              <a:rPr lang="da-DK" altLang="da-DK" dirty="0"/>
              <a:t>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afsluttende 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13.00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11-13,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a:t>
            </a:r>
            <a:r>
              <a:rPr lang="da-DK" sz="1800" spc="-20" dirty="0" smtClean="0"/>
              <a:t>13-15</a:t>
            </a:r>
            <a:endParaRPr lang="da-DK" sz="1800" spc="-20" dirty="0"/>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30.8 </a:t>
            </a:r>
            <a:r>
              <a:rPr lang="da-DK" sz="1800" dirty="0"/>
              <a:t>og fortsætter indtil kursets </a:t>
            </a:r>
            <a:r>
              <a:rPr lang="da-DK" sz="1800" dirty="0" smtClean="0"/>
              <a:t>afslutning den 11.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a:t>
            </a:r>
            <a:r>
              <a:rPr lang="da-DK" b="1" spc="-60" dirty="0" smtClean="0">
                <a:solidFill>
                  <a:srgbClr val="A50021"/>
                </a:solidFill>
                <a:cs typeface="ＭＳ Ｐゴシック" charset="0"/>
              </a:rPr>
              <a:t>har deltaget </a:t>
            </a:r>
            <a:r>
              <a:rPr lang="da-DK" b="1" spc="-60" dirty="0">
                <a:solidFill>
                  <a:srgbClr val="A50021"/>
                </a:solidFill>
                <a:cs typeface="ＭＳ Ｐゴシック" charset="0"/>
              </a:rPr>
              <a:t>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Mandag kl. 16.15-19.00 </a:t>
            </a:r>
            <a:r>
              <a:rPr lang="da-DK" sz="1800" u="sng" dirty="0" smtClean="0"/>
              <a:t>eller</a:t>
            </a:r>
            <a:r>
              <a:rPr lang="da-DK" sz="1800" dirty="0" smtClean="0"/>
              <a:t> onsdag kl 18.15-21.00</a:t>
            </a:r>
            <a:br>
              <a:rPr lang="da-DK" sz="1800" dirty="0" smtClean="0"/>
            </a:br>
            <a:r>
              <a:rPr lang="da-DK" sz="1800" dirty="0" smtClean="0"/>
              <a:t>(man deltager kun én af gangene)</a:t>
            </a:r>
          </a:p>
          <a:p>
            <a:pPr lvl="1">
              <a:spcBef>
                <a:spcPts val="400"/>
              </a:spcBef>
            </a:pPr>
            <a:r>
              <a:rPr lang="da-DK" sz="1800" dirty="0" smtClean="0"/>
              <a:t>Finder sted i </a:t>
            </a:r>
            <a:r>
              <a:rPr lang="da-DK" sz="1800" dirty="0" err="1" smtClean="0"/>
              <a:t>Incuba</a:t>
            </a:r>
            <a:r>
              <a:rPr lang="da-DK" sz="1800" dirty="0" smtClean="0"/>
              <a:t> (på den anden side af Åbogade)</a:t>
            </a:r>
          </a:p>
          <a:p>
            <a:pPr marL="342900" lvl="1" indent="-342900">
              <a:spcBef>
                <a:spcPts val="1200"/>
              </a:spcBef>
              <a:buChar char="•"/>
            </a:pPr>
            <a:r>
              <a:rPr lang="da-DK" b="1" spc="-30" dirty="0" smtClean="0">
                <a:solidFill>
                  <a:srgbClr val="A50021"/>
                </a:solidFill>
                <a:cs typeface="ＭＳ Ｐゴシック" charset="0"/>
              </a:rPr>
              <a:t>Tilmelding inden 30.8 kl. 12.00 via nedenstående link (start i </a:t>
            </a:r>
            <a:r>
              <a:rPr lang="da-DK" b="1" spc="-30" dirty="0" err="1" smtClean="0">
                <a:solidFill>
                  <a:srgbClr val="A50021"/>
                </a:solidFill>
                <a:cs typeface="ＭＳ Ｐゴシック" charset="0"/>
              </a:rPr>
              <a:t>i</a:t>
            </a:r>
            <a:r>
              <a:rPr lang="da-DK" b="1" spc="-30" dirty="0" smtClean="0">
                <a:solidFill>
                  <a:srgbClr val="A50021"/>
                </a:solidFill>
                <a:cs typeface="ＭＳ Ｐゴシック" charset="0"/>
              </a:rPr>
              <a:t> uge 36)</a:t>
            </a:r>
          </a:p>
          <a:p>
            <a:pPr lvl="1">
              <a:spcBef>
                <a:spcPts val="400"/>
              </a:spcBef>
            </a:pPr>
            <a:r>
              <a:rPr lang="da-DK" sz="1800" dirty="0" smtClean="0"/>
              <a:t>https</a:t>
            </a:r>
            <a:r>
              <a:rPr lang="da-DK" sz="1800" dirty="0"/>
              <a:t>://</a:t>
            </a:r>
            <a:r>
              <a:rPr lang="da-DK" sz="1800" dirty="0" smtClean="0"/>
              <a:t>survey.au.dk/LinkCollector?key=5KNAQ1DELN16</a:t>
            </a:r>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175832" y="1951920"/>
            <a:ext cx="8204303" cy="4815376"/>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pic>
        <p:nvPicPr>
          <p:cNvPr id="8" name="Picture 7"/>
          <p:cNvPicPr>
            <a:picLocks noChangeAspect="1"/>
          </p:cNvPicPr>
          <p:nvPr/>
        </p:nvPicPr>
        <p:blipFill>
          <a:blip r:embed="rId6"/>
          <a:stretch>
            <a:fillRect/>
          </a:stretch>
        </p:blipFill>
        <p:spPr>
          <a:xfrm>
            <a:off x="264372" y="1958750"/>
            <a:ext cx="8748464" cy="4870089"/>
          </a:xfrm>
          <a:prstGeom prst="rect">
            <a:avLst/>
          </a:prstGeom>
        </p:spPr>
      </p:pic>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8329</TotalTime>
  <Words>5663</Words>
  <Application>Microsoft Office PowerPoint</Application>
  <PresentationFormat>On-screen Show (4:3)</PresentationFormat>
  <Paragraphs>1210</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661</cp:revision>
  <cp:lastPrinted>2019-10-08T08:52:16Z</cp:lastPrinted>
  <dcterms:created xsi:type="dcterms:W3CDTF">2000-02-22T02:31:40Z</dcterms:created>
  <dcterms:modified xsi:type="dcterms:W3CDTF">2023-08-16T17:04:16Z</dcterms:modified>
</cp:coreProperties>
</file>