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34" r:id="rId2"/>
    <p:sldId id="435" r:id="rId3"/>
    <p:sldId id="436" r:id="rId4"/>
    <p:sldId id="422" r:id="rId5"/>
    <p:sldId id="437" r:id="rId6"/>
    <p:sldId id="443" r:id="rId7"/>
    <p:sldId id="423" r:id="rId8"/>
    <p:sldId id="439" r:id="rId9"/>
    <p:sldId id="433" r:id="rId10"/>
    <p:sldId id="444" r:id="rId11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rt Jensen" initials="KJ" lastIdx="1" clrIdx="0">
    <p:extLst>
      <p:ext uri="{19B8F6BF-5375-455C-9EA6-DF929625EA0E}">
        <p15:presenceInfo xmlns:p15="http://schemas.microsoft.com/office/powerpoint/2012/main" userId="S-1-5-21-1647451481-3672502608-3803859085-604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A50021"/>
    <a:srgbClr val="0000FF"/>
    <a:srgbClr val="CCECFF"/>
    <a:srgbClr val="FFFFCC"/>
    <a:srgbClr val="000066"/>
    <a:srgbClr val="CCFFCC"/>
    <a:srgbClr val="99CCFF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48" autoAdjust="0"/>
    <p:restoredTop sz="96837" autoAdjust="0"/>
  </p:normalViewPr>
  <p:slideViewPr>
    <p:cSldViewPr>
      <p:cViewPr varScale="1">
        <p:scale>
          <a:sx n="75" d="100"/>
          <a:sy n="75" d="100"/>
        </p:scale>
        <p:origin x="53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1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776DC980-0904-486F-BCD7-BD1D7921E5B9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80667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4" y="1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2193"/>
            <a:ext cx="4958992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4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9434BD0B-1043-49C4-A514-5C2A33B21867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031858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30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318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87366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07448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24598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29472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12210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81686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1621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748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9A55395-2BED-4A30-9795-02A173C60FC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56573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9A55395-2BED-4A30-9795-02A173C60FC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36698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9A55395-2BED-4A30-9795-02A173C60FC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67548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68704" y="6400800"/>
            <a:ext cx="575296" cy="457200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79D6334F-DE2F-4411-9B95-08B6A10C9B25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0034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9A55395-2BED-4A30-9795-02A173C60FC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10" r:id="rId3"/>
    <p:sldLayoutId id="2147484311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35813" y="1124744"/>
            <a:ext cx="720080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Making a good oral presentation is difficult</a:t>
            </a:r>
            <a:endParaRPr lang="en-GB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requires a lot </a:t>
            </a:r>
            <a:r>
              <a:rPr lang="en-GB" altLang="da-DK" sz="1600" dirty="0" smtClean="0">
                <a:latin typeface="+mn-lt"/>
                <a:ea typeface="+mn-ea"/>
              </a:rPr>
              <a:t>of </a:t>
            </a:r>
            <a:r>
              <a:rPr lang="en-GB" altLang="da-DK" sz="1600" b="1" dirty="0" smtClean="0">
                <a:solidFill>
                  <a:srgbClr val="008000"/>
                </a:solidFill>
                <a:latin typeface="+mn-lt"/>
                <a:ea typeface="+mn-ea"/>
              </a:rPr>
              <a:t>preparation</a:t>
            </a:r>
            <a:endParaRPr lang="en-GB" altLang="da-DK" sz="1600" b="1" dirty="0">
              <a:solidFill>
                <a:srgbClr val="008000"/>
              </a:solidFill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can be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learned</a:t>
            </a:r>
            <a:r>
              <a:rPr lang="en-GB" altLang="da-DK" sz="1600" dirty="0">
                <a:latin typeface="+mn-lt"/>
                <a:ea typeface="+mn-ea"/>
              </a:rPr>
              <a:t> (if you invest the necessary time and energy)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first time is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the </a:t>
            </a:r>
            <a:r>
              <a:rPr lang="en-GB" altLang="da-DK" sz="1800" b="1" dirty="0">
                <a:solidFill>
                  <a:srgbClr val="A50021"/>
                </a:solidFill>
              </a:rPr>
              <a:t>most difficult one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Gradually, you will develop your own </a:t>
            </a:r>
            <a:r>
              <a:rPr lang="en-GB" altLang="da-DK" sz="1600" b="1" dirty="0" smtClean="0">
                <a:solidFill>
                  <a:srgbClr val="008000"/>
                </a:solidFill>
                <a:latin typeface="+mn-lt"/>
                <a:ea typeface="+mn-ea"/>
              </a:rPr>
              <a:t>presentation style</a:t>
            </a:r>
            <a:r>
              <a:rPr lang="en-GB" altLang="da-DK" sz="1600" dirty="0" smtClean="0">
                <a:latin typeface="+mn-lt"/>
                <a:ea typeface="+mn-ea"/>
              </a:rPr>
              <a:t> </a:t>
            </a:r>
            <a:r>
              <a:rPr lang="en-GB" altLang="da-DK" sz="1600" dirty="0">
                <a:latin typeface="+mn-lt"/>
                <a:ea typeface="+mn-ea"/>
              </a:rPr>
              <a:t>(suitable for your research / work area)</a:t>
            </a:r>
          </a:p>
          <a:p>
            <a:pPr marL="728663" lvl="1" indent="-271463">
              <a:spcBef>
                <a:spcPts val="300"/>
              </a:spcBef>
            </a:pPr>
            <a:endParaRPr lang="en-US" altLang="da-DK" sz="1600" dirty="0" smtClean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2800" dirty="0" smtClean="0"/>
              <a:t>How </a:t>
            </a:r>
            <a:r>
              <a:rPr lang="en-GB" altLang="da-DK" sz="2800" dirty="0"/>
              <a:t>to </a:t>
            </a:r>
            <a:r>
              <a:rPr lang="en-GB" altLang="da-DK" sz="2800" dirty="0" smtClean="0"/>
              <a:t>make a good oral presentation?</a:t>
            </a:r>
            <a:endParaRPr lang="en-GB" altLang="da-DK" sz="2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35813" y="3933056"/>
            <a:ext cx="7992888" cy="202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algn="l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DISCLAIMER: Traditions </a:t>
            </a:r>
            <a:r>
              <a:rPr lang="en-GB" altLang="da-DK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and work methods vary a lot from research area to research area (and from advisor to advisor)</a:t>
            </a:r>
          </a:p>
          <a:p>
            <a:pPr marL="728663" lvl="1" indent="-271463" algn="l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/>
              <a:t>If there is a conflict between the </a:t>
            </a:r>
            <a:r>
              <a:rPr lang="en-GB" altLang="da-DK" sz="1600" b="1" dirty="0">
                <a:solidFill>
                  <a:srgbClr val="008000"/>
                </a:solidFill>
              </a:rPr>
              <a:t>general</a:t>
            </a:r>
            <a:r>
              <a:rPr lang="en-GB" altLang="da-DK" sz="1600" dirty="0"/>
              <a:t> advise and directions in this talk, and the more </a:t>
            </a:r>
            <a:r>
              <a:rPr lang="en-GB" altLang="da-DK" sz="1600" b="1" dirty="0">
                <a:solidFill>
                  <a:srgbClr val="008000"/>
                </a:solidFill>
              </a:rPr>
              <a:t>specific</a:t>
            </a:r>
            <a:r>
              <a:rPr lang="en-GB" altLang="da-DK" sz="1600" dirty="0"/>
              <a:t> advise and directions given by your advisor, you should always do as your advisor tells </a:t>
            </a:r>
            <a:r>
              <a:rPr lang="en-GB" altLang="da-DK" sz="1600" dirty="0" smtClean="0"/>
              <a:t>you</a:t>
            </a:r>
            <a:endParaRPr lang="en-GB" altLang="da-DK" sz="1600" dirty="0"/>
          </a:p>
        </p:txBody>
      </p:sp>
    </p:spTree>
    <p:extLst>
      <p:ext uri="{BB962C8B-B14F-4D97-AF65-F5344CB8AC3E}">
        <p14:creationId xmlns:p14="http://schemas.microsoft.com/office/powerpoint/2010/main" val="31592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3200" dirty="0" smtClean="0">
                <a:ea typeface="ＭＳ Ｐゴシック" pitchFamily="34" charset="-128"/>
              </a:rPr>
              <a:t>That's</a:t>
            </a:r>
            <a:r>
              <a:rPr lang="en-GB" altLang="da-DK" sz="3200" dirty="0">
                <a:ea typeface="ＭＳ Ｐゴシック" pitchFamily="34" charset="-128"/>
              </a:rPr>
              <a:t> all for now…                 … questions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09968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Formal requirements for the oral presentation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271463" lvl="1" indent="-271463" eaLnBrk="1" hangingPunct="1">
              <a:spcBef>
                <a:spcPts val="900"/>
              </a:spcBef>
              <a:buFontTx/>
              <a:buChar char="•"/>
              <a:defRPr/>
            </a:pPr>
            <a:r>
              <a:rPr lang="en-GB" sz="1800" b="1" kern="0" dirty="0">
                <a:solidFill>
                  <a:srgbClr val="A50021"/>
                </a:solidFill>
                <a:cs typeface="ＭＳ Ｐゴシック" charset="0"/>
              </a:rPr>
              <a:t>Oral exam </a:t>
            </a:r>
            <a:r>
              <a:rPr lang="en-GB" sz="1800" b="1" kern="0" dirty="0" smtClean="0">
                <a:solidFill>
                  <a:srgbClr val="A50021"/>
                </a:solidFill>
                <a:cs typeface="ＭＳ Ｐゴシック" charset="0"/>
              </a:rPr>
              <a:t>in June</a:t>
            </a:r>
            <a:endParaRPr lang="en-GB" sz="1800" b="1" kern="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dirty="0">
                <a:ea typeface="ＭＳ Ｐゴシック" pitchFamily="34" charset="-128"/>
              </a:rPr>
              <a:t>The report is the basis for an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individual 30 minutes' oral exam</a:t>
            </a:r>
            <a:r>
              <a:rPr lang="en-GB" sz="1600" dirty="0">
                <a:ea typeface="ＭＳ Ｐゴシック" pitchFamily="34" charset="-128"/>
              </a:rPr>
              <a:t>, where you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present</a:t>
            </a:r>
            <a:r>
              <a:rPr lang="en-GB" sz="1600" dirty="0">
                <a:ea typeface="ＭＳ Ｐゴシック" pitchFamily="34" charset="-128"/>
              </a:rPr>
              <a:t> the </a:t>
            </a:r>
            <a:r>
              <a:rPr lang="en-GB" sz="1600" dirty="0" smtClean="0">
                <a:ea typeface="ＭＳ Ｐゴシック" pitchFamily="34" charset="-128"/>
              </a:rPr>
              <a:t>findings </a:t>
            </a:r>
            <a:r>
              <a:rPr lang="en-GB" sz="1600" dirty="0">
                <a:ea typeface="ＭＳ Ｐゴシック" pitchFamily="34" charset="-128"/>
              </a:rPr>
              <a:t>of </a:t>
            </a:r>
            <a:r>
              <a:rPr lang="en-GB" sz="1600" dirty="0" smtClean="0">
                <a:ea typeface="ＭＳ Ｐゴシック" pitchFamily="34" charset="-128"/>
              </a:rPr>
              <a:t>your </a:t>
            </a:r>
            <a:r>
              <a:rPr lang="en-GB" sz="1600" dirty="0">
                <a:ea typeface="ＭＳ Ｐゴシック" pitchFamily="34" charset="-128"/>
              </a:rPr>
              <a:t>bachelor project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followed by a discussion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>
                <a:ea typeface="ＭＳ Ｐゴシック" pitchFamily="34" charset="-128"/>
              </a:rPr>
              <a:t>A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common grade</a:t>
            </a:r>
            <a:r>
              <a:rPr lang="en-GB" sz="1600" dirty="0">
                <a:ea typeface="ＭＳ Ｐゴシック" pitchFamily="34" charset="-128"/>
              </a:rPr>
              <a:t> is given for the written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spc="-60" dirty="0">
                <a:ea typeface="ＭＳ Ｐゴシック" pitchFamily="34" charset="-128"/>
              </a:rPr>
              <a:t>An external examiner (censor) participates in the evaluation of the report and the oral </a:t>
            </a:r>
            <a:r>
              <a:rPr lang="en-GB" sz="1600" spc="-60" dirty="0" smtClean="0">
                <a:ea typeface="ＭＳ Ｐゴシック" pitchFamily="34" charset="-128"/>
              </a:rPr>
              <a:t>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spc="-60" dirty="0" smtClean="0">
                <a:ea typeface="ＭＳ Ｐゴシック" pitchFamily="34" charset="-128"/>
              </a:rPr>
              <a:t>You get information about the date, time and place of the examination from your advisor</a:t>
            </a:r>
          </a:p>
          <a:p>
            <a:pPr marL="271463" lvl="1" indent="-271463" eaLnBrk="1" hangingPunct="1">
              <a:spcBef>
                <a:spcPts val="900"/>
              </a:spcBef>
              <a:buFontTx/>
              <a:buChar char="•"/>
              <a:defRPr/>
            </a:pPr>
            <a:r>
              <a:rPr lang="en-GB" sz="1800" b="1" kern="0" dirty="0">
                <a:solidFill>
                  <a:srgbClr val="A50021"/>
                </a:solidFill>
                <a:cs typeface="ＭＳ Ｐゴシック" charset="0"/>
              </a:rPr>
              <a:t>Language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>
                <a:ea typeface="ＭＳ Ｐゴシック" pitchFamily="34" charset="-128"/>
              </a:rPr>
              <a:t>Your presentation and your slides </a:t>
            </a:r>
            <a:r>
              <a:rPr lang="en-GB" sz="1600" dirty="0">
                <a:ea typeface="ＭＳ Ｐゴシック" pitchFamily="34" charset="-128"/>
              </a:rPr>
              <a:t>may be </a:t>
            </a:r>
            <a:r>
              <a:rPr lang="en-GB" sz="1600" dirty="0" smtClean="0">
                <a:ea typeface="ＭＳ Ｐゴシック" pitchFamily="34" charset="-128"/>
              </a:rPr>
              <a:t>in </a:t>
            </a:r>
            <a:r>
              <a:rPr lang="en-GB" sz="1600" dirty="0">
                <a:ea typeface="ＭＳ Ｐゴシック" pitchFamily="34" charset="-128"/>
              </a:rPr>
              <a:t>Danish or </a:t>
            </a:r>
            <a:r>
              <a:rPr lang="en-GB" sz="1600" dirty="0" smtClean="0">
                <a:ea typeface="ＭＳ Ｐゴシック" pitchFamily="34" charset="-128"/>
              </a:rPr>
              <a:t>English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>
                <a:ea typeface="ＭＳ Ｐゴシック" pitchFamily="34" charset="-128"/>
              </a:rPr>
              <a:t>It is recommended to use the same language as your bachelor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>
                <a:ea typeface="ＭＳ Ｐゴシック" pitchFamily="34" charset="-128"/>
              </a:rPr>
              <a:t>Check with your advisor whether the censor is able to understand Danish</a:t>
            </a:r>
          </a:p>
          <a:p>
            <a:pPr marL="271463" lvl="1" indent="-271463" eaLnBrk="1" hangingPunct="1">
              <a:spcBef>
                <a:spcPts val="900"/>
              </a:spcBef>
              <a:buFontTx/>
              <a:buChar char="•"/>
              <a:defRPr/>
            </a:pPr>
            <a:r>
              <a:rPr lang="en-GB" sz="1800" b="1" kern="0" dirty="0" smtClean="0">
                <a:solidFill>
                  <a:srgbClr val="A50021"/>
                </a:solidFill>
                <a:cs typeface="ＭＳ Ｐゴシック" charset="0"/>
              </a:rPr>
              <a:t>Re-examination</a:t>
            </a:r>
            <a:endParaRPr lang="en-GB" sz="1800" b="1" kern="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dirty="0">
                <a:ea typeface="ＭＳ Ｐゴシック" pitchFamily="34" charset="-128"/>
              </a:rPr>
              <a:t>If you do not pass, it is possible to resubmit a revised version of the report no later than August </a:t>
            </a:r>
            <a:r>
              <a:rPr lang="en-GB" sz="1600" dirty="0" smtClean="0">
                <a:ea typeface="ＭＳ Ｐゴシック" pitchFamily="34" charset="-128"/>
              </a:rPr>
              <a:t>15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>
                <a:ea typeface="ＭＳ Ｐゴシック" pitchFamily="34" charset="-128"/>
              </a:rPr>
              <a:t>For more details talk to Gudmund S. Frandsen</a:t>
            </a:r>
            <a:endParaRPr lang="en-GB" sz="16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4520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Contents and duration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352928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en-GB" altLang="da-DK" sz="1800" kern="0" spc="-50" dirty="0" smtClean="0">
                <a:ea typeface="ＭＳ Ｐゴシック" pitchFamily="34" charset="-128"/>
              </a:rPr>
              <a:t>At the oral presentation of your bachelor project, we expect you to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present the most</a:t>
            </a:r>
            <a:r>
              <a:rPr lang="en-GB" altLang="da-DK" sz="1600" kern="0" dirty="0">
                <a:ea typeface="ＭＳ Ｐゴシック" pitchFamily="34" charset="-128"/>
              </a:rPr>
              <a:t> important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 concepts</a:t>
            </a:r>
            <a:r>
              <a:rPr lang="en-GB" altLang="da-DK" sz="1600" kern="0" dirty="0" smtClean="0">
                <a:ea typeface="ＭＳ Ｐゴシック" pitchFamily="34" charset="-128"/>
              </a:rPr>
              <a:t> within the area/project you have been working with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present the most important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results</a:t>
            </a:r>
            <a:r>
              <a:rPr lang="en-GB" altLang="da-DK" sz="1600" kern="0" dirty="0" smtClean="0">
                <a:ea typeface="ＭＳ Ｐゴシック" pitchFamily="34" charset="-128"/>
              </a:rPr>
              <a:t> of your work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be able to answer </a:t>
            </a:r>
            <a:r>
              <a:rPr lang="en-GB" altLang="da-DK" sz="1600" kern="0" dirty="0">
                <a:ea typeface="ＭＳ Ｐゴシック" pitchFamily="34" charset="-128"/>
              </a:rPr>
              <a:t>detailed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 questions</a:t>
            </a:r>
            <a:r>
              <a:rPr lang="en-GB" altLang="da-DK" sz="1600" kern="0" dirty="0" smtClean="0">
                <a:ea typeface="ＭＳ Ｐゴシック" pitchFamily="34" charset="-128"/>
              </a:rPr>
              <a:t> about your work</a:t>
            </a:r>
          </a:p>
          <a:p>
            <a:pPr>
              <a:spcBef>
                <a:spcPts val="1800"/>
              </a:spcBef>
            </a:pPr>
            <a:r>
              <a:rPr lang="en-GB" altLang="da-DK" sz="1800" kern="0" dirty="0" smtClean="0">
                <a:ea typeface="ＭＳ Ｐゴシック" pitchFamily="34" charset="-128"/>
              </a:rPr>
              <a:t>Duration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Your presentation should last approximately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15 minutes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The rest of the time is used for questions and discussion</a:t>
            </a:r>
          </a:p>
          <a:p>
            <a:pPr>
              <a:spcBef>
                <a:spcPts val="1800"/>
              </a:spcBef>
            </a:pPr>
            <a:r>
              <a:rPr lang="en-GB" altLang="da-DK" sz="1800" kern="0" spc="-50" dirty="0" smtClean="0">
                <a:ea typeface="ＭＳ Ｐゴシック" pitchFamily="34" charset="-128"/>
              </a:rPr>
              <a:t>Bachelor groups</a:t>
            </a:r>
            <a:endParaRPr lang="en-GB" altLang="da-DK" sz="1800" kern="0" spc="-5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Each student makes an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individual</a:t>
            </a:r>
            <a:r>
              <a:rPr lang="en-GB" altLang="da-DK" sz="1600" kern="0" dirty="0" smtClean="0">
                <a:ea typeface="ＭＳ Ｐゴシック" pitchFamily="34" charset="-128"/>
              </a:rPr>
              <a:t> presentation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Discuss with your advisor, whether each presentation should cover the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entire project</a:t>
            </a:r>
            <a:r>
              <a:rPr lang="en-GB" altLang="da-DK" sz="1600" kern="0" dirty="0" smtClean="0">
                <a:ea typeface="ＭＳ Ｐゴシック" pitchFamily="34" charset="-128"/>
              </a:rPr>
              <a:t> or the individual students in the group should focus on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different parts / aspects</a:t>
            </a:r>
          </a:p>
        </p:txBody>
      </p:sp>
    </p:spTree>
    <p:extLst>
      <p:ext uri="{BB962C8B-B14F-4D97-AF65-F5344CB8AC3E}">
        <p14:creationId xmlns:p14="http://schemas.microsoft.com/office/powerpoint/2010/main" val="393709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General advice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352928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1800" kern="0" spc="-30" dirty="0">
                <a:ea typeface="ＭＳ Ｐゴシック" pitchFamily="34" charset="-128"/>
              </a:rPr>
              <a:t>It should be possible to </a:t>
            </a:r>
            <a:r>
              <a:rPr lang="en-GB" altLang="da-DK" sz="1800" kern="0" spc="-30" dirty="0" smtClean="0">
                <a:ea typeface="ＭＳ Ｐゴシック" pitchFamily="34" charset="-128"/>
              </a:rPr>
              <a:t>understand your </a:t>
            </a:r>
            <a:r>
              <a:rPr lang="en-GB" altLang="da-DK" sz="1800" kern="0" spc="-30" dirty="0">
                <a:ea typeface="ＭＳ Ｐゴシック" pitchFamily="34" charset="-128"/>
              </a:rPr>
              <a:t>talk without knowing the details of your report – but you can assume a general knowledge of the area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Start the talk by giving an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outline</a:t>
            </a:r>
            <a:r>
              <a:rPr lang="en-GB" altLang="da-DK" sz="1600" kern="0" dirty="0" smtClean="0">
                <a:ea typeface="ＭＳ Ｐゴシック" pitchFamily="34" charset="-128"/>
              </a:rPr>
              <a:t> of your talk – and the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motivation</a:t>
            </a:r>
            <a:r>
              <a:rPr lang="en-GB" altLang="da-DK" sz="1600" kern="0" dirty="0" smtClean="0">
                <a:ea typeface="ＭＳ Ｐゴシック" pitchFamily="34" charset="-128"/>
              </a:rPr>
              <a:t> for your work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It is better to concentrate on the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most important results</a:t>
            </a:r>
            <a:r>
              <a:rPr lang="en-GB" altLang="da-DK" sz="1600" kern="0" dirty="0" smtClean="0">
                <a:ea typeface="ＭＳ Ｐゴシック" pitchFamily="34" charset="-128"/>
              </a:rPr>
              <a:t> of your work than trying to cover a lot of different minor results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spc="-50" dirty="0" smtClean="0">
                <a:ea typeface="ＭＳ Ｐゴシック" pitchFamily="34" charset="-128"/>
              </a:rPr>
              <a:t>Do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spc="-50" dirty="0">
                <a:ea typeface="ＭＳ Ｐゴシック" pitchFamily="34" charset="-128"/>
              </a:rPr>
              <a:t> drown in details – remember to give the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context</a:t>
            </a:r>
            <a:r>
              <a:rPr lang="en-GB" altLang="da-DK" sz="1600" kern="0" spc="-50" dirty="0">
                <a:ea typeface="ＭＳ Ｐゴシック" pitchFamily="34" charset="-128"/>
              </a:rPr>
              <a:t>,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overviews</a:t>
            </a:r>
            <a:r>
              <a:rPr lang="en-GB" altLang="da-DK" sz="1600" kern="0" spc="-50" dirty="0">
                <a:ea typeface="ＭＳ Ｐゴシック" pitchFamily="34" charset="-128"/>
              </a:rPr>
              <a:t> and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conclusions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Provide 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arguments – not postulates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Try to be as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precise</a:t>
            </a:r>
            <a:r>
              <a:rPr lang="en-GB" altLang="da-DK" sz="1600" kern="0" dirty="0">
                <a:ea typeface="ＭＳ Ｐゴシック" pitchFamily="34" charset="-128"/>
              </a:rPr>
              <a:t> and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consistent</a:t>
            </a:r>
            <a:r>
              <a:rPr lang="en-GB" altLang="da-DK" sz="1600" kern="0" dirty="0">
                <a:ea typeface="ＭＳ Ｐゴシック" pitchFamily="34" charset="-128"/>
              </a:rPr>
              <a:t> as possible without unnecessary repetitions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Use the </a:t>
            </a:r>
            <a:r>
              <a:rPr lang="en-GB" altLang="da-DK" sz="1600" kern="0" dirty="0">
                <a:ea typeface="ＭＳ Ｐゴシック" pitchFamily="34" charset="-128"/>
              </a:rPr>
              <a:t>correct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terminology</a:t>
            </a:r>
            <a:endParaRPr lang="en-GB" altLang="da-DK" sz="1600" kern="0" dirty="0" smtClean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To </a:t>
            </a:r>
            <a:r>
              <a:rPr lang="en-GB" altLang="da-DK" sz="1600" kern="0" dirty="0">
                <a:ea typeface="ＭＳ Ｐゴシック" pitchFamily="34" charset="-128"/>
              </a:rPr>
              <a:t>save time, </a:t>
            </a:r>
            <a:r>
              <a:rPr lang="en-GB" altLang="da-DK" sz="1600" kern="0" dirty="0" smtClean="0">
                <a:ea typeface="ＭＳ Ｐゴシック" pitchFamily="34" charset="-128"/>
              </a:rPr>
              <a:t>it may be useful to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simplify</a:t>
            </a:r>
            <a:r>
              <a:rPr lang="en-GB" altLang="da-DK" sz="1600" kern="0" dirty="0" smtClean="0">
                <a:ea typeface="ＭＳ Ｐゴシック" pitchFamily="34" charset="-128"/>
              </a:rPr>
              <a:t> some examples / figures / tables from </a:t>
            </a:r>
            <a:r>
              <a:rPr lang="en-GB" altLang="da-DK" sz="1600" kern="0" dirty="0">
                <a:ea typeface="ＭＳ Ｐゴシック" pitchFamily="34" charset="-128"/>
              </a:rPr>
              <a:t>the </a:t>
            </a:r>
            <a:r>
              <a:rPr lang="en-GB" altLang="da-DK" sz="1600" kern="0" dirty="0" smtClean="0">
                <a:ea typeface="ＭＳ Ｐゴシック" pitchFamily="34" charset="-128"/>
              </a:rPr>
              <a:t>report – removing things which you do not need for the oral presentation</a:t>
            </a: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realistic</a:t>
            </a:r>
            <a:r>
              <a:rPr lang="en-GB" altLang="da-DK" sz="1600" kern="0" dirty="0" smtClean="0">
                <a:ea typeface="ＭＳ Ｐゴシック" pitchFamily="34" charset="-128"/>
              </a:rPr>
              <a:t> about how much you can cover – it gives a bad impression to have a large number of slides which you are unable to cover within your 15 minutes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It 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is extremely important that it is </a:t>
            </a:r>
            <a:r>
              <a:rPr lang="en-GB" altLang="da-DK" sz="1800" b="1" kern="0" spc="-3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crystal clear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what is your work and what is the work of other </a:t>
            </a:r>
            <a:r>
              <a:rPr lang="en-GB" altLang="da-DK" sz="1800" b="1" kern="0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people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Remember references to the work of other </a:t>
            </a:r>
            <a:r>
              <a:rPr lang="en-GB" altLang="da-DK" sz="1600" kern="0" dirty="0" smtClean="0">
                <a:ea typeface="ＭＳ Ｐゴシック" pitchFamily="34" charset="-128"/>
              </a:rPr>
              <a:t>people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spc="-3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make excuses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something is inappropriate you should change it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before</a:t>
            </a:r>
            <a:r>
              <a:rPr lang="en-GB" altLang="da-DK" sz="1600" kern="0" dirty="0" smtClean="0">
                <a:ea typeface="ＭＳ Ｐゴシック" pitchFamily="34" charset="-128"/>
              </a:rPr>
              <a:t>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34899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Contents of your slides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There 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are no rules about the number of slides and how detailed they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are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But you do not get much credit for things which you read up directly from your slides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Hence the slides should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dirty="0" smtClean="0">
                <a:ea typeface="ＭＳ Ｐゴシック" pitchFamily="34" charset="-128"/>
              </a:rPr>
              <a:t> be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too detailed</a:t>
            </a:r>
            <a:r>
              <a:rPr lang="en-GB" altLang="da-DK" sz="1600" kern="0" dirty="0" smtClean="0">
                <a:ea typeface="ＭＳ Ｐゴシック" pitchFamily="34" charset="-128"/>
              </a:rPr>
              <a:t> – but they should help you to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remember</a:t>
            </a:r>
            <a:r>
              <a:rPr lang="en-GB" altLang="da-DK" sz="1600" kern="0" dirty="0" smtClean="0">
                <a:ea typeface="ＭＳ Ｐゴシック" pitchFamily="34" charset="-128"/>
              </a:rPr>
              <a:t> the most important details and to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save time</a:t>
            </a:r>
            <a:r>
              <a:rPr lang="en-GB" altLang="da-DK" sz="1600" kern="0" dirty="0" smtClean="0">
                <a:ea typeface="ＭＳ Ｐゴシック" pitchFamily="34" charset="-128"/>
              </a:rPr>
              <a:t> when you need to present complex things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You can e.g. have some program code on the slide, which you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explain</a:t>
            </a:r>
            <a:r>
              <a:rPr lang="en-GB" altLang="da-DK" sz="1600" kern="0" dirty="0" smtClean="0">
                <a:ea typeface="ＭＳ Ｐゴシック" pitchFamily="34" charset="-128"/>
              </a:rPr>
              <a:t> orally during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your presentation – or you can have a complex figure / table / graph which you explain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Detailed references to papers can also go on your slides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Put only things on your slides which</a:t>
            </a:r>
          </a:p>
          <a:p>
            <a:pPr lvl="2">
              <a:spcBef>
                <a:spcPts val="300"/>
              </a:spcBef>
            </a:pPr>
            <a:r>
              <a:rPr lang="en-GB" altLang="da-DK" kern="0" dirty="0">
                <a:solidFill>
                  <a:srgbClr val="000066"/>
                </a:solidFill>
                <a:ea typeface="ＭＳ Ｐゴシック" pitchFamily="34" charset="-128"/>
              </a:rPr>
              <a:t>are needed for your presentation</a:t>
            </a:r>
          </a:p>
          <a:p>
            <a:pPr lvl="2">
              <a:spcBef>
                <a:spcPts val="300"/>
              </a:spcBef>
            </a:pPr>
            <a:r>
              <a:rPr lang="en-GB" altLang="da-DK" kern="0" dirty="0">
                <a:solidFill>
                  <a:srgbClr val="000066"/>
                </a:solidFill>
                <a:ea typeface="ＭＳ Ｐゴシック" pitchFamily="34" charset="-128"/>
              </a:rPr>
              <a:t>you are prepared to answer detailed questions </a:t>
            </a:r>
            <a:r>
              <a:rPr lang="en-GB" altLang="da-DK" kern="0" dirty="0" smtClean="0">
                <a:solidFill>
                  <a:srgbClr val="000066"/>
                </a:solidFill>
                <a:ea typeface="ＭＳ Ｐゴシック" pitchFamily="34" charset="-128"/>
              </a:rPr>
              <a:t>about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spc="-50" dirty="0">
                <a:ea typeface="ＭＳ Ｐゴシック" pitchFamily="34" charset="-128"/>
              </a:rPr>
              <a:t>Put page numbers on your slides (then it is </a:t>
            </a:r>
            <a:r>
              <a:rPr lang="en-GB" altLang="da-DK" sz="1600" kern="0" spc="-50" dirty="0" smtClean="0">
                <a:ea typeface="ＭＳ Ｐゴシック" pitchFamily="34" charset="-128"/>
              </a:rPr>
              <a:t>easier for the examiner/censor to refer to them)</a:t>
            </a:r>
            <a:endParaRPr lang="en-GB" altLang="da-DK" sz="1600" kern="0" spc="-50" dirty="0">
              <a:ea typeface="ＭＳ Ｐゴシック" pitchFamily="34" charset="-128"/>
            </a:endParaRPr>
          </a:p>
          <a:p>
            <a:pPr marL="342900" lvl="1" indent="-342900">
              <a:spcBef>
                <a:spcPts val="6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R</a:t>
            </a:r>
            <a:r>
              <a:rPr lang="en-GB" altLang="da-DK" sz="1600" kern="0" dirty="0" smtClean="0">
                <a:ea typeface="ＭＳ Ｐゴシック" pitchFamily="34" charset="-128"/>
              </a:rPr>
              <a:t>ead the text directly from your slides – use your own words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Put </a:t>
            </a:r>
            <a:r>
              <a:rPr lang="en-GB" altLang="da-DK" sz="1600" kern="0" dirty="0">
                <a:ea typeface="ＭＳ Ｐゴシック" pitchFamily="34" charset="-128"/>
              </a:rPr>
              <a:t>large pieces of text on the slides in a small font (unless it is clear that you do not intend people to read it)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Proof 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read your slides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thoroughly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– both for linguistic and logical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errors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Ask other people to help with the proof </a:t>
            </a:r>
            <a:r>
              <a:rPr lang="en-GB" altLang="da-DK" sz="1600" kern="0" dirty="0" smtClean="0">
                <a:ea typeface="ＭＳ Ｐゴシック" pitchFamily="34" charset="-128"/>
              </a:rPr>
              <a:t>reading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Some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advisors</a:t>
            </a:r>
            <a:r>
              <a:rPr lang="en-GB" altLang="da-DK" sz="1600" kern="0" dirty="0" smtClean="0">
                <a:ea typeface="ＭＳ Ｐゴシック" pitchFamily="34" charset="-128"/>
              </a:rPr>
              <a:t> are willing to give feedback on your slides before the exam</a:t>
            </a: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0718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dirty="0" smtClean="0">
                <a:ea typeface="ＭＳ Ｐゴシック" pitchFamily="34" charset="-128"/>
                <a:cs typeface="Arial"/>
              </a:rPr>
              <a:t>Use of other media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36816" y="1124744"/>
            <a:ext cx="8455664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You 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are of course also allowed to use the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whiteboard</a:t>
            </a:r>
            <a:endParaRPr lang="en-GB" altLang="da-DK" sz="1800" b="1" kern="0" dirty="0">
              <a:solidFill>
                <a:srgbClr val="008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But this may use a considerable amount of your time and it is easy to make errors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you want to use the whiteboard practise this carefully (and bring your own pens)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You may also use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photos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or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short videos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This </a:t>
            </a:r>
            <a:r>
              <a:rPr lang="en-GB" altLang="da-DK" sz="1600" kern="0" dirty="0" smtClean="0">
                <a:ea typeface="ＭＳ Ｐゴシック" pitchFamily="34" charset="-128"/>
              </a:rPr>
              <a:t>may sometimes be a </a:t>
            </a:r>
            <a:r>
              <a:rPr lang="en-GB" altLang="da-DK" sz="1600" kern="0" dirty="0">
                <a:ea typeface="ＭＳ Ｐゴシック" pitchFamily="34" charset="-128"/>
              </a:rPr>
              <a:t>good idea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But consider whether it </a:t>
            </a:r>
            <a:r>
              <a:rPr lang="en-GB" altLang="da-DK" sz="1600" kern="0" dirty="0" smtClean="0">
                <a:ea typeface="ＭＳ Ｐゴシック" pitchFamily="34" charset="-128"/>
              </a:rPr>
              <a:t>really helps </a:t>
            </a:r>
            <a:r>
              <a:rPr lang="en-GB" altLang="da-DK" sz="1600" kern="0" dirty="0">
                <a:ea typeface="ＭＳ Ｐゴシック" pitchFamily="34" charset="-128"/>
              </a:rPr>
              <a:t>you </a:t>
            </a:r>
            <a:r>
              <a:rPr lang="en-GB" altLang="da-DK" sz="1600" kern="0" dirty="0" smtClean="0">
                <a:ea typeface="ＭＳ Ｐゴシック" pitchFamily="34" charset="-128"/>
              </a:rPr>
              <a:t>(and your audience) or </a:t>
            </a:r>
            <a:r>
              <a:rPr lang="en-GB" altLang="da-DK" sz="1600" kern="0" dirty="0">
                <a:ea typeface="ＭＳ Ｐゴシック" pitchFamily="34" charset="-128"/>
              </a:rPr>
              <a:t>only </a:t>
            </a:r>
            <a:r>
              <a:rPr lang="en-GB" altLang="da-DK" sz="1600" kern="0" dirty="0" smtClean="0">
                <a:ea typeface="ＭＳ Ｐゴシック" pitchFamily="34" charset="-128"/>
              </a:rPr>
              <a:t>acts </a:t>
            </a:r>
            <a:r>
              <a:rPr lang="en-GB" altLang="da-DK" sz="1600" kern="0" dirty="0">
                <a:ea typeface="ＭＳ Ｐゴシック" pitchFamily="34" charset="-128"/>
              </a:rPr>
              <a:t>as a nice </a:t>
            </a:r>
            <a:r>
              <a:rPr lang="en-GB" altLang="da-DK" sz="1600" kern="0" dirty="0" smtClean="0">
                <a:ea typeface="ＭＳ Ｐゴシック" pitchFamily="34" charset="-128"/>
              </a:rPr>
              <a:t>gimmick </a:t>
            </a:r>
            <a:r>
              <a:rPr lang="en-GB" altLang="da-DK" sz="1600" kern="0" dirty="0">
                <a:ea typeface="ＭＳ Ｐゴシック" pitchFamily="34" charset="-128"/>
              </a:rPr>
              <a:t>(taking up </a:t>
            </a:r>
            <a:r>
              <a:rPr lang="en-GB" altLang="da-DK" sz="1600" kern="0" dirty="0" smtClean="0">
                <a:ea typeface="ＭＳ Ｐゴシック" pitchFamily="34" charset="-128"/>
              </a:rPr>
              <a:t>valuable time)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For videos you should thoroughly test that they start and display as intended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Live demo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of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software prototypes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You may also want to demonstrate a software prototype developed in your project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Carefully consider how much time you want to use for it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P</a:t>
            </a:r>
            <a:r>
              <a:rPr lang="en-GB" altLang="da-DK" sz="1600" kern="0" smtClean="0">
                <a:ea typeface="ＭＳ Ｐゴシック" pitchFamily="34" charset="-128"/>
              </a:rPr>
              <a:t>ractise </a:t>
            </a:r>
            <a:r>
              <a:rPr lang="en-GB" altLang="da-DK" sz="1600" kern="0" dirty="0" smtClean="0">
                <a:ea typeface="ＭＳ Ｐゴシック" pitchFamily="34" charset="-128"/>
              </a:rPr>
              <a:t>it thoroughly on the correct computer – it is very easy to waste a lot of time on technical difficulties without any real gain for your presentation</a:t>
            </a:r>
          </a:p>
          <a:p>
            <a:pPr lvl="1">
              <a:spcBef>
                <a:spcPts val="300"/>
              </a:spcBef>
            </a:pP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3978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You need a lot of practise</a:t>
            </a:r>
            <a:endParaRPr lang="en-GB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3872" y="1052736"/>
            <a:ext cx="843860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1800" kern="0" dirty="0">
                <a:ea typeface="ＭＳ Ｐゴシック" pitchFamily="34" charset="-128"/>
              </a:rPr>
              <a:t>With </a:t>
            </a:r>
            <a:r>
              <a:rPr lang="en-GB" altLang="da-DK" sz="1800" kern="0" dirty="0" smtClean="0">
                <a:ea typeface="ＭＳ Ｐゴシック" pitchFamily="34" charset="-128"/>
              </a:rPr>
              <a:t>practise </a:t>
            </a:r>
            <a:r>
              <a:rPr lang="en-GB" altLang="da-DK" sz="1800" kern="0" dirty="0">
                <a:ea typeface="ＭＳ Ｐゴシック" pitchFamily="34" charset="-128"/>
              </a:rPr>
              <a:t>you will be able to describe your work much more precisely and much </a:t>
            </a:r>
            <a:r>
              <a:rPr lang="en-GB" altLang="da-DK" sz="1800" kern="0" dirty="0" smtClean="0">
                <a:ea typeface="ＭＳ Ｐゴシック" pitchFamily="34" charset="-128"/>
              </a:rPr>
              <a:t>faster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This means that you can cover more </a:t>
            </a:r>
            <a:r>
              <a:rPr lang="en-GB" altLang="da-DK" sz="1600" kern="0" dirty="0" smtClean="0">
                <a:ea typeface="ＭＳ Ｐゴシック" pitchFamily="34" charset="-128"/>
              </a:rPr>
              <a:t>results and be more clear/understandable</a:t>
            </a:r>
            <a:endParaRPr lang="en-GB" altLang="da-DK" sz="16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r>
              <a:rPr lang="en-GB" altLang="da-DK" sz="1800" kern="0" spc="-30" dirty="0" smtClean="0">
                <a:ea typeface="ＭＳ Ｐゴシック" pitchFamily="34" charset="-128"/>
              </a:rPr>
              <a:t>Before the exam you should make you presentation </a:t>
            </a:r>
            <a:r>
              <a:rPr lang="en-GB" altLang="da-DK" sz="1800" kern="0" spc="-30" dirty="0" smtClean="0">
                <a:solidFill>
                  <a:srgbClr val="008000"/>
                </a:solidFill>
                <a:ea typeface="ＭＳ Ｐゴシック" pitchFamily="34" charset="-128"/>
              </a:rPr>
              <a:t>at least 10 times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The practise should be as realistic as possible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It is not enough to think what you want to say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You need to formulate the exact sentences – and mumble / say them loud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During the </a:t>
            </a:r>
            <a:r>
              <a:rPr lang="en-GB" altLang="da-DK" sz="1600" kern="0" dirty="0" smtClean="0">
                <a:ea typeface="ＭＳ Ｐゴシック" pitchFamily="34" charset="-128"/>
              </a:rPr>
              <a:t>practise </a:t>
            </a:r>
            <a:r>
              <a:rPr lang="en-GB" altLang="da-DK" sz="1600" kern="0" dirty="0">
                <a:ea typeface="ＭＳ Ｐゴシック" pitchFamily="34" charset="-128"/>
              </a:rPr>
              <a:t>you should also modify your slides – so that they </a:t>
            </a:r>
            <a:r>
              <a:rPr lang="en-GB" altLang="da-DK" sz="1600" kern="0" dirty="0" smtClean="0">
                <a:ea typeface="ＭＳ Ｐゴシック" pitchFamily="34" charset="-128"/>
              </a:rPr>
              <a:t>are optimal for </a:t>
            </a:r>
            <a:r>
              <a:rPr lang="en-GB" altLang="da-DK" sz="1600" kern="0" dirty="0">
                <a:ea typeface="ＭＳ Ｐゴシック" pitchFamily="34" charset="-128"/>
              </a:rPr>
              <a:t>your oral presentation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If you want to use the </a:t>
            </a:r>
            <a:r>
              <a:rPr lang="en-GB" altLang="da-DK" sz="1600" kern="0" dirty="0" smtClean="0">
                <a:ea typeface="ＭＳ Ｐゴシック" pitchFamily="34" charset="-128"/>
              </a:rPr>
              <a:t>whiteboard, videos or live demos </a:t>
            </a:r>
            <a:r>
              <a:rPr lang="en-GB" altLang="da-DK" sz="1600" kern="0" dirty="0">
                <a:ea typeface="ＭＳ Ｐゴシック" pitchFamily="34" charset="-128"/>
              </a:rPr>
              <a:t>this must be </a:t>
            </a:r>
            <a:r>
              <a:rPr lang="en-GB" altLang="da-DK" sz="1600" kern="0" dirty="0" smtClean="0">
                <a:ea typeface="ＭＳ Ｐゴシック" pitchFamily="34" charset="-128"/>
              </a:rPr>
              <a:t>practised too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Get help from other students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Make your presentation for other students and listen thoroughly to the feedback they give you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you are in </a:t>
            </a:r>
            <a:r>
              <a:rPr lang="en-GB" altLang="da-DK" sz="1600" kern="0" dirty="0" smtClean="0">
                <a:ea typeface="ＭＳ Ｐゴシック" pitchFamily="34" charset="-128"/>
              </a:rPr>
              <a:t>a bachelor </a:t>
            </a:r>
            <a:r>
              <a:rPr lang="en-GB" altLang="da-DK" sz="1600" kern="0" dirty="0" smtClean="0">
                <a:ea typeface="ＭＳ Ｐゴシック" pitchFamily="34" charset="-128"/>
              </a:rPr>
              <a:t>group you are allowed to help each other – but avoid getting too identical presentations</a:t>
            </a: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3933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More advice…</a:t>
            </a:r>
            <a:endParaRPr lang="en-GB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208912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Use a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watch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to check the duration of your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talk while you practise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You should be able to finish it within </a:t>
            </a:r>
            <a:r>
              <a:rPr lang="en-GB" altLang="da-DK" sz="1600" kern="0" dirty="0" smtClean="0">
                <a:ea typeface="ＭＳ Ｐゴシック" pitchFamily="34" charset="-128"/>
              </a:rPr>
              <a:t>15 </a:t>
            </a:r>
            <a:r>
              <a:rPr lang="en-GB" altLang="da-DK" sz="1600" kern="0" dirty="0">
                <a:ea typeface="ＭＳ Ｐゴシック" pitchFamily="34" charset="-128"/>
              </a:rPr>
              <a:t>minutes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Do not hope for </a:t>
            </a:r>
            <a:r>
              <a:rPr lang="en-GB" altLang="da-DK" sz="1600" kern="0" dirty="0" smtClean="0">
                <a:ea typeface="ＭＳ Ｐゴシック" pitchFamily="34" charset="-128"/>
              </a:rPr>
              <a:t>a miracle </a:t>
            </a:r>
            <a:r>
              <a:rPr lang="en-GB" altLang="da-DK" sz="1600" kern="0" dirty="0">
                <a:ea typeface="ＭＳ Ｐゴシック" pitchFamily="34" charset="-128"/>
              </a:rPr>
              <a:t>– it will not happen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Repeat the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first 1-2 minutes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of the talk so many times that you are absolutely sure what to say – and how to say it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When you are nervous it is easy to be confused and to forget even simple things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Hence, it is very important to get a good start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improvise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during the talk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Do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dirty="0">
                <a:ea typeface="ＭＳ Ｐゴシック" pitchFamily="34" charset="-128"/>
              </a:rPr>
              <a:t> invent new ideas and new examples during the talk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Stick to your slides and the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planned</a:t>
            </a:r>
            <a:r>
              <a:rPr lang="en-GB" altLang="da-DK" sz="1600" kern="0" dirty="0">
                <a:ea typeface="ＭＳ Ｐゴシック" pitchFamily="34" charset="-128"/>
              </a:rPr>
              <a:t> content of your talk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b="1" dirty="0">
                <a:solidFill>
                  <a:srgbClr val="A50021"/>
                </a:solidFill>
                <a:cs typeface="ＭＳ Ｐゴシック" charset="0"/>
              </a:rPr>
              <a:t>Be </a:t>
            </a:r>
            <a:r>
              <a:rPr lang="en-US" b="1" dirty="0">
                <a:solidFill>
                  <a:srgbClr val="008000"/>
                </a:solidFill>
                <a:cs typeface="ＭＳ Ｐゴシック" charset="0"/>
              </a:rPr>
              <a:t>honest</a:t>
            </a:r>
            <a:r>
              <a:rPr lang="en-US" b="1" dirty="0">
                <a:solidFill>
                  <a:srgbClr val="A50021"/>
                </a:solidFill>
                <a:cs typeface="ＭＳ Ｐゴシック" charset="0"/>
              </a:rPr>
              <a:t> about your work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 smtClean="0"/>
              <a:t>Identify </a:t>
            </a:r>
            <a:r>
              <a:rPr lang="en-US" sz="1600" dirty="0"/>
              <a:t>the strengths and point them out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Identify the weaknesses and address </a:t>
            </a:r>
            <a:r>
              <a:rPr lang="en-US" sz="1600" dirty="0" smtClean="0"/>
              <a:t>them</a:t>
            </a:r>
            <a:endParaRPr lang="en-US" sz="16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Try to guess what the examiner and censor may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ask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you about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Prepare what your answer will be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you do not understand a question – ask for clarification (instead of guessing)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Be forthcoming and courteous</a:t>
            </a: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endParaRPr lang="en-GB" altLang="da-DK" sz="1600" kern="0" dirty="0" smtClean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7336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More advice… (continued)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5292" y="1052736"/>
            <a:ext cx="8352928" cy="1620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en-GB" altLang="da-DK" sz="1800" kern="0" spc="-50" dirty="0" smtClean="0">
                <a:ea typeface="ＭＳ Ｐゴシック" pitchFamily="34" charset="-128"/>
              </a:rPr>
              <a:t>One </a:t>
            </a:r>
            <a:r>
              <a:rPr lang="en-GB" altLang="da-DK" sz="1800" kern="0" spc="-50" dirty="0">
                <a:ea typeface="ＭＳ Ｐゴシック" pitchFamily="34" charset="-128"/>
              </a:rPr>
              <a:t>of the most efficient </a:t>
            </a:r>
            <a:r>
              <a:rPr lang="en-GB" altLang="da-DK" sz="1800" kern="0" spc="-50" dirty="0" smtClean="0">
                <a:ea typeface="ＭＳ Ｐゴシック" pitchFamily="34" charset="-128"/>
              </a:rPr>
              <a:t>ways </a:t>
            </a:r>
            <a:r>
              <a:rPr lang="en-GB" altLang="da-DK" sz="1800" kern="0" spc="-50" dirty="0">
                <a:ea typeface="ＭＳ Ｐゴシック" pitchFamily="34" charset="-128"/>
              </a:rPr>
              <a:t>to </a:t>
            </a:r>
            <a:r>
              <a:rPr lang="en-GB" altLang="da-DK" sz="1800" kern="0" spc="-50" dirty="0" smtClean="0">
                <a:ea typeface="ＭＳ Ｐゴシック" pitchFamily="34" charset="-128"/>
              </a:rPr>
              <a:t>improve your performance </a:t>
            </a:r>
            <a:r>
              <a:rPr lang="en-GB" altLang="da-DK" sz="1800" kern="0" spc="-50" dirty="0">
                <a:ea typeface="ＭＳ Ｐゴシック" pitchFamily="34" charset="-128"/>
              </a:rPr>
              <a:t>is to hear the presentation of other students (to learn from their good/bad things)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Hence, we strongly encourage you to attend the presentation of other students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>
                <a:ea typeface="ＭＳ Ｐゴシック" pitchFamily="34" charset="-128"/>
              </a:rPr>
              <a:t>Please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note </a:t>
            </a:r>
            <a:r>
              <a:rPr lang="en-GB" altLang="da-DK" sz="1600" kern="0" spc="-30" dirty="0">
                <a:ea typeface="ＭＳ Ｐゴシック" pitchFamily="34" charset="-128"/>
              </a:rPr>
              <a:t>that you are </a:t>
            </a:r>
            <a:r>
              <a:rPr lang="en-GB" altLang="da-DK" sz="1600" b="1" kern="0" spc="-3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spc="-30" dirty="0">
                <a:ea typeface="ＭＳ Ｐゴシック" pitchFamily="34" charset="-128"/>
              </a:rPr>
              <a:t> allowed to attend the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exam </a:t>
            </a:r>
            <a:r>
              <a:rPr lang="en-GB" altLang="da-DK" sz="1600" kern="0" spc="-30" dirty="0">
                <a:ea typeface="ＭＳ Ｐゴシック" pitchFamily="34" charset="-128"/>
              </a:rPr>
              <a:t>of other members of your </a:t>
            </a:r>
            <a:r>
              <a:rPr lang="en-GB" altLang="da-DK" sz="1600" b="1" kern="0" spc="-30" dirty="0">
                <a:solidFill>
                  <a:srgbClr val="008000"/>
                </a:solidFill>
                <a:ea typeface="ＭＳ Ｐゴシック" pitchFamily="34" charset="-128"/>
              </a:rPr>
              <a:t>own</a:t>
            </a:r>
            <a:r>
              <a:rPr lang="en-GB" altLang="da-DK" sz="1600" kern="0" spc="-30" dirty="0">
                <a:ea typeface="ＭＳ Ｐゴシック" pitchFamily="34" charset="-128"/>
              </a:rPr>
              <a:t> bachelor project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group </a:t>
            </a:r>
            <a:r>
              <a:rPr lang="en-GB" altLang="da-DK" sz="1600" b="1" kern="0" spc="-30" dirty="0" smtClean="0">
                <a:solidFill>
                  <a:srgbClr val="008000"/>
                </a:solidFill>
                <a:ea typeface="ＭＳ Ｐゴシック" pitchFamily="34" charset="-128"/>
              </a:rPr>
              <a:t>prior</a:t>
            </a:r>
            <a:r>
              <a:rPr lang="en-GB" altLang="da-DK" sz="1600" kern="0" spc="-30" dirty="0" smtClean="0">
                <a:ea typeface="ＭＳ Ｐゴシック" pitchFamily="34" charset="-128"/>
              </a:rPr>
              <a:t> </a:t>
            </a:r>
            <a:r>
              <a:rPr lang="en-GB" altLang="da-DK" sz="1600" kern="0" spc="-30" dirty="0">
                <a:ea typeface="ＭＳ Ｐゴシック" pitchFamily="34" charset="-128"/>
              </a:rPr>
              <a:t>to your own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exam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spc="-5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  <a:r>
              <a:rPr lang="en-GB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work until the last minute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 smtClean="0">
                <a:ea typeface="ＭＳ Ｐゴシック" pitchFamily="34" charset="-128"/>
              </a:rPr>
              <a:t>Take some time off the day before your presentation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>
                <a:ea typeface="ＭＳ Ｐゴシック" pitchFamily="34" charset="-128"/>
              </a:rPr>
              <a:t>G</a:t>
            </a:r>
            <a:r>
              <a:rPr lang="en-GB" altLang="da-DK" sz="1600" kern="0" spc="-30" dirty="0" smtClean="0">
                <a:ea typeface="ＭＳ Ｐゴシック" pitchFamily="34" charset="-128"/>
              </a:rPr>
              <a:t>o for a walk or a run or do some other kind of exercise – physical activity decreases your stress level and make you tired so that you can get a good nights sleep</a:t>
            </a:r>
          </a:p>
          <a:p>
            <a:pPr>
              <a:spcBef>
                <a:spcPts val="1200"/>
              </a:spcBef>
            </a:pPr>
            <a:r>
              <a:rPr lang="en-GB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There is no need to be nervous</a:t>
            </a:r>
            <a:endParaRPr lang="en-GB" altLang="da-DK" sz="1800" b="1" kern="0" spc="-5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 smtClean="0">
                <a:ea typeface="ＭＳ Ｐゴシック" pitchFamily="34" charset="-128"/>
              </a:rPr>
              <a:t>If you have prepared a good slide set and made your presentation at least 10 times things cannot go totally wrong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More </a:t>
            </a:r>
            <a:r>
              <a:rPr lang="en-GB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information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>
                <a:ea typeface="ＭＳ Ｐゴシック" pitchFamily="34" charset="-128"/>
              </a:rPr>
              <a:t>See: </a:t>
            </a:r>
            <a:r>
              <a:rPr lang="en-GB" altLang="da-DK" sz="1600" b="1" kern="0" spc="-30" dirty="0" smtClean="0">
                <a:ea typeface="ＭＳ Ｐゴシック" pitchFamily="34" charset="-128"/>
              </a:rPr>
              <a:t>studypedia.au.dk </a:t>
            </a:r>
            <a:endParaRPr lang="en-GB" altLang="da-DK" sz="1600" b="1" kern="0" spc="-30" dirty="0">
              <a:ea typeface="ＭＳ Ｐゴシック" pitchFamily="34" charset="-128"/>
            </a:endParaRPr>
          </a:p>
        </p:txBody>
      </p:sp>
      <p:pic>
        <p:nvPicPr>
          <p:cNvPr id="1026" name="Picture 2" descr="Billedresultat for smil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804266"/>
            <a:ext cx="737071" cy="5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528" y="5044217"/>
            <a:ext cx="3121392" cy="4173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816" y="5439307"/>
            <a:ext cx="3157424" cy="131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24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12324</TotalTime>
  <Words>1470</Words>
  <Application>Microsoft Office PowerPoint</Application>
  <PresentationFormat>On-screen Show (4:3)</PresentationFormat>
  <Paragraphs>138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Times New Roman</vt:lpstr>
      <vt:lpstr>Standarddesign</vt:lpstr>
      <vt:lpstr>PowerPoint Presentation</vt:lpstr>
      <vt:lpstr>Formal requirements for the oral presentation</vt:lpstr>
      <vt:lpstr>Contents and duration</vt:lpstr>
      <vt:lpstr>General advice</vt:lpstr>
      <vt:lpstr>Contents of your slides</vt:lpstr>
      <vt:lpstr>Use of other media</vt:lpstr>
      <vt:lpstr>You need a lot of practise</vt:lpstr>
      <vt:lpstr>More advice…</vt:lpstr>
      <vt:lpstr>More advice… (continued)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658</cp:revision>
  <cp:lastPrinted>2017-03-29T11:00:56Z</cp:lastPrinted>
  <dcterms:created xsi:type="dcterms:W3CDTF">2011-04-06T08:01:52Z</dcterms:created>
  <dcterms:modified xsi:type="dcterms:W3CDTF">2022-03-23T08:37:41Z</dcterms:modified>
</cp:coreProperties>
</file>