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343" r:id="rId2"/>
    <p:sldId id="616" r:id="rId3"/>
    <p:sldId id="618" r:id="rId4"/>
    <p:sldId id="619" r:id="rId5"/>
    <p:sldId id="621" r:id="rId6"/>
    <p:sldId id="620" r:id="rId7"/>
    <p:sldId id="622" r:id="rId8"/>
    <p:sldId id="624" r:id="rId9"/>
    <p:sldId id="625" r:id="rId10"/>
    <p:sldId id="660" r:id="rId11"/>
    <p:sldId id="662" r:id="rId12"/>
    <p:sldId id="668" r:id="rId13"/>
    <p:sldId id="665" r:id="rId14"/>
    <p:sldId id="666" r:id="rId15"/>
    <p:sldId id="669" r:id="rId16"/>
    <p:sldId id="626" r:id="rId17"/>
    <p:sldId id="628" r:id="rId18"/>
    <p:sldId id="629" r:id="rId19"/>
    <p:sldId id="631" r:id="rId20"/>
    <p:sldId id="630" r:id="rId21"/>
    <p:sldId id="632" r:id="rId22"/>
    <p:sldId id="654" r:id="rId23"/>
    <p:sldId id="633" r:id="rId24"/>
    <p:sldId id="643" r:id="rId25"/>
    <p:sldId id="642" r:id="rId26"/>
    <p:sldId id="655" r:id="rId27"/>
    <p:sldId id="627" r:id="rId28"/>
    <p:sldId id="644" r:id="rId29"/>
    <p:sldId id="640" r:id="rId30"/>
    <p:sldId id="670" r:id="rId31"/>
    <p:sldId id="641" r:id="rId32"/>
    <p:sldId id="658" r:id="rId33"/>
    <p:sldId id="663" r:id="rId34"/>
    <p:sldId id="656" r:id="rId35"/>
    <p:sldId id="648" r:id="rId36"/>
    <p:sldId id="661" r:id="rId37"/>
    <p:sldId id="650" r:id="rId38"/>
    <p:sldId id="651" r:id="rId39"/>
    <p:sldId id="653" r:id="rId40"/>
    <p:sldId id="652" r:id="rId41"/>
    <p:sldId id="649" r:id="rId42"/>
    <p:sldId id="646" r:id="rId43"/>
    <p:sldId id="438" r:id="rId44"/>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69696"/>
    <a:srgbClr val="CCECFF"/>
    <a:srgbClr val="FFFFCC"/>
    <a:srgbClr val="6699FF"/>
    <a:srgbClr val="CCFFCC"/>
    <a:srgbClr val="99CCFF"/>
    <a:srgbClr val="A5002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8" autoAdjust="0"/>
    <p:restoredTop sz="94703" autoAdjust="0"/>
  </p:normalViewPr>
  <p:slideViewPr>
    <p:cSldViewPr>
      <p:cViewPr varScale="1">
        <p:scale>
          <a:sx n="120" d="100"/>
          <a:sy n="120" d="100"/>
        </p:scale>
        <p:origin x="103" y="2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3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4021139"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1139"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4022727"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46151" y="4860925"/>
            <a:ext cx="5207000" cy="460533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1"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727"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3820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790575"/>
            <a:ext cx="5265737" cy="394970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CC5B19-022B-440D-BC9C-775BD4642295}" type="slidenum">
              <a:rPr lang="da-DK" altLang="da-DK" smtClean="0"/>
              <a:pPr/>
              <a:t>11</a:t>
            </a:fld>
            <a:endParaRPr lang="da-DK" altLang="da-DK"/>
          </a:p>
        </p:txBody>
      </p:sp>
    </p:spTree>
    <p:extLst>
      <p:ext uri="{BB962C8B-B14F-4D97-AF65-F5344CB8AC3E}">
        <p14:creationId xmlns:p14="http://schemas.microsoft.com/office/powerpoint/2010/main" val="45962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124701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338461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9797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13267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48733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126244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727988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35995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58015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43</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57034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2361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19519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ummies.com/programming/java/how-to-use-the-javac-com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tudypedia.au.dk/mundtlig-formidling/nervoesite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srg.dk/da/gode-r%C3%A5d-til-studielivet/eksamensangst/" TargetMode="External"/><Relationship Id="rId4" Type="http://schemas.openxmlformats.org/officeDocument/2006/relationships/hyperlink" Target="https://studerende.au.dk/styrkditstudieliv/eksame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941169"/>
            <a:ext cx="367467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9</a:t>
            </a:r>
            <a:endParaRPr lang="da-DK" altLang="da-DK" sz="3200" noProof="0" dirty="0" smtClean="0">
              <a:ea typeface="ＭＳ Ｐゴシック" pitchFamily="34" charset="-128"/>
            </a:endParaRPr>
          </a:p>
        </p:txBody>
      </p:sp>
      <p:sp>
        <p:nvSpPr>
          <p:cNvPr id="6" name="Rectangle 3"/>
          <p:cNvSpPr txBox="1">
            <a:spLocks noChangeArrowheads="1"/>
          </p:cNvSpPr>
          <p:nvPr/>
        </p:nvSpPr>
        <p:spPr bwMode="auto">
          <a:xfrm>
            <a:off x="451826" y="1015680"/>
            <a:ext cx="5166535"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1800" kern="0" dirty="0" smtClean="0">
                <a:ea typeface="ＭＳ Ｐゴシック" pitchFamily="34" charset="-128"/>
              </a:rPr>
              <a:t>Arrays</a:t>
            </a:r>
          </a:p>
          <a:p>
            <a:pPr lvl="1">
              <a:spcBef>
                <a:spcPts val="400"/>
              </a:spcBef>
            </a:pPr>
            <a:r>
              <a:rPr lang="da-DK" altLang="da-DK" sz="1600" kern="0" dirty="0" smtClean="0">
                <a:ea typeface="ＭＳ Ｐゴシック" pitchFamily="34" charset="-128"/>
              </a:rPr>
              <a:t>Objektsamlinger med et fast (på forhånd</a:t>
            </a:r>
            <a:br>
              <a:rPr lang="da-DK" altLang="da-DK" sz="1600" kern="0" dirty="0" smtClean="0">
                <a:ea typeface="ＭＳ Ｐゴシック" pitchFamily="34" charset="-128"/>
              </a:rPr>
            </a:br>
            <a:r>
              <a:rPr lang="da-DK" altLang="da-DK" sz="1600" kern="0" dirty="0" smtClean="0">
                <a:ea typeface="ＭＳ Ｐゴシック" pitchFamily="34" charset="-128"/>
              </a:rPr>
              <a:t>kendt) antal elementer</a:t>
            </a:r>
          </a:p>
          <a:p>
            <a:pPr lvl="1">
              <a:spcBef>
                <a:spcPts val="400"/>
              </a:spcBef>
            </a:pPr>
            <a:r>
              <a:rPr lang="da-DK" altLang="da-DK" sz="1600" kern="0" dirty="0" smtClean="0">
                <a:ea typeface="ＭＳ Ｐゴシック" pitchFamily="34" charset="-128"/>
              </a:rPr>
              <a:t>Velkendt fra mange andre</a:t>
            </a:r>
            <a:br>
              <a:rPr lang="da-DK" altLang="da-DK" sz="1600" kern="0" dirty="0" smtClean="0">
                <a:ea typeface="ＭＳ Ｐゴシック" pitchFamily="34" charset="-128"/>
              </a:rPr>
            </a:br>
            <a:r>
              <a:rPr lang="da-DK" altLang="da-DK" sz="1600" kern="0" dirty="0" smtClean="0">
                <a:ea typeface="ＭＳ Ｐゴシック" pitchFamily="34" charset="-128"/>
              </a:rPr>
              <a:t>programmeringssprog</a:t>
            </a:r>
          </a:p>
          <a:p>
            <a:pPr>
              <a:spcBef>
                <a:spcPts val="1200"/>
              </a:spcBef>
            </a:pPr>
            <a:r>
              <a:rPr lang="da-DK" altLang="da-DK" sz="1800" kern="0" dirty="0" smtClean="0">
                <a:ea typeface="ＭＳ Ｐゴシック" pitchFamily="34" charset="-128"/>
              </a:rPr>
              <a:t>Brug af Java uden BlueJ</a:t>
            </a:r>
          </a:p>
          <a:p>
            <a:pPr lvl="1">
              <a:spcBef>
                <a:spcPts val="400"/>
              </a:spcBef>
            </a:pPr>
            <a:r>
              <a:rPr lang="da-DK" altLang="da-DK" sz="1600" kern="0" dirty="0">
                <a:ea typeface="ＭＳ Ｐゴシック" pitchFamily="34" charset="-128"/>
              </a:rPr>
              <a:t>Start af Java </a:t>
            </a:r>
            <a:r>
              <a:rPr lang="da-DK" altLang="da-DK" sz="1600" kern="0" dirty="0" smtClean="0">
                <a:ea typeface="ＭＳ Ｐゴシック" pitchFamily="34" charset="-128"/>
              </a:rPr>
              <a:t>fra konsolvindue</a:t>
            </a:r>
            <a:endParaRPr lang="da-DK" altLang="da-DK" sz="1600" kern="0" dirty="0">
              <a:ea typeface="ＭＳ Ｐゴシック" pitchFamily="34" charset="-128"/>
            </a:endParaRPr>
          </a:p>
          <a:p>
            <a:pPr>
              <a:spcBef>
                <a:spcPts val="1200"/>
              </a:spcBef>
            </a:pPr>
            <a:r>
              <a:rPr lang="da-DK" altLang="da-DK" sz="1800" kern="0" dirty="0" smtClean="0">
                <a:ea typeface="ＭＳ Ｐゴシック" pitchFamily="34" charset="-128"/>
              </a:rPr>
              <a:t>Principper for design af klasser</a:t>
            </a:r>
          </a:p>
          <a:p>
            <a:pPr lvl="1">
              <a:spcBef>
                <a:spcPts val="400"/>
              </a:spcBef>
            </a:pPr>
            <a:r>
              <a:rPr lang="da-DK" altLang="da-DK" sz="1600" kern="0" dirty="0" smtClean="0">
                <a:ea typeface="ＭＳ Ｐゴシック" pitchFamily="34" charset="-128"/>
              </a:rPr>
              <a:t>Undgå f.eks. at have den samme</a:t>
            </a:r>
            <a:br>
              <a:rPr lang="da-DK" altLang="da-DK" sz="1600" kern="0" dirty="0" smtClean="0">
                <a:ea typeface="ＭＳ Ｐゴシック" pitchFamily="34" charset="-128"/>
              </a:rPr>
            </a:br>
            <a:r>
              <a:rPr lang="da-DK" altLang="da-DK" sz="1600" kern="0" dirty="0" smtClean="0">
                <a:ea typeface="ＭＳ Ｐゴシック" pitchFamily="34" charset="-128"/>
              </a:rPr>
              <a:t>kode stående flere steder</a:t>
            </a:r>
          </a:p>
          <a:p>
            <a:pPr>
              <a:spcBef>
                <a:spcPts val="1200"/>
              </a:spcBef>
            </a:pPr>
            <a:r>
              <a:rPr lang="da-DK" altLang="da-DK" sz="1800" dirty="0" smtClean="0">
                <a:ea typeface="ＭＳ Ｐゴシック" pitchFamily="34" charset="-128"/>
              </a:rPr>
              <a:t>Mundtlig </a:t>
            </a:r>
            <a:r>
              <a:rPr lang="da-DK" altLang="da-DK" sz="1800" dirty="0">
                <a:ea typeface="ＭＳ Ｐゴシック" pitchFamily="34" charset="-128"/>
              </a:rPr>
              <a:t>præsentation</a:t>
            </a:r>
          </a:p>
          <a:p>
            <a:pPr lvl="1">
              <a:spcBef>
                <a:spcPts val="400"/>
              </a:spcBef>
            </a:pPr>
            <a:r>
              <a:rPr lang="da-DK" altLang="da-DK" sz="1600" dirty="0">
                <a:ea typeface="ＭＳ Ｐゴシック" pitchFamily="34" charset="-128"/>
              </a:rPr>
              <a:t>Kan som alt andet trænes</a:t>
            </a:r>
          </a:p>
          <a:p>
            <a:pPr lvl="1">
              <a:spcBef>
                <a:spcPts val="400"/>
              </a:spcBef>
            </a:pPr>
            <a:r>
              <a:rPr lang="da-DK" altLang="da-DK" sz="1600" dirty="0">
                <a:ea typeface="ＭＳ Ｐゴシック" pitchFamily="34" charset="-128"/>
              </a:rPr>
              <a:t>De næste </a:t>
            </a:r>
            <a:r>
              <a:rPr lang="da-DK" altLang="da-DK" sz="1600" dirty="0" smtClean="0">
                <a:ea typeface="ＭＳ Ｐゴシック" pitchFamily="34" charset="-128"/>
              </a:rPr>
              <a:t>uger </a:t>
            </a:r>
            <a:r>
              <a:rPr lang="da-DK" altLang="da-DK" sz="1600" dirty="0">
                <a:ea typeface="ＭＳ Ｐゴシック" pitchFamily="34" charset="-128"/>
              </a:rPr>
              <a:t>vil vi gøre det systematisk</a:t>
            </a:r>
          </a:p>
          <a:p>
            <a:pPr lvl="1">
              <a:spcBef>
                <a:spcPts val="400"/>
              </a:spcBef>
            </a:pPr>
            <a:r>
              <a:rPr lang="da-DK" altLang="da-DK" sz="1600" dirty="0">
                <a:ea typeface="ＭＳ Ｐゴシック" pitchFamily="34" charset="-128"/>
              </a:rPr>
              <a:t>Vi vil fokusere på mundtlig </a:t>
            </a:r>
            <a:r>
              <a:rPr lang="da-DK" altLang="da-DK" sz="1600" dirty="0" smtClean="0">
                <a:ea typeface="ＭＳ Ｐゴシック" pitchFamily="34" charset="-128"/>
              </a:rPr>
              <a:t>eksamen,</a:t>
            </a:r>
            <a:br>
              <a:rPr lang="da-DK" altLang="da-DK" sz="1600" dirty="0" smtClean="0">
                <a:ea typeface="ＭＳ Ｐゴシック" pitchFamily="34" charset="-128"/>
              </a:rPr>
            </a:br>
            <a:r>
              <a:rPr lang="da-DK" altLang="da-DK" sz="1600" dirty="0" smtClean="0">
                <a:ea typeface="ＭＳ Ｐゴシック" pitchFamily="34" charset="-128"/>
              </a:rPr>
              <a:t>men det, som I lærer, </a:t>
            </a:r>
            <a:r>
              <a:rPr lang="da-DK" altLang="da-DK" sz="1600" dirty="0">
                <a:ea typeface="ＭＳ Ｐゴシック" pitchFamily="34" charset="-128"/>
              </a:rPr>
              <a:t>vil også </a:t>
            </a:r>
            <a:r>
              <a:rPr lang="da-DK" altLang="da-DK" sz="1600" dirty="0" smtClean="0">
                <a:ea typeface="ＭＳ Ｐゴシック" pitchFamily="34" charset="-128"/>
              </a:rPr>
              <a:t>være</a:t>
            </a:r>
            <a:br>
              <a:rPr lang="da-DK" altLang="da-DK" sz="1600" dirty="0" smtClean="0">
                <a:ea typeface="ＭＳ Ｐゴシック" pitchFamily="34" charset="-128"/>
              </a:rPr>
            </a:br>
            <a:r>
              <a:rPr lang="da-DK" altLang="da-DK" sz="1600" dirty="0" smtClean="0">
                <a:ea typeface="ＭＳ Ｐゴシック" pitchFamily="34" charset="-128"/>
              </a:rPr>
              <a:t>nyttigt i mange </a:t>
            </a:r>
            <a:r>
              <a:rPr lang="da-DK" altLang="da-DK" sz="1600" dirty="0">
                <a:ea typeface="ＭＳ Ｐゴシック" pitchFamily="34" charset="-128"/>
              </a:rPr>
              <a:t>andre </a:t>
            </a:r>
            <a:r>
              <a:rPr lang="da-DK" altLang="da-DK" sz="1600" dirty="0" smtClean="0">
                <a:ea typeface="ＭＳ Ｐゴシック" pitchFamily="34" charset="-128"/>
              </a:rPr>
              <a:t>situationer</a:t>
            </a:r>
          </a:p>
          <a:p>
            <a:pPr marL="342900" lvl="1" indent="-342900">
              <a:spcBef>
                <a:spcPts val="1200"/>
              </a:spcBef>
              <a:buChar char="•"/>
            </a:pPr>
            <a:r>
              <a:rPr lang="da-DK" altLang="da-DK" sz="1800" b="1" spc="-40" dirty="0" smtClean="0">
                <a:solidFill>
                  <a:srgbClr val="A50021"/>
                </a:solidFill>
                <a:ea typeface="ＭＳ Ｐゴシック" pitchFamily="34" charset="-128"/>
                <a:cs typeface="ＭＳ Ｐゴシック" pitchFamily="-106" charset="-128"/>
              </a:rPr>
              <a:t>Afleveringsopgave: Dronninger (Queens)</a:t>
            </a:r>
            <a:endParaRPr lang="da-DK" altLang="da-DK" sz="1800" b="1" spc="-40" dirty="0">
              <a:solidFill>
                <a:srgbClr val="A50021"/>
              </a:solidFill>
              <a:ea typeface="ＭＳ Ｐゴシック" pitchFamily="34" charset="-128"/>
              <a:cs typeface="ＭＳ Ｐゴシック" pitchFamily="-106" charset="-128"/>
            </a:endParaRPr>
          </a:p>
        </p:txBody>
      </p:sp>
      <p:sp>
        <p:nvSpPr>
          <p:cNvPr id="5" name="Text Box 5"/>
          <p:cNvSpPr txBox="1">
            <a:spLocks noChangeArrowheads="1"/>
          </p:cNvSpPr>
          <p:nvPr/>
        </p:nvSpPr>
        <p:spPr bwMode="auto">
          <a:xfrm>
            <a:off x="5157646" y="2905401"/>
            <a:ext cx="3878849" cy="1243930"/>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Brug </a:t>
            </a:r>
            <a:r>
              <a:rPr lang="da-DK" sz="1400" dirty="0" smtClean="0"/>
              <a:t>diskussionsforummet til </a:t>
            </a:r>
            <a:r>
              <a:rPr lang="da-DK" sz="1400" dirty="0"/>
              <a:t>at rapportere de fejl, som I finder – så de kan blive rettet</a:t>
            </a:r>
          </a:p>
          <a:p>
            <a:pPr>
              <a:spcBef>
                <a:spcPts val="200"/>
              </a:spcBef>
            </a:pPr>
            <a:r>
              <a:rPr lang="da-DK" altLang="da-DK" sz="1400" dirty="0"/>
              <a:t>Forelæsningsslides</a:t>
            </a:r>
          </a:p>
          <a:p>
            <a:pPr>
              <a:spcBef>
                <a:spcPts val="200"/>
              </a:spcBef>
            </a:pPr>
            <a:r>
              <a:rPr lang="da-DK" altLang="da-DK" sz="1400" dirty="0"/>
              <a:t>Opgaveformuleringer</a:t>
            </a:r>
          </a:p>
          <a:p>
            <a:pPr>
              <a:spcBef>
                <a:spcPts val="200"/>
              </a:spcBef>
            </a:pPr>
            <a:r>
              <a:rPr lang="da-DK" altLang="da-DK" sz="1400" spc="-50" dirty="0"/>
              <a:t>Testserveren (mere end 50.000 linjers kode)</a:t>
            </a:r>
          </a:p>
        </p:txBody>
      </p:sp>
      <p:sp>
        <p:nvSpPr>
          <p:cNvPr id="7" name="Text Box 5"/>
          <p:cNvSpPr txBox="1">
            <a:spLocks noChangeArrowheads="1"/>
          </p:cNvSpPr>
          <p:nvPr/>
        </p:nvSpPr>
        <p:spPr bwMode="auto">
          <a:xfrm>
            <a:off x="5165143" y="1916832"/>
            <a:ext cx="3583321" cy="787395"/>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smtClean="0"/>
              <a:t>Tillykke –</a:t>
            </a:r>
            <a:r>
              <a:rPr lang="da-DK" sz="1400" dirty="0"/>
              <a:t> </a:t>
            </a:r>
            <a:r>
              <a:rPr lang="da-DK" sz="1400" dirty="0" smtClean="0"/>
              <a:t>køreprøven blev klaret flot</a:t>
            </a:r>
          </a:p>
          <a:p>
            <a:pPr>
              <a:spcBef>
                <a:spcPts val="200"/>
              </a:spcBef>
            </a:pPr>
            <a:r>
              <a:rPr lang="da-DK" sz="1400" dirty="0"/>
              <a:t>3 ud af 4 afleverede fuld besvarelse</a:t>
            </a:r>
          </a:p>
          <a:p>
            <a:pPr>
              <a:spcBef>
                <a:spcPts val="200"/>
              </a:spcBef>
            </a:pPr>
            <a:r>
              <a:rPr lang="da-DK" sz="1400" dirty="0"/>
              <a:t>9 ud f 10 klarede mindst 4 tjekpunkter</a:t>
            </a: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Polymorfi og mangel på samme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7" name="Content Placeholder 2"/>
          <p:cNvSpPr txBox="1">
            <a:spLocks/>
          </p:cNvSpPr>
          <p:nvPr/>
        </p:nvSpPr>
        <p:spPr bwMode="auto">
          <a:xfrm>
            <a:off x="467544" y="980729"/>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800"/>
              </a:spcBef>
            </a:pPr>
            <a:r>
              <a:rPr lang="da-DK" altLang="da-DK" sz="2000" dirty="0" smtClean="0">
                <a:ea typeface="ＭＳ Ｐゴシック" pitchFamily="34" charset="-128"/>
              </a:rPr>
              <a:t>Arrays klassen har næsten 200 metoder</a:t>
            </a:r>
          </a:p>
          <a:p>
            <a:pPr lvl="1">
              <a:spcBef>
                <a:spcPts val="600"/>
              </a:spcBef>
            </a:pPr>
            <a:r>
              <a:rPr lang="da-DK" altLang="da-DK" sz="1800" dirty="0" smtClean="0">
                <a:ea typeface="ＭＳ Ｐゴシック" pitchFamily="34" charset="-128"/>
              </a:rPr>
              <a:t>Det store antal skyldes, at de </a:t>
            </a:r>
            <a:r>
              <a:rPr lang="da-DK" altLang="da-DK" sz="1800" dirty="0" smtClean="0">
                <a:ea typeface="ＭＳ Ｐゴシック" pitchFamily="34" charset="-128"/>
              </a:rPr>
              <a:t>fleste metoder findes i </a:t>
            </a:r>
            <a:r>
              <a:rPr lang="da-DK" altLang="da-DK" sz="1800" b="1" dirty="0" smtClean="0">
                <a:solidFill>
                  <a:srgbClr val="008000"/>
                </a:solidFill>
                <a:ea typeface="ＭＳ Ｐゴシック" pitchFamily="34" charset="-128"/>
              </a:rPr>
              <a:t>9 </a:t>
            </a:r>
            <a:r>
              <a:rPr lang="da-DK" altLang="da-DK" sz="1800" b="1" dirty="0" smtClean="0">
                <a:solidFill>
                  <a:srgbClr val="008000"/>
                </a:solidFill>
                <a:ea typeface="ＭＳ Ｐゴシック" pitchFamily="34" charset="-128"/>
              </a:rPr>
              <a:t>versioner</a:t>
            </a:r>
            <a:r>
              <a:rPr lang="da-DK" altLang="da-DK" sz="1800" dirty="0" smtClean="0">
                <a:ea typeface="ＭＳ Ｐゴシック" pitchFamily="34" charset="-128"/>
              </a:rPr>
              <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smtClean="0">
                <a:ea typeface="ＭＳ Ｐゴシック" pitchFamily="34" charset="-128"/>
              </a:rPr>
              <a:t>en for hver af de 8 primitive typer og en der dækker alle objekt typer)</a:t>
            </a:r>
          </a:p>
          <a:p>
            <a:pPr lvl="1">
              <a:spcBef>
                <a:spcPts val="200"/>
              </a:spcBef>
            </a:pPr>
            <a:endParaRPr lang="da-DK" altLang="da-DK" sz="1800" dirty="0">
              <a:ea typeface="ＭＳ Ｐゴシック" pitchFamily="34" charset="-128"/>
            </a:endParaRPr>
          </a:p>
        </p:txBody>
      </p:sp>
      <p:pic>
        <p:nvPicPr>
          <p:cNvPr id="3" name="Picture 2"/>
          <p:cNvPicPr>
            <a:picLocks noChangeAspect="1"/>
          </p:cNvPicPr>
          <p:nvPr/>
        </p:nvPicPr>
        <p:blipFill rotWithShape="1">
          <a:blip r:embed="rId3"/>
          <a:srcRect b="1485"/>
          <a:stretch/>
        </p:blipFill>
        <p:spPr>
          <a:xfrm>
            <a:off x="827584" y="2060848"/>
            <a:ext cx="7704856" cy="4052731"/>
          </a:xfrm>
          <a:prstGeom prst="rect">
            <a:avLst/>
          </a:prstGeom>
        </p:spPr>
      </p:pic>
      <p:sp>
        <p:nvSpPr>
          <p:cNvPr id="8" name="Content Placeholder 2"/>
          <p:cNvSpPr txBox="1">
            <a:spLocks/>
          </p:cNvSpPr>
          <p:nvPr/>
        </p:nvSpPr>
        <p:spPr bwMode="auto">
          <a:xfrm>
            <a:off x="395536" y="6165304"/>
            <a:ext cx="8568952"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800"/>
              </a:spcBef>
              <a:buChar char="•"/>
            </a:pPr>
            <a:r>
              <a:rPr lang="da-DK" altLang="da-DK" b="1" spc="-70" dirty="0">
                <a:solidFill>
                  <a:srgbClr val="A50021"/>
                </a:solidFill>
                <a:ea typeface="ＭＳ Ｐゴシック" pitchFamily="34" charset="-128"/>
                <a:cs typeface="ＭＳ Ｐゴシック" pitchFamily="-65" charset="-128"/>
              </a:rPr>
              <a:t>Det slipper vi for ved Collections (idet de kun arbejder på objekt typer)</a:t>
            </a:r>
          </a:p>
          <a:p>
            <a:pPr lvl="1">
              <a:spcBef>
                <a:spcPts val="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1956690" y="5222506"/>
            <a:ext cx="235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spc="-60" dirty="0" smtClean="0">
                <a:solidFill>
                  <a:srgbClr val="0000FF"/>
                </a:solidFill>
              </a:rPr>
              <a:t>Dækker alle objekt typer, idet </a:t>
            </a:r>
            <a:r>
              <a:rPr lang="da-DK" altLang="da-DK" sz="1200" b="1" dirty="0" smtClean="0">
                <a:solidFill>
                  <a:srgbClr val="0000FF"/>
                </a:solidFill>
              </a:rPr>
              <a:t>parameteren a er polymorf</a:t>
            </a:r>
            <a:endParaRPr lang="da-DK" altLang="da-DK" sz="1200" b="1" dirty="0">
              <a:solidFill>
                <a:srgbClr val="0000FF"/>
              </a:solidFill>
            </a:endParaRPr>
          </a:p>
        </p:txBody>
      </p:sp>
      <p:sp>
        <p:nvSpPr>
          <p:cNvPr id="11" name="Text Box 21"/>
          <p:cNvSpPr txBox="1">
            <a:spLocks noChangeArrowheads="1"/>
          </p:cNvSpPr>
          <p:nvPr/>
        </p:nvSpPr>
        <p:spPr bwMode="auto">
          <a:xfrm>
            <a:off x="1982721" y="338886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double</a:t>
            </a:r>
            <a:endParaRPr lang="da-DK" altLang="da-DK" sz="1200" b="1" dirty="0">
              <a:solidFill>
                <a:srgbClr val="008000"/>
              </a:solidFill>
            </a:endParaRPr>
          </a:p>
        </p:txBody>
      </p:sp>
      <p:sp>
        <p:nvSpPr>
          <p:cNvPr id="12" name="Text Box 21"/>
          <p:cNvSpPr txBox="1">
            <a:spLocks noChangeArrowheads="1"/>
          </p:cNvSpPr>
          <p:nvPr/>
        </p:nvSpPr>
        <p:spPr bwMode="auto">
          <a:xfrm>
            <a:off x="1988164" y="4300540"/>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int</a:t>
            </a:r>
            <a:endParaRPr lang="da-DK" altLang="da-DK" sz="1200" b="1" dirty="0">
              <a:solidFill>
                <a:srgbClr val="008000"/>
              </a:solidFill>
            </a:endParaRPr>
          </a:p>
        </p:txBody>
      </p:sp>
      <p:sp>
        <p:nvSpPr>
          <p:cNvPr id="13" name="Text Box 21"/>
          <p:cNvSpPr txBox="1">
            <a:spLocks noChangeArrowheads="1"/>
          </p:cNvSpPr>
          <p:nvPr/>
        </p:nvSpPr>
        <p:spPr bwMode="auto">
          <a:xfrm>
            <a:off x="1988163" y="2496235"/>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byte</a:t>
            </a:r>
            <a:endParaRPr lang="da-DK" altLang="da-DK" sz="1200" b="1" dirty="0">
              <a:solidFill>
                <a:srgbClr val="008000"/>
              </a:solidFill>
            </a:endParaRPr>
          </a:p>
        </p:txBody>
      </p:sp>
      <p:sp>
        <p:nvSpPr>
          <p:cNvPr id="14" name="Text Box 21"/>
          <p:cNvSpPr txBox="1">
            <a:spLocks noChangeArrowheads="1"/>
          </p:cNvSpPr>
          <p:nvPr/>
        </p:nvSpPr>
        <p:spPr bwMode="auto">
          <a:xfrm>
            <a:off x="1998673" y="292453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char</a:t>
            </a:r>
            <a:endParaRPr lang="da-DK" altLang="da-DK" sz="1200" b="1" dirty="0">
              <a:solidFill>
                <a:srgbClr val="008000"/>
              </a:solidFill>
            </a:endParaRPr>
          </a:p>
        </p:txBody>
      </p:sp>
      <p:sp>
        <p:nvSpPr>
          <p:cNvPr id="15" name="Text Box 21"/>
          <p:cNvSpPr txBox="1">
            <a:spLocks noChangeArrowheads="1"/>
          </p:cNvSpPr>
          <p:nvPr/>
        </p:nvSpPr>
        <p:spPr bwMode="auto">
          <a:xfrm>
            <a:off x="2001301" y="2052172"/>
            <a:ext cx="206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boolean</a:t>
            </a:r>
            <a:endParaRPr lang="da-DK" altLang="da-DK" sz="1200" b="1" dirty="0">
              <a:solidFill>
                <a:srgbClr val="008000"/>
              </a:solidFill>
            </a:endParaRPr>
          </a:p>
        </p:txBody>
      </p:sp>
      <p:sp>
        <p:nvSpPr>
          <p:cNvPr id="16" name="Text Box 21"/>
          <p:cNvSpPr txBox="1">
            <a:spLocks noChangeArrowheads="1"/>
          </p:cNvSpPr>
          <p:nvPr/>
        </p:nvSpPr>
        <p:spPr bwMode="auto">
          <a:xfrm>
            <a:off x="2003929" y="383630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err="1" smtClean="0">
                <a:solidFill>
                  <a:srgbClr val="008000"/>
                </a:solidFill>
              </a:rPr>
              <a:t>float</a:t>
            </a:r>
            <a:endParaRPr lang="da-DK" altLang="da-DK" sz="1200" b="1" dirty="0">
              <a:solidFill>
                <a:srgbClr val="008000"/>
              </a:solidFill>
            </a:endParaRPr>
          </a:p>
        </p:txBody>
      </p:sp>
      <p:sp>
        <p:nvSpPr>
          <p:cNvPr id="17" name="Text Box 21"/>
          <p:cNvSpPr txBox="1">
            <a:spLocks noChangeArrowheads="1"/>
          </p:cNvSpPr>
          <p:nvPr/>
        </p:nvSpPr>
        <p:spPr bwMode="auto">
          <a:xfrm>
            <a:off x="1998673" y="4745449"/>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long</a:t>
            </a:r>
            <a:endParaRPr lang="da-DK" altLang="da-DK" sz="1200" b="1" dirty="0">
              <a:solidFill>
                <a:srgbClr val="008000"/>
              </a:solidFill>
            </a:endParaRPr>
          </a:p>
        </p:txBody>
      </p:sp>
      <p:sp>
        <p:nvSpPr>
          <p:cNvPr id="18" name="Text Box 21"/>
          <p:cNvSpPr txBox="1">
            <a:spLocks noChangeArrowheads="1"/>
          </p:cNvSpPr>
          <p:nvPr/>
        </p:nvSpPr>
        <p:spPr bwMode="auto">
          <a:xfrm>
            <a:off x="1969770" y="565459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short</a:t>
            </a:r>
            <a:endParaRPr lang="da-DK" altLang="da-DK" sz="1200" b="1" dirty="0">
              <a:solidFill>
                <a:srgbClr val="008000"/>
              </a:solidFill>
            </a:endParaRPr>
          </a:p>
        </p:txBody>
      </p:sp>
    </p:spTree>
    <p:extLst>
      <p:ext uri="{BB962C8B-B14F-4D97-AF65-F5344CB8AC3E}">
        <p14:creationId xmlns:p14="http://schemas.microsoft.com/office/powerpoint/2010/main" val="19344528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da-DK" altLang="da-DK" sz="3200" dirty="0" smtClean="0">
                <a:ea typeface="ＭＳ Ｐゴシック" pitchFamily="34" charset="-128"/>
              </a:rPr>
              <a:t>Mini-quiz om</a:t>
            </a:r>
            <a:r>
              <a:rPr lang="da-DK" altLang="da-DK" sz="3200" dirty="0" smtClean="0">
                <a:solidFill>
                  <a:srgbClr val="000066"/>
                </a:solidFill>
                <a:ea typeface="ＭＳ Ｐゴシック" pitchFamily="34" charset="-128"/>
              </a:rPr>
              <a:t> arraylister og arrays</a:t>
            </a:r>
          </a:p>
        </p:txBody>
      </p:sp>
      <p:sp>
        <p:nvSpPr>
          <p:cNvPr id="51" name="Content Placeholder 2"/>
          <p:cNvSpPr txBox="1">
            <a:spLocks/>
          </p:cNvSpPr>
          <p:nvPr/>
        </p:nvSpPr>
        <p:spPr bwMode="auto">
          <a:xfrm>
            <a:off x="632829" y="1185556"/>
            <a:ext cx="735346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ct val="0"/>
              </a:spcBef>
              <a:buFontTx/>
              <a:buNone/>
            </a:pPr>
            <a:r>
              <a:rPr lang="da-DK" altLang="da-DK" sz="2000" kern="1200" dirty="0" smtClean="0">
                <a:solidFill>
                  <a:srgbClr val="008000"/>
                </a:solidFill>
                <a:latin typeface="Arial" pitchFamily="34" charset="0"/>
                <a:ea typeface="ＭＳ Ｐゴシック" pitchFamily="34" charset="-128"/>
                <a:cs typeface="+mn-cs"/>
              </a:rPr>
              <a:t>Hvor mange</a:t>
            </a:r>
            <a:r>
              <a:rPr lang="da-DK" altLang="da-DK" sz="2000" kern="1200" dirty="0" smtClean="0">
                <a:solidFill>
                  <a:srgbClr val="A50021"/>
                </a:solidFill>
                <a:latin typeface="Arial" pitchFamily="34" charset="0"/>
                <a:ea typeface="ＭＳ Ｐゴシック" pitchFamily="34" charset="-128"/>
                <a:cs typeface="+mn-cs"/>
              </a:rPr>
              <a:t> af nedenstående erklæringer er </a:t>
            </a:r>
            <a:r>
              <a:rPr lang="da-DK" altLang="da-DK" sz="2000" kern="1200" dirty="0" smtClean="0">
                <a:solidFill>
                  <a:srgbClr val="008000"/>
                </a:solidFill>
                <a:latin typeface="Arial" pitchFamily="34" charset="0"/>
                <a:ea typeface="ＭＳ Ｐゴシック" pitchFamily="34" charset="-128"/>
                <a:cs typeface="+mn-cs"/>
              </a:rPr>
              <a:t>ulovlige</a:t>
            </a:r>
            <a:r>
              <a:rPr lang="da-DK" altLang="da-DK" sz="2000" kern="1200" dirty="0" smtClean="0">
                <a:solidFill>
                  <a:srgbClr val="A50021"/>
                </a:solidFill>
                <a:latin typeface="Arial" pitchFamily="34" charset="0"/>
                <a:ea typeface="ＭＳ Ｐゴシック" pitchFamily="34" charset="-128"/>
                <a:cs typeface="+mn-cs"/>
              </a:rPr>
              <a:t>?</a:t>
            </a:r>
            <a:endParaRPr lang="da-DK" altLang="da-DK" sz="2000" kern="1200" dirty="0">
              <a:solidFill>
                <a:srgbClr val="A50021"/>
              </a:solidFill>
              <a:latin typeface="Arial" pitchFamily="34" charset="0"/>
              <a:ea typeface="ＭＳ Ｐゴシック" pitchFamily="34" charset="-128"/>
              <a:cs typeface="+mn-cs"/>
            </a:endParaRPr>
          </a:p>
        </p:txBody>
      </p:sp>
      <p:sp>
        <p:nvSpPr>
          <p:cNvPr id="50" name="Content Placeholder 2"/>
          <p:cNvSpPr txBox="1">
            <a:spLocks/>
          </p:cNvSpPr>
          <p:nvPr/>
        </p:nvSpPr>
        <p:spPr bwMode="auto">
          <a:xfrm>
            <a:off x="1178974" y="1786339"/>
            <a:ext cx="72728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FontTx/>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boolean</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bits;</a:t>
            </a: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Pixel[][][] pixels;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0" indent="0" eaLnBrk="1" hangingPunct="1">
              <a:spcBef>
                <a:spcPts val="1200"/>
              </a:spcBef>
              <a:buNone/>
            </a:pPr>
            <a:endParaRPr lang="da-DK" altLang="da-DK" sz="2000" kern="1200" dirty="0">
              <a:solidFill>
                <a:srgbClr val="A50021"/>
              </a:solidFill>
              <a:latin typeface="Arial" pitchFamily="34" charset="0"/>
              <a:ea typeface="ＭＳ Ｐゴシック" pitchFamily="34" charset="-128"/>
              <a:cs typeface="+mn-cs"/>
            </a:endParaRPr>
          </a:p>
        </p:txBody>
      </p:sp>
      <p:sp>
        <p:nvSpPr>
          <p:cNvPr id="54" name="Right Arrow 53"/>
          <p:cNvSpPr/>
          <p:nvPr/>
        </p:nvSpPr>
        <p:spPr bwMode="auto">
          <a:xfrm>
            <a:off x="602910" y="1786339"/>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56" name="Oval 55"/>
          <p:cNvSpPr/>
          <p:nvPr/>
        </p:nvSpPr>
        <p:spPr bwMode="auto">
          <a:xfrm>
            <a:off x="831639" y="182974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7" name="Oval 56"/>
          <p:cNvSpPr/>
          <p:nvPr/>
        </p:nvSpPr>
        <p:spPr bwMode="auto">
          <a:xfrm>
            <a:off x="853863" y="2283037"/>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Oval 57"/>
          <p:cNvSpPr/>
          <p:nvPr/>
        </p:nvSpPr>
        <p:spPr bwMode="auto">
          <a:xfrm>
            <a:off x="834317" y="2276872"/>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800" b="1" i="0" u="none" strike="noStrike" cap="none" normalizeH="0" baseline="0" dirty="0">
              <a:ln>
                <a:noFill/>
              </a:ln>
              <a:solidFill>
                <a:schemeClr val="bg1"/>
              </a:solidFill>
              <a:effectLst/>
              <a:latin typeface="Arial" charset="0"/>
            </a:endParaRPr>
          </a:p>
        </p:txBody>
      </p:sp>
      <p:sp>
        <p:nvSpPr>
          <p:cNvPr id="59" name="Oval 58"/>
          <p:cNvSpPr/>
          <p:nvPr/>
        </p:nvSpPr>
        <p:spPr bwMode="auto">
          <a:xfrm>
            <a:off x="859271" y="276991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0" name="Oval 59"/>
          <p:cNvSpPr/>
          <p:nvPr/>
        </p:nvSpPr>
        <p:spPr bwMode="auto">
          <a:xfrm>
            <a:off x="839725" y="2763749"/>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61" name="Right Arrow 60"/>
          <p:cNvSpPr/>
          <p:nvPr/>
        </p:nvSpPr>
        <p:spPr bwMode="auto">
          <a:xfrm>
            <a:off x="654213" y="3212112"/>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62" name="Oval 61"/>
          <p:cNvSpPr/>
          <p:nvPr/>
        </p:nvSpPr>
        <p:spPr bwMode="auto">
          <a:xfrm>
            <a:off x="865525" y="323809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9" name="Oval 68"/>
          <p:cNvSpPr/>
          <p:nvPr/>
        </p:nvSpPr>
        <p:spPr bwMode="auto">
          <a:xfrm>
            <a:off x="880446" y="370854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0" name="Oval 69"/>
          <p:cNvSpPr/>
          <p:nvPr/>
        </p:nvSpPr>
        <p:spPr bwMode="auto">
          <a:xfrm>
            <a:off x="860900" y="3702384"/>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1" name="Oval 70"/>
          <p:cNvSpPr/>
          <p:nvPr/>
        </p:nvSpPr>
        <p:spPr bwMode="auto">
          <a:xfrm>
            <a:off x="876479" y="4136963"/>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2" name="Oval 71"/>
          <p:cNvSpPr/>
          <p:nvPr/>
        </p:nvSpPr>
        <p:spPr bwMode="auto">
          <a:xfrm>
            <a:off x="866706" y="4130798"/>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3" name="Oval 72"/>
          <p:cNvSpPr/>
          <p:nvPr/>
        </p:nvSpPr>
        <p:spPr bwMode="auto">
          <a:xfrm>
            <a:off x="876479" y="457806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4" name="Oval 73"/>
          <p:cNvSpPr/>
          <p:nvPr/>
        </p:nvSpPr>
        <p:spPr bwMode="auto">
          <a:xfrm>
            <a:off x="866706" y="4571900"/>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21" name="Content Placeholder 2"/>
          <p:cNvSpPr txBox="1">
            <a:spLocks/>
          </p:cNvSpPr>
          <p:nvPr/>
        </p:nvSpPr>
        <p:spPr bwMode="auto">
          <a:xfrm>
            <a:off x="6579574" y="1772816"/>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err="1" smtClean="0">
                <a:solidFill>
                  <a:srgbClr val="A50021"/>
                </a:solidFill>
                <a:latin typeface="Arial" pitchFamily="34" charset="0"/>
                <a:ea typeface="ＭＳ Ｐゴシック" pitchFamily="34" charset="-128"/>
                <a:cs typeface="+mn-cs"/>
              </a:rPr>
              <a:t>ArrayList</a:t>
            </a:r>
            <a:r>
              <a:rPr lang="da-DK" altLang="da-DK" sz="1400" b="0" dirty="0" smtClean="0">
                <a:solidFill>
                  <a:srgbClr val="A50021"/>
                </a:solidFill>
                <a:latin typeface="Arial" pitchFamily="34" charset="0"/>
                <a:ea typeface="ＭＳ Ｐゴシック" pitchFamily="34" charset="-128"/>
                <a:cs typeface="+mn-cs"/>
              </a:rPr>
              <a:t> kan kun bruges på objekt typer</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2" name="Content Placeholder 2"/>
          <p:cNvSpPr txBox="1">
            <a:spLocks/>
          </p:cNvSpPr>
          <p:nvPr/>
        </p:nvSpPr>
        <p:spPr bwMode="auto">
          <a:xfrm>
            <a:off x="5724128" y="3536669"/>
            <a:ext cx="3312368" cy="5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Skal i stedet skrives</a:t>
            </a:r>
            <a:r>
              <a:rPr lang="da-DK" altLang="da-DK" sz="1400" b="0" dirty="0">
                <a:solidFill>
                  <a:srgbClr val="A50021"/>
                </a:solidFill>
                <a:latin typeface="Arial" pitchFamily="34" charset="0"/>
                <a:ea typeface="ＭＳ Ｐゴシック" pitchFamily="34" charset="-128"/>
                <a:cs typeface="+mn-cs"/>
              </a:rPr>
              <a:t/>
            </a:r>
            <a:br>
              <a:rPr lang="da-DK" altLang="da-DK" sz="1400" b="0" dirty="0">
                <a:solidFill>
                  <a:srgbClr val="A50021"/>
                </a:solidFill>
                <a:latin typeface="Arial" pitchFamily="34" charset="0"/>
                <a:ea typeface="ＭＳ Ｐゴシック" pitchFamily="34" charset="-128"/>
                <a:cs typeface="+mn-cs"/>
              </a:rPr>
            </a:br>
            <a:r>
              <a:rPr lang="da-DK" altLang="da-DK" sz="1400" dirty="0" smtClean="0">
                <a:solidFill>
                  <a:schemeClr val="tx1"/>
                </a:solidFill>
                <a:latin typeface="Courier New" panose="02070309020205020404" pitchFamily="49" charset="0"/>
                <a:ea typeface="ＭＳ Ｐゴシック" pitchFamily="34" charset="-128"/>
                <a:cs typeface="Courier New" panose="02070309020205020404" pitchFamily="49" charset="0"/>
              </a:rPr>
              <a:t>ArrayList&lt;ArrayList&lt;Integer&gt;&gt;</a:t>
            </a:r>
          </a:p>
        </p:txBody>
      </p:sp>
      <p:sp>
        <p:nvSpPr>
          <p:cNvPr id="23" name="Oval 22"/>
          <p:cNvSpPr/>
          <p:nvPr/>
        </p:nvSpPr>
        <p:spPr bwMode="auto">
          <a:xfrm>
            <a:off x="866946" y="504267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Content Placeholder 2"/>
          <p:cNvSpPr txBox="1">
            <a:spLocks/>
          </p:cNvSpPr>
          <p:nvPr/>
        </p:nvSpPr>
        <p:spPr bwMode="auto">
          <a:xfrm>
            <a:off x="6147526" y="5040314"/>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Parenteserne kan ikke være inde i hinanden</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7" name="Right Arrow 26"/>
          <p:cNvSpPr/>
          <p:nvPr/>
        </p:nvSpPr>
        <p:spPr bwMode="auto">
          <a:xfrm>
            <a:off x="632442" y="5036558"/>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24" name="Slide Number Placeholder 5"/>
          <p:cNvSpPr txBox="1">
            <a:spLocks/>
          </p:cNvSpPr>
          <p:nvPr/>
        </p:nvSpPr>
        <p:spPr>
          <a:xfrm>
            <a:off x="8460432" y="6400800"/>
            <a:ext cx="683568" cy="457200"/>
          </a:xfrm>
          <a:prstGeom prst="rect">
            <a:avLst/>
          </a:prstGeom>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a:defRPr/>
            </a:pPr>
            <a:fld id="{3A57ADD0-007F-4610-9D7D-5E5ADEAA50E0}" type="slidenum">
              <a:rPr lang="da-DK" altLang="da-DK" b="1" smtClean="0">
                <a:solidFill>
                  <a:srgbClr val="000066"/>
                </a:solidFill>
              </a:rPr>
              <a:pPr algn="ctr">
                <a:defRPr/>
              </a:pPr>
              <a:t>11</a:t>
            </a:fld>
            <a:endParaRPr lang="da-DK" altLang="da-DK" b="1" dirty="0">
              <a:solidFill>
                <a:srgbClr val="000066"/>
              </a:solidFill>
            </a:endParaRPr>
          </a:p>
        </p:txBody>
      </p:sp>
    </p:spTree>
    <p:extLst>
      <p:ext uri="{BB962C8B-B14F-4D97-AF65-F5344CB8AC3E}">
        <p14:creationId xmlns:p14="http://schemas.microsoft.com/office/powerpoint/2010/main" val="16188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9" grpId="0" animBg="1"/>
      <p:bldP spid="70" grpId="0" animBg="1"/>
      <p:bldP spid="71" grpId="0" animBg="1"/>
      <p:bldP spid="72" grpId="0" animBg="1"/>
      <p:bldP spid="73" grpId="0" animBg="1"/>
      <p:bldP spid="74" grpId="0" animBg="1"/>
      <p:bldP spid="21" grpId="0"/>
      <p:bldP spid="22" grpId="0"/>
      <p:bldP spid="23" grpId="0" animBg="1"/>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FFA0464-6430-46B6-9821-63ECB517BF02}" type="slidenum">
              <a:rPr lang="da-DK" altLang="da-DK" smtClean="0"/>
              <a:pPr/>
              <a:t>12</a:t>
            </a:fld>
            <a:endParaRPr lang="da-DK" altLang="da-DK" dirty="0"/>
          </a:p>
        </p:txBody>
      </p:sp>
      <p:sp>
        <p:nvSpPr>
          <p:cNvPr id="4" name="Content Placeholder 2"/>
          <p:cNvSpPr txBox="1">
            <a:spLocks/>
          </p:cNvSpPr>
          <p:nvPr/>
        </p:nvSpPr>
        <p:spPr bwMode="auto">
          <a:xfrm>
            <a:off x="467544" y="1058600"/>
            <a:ext cx="8424936" cy="51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Java projekter gemmes som et antal filer i en separat folder (</a:t>
            </a:r>
            <a:r>
              <a:rPr lang="da-DK" altLang="da-DK" b="1" kern="0" dirty="0" err="1" smtClean="0">
                <a:solidFill>
                  <a:srgbClr val="A50021"/>
                </a:solidFill>
                <a:ea typeface="ＭＳ Ｐゴシック" pitchFamily="34" charset="-128"/>
                <a:cs typeface="ＭＳ Ｐゴシック" pitchFamily="-65" charset="-128"/>
              </a:rPr>
              <a:t>directory</a:t>
            </a:r>
            <a:r>
              <a:rPr lang="da-DK" altLang="da-DK" b="1" kern="0" dirty="0" smtClean="0">
                <a:solidFill>
                  <a:srgbClr val="A50021"/>
                </a:solidFill>
                <a:ea typeface="ＭＳ Ｐゴシック" pitchFamily="34" charset="-128"/>
                <a:cs typeface="ＭＳ Ｐゴシック" pitchFamily="-65" charset="-128"/>
              </a:rPr>
              <a:t>)</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For </a:t>
            </a:r>
            <a:r>
              <a:rPr lang="da-DK" altLang="da-DK" b="1" kern="0" dirty="0" smtClean="0">
                <a:solidFill>
                  <a:srgbClr val="A50021"/>
                </a:solidFill>
                <a:ea typeface="ＭＳ Ｐゴシック" pitchFamily="34" charset="-128"/>
                <a:cs typeface="ＭＳ Ｐゴシック" pitchFamily="-65" charset="-128"/>
              </a:rPr>
              <a:t>hver </a:t>
            </a:r>
            <a:r>
              <a:rPr lang="da-DK" altLang="da-DK" b="1" kern="0" dirty="0">
                <a:solidFill>
                  <a:srgbClr val="A50021"/>
                </a:solidFill>
                <a:ea typeface="ＭＳ Ｐゴシック" pitchFamily="34" charset="-128"/>
                <a:cs typeface="ＭＳ Ｐゴシック" pitchFamily="-65" charset="-128"/>
              </a:rPr>
              <a:t>klasse, f.eks. </a:t>
            </a:r>
            <a:r>
              <a:rPr lang="da-DK" altLang="da-DK" b="1" kern="0" dirty="0">
                <a:solidFill>
                  <a:srgbClr val="008000"/>
                </a:solidFill>
                <a:ea typeface="ＭＳ Ｐゴシック" pitchFamily="34" charset="-128"/>
                <a:cs typeface="ＭＳ Ｐゴシック" pitchFamily="-65" charset="-128"/>
              </a:rPr>
              <a:t>Game</a:t>
            </a:r>
            <a:r>
              <a:rPr lang="da-DK" altLang="da-DK" b="1" kern="0" dirty="0">
                <a:solidFill>
                  <a:srgbClr val="A50021"/>
                </a:solidFill>
                <a:ea typeface="ＭＳ Ｐゴシック" pitchFamily="34" charset="-128"/>
                <a:cs typeface="ＭＳ Ｐゴシック" pitchFamily="-65" charset="-128"/>
              </a:rPr>
              <a:t>, </a:t>
            </a:r>
            <a:r>
              <a:rPr lang="da-DK" altLang="da-DK" b="1" kern="0" dirty="0" smtClean="0">
                <a:solidFill>
                  <a:srgbClr val="A50021"/>
                </a:solidFill>
                <a:ea typeface="ＭＳ Ｐゴシック" pitchFamily="34" charset="-128"/>
                <a:cs typeface="ＭＳ Ｐゴシック" pitchFamily="-65" charset="-128"/>
              </a:rPr>
              <a:t>vil </a:t>
            </a:r>
            <a:r>
              <a:rPr lang="da-DK" altLang="da-DK" b="1" kern="0" dirty="0">
                <a:solidFill>
                  <a:srgbClr val="A50021"/>
                </a:solidFill>
                <a:ea typeface="ＭＳ Ｐゴシック" pitchFamily="34" charset="-128"/>
                <a:cs typeface="ＭＳ Ｐゴシック" pitchFamily="-65" charset="-128"/>
              </a:rPr>
              <a:t>der være følgende filer</a:t>
            </a:r>
          </a:p>
          <a:p>
            <a:pPr lvl="1">
              <a:spcBef>
                <a:spcPts val="600"/>
              </a:spcBef>
              <a:buFontTx/>
              <a:buChar char="–"/>
            </a:pPr>
            <a:r>
              <a:rPr lang="da-DK" altLang="da-DK" sz="1800" b="1" dirty="0" smtClean="0">
                <a:solidFill>
                  <a:srgbClr val="008000"/>
                </a:solidFill>
                <a:ea typeface="ＭＳ Ｐゴシック" pitchFamily="34" charset="-128"/>
              </a:rPr>
              <a:t>Game.java</a:t>
            </a:r>
            <a:r>
              <a:rPr lang="da-DK" altLang="da-DK" sz="1800" dirty="0" smtClean="0">
                <a:ea typeface="ＭＳ Ｐゴシック" pitchFamily="34" charset="-128"/>
              </a:rPr>
              <a:t> indeholder koden for klassen (som I skriver den og ser den i editoren)</a:t>
            </a:r>
          </a:p>
          <a:p>
            <a:pPr lvl="1">
              <a:spcBef>
                <a:spcPts val="600"/>
              </a:spcBef>
              <a:buFontTx/>
              <a:buChar char="–"/>
            </a:pP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indeholder den oversatte binær kode (som kan udføres af Java's virtuelle maskine)</a:t>
            </a:r>
          </a:p>
          <a:p>
            <a:pPr lvl="1">
              <a:spcBef>
                <a:spcPts val="600"/>
              </a:spcBef>
              <a:buFontTx/>
              <a:buChar char="–"/>
            </a:pPr>
            <a:r>
              <a:rPr lang="da-DK" altLang="da-DK" sz="1800" b="1" dirty="0" smtClean="0">
                <a:solidFill>
                  <a:srgbClr val="008000"/>
                </a:solidFill>
                <a:ea typeface="ＭＳ Ｐゴシック" pitchFamily="34" charset="-128"/>
              </a:rPr>
              <a:t>Game.html</a:t>
            </a:r>
            <a:r>
              <a:rPr lang="da-DK" altLang="da-DK" sz="1800" dirty="0" smtClean="0">
                <a:ea typeface="ＭＳ Ｐゴシック" pitchFamily="34" charset="-128"/>
              </a:rPr>
              <a:t> indeholder dokumentationen (som vises, når I vælger </a:t>
            </a:r>
            <a:r>
              <a:rPr lang="da-DK" altLang="da-DK" sz="1800" dirty="0" err="1" smtClean="0">
                <a:ea typeface="ＭＳ Ｐゴシック" pitchFamily="34" charset="-128"/>
              </a:rPr>
              <a:t>Documentaion</a:t>
            </a:r>
            <a:r>
              <a:rPr lang="da-DK" altLang="da-DK" sz="1800" dirty="0" smtClean="0">
                <a:ea typeface="ＭＳ Ｐゴシック" pitchFamily="34" charset="-128"/>
              </a:rPr>
              <a:t> </a:t>
            </a:r>
            <a:r>
              <a:rPr lang="da-DK" altLang="da-DK" sz="1800" dirty="0" err="1" smtClean="0">
                <a:ea typeface="ＭＳ Ｐゴシック" pitchFamily="34" charset="-128"/>
              </a:rPr>
              <a:t>view</a:t>
            </a:r>
            <a:r>
              <a:rPr lang="da-DK" altLang="da-DK" sz="1800" dirty="0" smtClean="0">
                <a:ea typeface="ＭＳ Ｐゴシック" pitchFamily="34" charset="-128"/>
              </a:rPr>
              <a:t> i </a:t>
            </a:r>
            <a:r>
              <a:rPr lang="da-DK" altLang="da-DK" sz="1800" dirty="0" err="1" smtClean="0">
                <a:ea typeface="ＭＳ Ｐゴシック" pitchFamily="34" charset="-128"/>
              </a:rPr>
              <a:t>edtitoren</a:t>
            </a:r>
            <a:r>
              <a:rPr lang="da-DK" altLang="da-DK" sz="1800" dirty="0" smtClean="0">
                <a:ea typeface="ＭＳ Ｐゴシック" pitchFamily="34" charset="-128"/>
              </a:rPr>
              <a:t>; filen ligger i en subfolder </a:t>
            </a:r>
            <a:r>
              <a:rPr lang="da-DK" altLang="da-DK" sz="1800" b="1" dirty="0" err="1" smtClean="0">
                <a:solidFill>
                  <a:srgbClr val="008000"/>
                </a:solidFill>
                <a:ea typeface="ＭＳ Ｐゴシック" pitchFamily="34" charset="-128"/>
              </a:rPr>
              <a:t>doc</a:t>
            </a:r>
            <a:r>
              <a:rPr lang="da-DK" altLang="da-DK" sz="1800" dirty="0" smtClean="0">
                <a:ea typeface="ＭＳ Ｐゴシック" pitchFamily="34" charset="-128"/>
              </a:rPr>
              <a:t>)</a:t>
            </a:r>
          </a:p>
          <a:p>
            <a:pPr lvl="1">
              <a:spcBef>
                <a:spcPts val="600"/>
              </a:spcBef>
            </a:pPr>
            <a:r>
              <a:rPr lang="da-DK" altLang="da-DK" sz="1800" b="1" dirty="0" err="1" smtClean="0">
                <a:solidFill>
                  <a:srgbClr val="008000"/>
                </a:solidFill>
                <a:ea typeface="ＭＳ Ｐゴシック" pitchFamily="34" charset="-128"/>
              </a:rPr>
              <a:t>Game.ctxt</a:t>
            </a:r>
            <a:r>
              <a:rPr lang="da-DK" altLang="da-DK" sz="1800" dirty="0" smtClean="0">
                <a:ea typeface="ＭＳ Ｐゴシック" pitchFamily="34" charset="-128"/>
              </a:rPr>
              <a:t> fil indeholder noget ekstra information om klassens kommentarer og dokumentation (findes kun i BlueJ og </a:t>
            </a:r>
            <a:r>
              <a:rPr lang="da-DK" altLang="da-DK" sz="1800" dirty="0">
                <a:ea typeface="ＭＳ Ｐゴシック" pitchFamily="34" charset="-128"/>
              </a:rPr>
              <a:t>nogle </a:t>
            </a:r>
            <a:r>
              <a:rPr lang="da-DK" altLang="da-DK" sz="1800" dirty="0" smtClean="0">
                <a:ea typeface="ＭＳ Ｐゴシック" pitchFamily="34" charset="-128"/>
              </a:rPr>
              <a:t>få andre udviklingsomgivelser)</a:t>
            </a:r>
          </a:p>
          <a:p>
            <a:pPr marL="342900" lvl="1" indent="-342900">
              <a:spcBef>
                <a:spcPts val="1200"/>
              </a:spcBef>
              <a:buFontTx/>
              <a:buChar char="•"/>
            </a:pPr>
            <a:r>
              <a:rPr lang="da-DK" altLang="da-DK" b="1" kern="0" dirty="0">
                <a:solidFill>
                  <a:srgbClr val="008000"/>
                </a:solidFill>
                <a:ea typeface="ＭＳ Ｐゴシック" pitchFamily="34" charset="-128"/>
                <a:cs typeface="ＭＳ Ｐゴシック" pitchFamily="-65" charset="-128"/>
              </a:rPr>
              <a:t>I BlueJ</a:t>
            </a:r>
            <a:r>
              <a:rPr lang="da-DK" altLang="da-DK" b="1" kern="0" dirty="0">
                <a:solidFill>
                  <a:srgbClr val="A50021"/>
                </a:solidFill>
                <a:ea typeface="ＭＳ Ｐゴシック" pitchFamily="34" charset="-128"/>
                <a:cs typeface="ＭＳ Ｐゴシック" pitchFamily="-65" charset="-128"/>
              </a:rPr>
              <a:t> generes </a:t>
            </a:r>
            <a:r>
              <a:rPr lang="da-DK" altLang="da-DK" b="1" kern="0" dirty="0" smtClean="0">
                <a:solidFill>
                  <a:srgbClr val="A50021"/>
                </a:solidFill>
                <a:ea typeface="ＭＳ Ｐゴシック" pitchFamily="34" charset="-128"/>
                <a:cs typeface="ＭＳ Ｐゴシック" pitchFamily="-65" charset="-128"/>
              </a:rPr>
              <a:t>de </a:t>
            </a:r>
            <a:r>
              <a:rPr lang="da-DK" altLang="da-DK" b="1" kern="0" dirty="0">
                <a:solidFill>
                  <a:srgbClr val="A50021"/>
                </a:solidFill>
                <a:ea typeface="ＭＳ Ｐゴシック" pitchFamily="34" charset="-128"/>
                <a:cs typeface="ＭＳ Ｐゴシック" pitchFamily="-65" charset="-128"/>
              </a:rPr>
              <a:t>tre sidste filer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ud fra den </a:t>
            </a:r>
            <a:r>
              <a:rPr lang="da-DK" altLang="da-DK" b="1" kern="0" dirty="0" smtClean="0">
                <a:solidFill>
                  <a:srgbClr val="A50021"/>
                </a:solidFill>
                <a:ea typeface="ＭＳ Ｐゴシック" pitchFamily="34" charset="-128"/>
                <a:cs typeface="ＭＳ Ｐゴシック" pitchFamily="-65" charset="-128"/>
              </a:rPr>
              <a:t>første</a:t>
            </a:r>
          </a:p>
          <a:p>
            <a:pPr lvl="1">
              <a:spcBef>
                <a:spcPts val="600"/>
              </a:spcBef>
              <a:buFontTx/>
              <a:buChar char="–"/>
            </a:pPr>
            <a:r>
              <a:rPr lang="da-DK" altLang="da-DK" sz="1800" dirty="0">
                <a:ea typeface="ＭＳ Ｐゴシック" pitchFamily="34" charset="-128"/>
              </a:rPr>
              <a:t>De </a:t>
            </a:r>
            <a:r>
              <a:rPr lang="da-DK" altLang="da-DK" sz="1800" dirty="0">
                <a:ea typeface="ＭＳ Ｐゴシック" pitchFamily="34" charset="-128"/>
              </a:rPr>
              <a:t>opdateres automatisk, når klassen </a:t>
            </a:r>
            <a:r>
              <a:rPr lang="da-DK" altLang="da-DK" sz="1800" dirty="0">
                <a:ea typeface="ＭＳ Ｐゴシック" pitchFamily="34" charset="-128"/>
              </a:rPr>
              <a:t>genoversættes (eller man skifter til </a:t>
            </a:r>
            <a:r>
              <a:rPr lang="da-DK" altLang="da-DK" sz="1800" dirty="0" err="1">
                <a:ea typeface="ＭＳ Ｐゴシック" pitchFamily="34" charset="-128"/>
              </a:rPr>
              <a:t>Documentation</a:t>
            </a:r>
            <a:r>
              <a:rPr lang="da-DK" altLang="da-DK" sz="1800" dirty="0">
                <a:ea typeface="ＭＳ Ｐゴシック" pitchFamily="34" charset="-128"/>
              </a:rPr>
              <a:t> </a:t>
            </a:r>
            <a:r>
              <a:rPr lang="da-DK" altLang="da-DK" sz="1800" dirty="0" err="1">
                <a:ea typeface="ＭＳ Ｐゴシック" pitchFamily="34" charset="-128"/>
              </a:rPr>
              <a:t>view</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Så det er ikke noget, som I behøver at tænke </a:t>
            </a:r>
            <a:r>
              <a:rPr lang="da-DK" altLang="da-DK" sz="1800" dirty="0" smtClean="0">
                <a:ea typeface="ＭＳ Ｐゴシック" pitchFamily="34" charset="-128"/>
              </a:rPr>
              <a:t>på</a:t>
            </a:r>
            <a:endParaRPr lang="da-DK" altLang="da-DK" sz="1800" dirty="0">
              <a:ea typeface="ＭＳ Ｐゴシック" pitchFamily="34" charset="-128"/>
            </a:endParaRPr>
          </a:p>
        </p:txBody>
      </p:sp>
      <p:sp>
        <p:nvSpPr>
          <p:cNvPr id="18" name="Title 1"/>
          <p:cNvSpPr txBox="1">
            <a:spLocks/>
          </p:cNvSpPr>
          <p:nvPr/>
        </p:nvSpPr>
        <p:spPr bwMode="auto">
          <a:xfrm>
            <a:off x="395536" y="260648"/>
            <a:ext cx="871296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r>
              <a:rPr lang="da-DK" altLang="da-DK" sz="3200" kern="0" dirty="0" smtClean="0">
                <a:solidFill>
                  <a:srgbClr val="A50021"/>
                </a:solidFill>
                <a:ea typeface="ＭＳ Ｐゴシック" pitchFamily="34" charset="-128"/>
                <a:cs typeface="Arial"/>
              </a:rPr>
              <a:t>●</a:t>
            </a:r>
            <a:r>
              <a:rPr lang="da-DK" altLang="da-DK" sz="3200" kern="0" dirty="0" smtClean="0">
                <a:ea typeface="ＭＳ Ｐゴシック" pitchFamily="34" charset="-128"/>
                <a:cs typeface="Arial"/>
              </a:rPr>
              <a:t> </a:t>
            </a:r>
            <a:r>
              <a:rPr lang="da-DK" sz="3200" kern="0" dirty="0" smtClean="0">
                <a:ea typeface="ＭＳ Ｐゴシック" pitchFamily="34" charset="-128"/>
              </a:rPr>
              <a:t>Brug af </a:t>
            </a:r>
            <a:r>
              <a:rPr lang="da-DK" sz="3200" kern="0" smtClean="0">
                <a:ea typeface="ＭＳ Ｐゴシック" pitchFamily="34" charset="-128"/>
              </a:rPr>
              <a:t>Java uden </a:t>
            </a:r>
            <a:r>
              <a:rPr lang="da-DK" sz="3200" kern="0" dirty="0" smtClean="0">
                <a:ea typeface="ＭＳ Ｐゴシック" pitchFamily="34" charset="-128"/>
              </a:rPr>
              <a:t>BlueJ</a:t>
            </a:r>
            <a:endParaRPr lang="da-DK" sz="3200" kern="0" dirty="0">
              <a:ea typeface="ＭＳ Ｐゴシック" pitchFamily="34" charset="-128"/>
            </a:endParaRPr>
          </a:p>
        </p:txBody>
      </p:sp>
    </p:spTree>
    <p:extLst>
      <p:ext uri="{BB962C8B-B14F-4D97-AF65-F5344CB8AC3E}">
        <p14:creationId xmlns:p14="http://schemas.microsoft.com/office/powerpoint/2010/main" val="378498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Start og oversættelse af </a:t>
            </a:r>
            <a:r>
              <a:rPr lang="da-DK" sz="3200" dirty="0">
                <a:ea typeface="ＭＳ Ｐゴシック" pitchFamily="34" charset="-128"/>
              </a:rPr>
              <a:t>Java </a:t>
            </a:r>
            <a:r>
              <a:rPr lang="da-DK" sz="3200" dirty="0" smtClean="0">
                <a:ea typeface="ＭＳ Ｐゴシック" pitchFamily="34" charset="-128"/>
              </a:rPr>
              <a:t>kode</a:t>
            </a:r>
            <a:endParaRPr lang="da-DK" sz="3200" dirty="0">
              <a:ea typeface="ＭＳ Ｐゴシック" pitchFamily="34"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13</a:t>
            </a:fld>
            <a:endParaRPr lang="da-DK" altLang="da-DK" dirty="0"/>
          </a:p>
        </p:txBody>
      </p:sp>
      <p:sp>
        <p:nvSpPr>
          <p:cNvPr id="4" name="Content Placeholder 2"/>
          <p:cNvSpPr txBox="1">
            <a:spLocks/>
          </p:cNvSpPr>
          <p:nvPr/>
        </p:nvSpPr>
        <p:spPr bwMode="auto">
          <a:xfrm>
            <a:off x="502536" y="1013238"/>
            <a:ext cx="8389944" cy="126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Det er muligt at </a:t>
            </a:r>
            <a:r>
              <a:rPr lang="da-DK" altLang="da-DK" b="1" kern="0" dirty="0" smtClean="0">
                <a:solidFill>
                  <a:srgbClr val="008000"/>
                </a:solidFill>
                <a:ea typeface="ＭＳ Ｐゴシック" pitchFamily="34" charset="-128"/>
                <a:cs typeface="ＭＳ Ｐゴシック" pitchFamily="-65" charset="-128"/>
              </a:rPr>
              <a:t>starte</a:t>
            </a:r>
            <a:r>
              <a:rPr lang="da-DK" altLang="da-DK" b="1" kern="0" dirty="0" smtClean="0">
                <a:solidFill>
                  <a:srgbClr val="A50021"/>
                </a:solidFill>
                <a:ea typeface="ＭＳ Ｐゴシック" pitchFamily="34" charset="-128"/>
                <a:cs typeface="ＭＳ Ｐゴシック" pitchFamily="-65" charset="-128"/>
              </a:rPr>
              <a:t> Java projekter fra et konsolvindue (uden brug af BlueJ)</a:t>
            </a:r>
          </a:p>
          <a:p>
            <a:pPr lvl="1">
              <a:spcBef>
                <a:spcPts val="600"/>
              </a:spcBef>
              <a:buFontTx/>
              <a:buChar char="–"/>
            </a:pPr>
            <a:r>
              <a:rPr lang="da-DK" altLang="da-DK" sz="1800" dirty="0" smtClean="0">
                <a:ea typeface="ＭＳ Ｐゴシック" pitchFamily="34" charset="-128"/>
              </a:rPr>
              <a:t>Når man gør det, skal man angive den klasse, hvori programudførelsen skal starte, f.eks. Game klassen</a:t>
            </a:r>
          </a:p>
        </p:txBody>
      </p:sp>
      <p:sp>
        <p:nvSpPr>
          <p:cNvPr id="6" name="Content Placeholder 2"/>
          <p:cNvSpPr txBox="1">
            <a:spLocks/>
          </p:cNvSpPr>
          <p:nvPr/>
        </p:nvSpPr>
        <p:spPr bwMode="auto">
          <a:xfrm>
            <a:off x="466532" y="3121304"/>
            <a:ext cx="8208912" cy="32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To ting være opfyldt</a:t>
            </a:r>
          </a:p>
          <a:p>
            <a:pPr lvl="1">
              <a:spcBef>
                <a:spcPts val="600"/>
              </a:spcBef>
            </a:pPr>
            <a:r>
              <a:rPr lang="da-DK" altLang="da-DK" sz="1800" dirty="0">
                <a:ea typeface="ＭＳ Ｐゴシック" pitchFamily="34" charset="-128"/>
              </a:rPr>
              <a:t>Der skal være lavet en sti </a:t>
            </a:r>
            <a:r>
              <a:rPr lang="da-DK" altLang="da-DK" sz="1800" dirty="0" smtClean="0">
                <a:ea typeface="ＭＳ Ｐゴシック" pitchFamily="34" charset="-128"/>
              </a:rPr>
              <a:t>(</a:t>
            </a:r>
            <a:r>
              <a:rPr lang="da-DK" altLang="da-DK" sz="1800" dirty="0" err="1" smtClean="0">
                <a:ea typeface="ＭＳ Ｐゴシック" pitchFamily="34" charset="-128"/>
              </a:rPr>
              <a:t>path</a:t>
            </a:r>
            <a:r>
              <a:rPr lang="da-DK" altLang="da-DK" sz="1800" dirty="0" smtClean="0">
                <a:ea typeface="ＭＳ Ｐゴシック" pitchFamily="34" charset="-128"/>
              </a:rPr>
              <a:t>) </a:t>
            </a:r>
            <a:r>
              <a:rPr lang="da-DK" altLang="da-DK" sz="1800" dirty="0">
                <a:ea typeface="ＭＳ Ｐゴシック" pitchFamily="34" charset="-128"/>
              </a:rPr>
              <a:t>der </a:t>
            </a:r>
            <a:r>
              <a:rPr lang="da-DK" altLang="da-DK" sz="1800" dirty="0" smtClean="0">
                <a:ea typeface="ＭＳ Ｐゴシック" pitchFamily="34" charset="-128"/>
              </a:rPr>
              <a:t>angiver placeringen af </a:t>
            </a:r>
            <a:r>
              <a:rPr lang="da-DK" altLang="da-DK" sz="1800" dirty="0">
                <a:ea typeface="ＭＳ Ｐゴシック" pitchFamily="34" charset="-128"/>
              </a:rPr>
              <a:t>Java's </a:t>
            </a:r>
            <a:r>
              <a:rPr lang="da-DK" altLang="da-DK" sz="1800" dirty="0" smtClean="0">
                <a:ea typeface="ＭＳ Ｐゴシック" pitchFamily="34" charset="-128"/>
              </a:rPr>
              <a:t>virtuelle maskine </a:t>
            </a:r>
            <a:r>
              <a:rPr lang="da-DK" altLang="da-DK" sz="1800" dirty="0">
                <a:ea typeface="ＭＳ Ｐゴシック" pitchFamily="34" charset="-128"/>
              </a:rPr>
              <a:t>(hvordan dette gøres afhænger </a:t>
            </a:r>
            <a:r>
              <a:rPr lang="da-DK" altLang="da-DK" sz="1800" dirty="0" smtClean="0">
                <a:ea typeface="ＭＳ Ｐゴシック" pitchFamily="34" charset="-128"/>
              </a:rPr>
              <a:t>af operativsystemet</a:t>
            </a:r>
            <a:r>
              <a:rPr lang="da-DK" altLang="da-DK" sz="1800" dirty="0">
                <a:ea typeface="ＭＳ Ｐゴシック" pitchFamily="34" charset="-128"/>
              </a:rPr>
              <a:t>)</a:t>
            </a:r>
          </a:p>
          <a:p>
            <a:pPr lvl="1">
              <a:spcBef>
                <a:spcPts val="600"/>
              </a:spcBef>
              <a:buFontTx/>
              <a:buChar char="–"/>
            </a:pPr>
            <a:r>
              <a:rPr lang="da-DK" altLang="da-DK" sz="1800" dirty="0" smtClean="0">
                <a:ea typeface="ＭＳ Ｐゴシック" pitchFamily="34" charset="-128"/>
              </a:rPr>
              <a:t>Konsollens </a:t>
            </a:r>
            <a:r>
              <a:rPr lang="da-DK" altLang="da-DK" sz="1800" dirty="0">
                <a:ea typeface="ＭＳ Ｐゴシック" pitchFamily="34" charset="-128"/>
              </a:rPr>
              <a:t>aktive folder skal indeholde en fil </a:t>
            </a: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med d</a:t>
            </a:r>
            <a:r>
              <a:rPr lang="da-DK" altLang="da-DK" sz="1800" dirty="0">
                <a:ea typeface="ＭＳ Ｐゴシック" pitchFamily="34" charset="-128"/>
              </a:rPr>
              <a:t>en </a:t>
            </a:r>
            <a:r>
              <a:rPr lang="da-DK" altLang="da-DK" sz="1800" b="1" dirty="0" smtClean="0">
                <a:solidFill>
                  <a:srgbClr val="008000"/>
                </a:solidFill>
                <a:ea typeface="ＭＳ Ｐゴシック" pitchFamily="34" charset="-128"/>
              </a:rPr>
              <a:t>oversatte </a:t>
            </a:r>
            <a:r>
              <a:rPr lang="da-DK" altLang="da-DK" sz="1800" b="1" dirty="0">
                <a:solidFill>
                  <a:srgbClr val="008000"/>
                </a:solidFill>
                <a:ea typeface="ＭＳ Ｐゴシック" pitchFamily="34" charset="-128"/>
              </a:rPr>
              <a:t>kode</a:t>
            </a:r>
            <a:r>
              <a:rPr lang="da-DK" altLang="da-DK" sz="1800" dirty="0">
                <a:ea typeface="ＭＳ Ｐゴシック" pitchFamily="34" charset="-128"/>
              </a:rPr>
              <a:t> for en Java klasse, </a:t>
            </a:r>
            <a:r>
              <a:rPr lang="da-DK" altLang="da-DK" sz="1800" dirty="0" smtClean="0">
                <a:ea typeface="ＭＳ Ｐゴシック" pitchFamily="34" charset="-128"/>
              </a:rPr>
              <a:t>hvori der findes en metode ved navn </a:t>
            </a:r>
            <a:r>
              <a:rPr lang="da-DK" altLang="da-DK" sz="1800" b="1" dirty="0" err="1" smtClean="0">
                <a:solidFill>
                  <a:srgbClr val="008000"/>
                </a:solidFill>
                <a:ea typeface="ＭＳ Ｐゴシック" pitchFamily="34" charset="-128"/>
              </a:rPr>
              <a:t>main</a:t>
            </a:r>
            <a:r>
              <a:rPr lang="da-DK" altLang="da-DK" sz="1800" dirty="0">
                <a:ea typeface="ＭＳ Ｐゴシック" pitchFamily="34" charset="-128"/>
              </a:rPr>
              <a:t> </a:t>
            </a:r>
            <a:r>
              <a:rPr lang="da-DK" altLang="da-DK" sz="1800" dirty="0" smtClean="0">
                <a:ea typeface="ＭＳ Ｐゴシック" pitchFamily="34" charset="-128"/>
              </a:rPr>
              <a:t>(som opfylder nogle ting, der beskrives på næste slide)</a:t>
            </a:r>
          </a:p>
          <a:p>
            <a:pPr marL="342900" lvl="1" indent="-342900">
              <a:spcBef>
                <a:spcPts val="1800"/>
              </a:spcBef>
              <a:buFontTx/>
              <a:buChar char="•"/>
            </a:pPr>
            <a:r>
              <a:rPr lang="da-DK" altLang="da-DK" b="1" kern="0" dirty="0">
                <a:solidFill>
                  <a:srgbClr val="008000"/>
                </a:solidFill>
                <a:ea typeface="ＭＳ Ｐゴシック" pitchFamily="34" charset="-128"/>
                <a:cs typeface="ＭＳ Ｐゴシック" pitchFamily="-65" charset="-128"/>
              </a:rPr>
              <a:t>Oversættelse</a:t>
            </a:r>
            <a:r>
              <a:rPr lang="da-DK" altLang="da-DK" b="1" kern="0" dirty="0">
                <a:solidFill>
                  <a:srgbClr val="A50021"/>
                </a:solidFill>
                <a:ea typeface="ＭＳ Ｐゴシック" pitchFamily="34" charset="-128"/>
                <a:cs typeface="ＭＳ Ｐゴシック" pitchFamily="-65" charset="-128"/>
              </a:rPr>
              <a:t> af Game klassen (og de klasser, som den bruger) sker ved at skrive </a:t>
            </a:r>
            <a:r>
              <a:rPr lang="da-DK" altLang="da-DK" b="1" kern="0" dirty="0" err="1">
                <a:solidFill>
                  <a:srgbClr val="008000"/>
                </a:solidFill>
                <a:ea typeface="ＭＳ Ｐゴシック" pitchFamily="34" charset="-128"/>
                <a:cs typeface="ＭＳ Ｐゴシック" pitchFamily="-65" charset="-128"/>
              </a:rPr>
              <a:t>javac</a:t>
            </a:r>
            <a:r>
              <a:rPr lang="da-DK" altLang="da-DK" b="1" kern="0" dirty="0">
                <a:solidFill>
                  <a:srgbClr val="008000"/>
                </a:solidFill>
                <a:ea typeface="ＭＳ Ｐゴシック" pitchFamily="34" charset="-128"/>
                <a:cs typeface="ＭＳ Ｐゴシック" pitchFamily="-65" charset="-128"/>
              </a:rPr>
              <a:t> Game.java</a:t>
            </a:r>
            <a:r>
              <a:rPr lang="da-DK" altLang="da-DK" b="1" kern="0" dirty="0">
                <a:solidFill>
                  <a:srgbClr val="A50021"/>
                </a:solidFill>
                <a:ea typeface="ＭＳ Ｐゴシック" pitchFamily="34" charset="-128"/>
                <a:cs typeface="ＭＳ Ｐゴシック" pitchFamily="-65" charset="-128"/>
              </a:rPr>
              <a:t> i konsollen</a:t>
            </a:r>
          </a:p>
          <a:p>
            <a:pPr lvl="1">
              <a:spcBef>
                <a:spcPts val="600"/>
              </a:spcBef>
            </a:pPr>
            <a:r>
              <a:rPr lang="da-DK" altLang="da-DK" sz="1700" spc="-60" dirty="0">
                <a:ea typeface="ＭＳ Ｐゴシック" pitchFamily="34" charset="-128"/>
              </a:rPr>
              <a:t>Se www.dummies.com/programming/java/how-to-use-the-javac-command/  </a:t>
            </a:r>
            <a:r>
              <a:rPr lang="da-DK" altLang="da-DK" sz="1700" b="1" spc="-60" dirty="0">
                <a:ea typeface="ＭＳ Ｐゴシック" pitchFamily="34" charset="-128"/>
                <a:hlinkClick r:id="rId2"/>
              </a:rPr>
              <a:t>Link</a:t>
            </a:r>
            <a:endParaRPr lang="da-DK" altLang="da-DK" sz="1700" b="1" spc="-60" dirty="0">
              <a:ea typeface="ＭＳ Ｐゴシック" pitchFamily="34" charset="-128"/>
            </a:endParaRPr>
          </a:p>
          <a:p>
            <a:pPr lvl="2">
              <a:spcBef>
                <a:spcPts val="300"/>
              </a:spcBef>
              <a:buFontTx/>
              <a:buChar char="–"/>
            </a:pPr>
            <a:endParaRPr lang="da-DK" altLang="da-DK" sz="1800" dirty="0">
              <a:ea typeface="ＭＳ Ｐゴシック" pitchFamily="34" charset="-128"/>
            </a:endParaRPr>
          </a:p>
          <a:p>
            <a:pPr marL="457200" lvl="1" indent="0">
              <a:spcBef>
                <a:spcPts val="600"/>
              </a:spcBef>
              <a:buNone/>
            </a:pPr>
            <a:endParaRPr lang="da-DK" altLang="da-DK" sz="1800" dirty="0">
              <a:ea typeface="ＭＳ Ｐゴシック" pitchFamily="34" charset="-128"/>
            </a:endParaRPr>
          </a:p>
        </p:txBody>
      </p:sp>
      <p:grpSp>
        <p:nvGrpSpPr>
          <p:cNvPr id="12" name="Group 11"/>
          <p:cNvGrpSpPr/>
          <p:nvPr/>
        </p:nvGrpSpPr>
        <p:grpSpPr>
          <a:xfrm>
            <a:off x="1255478" y="2348880"/>
            <a:ext cx="5782426" cy="626458"/>
            <a:chOff x="1185547" y="2315728"/>
            <a:chExt cx="5782426" cy="897248"/>
          </a:xfrm>
        </p:grpSpPr>
        <p:pic>
          <p:nvPicPr>
            <p:cNvPr id="5" name="Picture 4"/>
            <p:cNvPicPr>
              <a:picLocks noChangeAspect="1"/>
            </p:cNvPicPr>
            <p:nvPr/>
          </p:nvPicPr>
          <p:blipFill rotWithShape="1">
            <a:blip r:embed="rId3"/>
            <a:srcRect t="-1" b="50001"/>
            <a:stretch/>
          </p:blipFill>
          <p:spPr>
            <a:xfrm>
              <a:off x="1185547" y="2315728"/>
              <a:ext cx="5778274" cy="897248"/>
            </a:xfrm>
            <a:prstGeom prst="rect">
              <a:avLst/>
            </a:prstGeom>
          </p:spPr>
        </p:pic>
        <p:pic>
          <p:nvPicPr>
            <p:cNvPr id="9" name="Picture 8"/>
            <p:cNvPicPr>
              <a:picLocks noChangeAspect="1"/>
            </p:cNvPicPr>
            <p:nvPr/>
          </p:nvPicPr>
          <p:blipFill rotWithShape="1">
            <a:blip r:embed="rId3"/>
            <a:srcRect t="55711" b="24121"/>
            <a:stretch/>
          </p:blipFill>
          <p:spPr>
            <a:xfrm>
              <a:off x="1189699" y="2810936"/>
              <a:ext cx="5778274" cy="361903"/>
            </a:xfrm>
            <a:prstGeom prst="rect">
              <a:avLst/>
            </a:prstGeom>
          </p:spPr>
        </p:pic>
        <p:sp>
          <p:nvSpPr>
            <p:cNvPr id="7" name="Rectangle 6"/>
            <p:cNvSpPr/>
            <p:nvPr/>
          </p:nvSpPr>
          <p:spPr bwMode="auto">
            <a:xfrm>
              <a:off x="2769723" y="2810936"/>
              <a:ext cx="1016575"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Tree>
    <p:extLst>
      <p:ext uri="{BB962C8B-B14F-4D97-AF65-F5344CB8AC3E}">
        <p14:creationId xmlns:p14="http://schemas.microsoft.com/office/powerpoint/2010/main" val="26245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err="1" smtClean="0">
                <a:ea typeface="ＭＳ Ｐゴシック" pitchFamily="34" charset="-128"/>
              </a:rPr>
              <a:t>main</a:t>
            </a:r>
            <a:r>
              <a:rPr lang="da-DK" sz="3200" dirty="0" smtClean="0">
                <a:ea typeface="ＭＳ Ｐゴシック" pitchFamily="34" charset="-128"/>
              </a:rPr>
              <a:t> metoden</a:t>
            </a:r>
            <a:endParaRPr lang="da-DK" sz="3200" dirty="0">
              <a:ea typeface="ＭＳ Ｐゴシック" pitchFamily="34" charset="-128"/>
            </a:endParaRPr>
          </a:p>
        </p:txBody>
      </p:sp>
      <p:sp>
        <p:nvSpPr>
          <p:cNvPr id="4" name="Content Placeholder 2"/>
          <p:cNvSpPr txBox="1">
            <a:spLocks/>
          </p:cNvSpPr>
          <p:nvPr/>
        </p:nvSpPr>
        <p:spPr bwMode="auto">
          <a:xfrm>
            <a:off x="467544" y="1058600"/>
            <a:ext cx="8136904" cy="4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err="1" smtClean="0">
                <a:solidFill>
                  <a:srgbClr val="008000"/>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 skal have </a:t>
            </a:r>
            <a:r>
              <a:rPr lang="da-DK" altLang="da-DK" b="1" kern="0" dirty="0" err="1" smtClean="0">
                <a:solidFill>
                  <a:srgbClr val="A50021"/>
                </a:solidFill>
                <a:ea typeface="ＭＳ Ｐゴシック" pitchFamily="34" charset="-128"/>
                <a:cs typeface="ＭＳ Ｐゴシック" pitchFamily="-65" charset="-128"/>
              </a:rPr>
              <a:t>nedentående</a:t>
            </a:r>
            <a:r>
              <a:rPr lang="da-DK" altLang="da-DK" b="1" kern="0" dirty="0" smtClean="0">
                <a:solidFill>
                  <a:srgbClr val="A50021"/>
                </a:solidFill>
                <a:ea typeface="ＭＳ Ｐゴシック" pitchFamily="34" charset="-128"/>
                <a:cs typeface="ＭＳ Ｐゴシック" pitchFamily="-65" charset="-128"/>
              </a:rPr>
              <a:t> udseende</a:t>
            </a:r>
          </a:p>
        </p:txBody>
      </p:sp>
      <p:sp>
        <p:nvSpPr>
          <p:cNvPr id="9" name="Rectangle 8"/>
          <p:cNvSpPr/>
          <p:nvPr/>
        </p:nvSpPr>
        <p:spPr bwMode="auto">
          <a:xfrm>
            <a:off x="900552" y="1601600"/>
            <a:ext cx="7098348" cy="36514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public static </a:t>
            </a:r>
            <a:r>
              <a:rPr lang="da-DK" sz="1800" b="1" kern="0" dirty="0" smtClean="0">
                <a:solidFill>
                  <a:srgbClr val="FF0000"/>
                </a:solidFill>
                <a:latin typeface="Courier New" panose="02070309020205020404" pitchFamily="49" charset="0"/>
                <a:cs typeface="Courier New" panose="02070309020205020404" pitchFamily="49" charset="0"/>
              </a:rPr>
              <a:t>void</a:t>
            </a:r>
            <a:r>
              <a:rPr lang="da-DK" sz="1800" b="1" kern="0" dirty="0" smtClean="0">
                <a:solidFill>
                  <a:srgbClr val="7030A0"/>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main</a:t>
            </a:r>
            <a:r>
              <a:rPr lang="da-DK" sz="1800" b="1" kern="0" dirty="0" smtClean="0">
                <a:solidFill>
                  <a:schemeClr val="tx1"/>
                </a:solidFill>
                <a:latin typeface="Courier New" panose="02070309020205020404" pitchFamily="49" charset="0"/>
                <a:cs typeface="Courier New" panose="02070309020205020404" pitchFamily="49" charset="0"/>
              </a:rPr>
              <a:t>(String[] </a:t>
            </a:r>
            <a:r>
              <a:rPr lang="da-DK" sz="1800" b="1" kern="0" dirty="0" err="1" smtClean="0">
                <a:solidFill>
                  <a:schemeClr val="tx1"/>
                </a:solidFill>
                <a:latin typeface="Courier New" panose="02070309020205020404" pitchFamily="49" charset="0"/>
                <a:cs typeface="Courier New" panose="02070309020205020404" pitchFamily="49" charset="0"/>
              </a:rPr>
              <a:t>args</a:t>
            </a:r>
            <a:r>
              <a:rPr lang="da-DK" sz="1800" b="1" kern="0" dirty="0" smtClean="0">
                <a:solidFill>
                  <a:schemeClr val="tx1"/>
                </a:solidFill>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404956" y="2060848"/>
            <a:ext cx="8712549" cy="200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Den </a:t>
            </a:r>
            <a:r>
              <a:rPr lang="da-DK" altLang="da-DK" sz="1800" dirty="0">
                <a:ea typeface="ＭＳ Ｐゴシック" pitchFamily="34" charset="-128"/>
              </a:rPr>
              <a:t>skal være </a:t>
            </a:r>
            <a:r>
              <a:rPr lang="da-DK" altLang="da-DK" sz="1800" b="1" dirty="0" smtClean="0">
                <a:solidFill>
                  <a:srgbClr val="008000"/>
                </a:solidFill>
                <a:ea typeface="ＭＳ Ｐゴシック" pitchFamily="34" charset="-128"/>
              </a:rPr>
              <a:t>public</a:t>
            </a:r>
            <a:r>
              <a:rPr lang="da-DK" altLang="da-DK" sz="1800" dirty="0" smtClean="0">
                <a:ea typeface="ＭＳ Ｐゴシック" pitchFamily="34" charset="-128"/>
              </a:rPr>
              <a:t>, således den kan kaldes uden for klassen</a:t>
            </a:r>
          </a:p>
          <a:p>
            <a:pPr lvl="1">
              <a:spcBef>
                <a:spcPts val="600"/>
              </a:spcBef>
            </a:pPr>
            <a:r>
              <a:rPr lang="da-DK" altLang="da-DK" sz="1800" spc="-40" dirty="0" smtClean="0">
                <a:ea typeface="ＭＳ Ｐゴシック" pitchFamily="34" charset="-128"/>
              </a:rPr>
              <a:t>Den skal være en </a:t>
            </a:r>
            <a:r>
              <a:rPr lang="da-DK" altLang="da-DK" sz="1800" b="1" spc="-40" dirty="0" smtClean="0">
                <a:solidFill>
                  <a:srgbClr val="008000"/>
                </a:solidFill>
                <a:ea typeface="ＭＳ Ｐゴシック" pitchFamily="34" charset="-128"/>
              </a:rPr>
              <a:t>klassemetode</a:t>
            </a:r>
            <a:r>
              <a:rPr lang="da-DK" altLang="da-DK" sz="1800" spc="-40" dirty="0" smtClean="0">
                <a:ea typeface="ＭＳ Ｐゴシック" pitchFamily="34" charset="-128"/>
              </a:rPr>
              <a:t>, da der på kaldstidspunktet ikke eksisterer nogen objekter</a:t>
            </a:r>
          </a:p>
          <a:p>
            <a:pPr lvl="1">
              <a:spcBef>
                <a:spcPts val="600"/>
              </a:spcBef>
            </a:pPr>
            <a:r>
              <a:rPr lang="da-DK" altLang="da-DK" sz="1800" spc="-40" dirty="0" smtClean="0">
                <a:ea typeface="ＭＳ Ｐゴシック" pitchFamily="34" charset="-128"/>
              </a:rPr>
              <a:t>Den skal have et </a:t>
            </a:r>
            <a:r>
              <a:rPr lang="da-DK" altLang="da-DK" sz="1800" b="1" spc="-40" dirty="0">
                <a:solidFill>
                  <a:srgbClr val="008000"/>
                </a:solidFill>
                <a:ea typeface="ＭＳ Ｐゴシック" pitchFamily="34" charset="-128"/>
              </a:rPr>
              <a:t>String array</a:t>
            </a:r>
            <a:r>
              <a:rPr lang="da-DK" altLang="da-DK" sz="1800" spc="-40" dirty="0" smtClean="0">
                <a:ea typeface="ＭＳ Ｐゴシック" pitchFamily="34" charset="-128"/>
              </a:rPr>
              <a:t> som parameter (</a:t>
            </a:r>
            <a:r>
              <a:rPr lang="da-DK" altLang="da-DK" sz="1800" dirty="0" smtClean="0">
                <a:ea typeface="ＭＳ Ｐゴシック" pitchFamily="34" charset="-128"/>
              </a:rPr>
              <a:t>denne </a:t>
            </a:r>
            <a:r>
              <a:rPr lang="da-DK" altLang="da-DK" sz="1800" dirty="0">
                <a:ea typeface="ＭＳ Ｐゴシック" pitchFamily="34" charset="-128"/>
              </a:rPr>
              <a:t>konvention </a:t>
            </a:r>
            <a:r>
              <a:rPr lang="da-DK" altLang="da-DK" sz="1800" dirty="0" smtClean="0">
                <a:ea typeface="ＭＳ Ｐゴシック" pitchFamily="34" charset="-128"/>
              </a:rPr>
              <a:t>er, sammen </a:t>
            </a:r>
            <a:r>
              <a:rPr lang="da-DK" altLang="da-DK" sz="1800" dirty="0">
                <a:ea typeface="ＭＳ Ｐゴシック" pitchFamily="34" charset="-128"/>
              </a:rPr>
              <a:t>med en masse af Java's </a:t>
            </a:r>
            <a:r>
              <a:rPr lang="da-DK" altLang="da-DK" sz="1800" dirty="0" smtClean="0">
                <a:ea typeface="ＭＳ Ｐゴシック" pitchFamily="34" charset="-128"/>
              </a:rPr>
              <a:t>syntax, </a:t>
            </a:r>
            <a:r>
              <a:rPr lang="da-DK" altLang="da-DK" sz="1800" dirty="0">
                <a:ea typeface="ＭＳ Ｐゴシック" pitchFamily="34" charset="-128"/>
              </a:rPr>
              <a:t>arvet fra programmeringssproget </a:t>
            </a:r>
            <a:r>
              <a:rPr lang="da-DK" altLang="da-DK" sz="1800" dirty="0" smtClean="0">
                <a:ea typeface="ＭＳ Ｐゴシック" pitchFamily="34" charset="-128"/>
              </a:rPr>
              <a:t>C)</a:t>
            </a:r>
            <a:endParaRPr lang="da-DK" altLang="da-DK" sz="1800" spc="-40" dirty="0" smtClean="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Argumentet </a:t>
            </a:r>
            <a:r>
              <a:rPr lang="da-DK" altLang="da-DK" b="1" kern="0" dirty="0">
                <a:solidFill>
                  <a:srgbClr val="A50021"/>
                </a:solidFill>
                <a:ea typeface="ＭＳ Ｐゴシック" pitchFamily="34" charset="-128"/>
                <a:cs typeface="ＭＳ Ｐゴシック" pitchFamily="-65" charset="-128"/>
              </a:rPr>
              <a:t>til </a:t>
            </a: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a:t>
            </a:r>
            <a:r>
              <a:rPr lang="da-DK" altLang="da-DK" b="1" kern="0" dirty="0" smtClean="0">
                <a:solidFill>
                  <a:srgbClr val="A50021"/>
                </a:solidFill>
                <a:ea typeface="ＭＳ Ｐゴシック" pitchFamily="34" charset="-128"/>
                <a:cs typeface="ＭＳ Ｐゴシック" pitchFamily="-65" charset="-128"/>
              </a:rPr>
              <a:t>skrives </a:t>
            </a:r>
            <a:r>
              <a:rPr lang="da-DK" altLang="da-DK" b="1" kern="0" dirty="0">
                <a:solidFill>
                  <a:srgbClr val="A50021"/>
                </a:solidFill>
                <a:ea typeface="ＭＳ Ｐゴシック" pitchFamily="34" charset="-128"/>
                <a:cs typeface="ＭＳ Ｐゴシック" pitchFamily="-65" charset="-128"/>
              </a:rPr>
              <a:t>efter klassens navn</a:t>
            </a:r>
          </a:p>
          <a:p>
            <a:pPr lvl="1">
              <a:spcBef>
                <a:spcPts val="600"/>
              </a:spcBef>
            </a:pPr>
            <a:r>
              <a:rPr lang="da-DK" altLang="da-DK" sz="1800" spc="-60" dirty="0" smtClean="0">
                <a:ea typeface="ＭＳ Ｐゴシック" pitchFamily="34" charset="-128"/>
              </a:rPr>
              <a:t>I nedenstående eksempel er argumentet et array med elementerne "2" og "Fred"</a:t>
            </a:r>
          </a:p>
        </p:txBody>
      </p:sp>
      <p:grpSp>
        <p:nvGrpSpPr>
          <p:cNvPr id="5" name="Group 4"/>
          <p:cNvGrpSpPr/>
          <p:nvPr/>
        </p:nvGrpSpPr>
        <p:grpSpPr>
          <a:xfrm>
            <a:off x="1187624" y="4541074"/>
            <a:ext cx="5782426" cy="897248"/>
            <a:chOff x="1268114" y="5066492"/>
            <a:chExt cx="5782426" cy="897248"/>
          </a:xfrm>
        </p:grpSpPr>
        <p:grpSp>
          <p:nvGrpSpPr>
            <p:cNvPr id="20" name="Group 19"/>
            <p:cNvGrpSpPr/>
            <p:nvPr/>
          </p:nvGrpSpPr>
          <p:grpSpPr>
            <a:xfrm>
              <a:off x="1268114" y="5066492"/>
              <a:ext cx="5782426" cy="897248"/>
              <a:chOff x="1275997" y="5145319"/>
              <a:chExt cx="5782426" cy="897248"/>
            </a:xfrm>
          </p:grpSpPr>
          <p:pic>
            <p:nvPicPr>
              <p:cNvPr id="13" name="Picture 12"/>
              <p:cNvPicPr>
                <a:picLocks noChangeAspect="1"/>
              </p:cNvPicPr>
              <p:nvPr/>
            </p:nvPicPr>
            <p:blipFill rotWithShape="1">
              <a:blip r:embed="rId2"/>
              <a:srcRect t="-1" b="50001"/>
              <a:stretch/>
            </p:blipFill>
            <p:spPr>
              <a:xfrm>
                <a:off x="1275997" y="5145319"/>
                <a:ext cx="5778274" cy="897248"/>
              </a:xfrm>
              <a:prstGeom prst="rect">
                <a:avLst/>
              </a:prstGeom>
            </p:spPr>
          </p:pic>
          <p:pic>
            <p:nvPicPr>
              <p:cNvPr id="14" name="Picture 13"/>
              <p:cNvPicPr>
                <a:picLocks noChangeAspect="1"/>
              </p:cNvPicPr>
              <p:nvPr/>
            </p:nvPicPr>
            <p:blipFill rotWithShape="1">
              <a:blip r:embed="rId2"/>
              <a:srcRect t="55711" b="24121"/>
              <a:stretch/>
            </p:blipFill>
            <p:spPr>
              <a:xfrm>
                <a:off x="1280149" y="5640527"/>
                <a:ext cx="5778274" cy="361903"/>
              </a:xfrm>
              <a:prstGeom prst="rect">
                <a:avLst/>
              </a:prstGeom>
            </p:spPr>
          </p:pic>
          <p:sp>
            <p:nvSpPr>
              <p:cNvPr id="15" name="Rectangle 14"/>
              <p:cNvSpPr/>
              <p:nvPr/>
            </p:nvSpPr>
            <p:spPr bwMode="auto">
              <a:xfrm>
                <a:off x="2860173" y="5640527"/>
                <a:ext cx="1654750"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pic>
          <p:nvPicPr>
            <p:cNvPr id="16" name="Picture 15"/>
            <p:cNvPicPr>
              <a:picLocks noChangeAspect="1"/>
            </p:cNvPicPr>
            <p:nvPr/>
          </p:nvPicPr>
          <p:blipFill>
            <a:blip r:embed="rId3"/>
            <a:stretch>
              <a:fillRect/>
            </a:stretch>
          </p:blipFill>
          <p:spPr>
            <a:xfrm>
              <a:off x="3836489" y="5603577"/>
              <a:ext cx="638175" cy="209550"/>
            </a:xfrm>
            <a:prstGeom prst="rect">
              <a:avLst/>
            </a:prstGeom>
          </p:spPr>
        </p:pic>
      </p:grpSp>
      <p:sp>
        <p:nvSpPr>
          <p:cNvPr id="18" name="Content Placeholder 2"/>
          <p:cNvSpPr txBox="1">
            <a:spLocks/>
          </p:cNvSpPr>
          <p:nvPr/>
        </p:nvSpPr>
        <p:spPr bwMode="auto">
          <a:xfrm>
            <a:off x="475408" y="5661248"/>
            <a:ext cx="7954580" cy="68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Hvis man ikke skriver noget efter klassens navn, er argumentet et tomt String array</a:t>
            </a:r>
          </a:p>
        </p:txBody>
      </p:sp>
      <p:sp>
        <p:nvSpPr>
          <p:cNvPr id="3" name="Slide Number Placeholder 2"/>
          <p:cNvSpPr>
            <a:spLocks noGrp="1"/>
          </p:cNvSpPr>
          <p:nvPr>
            <p:ph type="sldNum" sz="quarter" idx="12"/>
          </p:nvPr>
        </p:nvSpPr>
        <p:spPr>
          <a:xfrm>
            <a:off x="8363486" y="6396189"/>
            <a:ext cx="784143" cy="457200"/>
          </a:xfrm>
        </p:spPr>
        <p:txBody>
          <a:bodyPr/>
          <a:lstStyle/>
          <a:p>
            <a:fld id="{AFFA0464-6430-46B6-9821-63ECB517BF02}" type="slidenum">
              <a:rPr lang="da-DK" altLang="da-DK" smtClean="0"/>
              <a:pPr/>
              <a:t>14</a:t>
            </a:fld>
            <a:endParaRPr lang="da-DK" altLang="da-DK" dirty="0"/>
          </a:p>
        </p:txBody>
      </p:sp>
    </p:spTree>
    <p:extLst>
      <p:ext uri="{BB962C8B-B14F-4D97-AF65-F5344CB8AC3E}">
        <p14:creationId xmlns:p14="http://schemas.microsoft.com/office/powerpoint/2010/main" val="205580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BlueJ kontra andre Java editorer</a:t>
            </a:r>
            <a:endParaRPr lang="da-DK" sz="3200" dirty="0">
              <a:ea typeface="ＭＳ Ｐゴシック" pitchFamily="34" charset="-128"/>
            </a:endParaRPr>
          </a:p>
        </p:txBody>
      </p:sp>
      <p:sp>
        <p:nvSpPr>
          <p:cNvPr id="4" name="Content Placeholder 2"/>
          <p:cNvSpPr txBox="1">
            <a:spLocks/>
          </p:cNvSpPr>
          <p:nvPr/>
        </p:nvSpPr>
        <p:spPr bwMode="auto">
          <a:xfrm>
            <a:off x="467544" y="1052736"/>
            <a:ext cx="8388932"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BlueJ gør det let at håndtere Java projekter uden at brug af konsol og kendskab til diverse fil </a:t>
            </a:r>
            <a:r>
              <a:rPr lang="da-DK" altLang="da-DK" b="1" kern="0" dirty="0" err="1" smtClean="0">
                <a:solidFill>
                  <a:srgbClr val="A50021"/>
                </a:solidFill>
                <a:ea typeface="ＭＳ Ｐゴシック" pitchFamily="34" charset="-128"/>
                <a:cs typeface="ＭＳ Ｐゴシック" pitchFamily="-65" charset="-128"/>
              </a:rPr>
              <a:t>extensions</a:t>
            </a:r>
            <a:r>
              <a:rPr lang="da-DK" altLang="da-DK" b="1" kern="0" dirty="0" smtClean="0">
                <a:solidFill>
                  <a:srgbClr val="A50021"/>
                </a:solidFill>
                <a:ea typeface="ＭＳ Ｐゴシック" pitchFamily="34" charset="-128"/>
                <a:cs typeface="ＭＳ Ｐゴシック" pitchFamily="-65" charset="-128"/>
              </a:rPr>
              <a:t> (og </a:t>
            </a:r>
            <a:r>
              <a:rPr lang="da-DK" altLang="da-DK" b="1" kern="0" dirty="0" err="1" smtClean="0">
                <a:solidFill>
                  <a:srgbClr val="A50021"/>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a:t>
            </a:r>
          </a:p>
          <a:p>
            <a:pPr lvl="1">
              <a:spcBef>
                <a:spcPts val="600"/>
              </a:spcBef>
            </a:pPr>
            <a:r>
              <a:rPr lang="da-DK" altLang="da-DK" sz="1800" dirty="0" smtClean="0">
                <a:ea typeface="ＭＳ Ｐゴシック" pitchFamily="34" charset="-128"/>
              </a:rPr>
              <a:t>Den er </a:t>
            </a:r>
            <a:r>
              <a:rPr lang="da-DK" altLang="da-DK" sz="1800" dirty="0">
                <a:ea typeface="ＭＳ Ｐゴシック" pitchFamily="34" charset="-128"/>
              </a:rPr>
              <a:t>derfor </a:t>
            </a:r>
            <a:r>
              <a:rPr lang="da-DK" altLang="da-DK" sz="1800" dirty="0" smtClean="0">
                <a:ea typeface="ＭＳ Ｐゴシック" pitchFamily="34" charset="-128"/>
              </a:rPr>
              <a:t>særdeles velegnet </a:t>
            </a:r>
            <a:r>
              <a:rPr lang="da-DK" altLang="da-DK" sz="1800" dirty="0">
                <a:ea typeface="ＭＳ Ｐゴシック" pitchFamily="34" charset="-128"/>
              </a:rPr>
              <a:t>for </a:t>
            </a:r>
            <a:r>
              <a:rPr lang="da-DK" altLang="da-DK" sz="1800" dirty="0" smtClean="0">
                <a:ea typeface="ＭＳ Ｐゴシック" pitchFamily="34" charset="-128"/>
              </a:rPr>
              <a:t>nye programmerer</a:t>
            </a:r>
          </a:p>
          <a:p>
            <a:pPr lvl="1">
              <a:spcBef>
                <a:spcPts val="600"/>
              </a:spcBef>
            </a:pPr>
            <a:r>
              <a:rPr lang="da-DK" altLang="da-DK" sz="1800" dirty="0" smtClean="0">
                <a:ea typeface="ＭＳ Ｐゴシック" pitchFamily="34" charset="-128"/>
              </a:rPr>
              <a:t>Man kan let "lege" med programmer og udføre deres metoder uden at kende deres detaljerede indhold (Java kode)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Andre Java editorer er mere komplekse at bruge, men stiller til gengæld flere faciliteter til rådighed</a:t>
            </a:r>
          </a:p>
          <a:p>
            <a:pPr lvl="1">
              <a:spcBef>
                <a:spcPts val="600"/>
              </a:spcBef>
              <a:buFontTx/>
              <a:buChar char="–"/>
            </a:pPr>
            <a:r>
              <a:rPr lang="da-DK" altLang="da-DK" sz="1800" spc="-40" dirty="0">
                <a:ea typeface="ＭＳ Ｐゴシック" pitchFamily="34" charset="-128"/>
              </a:rPr>
              <a:t>De kan f.eks. automatisk generere kode for konstruktører, accessormetoder</a:t>
            </a:r>
            <a:r>
              <a:rPr lang="da-DK" altLang="da-DK" sz="1800" dirty="0">
                <a:ea typeface="ＭＳ Ｐゴシック" pitchFamily="34" charset="-128"/>
              </a:rPr>
              <a:t> og import statements (det I ikke måtte bruge under køreprøverne)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Mange af vores studerende bruger </a:t>
            </a:r>
            <a:r>
              <a:rPr lang="da-DK" altLang="da-DK" b="1" kern="0" dirty="0" err="1" smtClean="0">
                <a:solidFill>
                  <a:srgbClr val="008000"/>
                </a:solidFill>
                <a:ea typeface="ＭＳ Ｐゴシック" pitchFamily="34" charset="-128"/>
                <a:cs typeface="ＭＳ Ｐゴシック" pitchFamily="-65" charset="-128"/>
              </a:rPr>
              <a:t>IntelliJ</a:t>
            </a:r>
            <a:r>
              <a:rPr lang="da-DK" altLang="da-DK" b="1" kern="0" dirty="0" smtClean="0">
                <a:solidFill>
                  <a:srgbClr val="A50021"/>
                </a:solidFill>
                <a:ea typeface="ＭＳ Ｐゴシック" pitchFamily="34" charset="-128"/>
                <a:cs typeface="ＭＳ Ｐゴシック" pitchFamily="-65" charset="-128"/>
              </a:rPr>
              <a:t> udviklingsmiljøet</a:t>
            </a:r>
          </a:p>
          <a:p>
            <a:pPr lvl="1">
              <a:spcBef>
                <a:spcPts val="600"/>
              </a:spcBef>
            </a:pPr>
            <a:r>
              <a:rPr lang="da-DK" altLang="da-DK" sz="1800" dirty="0">
                <a:ea typeface="ＭＳ Ｐゴシック" pitchFamily="34" charset="-128"/>
              </a:rPr>
              <a:t>Det er </a:t>
            </a:r>
            <a:r>
              <a:rPr lang="da-DK" altLang="da-DK" sz="1800" b="1" dirty="0">
                <a:solidFill>
                  <a:srgbClr val="008000"/>
                </a:solidFill>
                <a:ea typeface="ＭＳ Ｐゴシック" pitchFamily="34" charset="-128"/>
              </a:rPr>
              <a:t>frivilligt</a:t>
            </a:r>
            <a:r>
              <a:rPr lang="da-DK" altLang="da-DK" sz="1800" dirty="0">
                <a:ea typeface="ＭＳ Ｐゴシック" pitchFamily="34" charset="-128"/>
              </a:rPr>
              <a:t> om I vil skifte til </a:t>
            </a:r>
            <a:r>
              <a:rPr lang="da-DK" altLang="da-DK" sz="1800" dirty="0" err="1" smtClean="0">
                <a:ea typeface="ＭＳ Ｐゴシック" pitchFamily="34" charset="-128"/>
              </a:rPr>
              <a:t>IntelliJ</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Hvis I er tilfreds med </a:t>
            </a:r>
            <a:r>
              <a:rPr lang="da-DK" altLang="da-DK" sz="1800" dirty="0" smtClean="0">
                <a:ea typeface="ＭＳ Ｐゴシック" pitchFamily="34" charset="-128"/>
              </a:rPr>
              <a:t>BlueJ, kan I sagtens fortsætte med den kurset ud</a:t>
            </a:r>
            <a:endParaRPr lang="da-DK" altLang="da-DK" sz="1800" dirty="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Mere information om start af Java fra konsol samt brug af </a:t>
            </a:r>
            <a:r>
              <a:rPr lang="da-DK" altLang="da-DK" b="1" kern="0" dirty="0" err="1" smtClean="0">
                <a:solidFill>
                  <a:srgbClr val="A50021"/>
                </a:solidFill>
                <a:ea typeface="ＭＳ Ｐゴシック" pitchFamily="34" charset="-128"/>
                <a:cs typeface="ＭＳ Ｐゴシック" pitchFamily="-65" charset="-128"/>
              </a:rPr>
              <a:t>InteliJ</a:t>
            </a:r>
            <a:endParaRPr lang="da-DK" altLang="da-DK" b="1" kern="0" dirty="0" smtClean="0">
              <a:solidFill>
                <a:srgbClr val="A50021"/>
              </a:solidFill>
              <a:ea typeface="ＭＳ Ｐゴシック" pitchFamily="34" charset="-128"/>
              <a:cs typeface="ＭＳ Ｐゴシック" pitchFamily="-65" charset="-128"/>
            </a:endParaRPr>
          </a:p>
          <a:p>
            <a:pPr lvl="1">
              <a:spcBef>
                <a:spcPts val="400"/>
              </a:spcBef>
            </a:pPr>
            <a:r>
              <a:rPr lang="da-DK" altLang="da-DK" sz="1800" dirty="0" smtClean="0">
                <a:ea typeface="ＭＳ Ｐゴシック" pitchFamily="34" charset="-128"/>
              </a:rPr>
              <a:t>To videoer </a:t>
            </a:r>
            <a:r>
              <a:rPr lang="da-DK" altLang="da-DK" sz="1800" dirty="0">
                <a:ea typeface="ＭＳ Ｐゴシック" pitchFamily="34" charset="-128"/>
              </a:rPr>
              <a:t>under uge 9: </a:t>
            </a:r>
            <a:r>
              <a:rPr lang="da-DK" altLang="da-DK" sz="1800" b="1" dirty="0">
                <a:solidFill>
                  <a:srgbClr val="008000"/>
                </a:solidFill>
                <a:ea typeface="ＭＳ Ｐゴシック" pitchFamily="34" charset="-128"/>
              </a:rPr>
              <a:t>Java uden BlueJ</a:t>
            </a:r>
            <a:r>
              <a:rPr lang="da-DK" altLang="da-DK" sz="1800" dirty="0">
                <a:ea typeface="ＭＳ Ｐゴシック" pitchFamily="34" charset="-128"/>
              </a:rPr>
              <a:t> og </a:t>
            </a:r>
            <a:r>
              <a:rPr lang="da-DK" altLang="da-DK" sz="1800" b="1" dirty="0">
                <a:solidFill>
                  <a:srgbClr val="008000"/>
                </a:solidFill>
                <a:ea typeface="ＭＳ Ｐゴシック" pitchFamily="34" charset="-128"/>
              </a:rPr>
              <a:t>Brug af </a:t>
            </a:r>
            <a:r>
              <a:rPr lang="da-DK" altLang="da-DK" sz="1800" b="1" dirty="0" err="1" smtClean="0">
                <a:solidFill>
                  <a:srgbClr val="008000"/>
                </a:solidFill>
                <a:ea typeface="ＭＳ Ｐゴシック" pitchFamily="34" charset="-128"/>
              </a:rPr>
              <a:t>IntelliJ</a:t>
            </a:r>
            <a:endParaRPr lang="da-DK" altLang="da-DK" sz="1800" dirty="0">
              <a:solidFill>
                <a:srgbClr val="008000"/>
              </a:solidFill>
              <a:ea typeface="ＭＳ Ｐゴシック" pitchFamily="34" charset="-128"/>
            </a:endParaRPr>
          </a:p>
          <a:p>
            <a:pPr lvl="1">
              <a:spcBef>
                <a:spcPts val="400"/>
              </a:spcBef>
            </a:pPr>
            <a:r>
              <a:rPr lang="da-DK" altLang="da-DK" sz="1800" dirty="0" smtClean="0">
                <a:ea typeface="ＭＳ Ｐゴシック" pitchFamily="34" charset="-128"/>
              </a:rPr>
              <a:t>Appendix </a:t>
            </a:r>
            <a:r>
              <a:rPr lang="da-DK" altLang="da-DK" sz="1800" dirty="0">
                <a:ea typeface="ＭＳ Ｐゴシック" pitchFamily="34" charset="-128"/>
              </a:rPr>
              <a:t>E i BlueJ </a:t>
            </a:r>
            <a:r>
              <a:rPr lang="da-DK" altLang="da-DK" sz="1800" dirty="0" smtClean="0">
                <a:ea typeface="ＭＳ Ｐゴシック" pitchFamily="34" charset="-128"/>
              </a:rPr>
              <a:t>bogen</a:t>
            </a:r>
          </a:p>
          <a:p>
            <a:pPr lvl="1">
              <a:spcBef>
                <a:spcPts val="600"/>
              </a:spcBef>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15</a:t>
            </a:fld>
            <a:endParaRPr lang="da-DK" altLang="da-DK" dirty="0"/>
          </a:p>
        </p:txBody>
      </p:sp>
    </p:spTree>
    <p:extLst>
      <p:ext uri="{BB962C8B-B14F-4D97-AF65-F5344CB8AC3E}">
        <p14:creationId xmlns:p14="http://schemas.microsoft.com/office/powerpoint/2010/main" val="170238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0"/>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Principper for </a:t>
            </a:r>
            <a:r>
              <a:rPr lang="da-DK" altLang="da-DK" sz="3200" dirty="0" smtClean="0">
                <a:ea typeface="ＭＳ Ｐゴシック" pitchFamily="34" charset="-128"/>
              </a:rPr>
              <a:t>design </a:t>
            </a:r>
            <a:r>
              <a:rPr lang="da-DK" altLang="da-DK" sz="3200" dirty="0">
                <a:ea typeface="ＭＳ Ｐゴシック" pitchFamily="34" charset="-128"/>
              </a:rPr>
              <a:t>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5" name="Content Placeholder 2"/>
          <p:cNvSpPr txBox="1">
            <a:spLocks/>
          </p:cNvSpPr>
          <p:nvPr/>
        </p:nvSpPr>
        <p:spPr bwMode="auto">
          <a:xfrm>
            <a:off x="605798" y="1052736"/>
            <a:ext cx="8286681"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0"/>
            <a:r>
              <a:rPr lang="da-DK" altLang="da-DK" sz="2000" dirty="0" smtClean="0">
                <a:ea typeface="ＭＳ Ｐゴシック" pitchFamily="34" charset="-128"/>
              </a:rPr>
              <a:t>Software er ikke noget, der laves på kort tid for derefter at forblive uændret i al sin levetid</a:t>
            </a:r>
          </a:p>
          <a:p>
            <a:pPr lvl="1">
              <a:spcBef>
                <a:spcPts val="600"/>
              </a:spcBef>
            </a:pPr>
            <a:r>
              <a:rPr lang="da-DK" altLang="da-DK" sz="1800" dirty="0" smtClean="0">
                <a:ea typeface="ＭＳ Ｐゴシック" pitchFamily="34" charset="-128"/>
              </a:rPr>
              <a:t>Software vedligeholdes (rettes, udvides, tilpasses, </a:t>
            </a:r>
            <a:r>
              <a:rPr lang="da-DK" altLang="da-DK" sz="1800" dirty="0">
                <a:ea typeface="ＭＳ Ｐゴシック" pitchFamily="34" charset="-128"/>
              </a:rPr>
              <a:t>porteres,</a:t>
            </a:r>
            <a:r>
              <a:rPr lang="da-DK" altLang="da-DK" sz="1800" dirty="0" smtClean="0">
                <a:ea typeface="ＭＳ Ｐゴシック" pitchFamily="34" charset="-128"/>
              </a:rPr>
              <a:t> …)</a:t>
            </a:r>
          </a:p>
          <a:p>
            <a:pPr lvl="1">
              <a:spcBef>
                <a:spcPts val="600"/>
              </a:spcBef>
            </a:pPr>
            <a:r>
              <a:rPr lang="da-DK" altLang="da-DK" sz="1800" dirty="0" smtClean="0">
                <a:ea typeface="ＭＳ Ｐゴシック" pitchFamily="34" charset="-128"/>
              </a:rPr>
              <a:t>Mange forskellige mennesker er involveret</a:t>
            </a:r>
            <a:r>
              <a:rPr lang="da-DK" altLang="da-DK" sz="1800" dirty="0">
                <a:ea typeface="ＭＳ Ｐゴシック" pitchFamily="34" charset="-128"/>
              </a:rPr>
              <a:t> </a:t>
            </a:r>
            <a:r>
              <a:rPr lang="da-DK" altLang="da-DK" sz="1800" dirty="0" smtClean="0">
                <a:ea typeface="ＭＳ Ｐゴシック" pitchFamily="34" charset="-128"/>
              </a:rPr>
              <a:t>med en tidsmæssig udstrækning på flere årtier</a:t>
            </a:r>
          </a:p>
          <a:p>
            <a:pPr lvl="1">
              <a:spcBef>
                <a:spcPts val="600"/>
              </a:spcBef>
            </a:pPr>
            <a:r>
              <a:rPr lang="da-DK" altLang="da-DK" sz="1800" dirty="0" smtClean="0">
                <a:ea typeface="ＭＳ Ｐゴシック" pitchFamily="34" charset="-128"/>
              </a:rPr>
              <a:t>Software overlever kun, hvis det kan vedligeholdes – ellers har det kort levetid (og dårlig økonomi)</a:t>
            </a:r>
          </a:p>
          <a:p>
            <a:pPr lvl="0">
              <a:spcBef>
                <a:spcPts val="1800"/>
              </a:spcBef>
            </a:pPr>
            <a:r>
              <a:rPr lang="da-DK" altLang="da-DK" sz="2000" dirty="0" smtClean="0">
                <a:ea typeface="ＭＳ Ｐゴシック" pitchFamily="34" charset="-128"/>
              </a:rPr>
              <a:t>Seks principper </a:t>
            </a:r>
            <a:r>
              <a:rPr lang="da-DK" altLang="da-DK" sz="2000" dirty="0">
                <a:ea typeface="ＭＳ Ｐゴシック" pitchFamily="34" charset="-128"/>
              </a:rPr>
              <a:t>for design af klasser – så de bliver lette(re) at </a:t>
            </a:r>
            <a:r>
              <a:rPr lang="da-DK" altLang="da-DK" sz="2000" dirty="0" smtClean="0">
                <a:ea typeface="ＭＳ Ｐゴシック" pitchFamily="34" charset="-128"/>
              </a:rPr>
              <a:t>læse, vedligeholde og genbruge</a:t>
            </a:r>
            <a:endParaRPr lang="da-DK" altLang="da-DK" sz="2000" dirty="0">
              <a:ea typeface="ＭＳ Ｐゴシック" pitchFamily="34" charset="-128"/>
            </a:endParaRPr>
          </a:p>
          <a:p>
            <a:pPr lvl="1">
              <a:spcBef>
                <a:spcPts val="600"/>
              </a:spcBef>
            </a:pPr>
            <a:r>
              <a:rPr lang="da-DK" altLang="da-DK" sz="1800" dirty="0">
                <a:ea typeface="ＭＳ Ｐゴシック" pitchFamily="34" charset="-128"/>
              </a:rPr>
              <a:t>Undgå </a:t>
            </a:r>
            <a:r>
              <a:rPr lang="da-DK" altLang="da-DK" sz="1800" dirty="0" smtClean="0">
                <a:ea typeface="ＭＳ Ｐゴシック" pitchFamily="34" charset="-128"/>
              </a:rPr>
              <a:t>kodedublering </a:t>
            </a:r>
            <a:r>
              <a:rPr lang="da-DK" altLang="da-DK" sz="1800" dirty="0">
                <a:ea typeface="ＭＳ Ｐゴシック" pitchFamily="34" charset="-128"/>
              </a:rPr>
              <a:t>(</a:t>
            </a:r>
            <a:r>
              <a:rPr lang="en-GB" altLang="da-DK" sz="1800" dirty="0">
                <a:ea typeface="ＭＳ Ｐゴシック" pitchFamily="34" charset="-128"/>
              </a:rPr>
              <a:t>code duplication</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Løs kobling mellem klasserne (</a:t>
            </a:r>
            <a:r>
              <a:rPr lang="en-GB" altLang="da-DK" sz="1800" dirty="0">
                <a:ea typeface="ＭＳ Ｐゴシック" pitchFamily="34" charset="-128"/>
              </a:rPr>
              <a:t>loose coupling</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Sammenhængende klasser og metoder (</a:t>
            </a:r>
            <a:r>
              <a:rPr lang="en-GB" altLang="da-DK" sz="1800" dirty="0">
                <a:ea typeface="ＭＳ Ｐゴシック" pitchFamily="34" charset="-128"/>
              </a:rPr>
              <a:t>cohesion</a:t>
            </a:r>
            <a:r>
              <a:rPr lang="da-DK" altLang="da-DK" sz="1800" dirty="0">
                <a:ea typeface="ＭＳ Ｐゴシック" pitchFamily="34" charset="-128"/>
              </a:rPr>
              <a:t>)</a:t>
            </a:r>
          </a:p>
          <a:p>
            <a:pPr lvl="1">
              <a:spcBef>
                <a:spcPts val="600"/>
              </a:spcBef>
            </a:pPr>
            <a:r>
              <a:rPr lang="en-US" altLang="da-DK" sz="1800" dirty="0" smtClean="0">
                <a:ea typeface="ＭＳ Ｐゴシック" pitchFamily="34" charset="-128"/>
              </a:rPr>
              <a:t>Responsibility-driven</a:t>
            </a:r>
            <a:r>
              <a:rPr lang="en-GB" altLang="da-DK" sz="1800" dirty="0" smtClean="0">
                <a:ea typeface="ＭＳ Ｐゴシック" pitchFamily="34" charset="-128"/>
              </a:rPr>
              <a:t> design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Tænk fremad (</a:t>
            </a:r>
            <a:r>
              <a:rPr lang="en-GB" altLang="da-DK" sz="1800" dirty="0">
                <a:ea typeface="ＭＳ Ｐゴシック" pitchFamily="34" charset="-128"/>
              </a:rPr>
              <a:t>think ahead</a:t>
            </a:r>
            <a:r>
              <a:rPr lang="da-DK" altLang="da-DK" sz="1800" dirty="0">
                <a:ea typeface="ＭＳ Ｐゴシック" pitchFamily="34" charset="-128"/>
              </a:rPr>
              <a:t>)</a:t>
            </a:r>
          </a:p>
          <a:p>
            <a:pPr lvl="1">
              <a:spcBef>
                <a:spcPts val="600"/>
              </a:spcBef>
            </a:pPr>
            <a:r>
              <a:rPr lang="da-DK" altLang="da-DK" sz="1800" dirty="0" smtClean="0">
                <a:ea typeface="ＭＳ Ｐゴシック" pitchFamily="34" charset="-128"/>
              </a:rPr>
              <a:t>Regelmæssig omstrukturering (</a:t>
            </a:r>
            <a:r>
              <a:rPr lang="da-DK" altLang="da-DK" sz="1800" dirty="0" err="1" smtClean="0">
                <a:ea typeface="ＭＳ Ｐゴシック" pitchFamily="34" charset="-128"/>
              </a:rPr>
              <a:t>refactoring</a:t>
            </a:r>
            <a:r>
              <a:rPr lang="da-DK" altLang="da-DK" sz="1800" dirty="0" smtClean="0">
                <a:ea typeface="ＭＳ Ｐゴシック" pitchFamily="34" charset="-128"/>
              </a:rPr>
              <a:t>)</a:t>
            </a:r>
            <a:endParaRPr lang="da-DK" altLang="da-DK" sz="1800" dirty="0">
              <a:ea typeface="ＭＳ Ｐゴシック" pitchFamily="34" charset="-128"/>
            </a:endParaRPr>
          </a:p>
          <a:p>
            <a:pPr lvl="1">
              <a:spcBef>
                <a:spcPts val="400"/>
              </a:spcBef>
            </a:pPr>
            <a:endParaRPr lang="da-DK" altLang="da-DK" sz="1800" dirty="0" smtClean="0">
              <a:ea typeface="ＭＳ Ｐゴシック" pitchFamily="34" charset="-128"/>
            </a:endParaRPr>
          </a:p>
        </p:txBody>
      </p:sp>
    </p:spTree>
    <p:extLst>
      <p:ext uri="{BB962C8B-B14F-4D97-AF65-F5344CB8AC3E}">
        <p14:creationId xmlns:p14="http://schemas.microsoft.com/office/powerpoint/2010/main" val="16524918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Undgå dublering af kode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7" name="Content Placeholder 2"/>
          <p:cNvSpPr txBox="1">
            <a:spLocks/>
          </p:cNvSpPr>
          <p:nvPr/>
        </p:nvSpPr>
        <p:spPr bwMode="auto">
          <a:xfrm>
            <a:off x="608806" y="1052736"/>
            <a:ext cx="821166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Vi vil gerne undgå at samme kode (sekvens af sætninger) forekommer flere steder</a:t>
            </a:r>
          </a:p>
          <a:p>
            <a:pPr lvl="1">
              <a:spcBef>
                <a:spcPts val="600"/>
              </a:spcBef>
            </a:pPr>
            <a:r>
              <a:rPr lang="da-DK" altLang="da-DK" sz="1800" dirty="0">
                <a:ea typeface="ＭＳ Ｐゴシック" pitchFamily="34" charset="-128"/>
              </a:rPr>
              <a:t>Sparer </a:t>
            </a:r>
            <a:r>
              <a:rPr lang="da-DK" altLang="da-DK" sz="1800" dirty="0" smtClean="0">
                <a:ea typeface="ＭＳ Ｐゴシック" pitchFamily="34" charset="-128"/>
              </a:rPr>
              <a:t>tid både for dem, der skriver koden, og for dem, der skal læse og forstå koden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Gør koden </a:t>
            </a:r>
            <a:r>
              <a:rPr lang="da-DK" altLang="da-DK" sz="1800" dirty="0" smtClean="0">
                <a:ea typeface="ＭＳ Ｐゴシック" pitchFamily="34" charset="-128"/>
              </a:rPr>
              <a:t>meget lettere </a:t>
            </a:r>
            <a:r>
              <a:rPr lang="da-DK" altLang="da-DK" sz="1800" dirty="0">
                <a:ea typeface="ＭＳ Ｐゴシック" pitchFamily="34" charset="-128"/>
              </a:rPr>
              <a:t>at </a:t>
            </a:r>
            <a:r>
              <a:rPr lang="da-DK" altLang="da-DK" sz="1800" dirty="0" smtClean="0">
                <a:ea typeface="ＭＳ Ｐゴシック" pitchFamily="34" charset="-128"/>
              </a:rPr>
              <a:t>vedligeholde, idet man kun skal rette et sted</a:t>
            </a:r>
          </a:p>
          <a:p>
            <a:pPr lvl="1">
              <a:spcBef>
                <a:spcPts val="600"/>
              </a:spcBef>
            </a:pPr>
            <a:r>
              <a:rPr lang="da-DK" altLang="da-DK" sz="1800" dirty="0">
                <a:ea typeface="ＭＳ Ｐゴシック" pitchFamily="34" charset="-128"/>
              </a:rPr>
              <a:t>M</a:t>
            </a:r>
            <a:r>
              <a:rPr lang="da-DK" altLang="da-DK" sz="1800" dirty="0" smtClean="0">
                <a:ea typeface="ＭＳ Ｐゴシック" pitchFamily="34" charset="-128"/>
              </a:rPr>
              <a:t>an undgår inkonsistente versioner, hvor en rettelse er foretaget nogle steder, men glemt andre steder</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Fire vigtige midler til at </a:t>
            </a:r>
            <a:r>
              <a:rPr lang="da-DK" altLang="da-DK" b="1" kern="0" dirty="0">
                <a:solidFill>
                  <a:srgbClr val="A50021"/>
                </a:solidFill>
                <a:ea typeface="ＭＳ Ｐゴシック" pitchFamily="34" charset="-128"/>
                <a:cs typeface="ＭＳ Ｐゴシック" pitchFamily="-65" charset="-128"/>
              </a:rPr>
              <a:t>undgå </a:t>
            </a:r>
            <a:r>
              <a:rPr lang="da-DK" altLang="da-DK" b="1" kern="0" dirty="0" smtClean="0">
                <a:solidFill>
                  <a:srgbClr val="A50021"/>
                </a:solidFill>
                <a:ea typeface="ＭＳ Ｐゴシック" pitchFamily="34" charset="-128"/>
                <a:cs typeface="ＭＳ Ｐゴシック" pitchFamily="-65" charset="-128"/>
              </a:rPr>
              <a:t>kodedublering</a:t>
            </a:r>
          </a:p>
          <a:p>
            <a:pPr lvl="1">
              <a:spcBef>
                <a:spcPts val="600"/>
              </a:spcBef>
            </a:pPr>
            <a:r>
              <a:rPr lang="da-DK" altLang="da-DK" sz="1800" dirty="0" smtClean="0">
                <a:ea typeface="ＭＳ Ｐゴシック" pitchFamily="34" charset="-128"/>
              </a:rPr>
              <a:t>Indpakning i </a:t>
            </a:r>
            <a:r>
              <a:rPr lang="da-DK" altLang="da-DK" sz="1800" b="1" dirty="0" smtClean="0">
                <a:solidFill>
                  <a:srgbClr val="008000"/>
                </a:solidFill>
                <a:ea typeface="ＭＳ Ｐゴシック" pitchFamily="34" charset="-128"/>
              </a:rPr>
              <a:t>løkke</a:t>
            </a:r>
            <a:r>
              <a:rPr lang="da-DK" altLang="da-DK" sz="1800" dirty="0" smtClean="0">
                <a:ea typeface="ＭＳ Ｐゴシック" pitchFamily="34" charset="-128"/>
              </a:rPr>
              <a:t> (hvor kroppen udføres mange gange)</a:t>
            </a:r>
          </a:p>
          <a:p>
            <a:pPr lvl="1">
              <a:spcBef>
                <a:spcPts val="600"/>
              </a:spcBef>
            </a:pPr>
            <a:r>
              <a:rPr lang="da-DK" altLang="da-DK" sz="1800" dirty="0" smtClean="0">
                <a:ea typeface="ＭＳ Ｐゴシック" pitchFamily="34" charset="-128"/>
              </a:rPr>
              <a:t>Indpakning </a:t>
            </a:r>
            <a:r>
              <a:rPr lang="da-DK" altLang="da-DK" sz="1800" dirty="0">
                <a:ea typeface="ＭＳ Ｐゴシック" pitchFamily="34" charset="-128"/>
              </a:rPr>
              <a:t>i </a:t>
            </a:r>
            <a:r>
              <a:rPr lang="da-DK" altLang="da-DK" sz="1800" b="1" dirty="0">
                <a:solidFill>
                  <a:srgbClr val="008000"/>
                </a:solidFill>
                <a:ea typeface="ＭＳ Ｐゴシック" pitchFamily="34" charset="-128"/>
              </a:rPr>
              <a:t>hjæl</a:t>
            </a:r>
            <a:r>
              <a:rPr lang="da-DK" altLang="da-DK" sz="1800" b="1" dirty="0" smtClean="0">
                <a:solidFill>
                  <a:srgbClr val="008000"/>
                </a:solidFill>
                <a:ea typeface="ＭＳ Ｐゴシック" pitchFamily="34" charset="-128"/>
              </a:rPr>
              <a:t>pemetode</a:t>
            </a:r>
            <a:r>
              <a:rPr lang="da-DK" altLang="da-DK" sz="1800" dirty="0" smtClean="0">
                <a:ea typeface="ＭＳ Ｐゴシック" pitchFamily="34" charset="-128"/>
              </a:rPr>
              <a:t> </a:t>
            </a:r>
            <a:r>
              <a:rPr lang="da-DK" altLang="da-DK" sz="1800" dirty="0">
                <a:ea typeface="ＭＳ Ｐゴシック" pitchFamily="34" charset="-128"/>
              </a:rPr>
              <a:t>(private or public</a:t>
            </a:r>
            <a:r>
              <a:rPr lang="da-DK" altLang="da-DK" sz="1800" dirty="0" smtClean="0">
                <a:ea typeface="ＭＳ Ｐゴシック" pitchFamily="34" charset="-128"/>
              </a:rPr>
              <a:t>)</a:t>
            </a:r>
          </a:p>
          <a:p>
            <a:pPr lvl="1">
              <a:spcBef>
                <a:spcPts val="600"/>
              </a:spcBef>
            </a:pPr>
            <a:r>
              <a:rPr lang="da-DK" altLang="da-DK" sz="1800" dirty="0" smtClean="0">
                <a:ea typeface="ＭＳ Ｐゴシック" pitchFamily="34" charset="-128"/>
              </a:rPr>
              <a:t>God </a:t>
            </a:r>
            <a:r>
              <a:rPr lang="da-DK" altLang="da-DK" sz="1800" b="1" dirty="0" smtClean="0">
                <a:solidFill>
                  <a:srgbClr val="008000"/>
                </a:solidFill>
                <a:ea typeface="ＭＳ Ｐゴシック" pitchFamily="34" charset="-128"/>
              </a:rPr>
              <a:t>parametrisering</a:t>
            </a:r>
            <a:r>
              <a:rPr lang="da-DK" altLang="da-DK" sz="1800" dirty="0" smtClean="0">
                <a:ea typeface="ＭＳ Ｐゴシック" pitchFamily="34" charset="-128"/>
              </a:rPr>
              <a:t> af metoder, så man kan nøjes med én metode, i stedet for at have flere, der ligner hinanden</a:t>
            </a:r>
          </a:p>
          <a:p>
            <a:pPr lvl="1">
              <a:spcBef>
                <a:spcPts val="600"/>
              </a:spcBef>
            </a:pPr>
            <a:r>
              <a:rPr lang="da-DK" altLang="da-DK" sz="1800" dirty="0" smtClean="0">
                <a:ea typeface="ＭＳ Ｐゴシック" pitchFamily="34" charset="-128"/>
              </a:rPr>
              <a:t>I kapitel 10 skal vi se, at </a:t>
            </a:r>
            <a:r>
              <a:rPr lang="da-DK" altLang="da-DK" sz="1800" b="1" dirty="0" smtClean="0">
                <a:solidFill>
                  <a:srgbClr val="008000"/>
                </a:solidFill>
                <a:ea typeface="ＭＳ Ｐゴシック" pitchFamily="34" charset="-128"/>
              </a:rPr>
              <a:t>subklasser</a:t>
            </a:r>
            <a:r>
              <a:rPr lang="da-DK" altLang="da-DK" sz="1800" dirty="0" smtClean="0">
                <a:ea typeface="ＭＳ Ｐゴシック" pitchFamily="34" charset="-128"/>
              </a:rPr>
              <a:t> (med nedarvning) er fortrinlige til at undgå dublering af feltvariabler og deres tilhørende accessor og mutator metoder</a:t>
            </a:r>
          </a:p>
        </p:txBody>
      </p:sp>
    </p:spTree>
    <p:extLst>
      <p:ext uri="{BB962C8B-B14F-4D97-AF65-F5344CB8AC3E}">
        <p14:creationId xmlns:p14="http://schemas.microsoft.com/office/powerpoint/2010/main" val="19401304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Løs kobling mellem klasserne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Klasser interagerer med hinanden via deres metoder og konstruktører</a:t>
            </a:r>
          </a:p>
          <a:p>
            <a:pPr lvl="1">
              <a:spcBef>
                <a:spcPts val="600"/>
              </a:spcBef>
            </a:pPr>
            <a:r>
              <a:rPr lang="da-DK" altLang="da-DK" sz="1800" dirty="0" smtClean="0">
                <a:ea typeface="ＭＳ Ｐゴシック" pitchFamily="34" charset="-128"/>
              </a:rPr>
              <a:t>Vi vil gerne kunne </a:t>
            </a:r>
            <a:r>
              <a:rPr lang="da-DK" altLang="da-DK" sz="1800" dirty="0">
                <a:ea typeface="ＭＳ Ｐゴシック" pitchFamily="34" charset="-128"/>
              </a:rPr>
              <a:t>ændre </a:t>
            </a:r>
            <a:r>
              <a:rPr lang="da-DK" altLang="da-DK" sz="1800" dirty="0" smtClean="0">
                <a:ea typeface="ＭＳ Ｐゴシック" pitchFamily="34" charset="-128"/>
              </a:rPr>
              <a:t>implementationen af </a:t>
            </a:r>
            <a:r>
              <a:rPr lang="da-DK" altLang="da-DK" sz="1800" dirty="0">
                <a:ea typeface="ＭＳ Ｐゴシック" pitchFamily="34" charset="-128"/>
              </a:rPr>
              <a:t>en klasse, uden at skulle </a:t>
            </a:r>
            <a:r>
              <a:rPr lang="da-DK" altLang="da-DK" sz="1800" dirty="0" smtClean="0">
                <a:ea typeface="ＭＳ Ｐゴシック" pitchFamily="34" charset="-128"/>
              </a:rPr>
              <a:t>ændre implementationen af alle de klasser, der bruger den</a:t>
            </a:r>
          </a:p>
          <a:p>
            <a:pPr lvl="1">
              <a:spcBef>
                <a:spcPts val="600"/>
              </a:spcBef>
            </a:pPr>
            <a:r>
              <a:rPr lang="da-DK" altLang="da-DK" sz="1800" dirty="0" smtClean="0">
                <a:ea typeface="ＭＳ Ｐゴシック" pitchFamily="34" charset="-128"/>
              </a:rPr>
              <a:t>Klasser </a:t>
            </a:r>
            <a:r>
              <a:rPr lang="da-DK" altLang="da-DK" sz="1800" dirty="0">
                <a:ea typeface="ＭＳ Ｐゴシック" pitchFamily="34" charset="-128"/>
              </a:rPr>
              <a:t>der opfylder dette </a:t>
            </a:r>
            <a:r>
              <a:rPr lang="da-DK" altLang="da-DK" sz="1800" dirty="0" smtClean="0">
                <a:ea typeface="ＭＳ Ｐゴシック" pitchFamily="34" charset="-128"/>
              </a:rPr>
              <a:t>siges at være </a:t>
            </a:r>
            <a:r>
              <a:rPr lang="da-DK" altLang="da-DK" sz="1800" b="1" dirty="0" smtClean="0">
                <a:solidFill>
                  <a:srgbClr val="008000"/>
                </a:solidFill>
                <a:ea typeface="ＭＳ Ｐゴシック" pitchFamily="34" charset="-128"/>
              </a:rPr>
              <a:t>løst </a:t>
            </a:r>
            <a:r>
              <a:rPr lang="da-DK" altLang="da-DK" sz="1800" b="1" dirty="0">
                <a:solidFill>
                  <a:srgbClr val="008000"/>
                </a:solidFill>
                <a:ea typeface="ＭＳ Ｐゴシック" pitchFamily="34" charset="-128"/>
              </a:rPr>
              <a:t>koblede</a:t>
            </a:r>
          </a:p>
          <a:p>
            <a:pPr>
              <a:spcBef>
                <a:spcPts val="1800"/>
              </a:spcBef>
            </a:pPr>
            <a:r>
              <a:rPr lang="da-DK" altLang="da-DK" sz="2000" dirty="0" smtClean="0">
                <a:ea typeface="ＭＳ Ｐゴシック" pitchFamily="34" charset="-128"/>
              </a:rPr>
              <a:t>Feltvariabler skal være private</a:t>
            </a:r>
            <a:r>
              <a:rPr lang="da-DK" altLang="da-DK" sz="2000" dirty="0">
                <a:ea typeface="ＭＳ Ｐゴシック" pitchFamily="34" charset="-128"/>
              </a:rPr>
              <a:t>, således at de kan </a:t>
            </a:r>
            <a:r>
              <a:rPr lang="da-DK" altLang="da-DK" sz="2000" dirty="0" smtClean="0">
                <a:ea typeface="ＭＳ Ｐゴシック" pitchFamily="34" charset="-128"/>
              </a:rPr>
              <a:t>ændres uden </a:t>
            </a:r>
            <a:r>
              <a:rPr lang="da-DK" altLang="da-DK" sz="2000" dirty="0">
                <a:ea typeface="ＭＳ Ｐゴシック" pitchFamily="34" charset="-128"/>
              </a:rPr>
              <a:t>at </a:t>
            </a:r>
            <a:r>
              <a:rPr lang="da-DK" altLang="da-DK" sz="2000" dirty="0" smtClean="0">
                <a:ea typeface="ＭＳ Ｐゴシック" pitchFamily="34" charset="-128"/>
              </a:rPr>
              <a:t>genere andre klasser</a:t>
            </a:r>
            <a:endParaRPr lang="da-DK" altLang="da-DK" sz="2000" dirty="0">
              <a:ea typeface="ＭＳ Ｐゴシック" pitchFamily="34" charset="-128"/>
            </a:endParaRPr>
          </a:p>
          <a:p>
            <a:pPr lvl="1">
              <a:spcBef>
                <a:spcPts val="600"/>
              </a:spcBef>
            </a:pPr>
            <a:r>
              <a:rPr lang="da-DK" altLang="da-DK" sz="1800" dirty="0" smtClean="0">
                <a:ea typeface="ＭＳ Ｐゴシック" pitchFamily="34" charset="-128"/>
              </a:rPr>
              <a:t>Når feltvariabler er private, kan andre klasser kun tilgå dem via deres accessor </a:t>
            </a:r>
            <a:r>
              <a:rPr lang="da-DK" altLang="da-DK" sz="1800" dirty="0">
                <a:ea typeface="ＭＳ Ｐゴシック" pitchFamily="34" charset="-128"/>
              </a:rPr>
              <a:t>og </a:t>
            </a:r>
            <a:r>
              <a:rPr lang="da-DK" altLang="da-DK" sz="1800" dirty="0" smtClean="0">
                <a:ea typeface="ＭＳ Ｐゴシック" pitchFamily="34" charset="-128"/>
              </a:rPr>
              <a:t>mutator metoder</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isse metoder er lette at lokalisere og modificere, når implementationen ændres, idet de befinder sig i samme klasse som feltvariablerne</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Det er vigtigt, at signaturerne for metoder og konstruktører er så velvalgte og generelle, at man ikke behøver at ændre disse undervejs</a:t>
            </a:r>
          </a:p>
          <a:p>
            <a:pPr>
              <a:spcBef>
                <a:spcPts val="1800"/>
              </a:spcBef>
            </a:pPr>
            <a:r>
              <a:rPr lang="da-DK" altLang="da-DK" sz="2000" dirty="0" smtClean="0">
                <a:ea typeface="ＭＳ Ｐゴシック" pitchFamily="34" charset="-128"/>
              </a:rPr>
              <a:t>På et BlueJ klassediagram er mængden af pile en god indikation for koblingsgraden mellem klasserne</a:t>
            </a:r>
          </a:p>
          <a:p>
            <a:pPr lvl="1">
              <a:spcBef>
                <a:spcPts val="600"/>
              </a:spcBef>
            </a:pPr>
            <a:r>
              <a:rPr lang="da-DK" altLang="da-DK" sz="1800" dirty="0" smtClean="0">
                <a:ea typeface="ＭＳ Ｐゴシック" pitchFamily="34" charset="-128"/>
              </a:rPr>
              <a:t> </a:t>
            </a:r>
            <a:r>
              <a:rPr lang="da-DK" altLang="da-DK" sz="1800" dirty="0" smtClean="0">
                <a:ea typeface="ＭＳ Ｐゴシック" pitchFamily="34" charset="-128"/>
              </a:rPr>
              <a:t>Jo færre pile jo bedre</a:t>
            </a:r>
            <a:endParaRPr lang="da-DK" altLang="da-DK" sz="1800" dirty="0">
              <a:ea typeface="ＭＳ Ｐゴシック" pitchFamily="34" charset="-128"/>
            </a:endParaRPr>
          </a:p>
        </p:txBody>
      </p:sp>
    </p:spTree>
    <p:extLst>
      <p:ext uri="{BB962C8B-B14F-4D97-AF65-F5344CB8AC3E}">
        <p14:creationId xmlns:p14="http://schemas.microsoft.com/office/powerpoint/2010/main" val="5275825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Sammenhængende (</a:t>
            </a:r>
            <a:r>
              <a:rPr lang="en-GB" altLang="da-DK" sz="3200" dirty="0" smtClean="0">
                <a:ea typeface="ＭＳ Ｐゴシック" pitchFamily="34" charset="-128"/>
              </a:rPr>
              <a:t>cohesion</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skal være en sammenhængende enhed</a:t>
            </a:r>
          </a:p>
          <a:p>
            <a:pPr lvl="1">
              <a:spcBef>
                <a:spcPts val="600"/>
              </a:spcBef>
            </a:pPr>
            <a:r>
              <a:rPr lang="da-DK" altLang="da-DK" sz="1800" dirty="0" smtClean="0">
                <a:ea typeface="ＭＳ Ｐゴシック" pitchFamily="34" charset="-128"/>
              </a:rPr>
              <a:t>Det </a:t>
            </a:r>
            <a:r>
              <a:rPr lang="da-DK" altLang="da-DK" sz="1800" dirty="0" smtClean="0">
                <a:ea typeface="ＭＳ Ｐゴシック" pitchFamily="34" charset="-128"/>
              </a:rPr>
              <a:t>betyder, </a:t>
            </a:r>
            <a:r>
              <a:rPr lang="da-DK" altLang="da-DK" sz="1800" dirty="0" smtClean="0">
                <a:ea typeface="ＭＳ Ｐゴシック" pitchFamily="34" charset="-128"/>
              </a:rPr>
              <a:t>at klassen skal håndtere ét problemkompleks, og alle de data og metoder, der hører til denne</a:t>
            </a:r>
          </a:p>
          <a:p>
            <a:pPr lvl="1">
              <a:spcBef>
                <a:spcPts val="600"/>
              </a:spcBef>
            </a:pPr>
            <a:r>
              <a:rPr lang="da-DK" altLang="da-DK" sz="1800" dirty="0" smtClean="0">
                <a:ea typeface="ＭＳ Ｐゴシック" pitchFamily="34" charset="-128"/>
              </a:rPr>
              <a:t>Hvis en klasse håndterer to eller flere forskellige problemkomplekser, kan klassen med fordel opdeles i to eller flere klasser</a:t>
            </a:r>
          </a:p>
          <a:p>
            <a:pPr lvl="1">
              <a:spcBef>
                <a:spcPts val="600"/>
              </a:spcBef>
            </a:pPr>
            <a:r>
              <a:rPr lang="da-DK" altLang="da-DK" sz="1800" dirty="0" smtClean="0">
                <a:ea typeface="ＭＳ Ｐゴシック" pitchFamily="34" charset="-128"/>
              </a:rPr>
              <a:t>Opdelingen gør det nemmere for brugeren at finde de rigtige metoder, og nemmere for programmøren at lokalisere de steder, som skal ændres, når der laves en opdatering</a:t>
            </a:r>
          </a:p>
          <a:p>
            <a:pPr>
              <a:spcBef>
                <a:spcPts val="1200"/>
              </a:spcBef>
            </a:pPr>
            <a:r>
              <a:rPr lang="da-DK" altLang="da-DK" sz="2000" dirty="0" smtClean="0">
                <a:ea typeface="ＭＳ Ｐゴシック" pitchFamily="34" charset="-128"/>
              </a:rPr>
              <a:t>Metoder skal også være sammenhængende</a:t>
            </a:r>
          </a:p>
          <a:p>
            <a:pPr lvl="1">
              <a:spcBef>
                <a:spcPts val="600"/>
              </a:spcBef>
            </a:pPr>
            <a:r>
              <a:rPr lang="da-DK" altLang="da-DK" sz="1800" dirty="0" smtClean="0">
                <a:ea typeface="ＭＳ Ｐゴシック" pitchFamily="34" charset="-128"/>
              </a:rPr>
              <a:t>En metode, der konstruerer en tekststreng, og udskriver den på terminalen, kan med fordel ændres til at returnere den konstruerede tekststreng</a:t>
            </a:r>
          </a:p>
          <a:p>
            <a:pPr lvl="1">
              <a:spcBef>
                <a:spcPts val="600"/>
              </a:spcBef>
            </a:pPr>
            <a:r>
              <a:rPr lang="da-DK" altLang="da-DK" sz="1800" dirty="0" smtClean="0">
                <a:ea typeface="ＭＳ Ｐゴシック" pitchFamily="34" charset="-128"/>
              </a:rPr>
              <a:t>Det er så op til klassen, der kalder metoden, at beslutte, hvad tekststrengen skal bruges til. Den kan udskrives, lægges ind </a:t>
            </a:r>
            <a:r>
              <a:rPr lang="da-DK" altLang="da-DK" sz="1800" dirty="0">
                <a:ea typeface="ＭＳ Ｐゴシック" pitchFamily="34" charset="-128"/>
              </a:rPr>
              <a:t>i en </a:t>
            </a:r>
            <a:r>
              <a:rPr lang="da-DK" altLang="da-DK" sz="1800" dirty="0" smtClean="0">
                <a:ea typeface="ＭＳ Ｐゴシック" pitchFamily="34" charset="-128"/>
              </a:rPr>
              <a:t>objektsamling </a:t>
            </a:r>
            <a:r>
              <a:rPr lang="da-DK" altLang="da-DK" sz="1800" dirty="0" smtClean="0">
                <a:ea typeface="ＭＳ Ｐゴシック" pitchFamily="34" charset="-128"/>
              </a:rPr>
              <a:t>(collection</a:t>
            </a:r>
            <a:r>
              <a:rPr lang="da-DK" altLang="da-DK" sz="1800" dirty="0" smtClean="0">
                <a:ea typeface="ＭＳ Ｐゴシック" pitchFamily="34" charset="-128"/>
              </a:rPr>
              <a:t>), analyseres </a:t>
            </a:r>
            <a:r>
              <a:rPr lang="da-DK" altLang="da-DK" sz="1800" dirty="0">
                <a:ea typeface="ＭＳ Ｐゴシック" pitchFamily="34" charset="-128"/>
              </a:rPr>
              <a:t>eller </a:t>
            </a:r>
            <a:r>
              <a:rPr lang="da-DK" altLang="da-DK" sz="1800" dirty="0" smtClean="0">
                <a:ea typeface="ＭＳ Ｐゴシック" pitchFamily="34" charset="-128"/>
              </a:rPr>
              <a:t>noget </a:t>
            </a:r>
            <a:r>
              <a:rPr lang="da-DK" altLang="da-DK" sz="1800" dirty="0">
                <a:ea typeface="ＭＳ Ｐゴシック" pitchFamily="34" charset="-128"/>
              </a:rPr>
              <a:t>helt </a:t>
            </a:r>
            <a:r>
              <a:rPr lang="da-DK" altLang="da-DK" sz="1800" dirty="0" smtClean="0">
                <a:ea typeface="ＭＳ Ｐゴシック" pitchFamily="34" charset="-128"/>
              </a:rPr>
              <a:t>fjerde</a:t>
            </a:r>
          </a:p>
          <a:p>
            <a:pPr lvl="1">
              <a:spcBef>
                <a:spcPts val="600"/>
              </a:spcBef>
            </a:pPr>
            <a:r>
              <a:rPr lang="da-DK" altLang="da-DK" sz="1800" dirty="0" smtClean="0">
                <a:ea typeface="ＭＳ Ｐゴシック" pitchFamily="34" charset="-128"/>
              </a:rPr>
              <a:t>Metoder, der kun gør én ting, har langt større sandsynlighed for at kunne bruges i mange forskellige sammenhænge</a:t>
            </a:r>
          </a:p>
        </p:txBody>
      </p:sp>
    </p:spTree>
    <p:extLst>
      <p:ext uri="{BB962C8B-B14F-4D97-AF65-F5344CB8AC3E}">
        <p14:creationId xmlns:p14="http://schemas.microsoft.com/office/powerpoint/2010/main" val="4272466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noProof="0" dirty="0" smtClean="0">
                <a:ea typeface="ＭＳ Ｐゴシック" pitchFamily="34" charset="-128"/>
              </a:rPr>
              <a:t>Arrays</a:t>
            </a:r>
          </a:p>
        </p:txBody>
      </p:sp>
      <p:sp>
        <p:nvSpPr>
          <p:cNvPr id="18435" name="Content Placeholder 2"/>
          <p:cNvSpPr>
            <a:spLocks noGrp="1"/>
          </p:cNvSpPr>
          <p:nvPr>
            <p:ph idx="1"/>
          </p:nvPr>
        </p:nvSpPr>
        <p:spPr>
          <a:xfrm>
            <a:off x="539552" y="1052735"/>
            <a:ext cx="8377451" cy="1128077"/>
          </a:xfrm>
        </p:spPr>
        <p:txBody>
          <a:bodyPr/>
          <a:lstStyle/>
          <a:p>
            <a:r>
              <a:rPr lang="da-DK" altLang="da-DK" sz="2000" noProof="0" dirty="0" smtClean="0">
                <a:ea typeface="ＭＳ Ｐゴシック" pitchFamily="34" charset="-128"/>
              </a:rPr>
              <a:t>Arrays har et fast (på forhånd kendt) antal elementer</a:t>
            </a:r>
          </a:p>
          <a:p>
            <a:pPr lvl="1">
              <a:spcBef>
                <a:spcPts val="200"/>
              </a:spcBef>
            </a:pPr>
            <a:r>
              <a:rPr lang="da-DK" altLang="da-DK" sz="1800" dirty="0" smtClean="0">
                <a:ea typeface="ＭＳ Ｐゴシック" pitchFamily="34" charset="-128"/>
              </a:rPr>
              <a:t>Ligner Collections, men er bygget direkte ind i Java sproget med egen specialtilpasset syntax</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13" name="Rectangle 12"/>
          <p:cNvSpPr/>
          <p:nvPr/>
        </p:nvSpPr>
        <p:spPr bwMode="auto">
          <a:xfrm>
            <a:off x="1179360" y="2563027"/>
            <a:ext cx="3617084" cy="598615"/>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chemeClr val="tx1"/>
                </a:solidFill>
                <a:latin typeface="Courier New" panose="02070309020205020404" pitchFamily="49" charset="0"/>
                <a:cs typeface="Courier New" panose="02070309020205020404" pitchFamily="49" charset="0"/>
              </a:rPr>
              <a:t>String[] </a:t>
            </a:r>
            <a:r>
              <a:rPr lang="da-DK" altLang="da-DK" sz="1800" b="1" kern="0" dirty="0" err="1" smtClean="0">
                <a:solidFill>
                  <a:schemeClr val="tx1"/>
                </a:solidFill>
                <a:latin typeface="Courier New" panose="02070309020205020404" pitchFamily="49" charset="0"/>
                <a:cs typeface="Courier New" panose="02070309020205020404" pitchFamily="49" charset="0"/>
              </a:rPr>
              <a:t>texts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endParaRPr kumimoji="0" lang="da-DK" sz="1800" b="0" i="0" u="none" strike="noStrike" cap="none" normalizeH="0" baseline="0" dirty="0">
              <a:ln>
                <a:noFill/>
              </a:ln>
              <a:solidFill>
                <a:schemeClr val="tx1"/>
              </a:solidFill>
              <a:effectLst/>
              <a:latin typeface="Arial" charset="0"/>
            </a:endParaRPr>
          </a:p>
        </p:txBody>
      </p:sp>
      <p:sp>
        <p:nvSpPr>
          <p:cNvPr id="14" name="Content Placeholder 2"/>
          <p:cNvSpPr txBox="1">
            <a:spLocks/>
          </p:cNvSpPr>
          <p:nvPr/>
        </p:nvSpPr>
        <p:spPr bwMode="auto">
          <a:xfrm>
            <a:off x="662170" y="2132856"/>
            <a:ext cx="4626260"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spcBef>
                <a:spcPts val="1800"/>
              </a:spcBef>
              <a:buNone/>
            </a:pPr>
            <a:r>
              <a:rPr lang="da-DK" altLang="da-DK" b="1" kern="0" dirty="0" smtClean="0">
                <a:ea typeface="ＭＳ Ｐゴシック" pitchFamily="34" charset="-128"/>
              </a:rPr>
              <a:t>1.  Erklæring (som feltvariabler)</a:t>
            </a:r>
            <a:endParaRPr lang="da-DK" altLang="da-DK"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6" name="Rectangle 15"/>
          <p:cNvSpPr/>
          <p:nvPr/>
        </p:nvSpPr>
        <p:spPr bwMode="auto">
          <a:xfrm>
            <a:off x="1166226" y="3768134"/>
            <a:ext cx="3610284" cy="356609"/>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 = </a:t>
            </a:r>
            <a:r>
              <a:rPr lang="da-DK" altLang="da-DK" sz="1800" b="1" kern="0" dirty="0" smtClean="0">
                <a:solidFill>
                  <a:srgbClr val="7030A0"/>
                </a:solidFill>
                <a:latin typeface="Courier New" panose="02070309020205020404" pitchFamily="49" charset="0"/>
                <a:cs typeface="Courier New" panose="02070309020205020404" pitchFamily="49" charset="0"/>
              </a:rPr>
              <a:t>new</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[24];</a:t>
            </a:r>
            <a:endParaRPr kumimoji="0" lang="da-DK" sz="1800" b="0" i="0" u="none" strike="noStrike" cap="none" normalizeH="0" baseline="0" dirty="0">
              <a:ln>
                <a:noFill/>
              </a:ln>
              <a:solidFill>
                <a:schemeClr val="tx1"/>
              </a:solidFill>
              <a:effectLst/>
              <a:latin typeface="Arial" charset="0"/>
            </a:endParaRPr>
          </a:p>
        </p:txBody>
      </p:sp>
      <p:sp>
        <p:nvSpPr>
          <p:cNvPr id="17" name="Content Placeholder 2"/>
          <p:cNvSpPr txBox="1">
            <a:spLocks/>
          </p:cNvSpPr>
          <p:nvPr/>
        </p:nvSpPr>
        <p:spPr bwMode="auto">
          <a:xfrm>
            <a:off x="662170" y="4293096"/>
            <a:ext cx="279421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Eksempler på brug</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8" name="Content Placeholder 2"/>
          <p:cNvSpPr txBox="1">
            <a:spLocks/>
          </p:cNvSpPr>
          <p:nvPr/>
        </p:nvSpPr>
        <p:spPr bwMode="auto">
          <a:xfrm>
            <a:off x="662170" y="3336087"/>
            <a:ext cx="452240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2.  Initialisering (ofte i konstruktør)</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a:p>
            <a:pPr marL="857250" lvl="2" indent="0">
              <a:buNone/>
            </a:pPr>
            <a:endParaRPr lang="da-DK" altLang="da-DK" kern="0" dirty="0" smtClean="0">
              <a:ea typeface="ＭＳ Ｐゴシック" pitchFamily="34" charset="-128"/>
            </a:endParaRPr>
          </a:p>
        </p:txBody>
      </p:sp>
      <p:sp>
        <p:nvSpPr>
          <p:cNvPr id="19" name="Rectangle 18"/>
          <p:cNvSpPr/>
          <p:nvPr/>
        </p:nvSpPr>
        <p:spPr bwMode="auto">
          <a:xfrm>
            <a:off x="1114660" y="4669519"/>
            <a:ext cx="3746362" cy="900062"/>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altLang="da-DK" sz="1800" b="1" kern="0" dirty="0">
                <a:solidFill>
                  <a:schemeClr val="tx1"/>
                </a:solidFill>
                <a:latin typeface="Courier New" panose="02070309020205020404" pitchFamily="49" charset="0"/>
                <a:cs typeface="Courier New" panose="02070309020205020404" pitchFamily="49" charset="0"/>
              </a:rPr>
              <a:t>count = </a:t>
            </a:r>
            <a:r>
              <a:rPr lang="en-US" altLang="da-DK" sz="1800" b="1" kern="0" dirty="0" err="1">
                <a:solidFill>
                  <a:schemeClr val="tx1"/>
                </a:solidFill>
                <a:latin typeface="Courier New" panose="02070309020205020404" pitchFamily="49" charset="0"/>
                <a:cs typeface="Courier New" panose="02070309020205020404" pitchFamily="49" charset="0"/>
              </a:rPr>
              <a:t>hourtCounts</a:t>
            </a:r>
            <a:r>
              <a:rPr lang="en-US" altLang="da-DK" sz="1800" b="1" kern="0" dirty="0">
                <a:solidFill>
                  <a:schemeClr val="tx1"/>
                </a:solidFill>
                <a:latin typeface="Courier New" panose="02070309020205020404" pitchFamily="49" charset="0"/>
                <a:cs typeface="Courier New" panose="02070309020205020404" pitchFamily="49" charset="0"/>
              </a:rPr>
              <a:t>[hour</a:t>
            </a:r>
            <a:r>
              <a:rPr lang="en-US" altLang="da-DK" sz="1800" b="1" kern="0" dirty="0" smtClean="0">
                <a:solidFill>
                  <a:schemeClr val="tx1"/>
                </a:solidFill>
                <a:latin typeface="Courier New" panose="02070309020205020404" pitchFamily="49" charset="0"/>
                <a:cs typeface="Courier New" panose="02070309020205020404" pitchFamily="49" charset="0"/>
              </a:rPr>
              <a:t>];</a:t>
            </a: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 = value;</a:t>
            </a:r>
            <a:endParaRPr lang="en-US" altLang="da-DK" sz="1800" b="1" kern="0" dirty="0">
              <a:solidFill>
                <a:schemeClr val="tx1"/>
              </a:solidFill>
              <a:latin typeface="Courier New" panose="02070309020205020404" pitchFamily="49" charset="0"/>
              <a:cs typeface="Courier New" panose="02070309020205020404" pitchFamily="49" charset="0"/>
            </a:endParaRP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a:t>
            </a:r>
          </a:p>
        </p:txBody>
      </p:sp>
      <p:sp>
        <p:nvSpPr>
          <p:cNvPr id="24" name="Line 22"/>
          <p:cNvSpPr>
            <a:spLocks noChangeShapeType="1"/>
          </p:cNvSpPr>
          <p:nvPr/>
        </p:nvSpPr>
        <p:spPr bwMode="auto">
          <a:xfrm flipH="1" flipV="1">
            <a:off x="4774261" y="3944808"/>
            <a:ext cx="648072"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Rectangle 14"/>
          <p:cNvSpPr/>
          <p:nvPr/>
        </p:nvSpPr>
        <p:spPr bwMode="auto">
          <a:xfrm>
            <a:off x="1084889" y="6143685"/>
            <a:ext cx="7004667"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spc="-150" dirty="0">
                <a:solidFill>
                  <a:srgbClr val="7030A0"/>
                </a:solidFill>
                <a:latin typeface="Courier New" panose="02070309020205020404" pitchFamily="49" charset="0"/>
                <a:cs typeface="Courier New" panose="02070309020205020404" pitchFamily="49" charset="0"/>
              </a:rPr>
              <a:t>p</a:t>
            </a:r>
            <a:r>
              <a:rPr lang="da-DK" altLang="da-DK" sz="1800" b="1" kern="0" spc="-150" dirty="0" smtClean="0">
                <a:solidFill>
                  <a:srgbClr val="7030A0"/>
                </a:solidFill>
                <a:latin typeface="Courier New" panose="02070309020205020404" pitchFamily="49" charset="0"/>
                <a:cs typeface="Courier New" panose="02070309020205020404" pitchFamily="49" charset="0"/>
              </a:rPr>
              <a:t>rivate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err="1" smtClean="0">
                <a:solidFill>
                  <a:schemeClr val="tx1"/>
                </a:solidFill>
                <a:latin typeface="Courier New" panose="02070309020205020404" pitchFamily="49" charset="0"/>
                <a:cs typeface="Courier New" panose="02070309020205020404" pitchFamily="49" charset="0"/>
              </a:rPr>
              <a:t>monthLength</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7030A0"/>
                </a:solidFill>
                <a:latin typeface="Courier New" panose="02070309020205020404" pitchFamily="49" charset="0"/>
                <a:cs typeface="Courier New" panose="02070309020205020404" pitchFamily="49" charset="0"/>
              </a:rPr>
              <a:t>new</a:t>
            </a:r>
            <a:r>
              <a:rPr lang="da-DK" altLang="da-DK" sz="18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[]{31,28,31,30,…,30,31};</a:t>
            </a:r>
          </a:p>
          <a:p>
            <a:endParaRPr kumimoji="0" lang="da-DK" sz="1800" b="0" i="0" u="none" strike="noStrike" cap="none" normalizeH="0" baseline="0" dirty="0">
              <a:ln>
                <a:noFill/>
              </a:ln>
              <a:solidFill>
                <a:schemeClr val="tx1"/>
              </a:solidFill>
              <a:effectLst/>
              <a:latin typeface="Arial" charset="0"/>
            </a:endParaRPr>
          </a:p>
        </p:txBody>
      </p:sp>
      <p:sp>
        <p:nvSpPr>
          <p:cNvPr id="20" name="Content Placeholder 2"/>
          <p:cNvSpPr txBox="1">
            <a:spLocks/>
          </p:cNvSpPr>
          <p:nvPr/>
        </p:nvSpPr>
        <p:spPr bwMode="auto">
          <a:xfrm>
            <a:off x="539552" y="5713513"/>
            <a:ext cx="7706522"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altLang="da-DK" b="1" dirty="0" smtClean="0">
                <a:solidFill>
                  <a:srgbClr val="A50021"/>
                </a:solidFill>
                <a:ea typeface="ＭＳ Ｐゴシック" pitchFamily="34" charset="-128"/>
                <a:cs typeface="ＭＳ Ｐゴシック" pitchFamily="-106" charset="-128"/>
              </a:rPr>
              <a:t>Oprettelse </a:t>
            </a:r>
            <a:r>
              <a:rPr lang="da-DK" altLang="da-DK" b="1" dirty="0">
                <a:solidFill>
                  <a:srgbClr val="A50021"/>
                </a:solidFill>
                <a:ea typeface="ＭＳ Ｐゴシック" pitchFamily="34" charset="-128"/>
                <a:cs typeface="ＭＳ Ｐゴシック" pitchFamily="-106" charset="-128"/>
              </a:rPr>
              <a:t>og initialisering med værdier kan slås sammen</a:t>
            </a:r>
          </a:p>
        </p:txBody>
      </p:sp>
      <p:sp>
        <p:nvSpPr>
          <p:cNvPr id="21" name="Text Box 5"/>
          <p:cNvSpPr txBox="1">
            <a:spLocks noChangeArrowheads="1"/>
          </p:cNvSpPr>
          <p:nvPr/>
        </p:nvSpPr>
        <p:spPr bwMode="auto">
          <a:xfrm>
            <a:off x="6908701" y="5149027"/>
            <a:ext cx="179803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Antal elementer i {…} bestemmer størrelsen</a:t>
            </a:r>
            <a:endParaRPr lang="da-DK" sz="1200" b="1" dirty="0">
              <a:solidFill>
                <a:srgbClr val="0000FF"/>
              </a:solidFill>
              <a:latin typeface="+mn-lt"/>
              <a:ea typeface="ＭＳ Ｐゴシック" charset="0"/>
            </a:endParaRPr>
          </a:p>
        </p:txBody>
      </p:sp>
      <p:sp>
        <p:nvSpPr>
          <p:cNvPr id="26" name="Line 22"/>
          <p:cNvSpPr>
            <a:spLocks noChangeShapeType="1"/>
          </p:cNvSpPr>
          <p:nvPr/>
        </p:nvSpPr>
        <p:spPr bwMode="auto">
          <a:xfrm flipH="1" flipV="1">
            <a:off x="4788131" y="2709949"/>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5"/>
          <p:cNvSpPr txBox="1">
            <a:spLocks noChangeArrowheads="1"/>
          </p:cNvSpPr>
          <p:nvPr/>
        </p:nvSpPr>
        <p:spPr bwMode="auto">
          <a:xfrm>
            <a:off x="5394692" y="2435749"/>
            <a:ext cx="279094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De firkantede parenteser angiver, at det er et array</a:t>
            </a:r>
          </a:p>
          <a:p>
            <a:pPr eaLnBrk="0" hangingPunct="0">
              <a:spcBef>
                <a:spcPts val="600"/>
              </a:spcBef>
              <a:buClr>
                <a:schemeClr val="tx1"/>
              </a:buClr>
              <a:buSzPct val="75000"/>
              <a:buFont typeface="Monotype Sorts" charset="0"/>
              <a:buNone/>
              <a:defRPr/>
            </a:pPr>
            <a:r>
              <a:rPr lang="da-DK" sz="1200" b="1" dirty="0" smtClean="0">
                <a:solidFill>
                  <a:srgbClr val="0000FF"/>
                </a:solidFill>
                <a:latin typeface="+mn-lt"/>
                <a:ea typeface="ＭＳ Ｐゴシック" charset="0"/>
              </a:rPr>
              <a:t>Kan også bruges på primitive typer</a:t>
            </a:r>
            <a:endParaRPr lang="da-DK" sz="1200" b="1" dirty="0">
              <a:solidFill>
                <a:srgbClr val="0000FF"/>
              </a:solidFill>
              <a:latin typeface="+mn-lt"/>
              <a:ea typeface="ＭＳ Ｐゴシック" charset="0"/>
            </a:endParaRPr>
          </a:p>
        </p:txBody>
      </p:sp>
      <p:sp>
        <p:nvSpPr>
          <p:cNvPr id="28" name="Text Box 5"/>
          <p:cNvSpPr txBox="1">
            <a:spLocks noChangeArrowheads="1"/>
          </p:cNvSpPr>
          <p:nvPr/>
        </p:nvSpPr>
        <p:spPr bwMode="auto">
          <a:xfrm>
            <a:off x="4002888" y="1762446"/>
            <a:ext cx="1716268" cy="274434"/>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Skal ikke importeres</a:t>
            </a:r>
            <a:endParaRPr lang="da-DK" sz="1200" b="1" dirty="0">
              <a:solidFill>
                <a:srgbClr val="0000FF"/>
              </a:solidFill>
              <a:latin typeface="+mn-lt"/>
              <a:ea typeface="ＭＳ Ｐゴシック" charset="0"/>
            </a:endParaRPr>
          </a:p>
        </p:txBody>
      </p:sp>
      <p:sp>
        <p:nvSpPr>
          <p:cNvPr id="29" name="Text Box 5"/>
          <p:cNvSpPr txBox="1">
            <a:spLocks noChangeArrowheads="1"/>
          </p:cNvSpPr>
          <p:nvPr/>
        </p:nvSpPr>
        <p:spPr bwMode="auto">
          <a:xfrm>
            <a:off x="5381219" y="4342598"/>
            <a:ext cx="319128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Udtrykkene </a:t>
            </a:r>
            <a:r>
              <a:rPr lang="da-DK" sz="1200" b="1" dirty="0">
                <a:solidFill>
                  <a:srgbClr val="0000FF"/>
                </a:solidFill>
                <a:latin typeface="+mn-lt"/>
                <a:ea typeface="ＭＳ Ｐゴシック" charset="0"/>
              </a:rPr>
              <a:t>i […] skal evaluere til et heltal i intervallet [</a:t>
            </a:r>
            <a:r>
              <a:rPr lang="da-DK" sz="1200" b="1" dirty="0" smtClean="0">
                <a:solidFill>
                  <a:srgbClr val="0000FF"/>
                </a:solidFill>
                <a:latin typeface="+mn-lt"/>
                <a:ea typeface="ＭＳ Ｐゴシック" charset="0"/>
              </a:rPr>
              <a:t>0,23] (ellers </a:t>
            </a:r>
            <a:r>
              <a:rPr lang="da-DK" sz="1200" b="1" dirty="0" err="1" smtClean="0">
                <a:solidFill>
                  <a:srgbClr val="0000FF"/>
                </a:solidFill>
                <a:latin typeface="+mn-lt"/>
                <a:ea typeface="ＭＳ Ｐゴシック" charset="0"/>
              </a:rPr>
              <a:t>runtime</a:t>
            </a:r>
            <a:r>
              <a:rPr lang="da-DK" sz="1200" b="1" dirty="0" smtClean="0">
                <a:solidFill>
                  <a:srgbClr val="0000FF"/>
                </a:solidFill>
                <a:latin typeface="+mn-lt"/>
                <a:ea typeface="ＭＳ Ｐゴシック" charset="0"/>
              </a:rPr>
              <a:t> fejl)</a:t>
            </a:r>
            <a:endParaRPr lang="da-DK" sz="1200" b="1" dirty="0">
              <a:solidFill>
                <a:srgbClr val="0000FF"/>
              </a:solidFill>
              <a:latin typeface="+mn-lt"/>
              <a:ea typeface="ＭＳ Ｐゴシック" charset="0"/>
            </a:endParaRPr>
          </a:p>
        </p:txBody>
      </p:sp>
      <p:sp>
        <p:nvSpPr>
          <p:cNvPr id="30" name="Line 22"/>
          <p:cNvSpPr>
            <a:spLocks noChangeShapeType="1"/>
          </p:cNvSpPr>
          <p:nvPr/>
        </p:nvSpPr>
        <p:spPr bwMode="auto">
          <a:xfrm flipH="1">
            <a:off x="4867818" y="4808764"/>
            <a:ext cx="504281" cy="253398"/>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3" name="Group 2"/>
          <p:cNvGrpSpPr/>
          <p:nvPr/>
        </p:nvGrpSpPr>
        <p:grpSpPr>
          <a:xfrm>
            <a:off x="8089555" y="5618511"/>
            <a:ext cx="313039" cy="718561"/>
            <a:chOff x="8028382" y="5877272"/>
            <a:chExt cx="432049" cy="594066"/>
          </a:xfrm>
        </p:grpSpPr>
        <p:sp>
          <p:nvSpPr>
            <p:cNvPr id="22" name="Line 22"/>
            <p:cNvSpPr>
              <a:spLocks noChangeShapeType="1"/>
            </p:cNvSpPr>
            <p:nvPr/>
          </p:nvSpPr>
          <p:spPr bwMode="auto">
            <a:xfrm flipH="1">
              <a:off x="8028382" y="6471338"/>
              <a:ext cx="432049"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Line 22"/>
            <p:cNvSpPr>
              <a:spLocks noChangeShapeType="1"/>
            </p:cNvSpPr>
            <p:nvPr/>
          </p:nvSpPr>
          <p:spPr bwMode="auto">
            <a:xfrm>
              <a:off x="8460429" y="5877272"/>
              <a:ext cx="1" cy="594066"/>
            </a:xfrm>
            <a:prstGeom prst="line">
              <a:avLst/>
            </a:prstGeom>
            <a:noFill/>
            <a:ln w="28575">
              <a:solidFill>
                <a:srgbClr val="0D1EF2"/>
              </a:solidFill>
              <a:round/>
              <a:headEnd type="none" w="med" len="med"/>
              <a:tailEnd type="none" w="med" len="med"/>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25" name="Line 22"/>
          <p:cNvSpPr>
            <a:spLocks noChangeShapeType="1"/>
          </p:cNvSpPr>
          <p:nvPr/>
        </p:nvSpPr>
        <p:spPr bwMode="auto">
          <a:xfrm flipH="1" flipV="1">
            <a:off x="4807527" y="3003665"/>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Text Box 5"/>
          <p:cNvSpPr txBox="1">
            <a:spLocks noChangeArrowheads="1"/>
          </p:cNvSpPr>
          <p:nvPr/>
        </p:nvSpPr>
        <p:spPr bwMode="auto">
          <a:xfrm>
            <a:off x="5381217" y="3417748"/>
            <a:ext cx="302137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Udtrykket i […] </a:t>
            </a:r>
            <a:r>
              <a:rPr lang="da-DK" sz="1200" b="1" dirty="0">
                <a:solidFill>
                  <a:srgbClr val="0000FF"/>
                </a:solidFill>
                <a:ea typeface="ＭＳ Ｐゴシック" charset="0"/>
              </a:rPr>
              <a:t>skal evaluere til et </a:t>
            </a:r>
            <a:r>
              <a:rPr lang="da-DK" sz="1200" b="1" dirty="0" smtClean="0">
                <a:solidFill>
                  <a:srgbClr val="0000FF"/>
                </a:solidFill>
                <a:ea typeface="ＭＳ Ｐゴシック" charset="0"/>
              </a:rPr>
              <a:t>ikke-negativt heltal, som angiver størrelsen</a:t>
            </a:r>
          </a:p>
          <a:p>
            <a:pPr eaLnBrk="0" hangingPunct="0">
              <a:spcBef>
                <a:spcPts val="600"/>
              </a:spcBef>
              <a:buClr>
                <a:schemeClr val="tx1"/>
              </a:buClr>
              <a:buSzPct val="75000"/>
              <a:defRPr/>
            </a:pPr>
            <a:r>
              <a:rPr lang="da-DK" altLang="da-DK" sz="1200" b="1" spc="-40" dirty="0">
                <a:solidFill>
                  <a:srgbClr val="0000FF"/>
                </a:solidFill>
              </a:rPr>
              <a:t>Arrayets </a:t>
            </a:r>
            <a:r>
              <a:rPr lang="da-DK" altLang="da-DK" sz="1200" b="1" spc="-40" dirty="0" err="1">
                <a:solidFill>
                  <a:srgbClr val="0000FF"/>
                </a:solidFill>
              </a:rPr>
              <a:t>index'er</a:t>
            </a:r>
            <a:r>
              <a:rPr lang="da-DK" altLang="da-DK" sz="1200" b="1" spc="-40" dirty="0">
                <a:solidFill>
                  <a:srgbClr val="0000FF"/>
                </a:solidFill>
              </a:rPr>
              <a:t> nummereres fra 0 </a:t>
            </a:r>
            <a:r>
              <a:rPr lang="da-DK" altLang="da-DK" sz="1200" b="1" spc="-40" dirty="0" smtClean="0">
                <a:solidFill>
                  <a:srgbClr val="0000FF"/>
                </a:solidFill>
              </a:rPr>
              <a:t>til 23</a:t>
            </a:r>
            <a:endParaRPr lang="da-DK" altLang="da-DK" sz="1200" b="1" spc="-40" dirty="0">
              <a:solidFill>
                <a:srgbClr val="0000FF"/>
              </a:solidFill>
            </a:endParaRPr>
          </a:p>
        </p:txBody>
      </p:sp>
    </p:spTree>
    <p:extLst>
      <p:ext uri="{BB962C8B-B14F-4D97-AF65-F5344CB8AC3E}">
        <p14:creationId xmlns:p14="http://schemas.microsoft.com/office/powerpoint/2010/main" val="4260656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p:bldP spid="19" grpId="0" animBg="1"/>
      <p:bldP spid="24" grpId="0" animBg="1"/>
      <p:bldP spid="15" grpId="0" animBg="1"/>
      <p:bldP spid="20" grpId="0"/>
      <p:bldP spid="21" grpId="0" animBg="1"/>
      <p:bldP spid="26" grpId="0" animBg="1"/>
      <p:bldP spid="27" grpId="0" animBg="1"/>
      <p:bldP spid="29" grpId="0" animBg="1"/>
      <p:bldP spid="30"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en-US" altLang="da-DK" sz="3200" dirty="0" smtClean="0">
                <a:ea typeface="ＭＳ Ｐゴシック" pitchFamily="34" charset="-128"/>
              </a:rPr>
              <a:t>Responsibility-driven</a:t>
            </a:r>
            <a:r>
              <a:rPr lang="da-DK" altLang="da-DK" sz="3200" dirty="0" smtClean="0">
                <a:ea typeface="ＭＳ Ｐゴシック" pitchFamily="34" charset="-128"/>
              </a:rPr>
              <a:t> design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7" name="Content Placeholder 2"/>
          <p:cNvSpPr txBox="1">
            <a:spLocks/>
          </p:cNvSpPr>
          <p:nvPr/>
        </p:nvSpPr>
        <p:spPr bwMode="auto">
          <a:xfrm>
            <a:off x="467544" y="1052736"/>
            <a:ext cx="821166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bør være ansvarlig for håndtering af egne data</a:t>
            </a:r>
          </a:p>
          <a:p>
            <a:pPr lvl="1">
              <a:spcBef>
                <a:spcPts val="600"/>
              </a:spcBef>
            </a:pPr>
            <a:r>
              <a:rPr lang="da-DK" altLang="da-DK" sz="1800" dirty="0" smtClean="0">
                <a:ea typeface="ＭＳ Ｐゴシック" pitchFamily="34" charset="-128"/>
              </a:rPr>
              <a:t>Klassen bør f.eks. have en (eller flere) metoder der returnerer en tekststreng, som beskriver objektets tilstand (eller dele heraf)</a:t>
            </a:r>
          </a:p>
          <a:p>
            <a:pPr lvl="1">
              <a:spcBef>
                <a:spcPts val="600"/>
              </a:spcBef>
            </a:pPr>
            <a:r>
              <a:rPr lang="da-DK" altLang="da-DK" sz="1800" dirty="0" smtClean="0">
                <a:ea typeface="ＭＳ Ｐゴシック" pitchFamily="34" charset="-128"/>
              </a:rPr>
              <a:t>Andre klasser kunne selv gøre det – ved at få den nødvendige information via </a:t>
            </a:r>
            <a:r>
              <a:rPr lang="da-DK" altLang="da-DK" sz="1800" dirty="0" err="1" smtClean="0">
                <a:ea typeface="ＭＳ Ｐゴシック" pitchFamily="34" charset="-128"/>
              </a:rPr>
              <a:t>accessor</a:t>
            </a:r>
            <a:r>
              <a:rPr lang="da-DK" altLang="da-DK" sz="1800" dirty="0" smtClean="0">
                <a:ea typeface="ＭＳ Ｐゴシック" pitchFamily="34" charset="-128"/>
              </a:rPr>
              <a:t> metoder og stykke den sammen til en tekststreng</a:t>
            </a:r>
          </a:p>
          <a:p>
            <a:pPr lvl="1">
              <a:spcBef>
                <a:spcPts val="600"/>
              </a:spcBef>
            </a:pPr>
            <a:r>
              <a:rPr lang="da-DK" altLang="da-DK" sz="1800" dirty="0" smtClean="0">
                <a:ea typeface="ＭＳ Ｐゴシック" pitchFamily="34" charset="-128"/>
              </a:rPr>
              <a:t>Men det ville betyde, at disse klasser skal tilpasses, hver gang der tilføjes/fjernes feltvariabler</a:t>
            </a:r>
          </a:p>
          <a:p>
            <a:pPr lvl="1">
              <a:spcBef>
                <a:spcPts val="600"/>
              </a:spcBef>
            </a:pPr>
            <a:r>
              <a:rPr lang="da-DK" altLang="da-DK" sz="1800" dirty="0" smtClean="0">
                <a:ea typeface="ＭＳ Ｐゴシック" pitchFamily="34" charset="-128"/>
              </a:rPr>
              <a:t>Når de metoder, der skal ændres, er i samme klasse som feltvariablerne, er det langt mere sandsynligt, at man husker at ændre dem, og det er langt hurtigere at lokalisere de steder, hvor ændringerne skal foretages</a:t>
            </a: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3329468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Tænk fremad</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7" name="Content Placeholder 2"/>
          <p:cNvSpPr txBox="1">
            <a:spLocks/>
          </p:cNvSpPr>
          <p:nvPr/>
        </p:nvSpPr>
        <p:spPr bwMode="auto">
          <a:xfrm>
            <a:off x="467544" y="1052736"/>
            <a:ext cx="799288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Prøv at forudse fremtidige ændringer/tilføjelser</a:t>
            </a:r>
          </a:p>
          <a:p>
            <a:pPr lvl="1">
              <a:spcBef>
                <a:spcPts val="600"/>
              </a:spcBef>
            </a:pPr>
            <a:r>
              <a:rPr lang="da-DK" altLang="da-DK" sz="1800" dirty="0" smtClean="0">
                <a:ea typeface="ＭＳ Ｐゴシック" pitchFamily="34" charset="-128"/>
              </a:rPr>
              <a:t>Eksempel: Når man designer de første versioner af et computerspil, vil det være nærliggende, at interaktionen med brugere på et tidspunkt skal ske via et grafisk interface i stedet for tekstbaseret input/output via terminalen</a:t>
            </a:r>
          </a:p>
          <a:p>
            <a:pPr lvl="1">
              <a:spcBef>
                <a:spcPts val="600"/>
              </a:spcBef>
            </a:pPr>
            <a:r>
              <a:rPr lang="da-DK" altLang="da-DK" sz="1800" dirty="0" smtClean="0">
                <a:ea typeface="ＭＳ Ｐゴシック" pitchFamily="34" charset="-128"/>
              </a:rPr>
              <a:t>Hvis man fra start forsøger at samle de ting, der har med </a:t>
            </a:r>
            <a:r>
              <a:rPr lang="da-DK" altLang="da-DK" sz="1800" dirty="0" smtClean="0">
                <a:ea typeface="ＭＳ Ｐゴシック" pitchFamily="34" charset="-128"/>
              </a:rPr>
              <a:t>brugerinteraktionen </a:t>
            </a:r>
            <a:r>
              <a:rPr lang="da-DK" altLang="da-DK" sz="1800" dirty="0" smtClean="0">
                <a:ea typeface="ＭＳ Ｐゴシック" pitchFamily="34" charset="-128"/>
              </a:rPr>
              <a:t>at gøre, i en enkelt klasse, bliver det sidenhen meget lettere at ændre interaktion fra at være tekstbaseret til at være grafisk</a:t>
            </a:r>
          </a:p>
          <a:p>
            <a:pPr lvl="1">
              <a:spcBef>
                <a:spcPts val="600"/>
              </a:spcBef>
            </a:pPr>
            <a:r>
              <a:rPr lang="da-DK" altLang="da-DK" sz="1800" dirty="0" smtClean="0">
                <a:ea typeface="ＭＳ Ｐゴシック" pitchFamily="34" charset="-128"/>
              </a:rPr>
              <a:t>Hvis man bruger lidt tid på at forudse mulige fremtidige ændringer/tilføjelser – og forberede disse – kan man senere spare enorme mængder af tid og kræfter</a:t>
            </a: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0317591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De fem C'er – for godt design af klasser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7" name="Content Placeholder 2"/>
          <p:cNvSpPr txBox="1">
            <a:spLocks/>
          </p:cNvSpPr>
          <p:nvPr/>
        </p:nvSpPr>
        <p:spPr bwMode="auto">
          <a:xfrm>
            <a:off x="467544" y="1052736"/>
            <a:ext cx="835292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Cohesion (sammenhængende)</a:t>
            </a:r>
          </a:p>
          <a:p>
            <a:pPr lvl="1">
              <a:spcBef>
                <a:spcPts val="200"/>
              </a:spcBef>
            </a:pPr>
            <a:r>
              <a:rPr lang="da-DK" altLang="da-DK" sz="1700" dirty="0" smtClean="0">
                <a:ea typeface="ＭＳ Ｐゴシック" pitchFamily="34" charset="-128"/>
              </a:rPr>
              <a:t>Klassen håndterer </a:t>
            </a:r>
            <a:r>
              <a:rPr lang="da-DK" altLang="da-DK" sz="1700" b="1" dirty="0">
                <a:solidFill>
                  <a:srgbClr val="008000"/>
                </a:solidFill>
                <a:ea typeface="ＭＳ Ｐゴシック" pitchFamily="34" charset="-128"/>
              </a:rPr>
              <a:t>ét </a:t>
            </a:r>
            <a:r>
              <a:rPr lang="da-DK" altLang="da-DK" sz="1700" b="1" dirty="0" smtClean="0">
                <a:solidFill>
                  <a:srgbClr val="008000"/>
                </a:solidFill>
                <a:ea typeface="ＭＳ Ｐゴシック" pitchFamily="34" charset="-128"/>
              </a:rPr>
              <a:t>problemkompleks</a:t>
            </a:r>
          </a:p>
          <a:p>
            <a:pPr lvl="1">
              <a:spcBef>
                <a:spcPts val="200"/>
              </a:spcBef>
            </a:pPr>
            <a:r>
              <a:rPr lang="da-DK" altLang="da-DK" sz="1700" b="1" dirty="0" smtClean="0">
                <a:solidFill>
                  <a:srgbClr val="008000"/>
                </a:solidFill>
                <a:ea typeface="ＭＳ Ｐゴシック" pitchFamily="34" charset="-128"/>
              </a:rPr>
              <a:t>Turtle</a:t>
            </a:r>
            <a:r>
              <a:rPr lang="da-DK" altLang="da-DK" sz="1700" dirty="0" smtClean="0">
                <a:ea typeface="ＭＳ Ｐゴシック" pitchFamily="34" charset="-128"/>
              </a:rPr>
              <a:t> klassen kan producere 2D stregtegninger (og intet andet)</a:t>
            </a:r>
          </a:p>
          <a:p>
            <a:pPr lvl="1">
              <a:spcBef>
                <a:spcPts val="200"/>
              </a:spcBef>
            </a:pPr>
            <a:r>
              <a:rPr lang="da-DK" altLang="da-DK" sz="1700" dirty="0" smtClean="0">
                <a:ea typeface="ＭＳ Ｐゴシック" pitchFamily="34" charset="-128"/>
              </a:rPr>
              <a:t>move og </a:t>
            </a:r>
            <a:r>
              <a:rPr lang="da-DK" altLang="da-DK" sz="1700" dirty="0" err="1" smtClean="0">
                <a:ea typeface="ＭＳ Ｐゴシック" pitchFamily="34" charset="-128"/>
              </a:rPr>
              <a:t>turn</a:t>
            </a:r>
            <a:r>
              <a:rPr lang="da-DK" altLang="da-DK" sz="1700" dirty="0" smtClean="0">
                <a:ea typeface="ＭＳ Ｐゴシック" pitchFamily="34" charset="-128"/>
              </a:rPr>
              <a:t> er </a:t>
            </a:r>
            <a:r>
              <a:rPr lang="da-DK" altLang="da-DK" sz="1700" dirty="0" err="1" smtClean="0">
                <a:ea typeface="ＭＳ Ｐゴシック" pitchFamily="34" charset="-128"/>
              </a:rPr>
              <a:t>separáte</a:t>
            </a:r>
            <a:r>
              <a:rPr lang="da-DK" altLang="da-DK" sz="1700" dirty="0" smtClean="0">
                <a:ea typeface="ＭＳ Ｐゴシック" pitchFamily="34" charset="-128"/>
              </a:rPr>
              <a:t> metoder – i stedet for </a:t>
            </a:r>
            <a:r>
              <a:rPr lang="da-DK" altLang="da-DK" sz="1700" b="1" dirty="0" err="1" smtClean="0">
                <a:ea typeface="ＭＳ Ｐゴシック" pitchFamily="34" charset="-128"/>
              </a:rPr>
              <a:t>moveAndTurn</a:t>
            </a:r>
            <a:endParaRPr lang="da-DK" altLang="da-DK" sz="1700" b="1" dirty="0" smtClean="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Completeness </a:t>
            </a:r>
            <a:r>
              <a:rPr lang="da-DK" altLang="da-DK" b="1" kern="0" dirty="0">
                <a:solidFill>
                  <a:srgbClr val="A50021"/>
                </a:solidFill>
                <a:ea typeface="ＭＳ Ｐゴシック" pitchFamily="34" charset="-128"/>
                <a:cs typeface="ＭＳ Ｐゴシック" pitchFamily="-65" charset="-128"/>
              </a:rPr>
              <a:t>(komplet)</a:t>
            </a:r>
          </a:p>
          <a:p>
            <a:pPr lvl="1">
              <a:spcBef>
                <a:spcPts val="200"/>
              </a:spcBef>
            </a:pPr>
            <a:r>
              <a:rPr lang="da-DK" altLang="da-DK" sz="1700" dirty="0" smtClean="0">
                <a:ea typeface="ＭＳ Ｐゴシック" pitchFamily="34" charset="-128"/>
              </a:rPr>
              <a:t>Der er metoder til </a:t>
            </a:r>
            <a:r>
              <a:rPr lang="da-DK" altLang="da-DK" sz="1700" b="1" dirty="0" smtClean="0">
                <a:solidFill>
                  <a:srgbClr val="008000"/>
                </a:solidFill>
                <a:ea typeface="ＭＳ Ｐゴシック" pitchFamily="34" charset="-128"/>
              </a:rPr>
              <a:t>alt</a:t>
            </a:r>
            <a:r>
              <a:rPr lang="da-DK" altLang="da-DK" sz="1700" dirty="0" smtClean="0">
                <a:ea typeface="ＭＳ Ｐゴシック" pitchFamily="34" charset="-128"/>
              </a:rPr>
              <a:t> det, der er nødvendigt indenfor problemkomplekset</a:t>
            </a:r>
          </a:p>
          <a:p>
            <a:pPr lvl="1">
              <a:spcBef>
                <a:spcPts val="200"/>
              </a:spcBef>
            </a:pPr>
            <a:r>
              <a:rPr lang="da-DK" altLang="da-DK" sz="1700" spc="-20" dirty="0" smtClean="0">
                <a:ea typeface="ＭＳ Ｐゴシック" pitchFamily="34" charset="-128"/>
              </a:rPr>
              <a:t>Når pennen har en farve, bør der være metoder til at ændre/aflæse denne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Convenience </a:t>
            </a:r>
            <a:r>
              <a:rPr lang="da-DK" altLang="da-DK" b="1" kern="0" dirty="0">
                <a:solidFill>
                  <a:srgbClr val="A50021"/>
                </a:solidFill>
                <a:ea typeface="ＭＳ Ｐゴシック" pitchFamily="34" charset="-128"/>
                <a:cs typeface="ＭＳ Ｐゴシック" pitchFamily="-65" charset="-128"/>
              </a:rPr>
              <a:t>(bekvem)</a:t>
            </a:r>
          </a:p>
          <a:p>
            <a:pPr lvl="1">
              <a:spcBef>
                <a:spcPts val="200"/>
              </a:spcBef>
            </a:pPr>
            <a:r>
              <a:rPr lang="da-DK" altLang="da-DK" sz="1700" dirty="0" smtClean="0">
                <a:ea typeface="ＭＳ Ｐゴシック" pitchFamily="34" charset="-128"/>
              </a:rPr>
              <a:t>Almindelige ting kan gøres </a:t>
            </a:r>
            <a:r>
              <a:rPr lang="da-DK" altLang="da-DK" sz="1700" b="1" dirty="0">
                <a:solidFill>
                  <a:srgbClr val="008000"/>
                </a:solidFill>
                <a:ea typeface="ＭＳ Ｐゴシック" pitchFamily="34" charset="-128"/>
              </a:rPr>
              <a:t>let</a:t>
            </a:r>
            <a:r>
              <a:rPr lang="da-DK" altLang="da-DK" sz="1700" dirty="0" smtClean="0">
                <a:ea typeface="ＭＳ Ｐゴシック" pitchFamily="34" charset="-128"/>
              </a:rPr>
              <a:t> og </a:t>
            </a:r>
            <a:r>
              <a:rPr lang="da-DK" altLang="da-DK" sz="1700" b="1" dirty="0">
                <a:solidFill>
                  <a:srgbClr val="008000"/>
                </a:solidFill>
                <a:ea typeface="ＭＳ Ｐゴシック" pitchFamily="34" charset="-128"/>
              </a:rPr>
              <a:t>hurtigt</a:t>
            </a:r>
          </a:p>
          <a:p>
            <a:pPr lvl="1">
              <a:spcBef>
                <a:spcPts val="200"/>
              </a:spcBef>
            </a:pPr>
            <a:r>
              <a:rPr lang="da-DK" altLang="da-DK" sz="1700" dirty="0" smtClean="0">
                <a:ea typeface="ＭＳ Ｐゴシック" pitchFamily="34" charset="-128"/>
              </a:rPr>
              <a:t>Turtle klassen bliver mere bekvem efter tilføjelsen af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endParaRPr lang="da-DK" altLang="da-DK" sz="1700" dirty="0" smtClean="0">
              <a:ea typeface="ＭＳ Ｐゴシック" pitchFamily="34" charset="-128"/>
            </a:endParaRPr>
          </a:p>
          <a:p>
            <a:pPr lvl="1">
              <a:spcBef>
                <a:spcPts val="200"/>
              </a:spcBef>
            </a:pPr>
            <a:r>
              <a:rPr lang="da-DK" altLang="da-DK" sz="1700" dirty="0" smtClean="0">
                <a:ea typeface="ＭＳ Ｐゴシック" pitchFamily="34" charset="-128"/>
              </a:rPr>
              <a:t>Når man skal tegne cirkler, er </a:t>
            </a:r>
            <a:r>
              <a:rPr lang="da-DK" altLang="da-DK" sz="1700" b="1" dirty="0" err="1">
                <a:ea typeface="ＭＳ Ｐゴシック" pitchFamily="34" charset="-128"/>
              </a:rPr>
              <a:t>circle</a:t>
            </a:r>
            <a:r>
              <a:rPr lang="da-DK" altLang="da-DK" sz="1700" dirty="0">
                <a:ea typeface="ＭＳ Ｐゴシック" pitchFamily="34" charset="-128"/>
              </a:rPr>
              <a:t> </a:t>
            </a:r>
            <a:r>
              <a:rPr lang="da-DK" altLang="da-DK" sz="1700" dirty="0" smtClean="0">
                <a:ea typeface="ＭＳ Ｐゴシック" pitchFamily="34" charset="-128"/>
              </a:rPr>
              <a:t>mere bekvem end </a:t>
            </a:r>
            <a:r>
              <a:rPr lang="da-DK" altLang="da-DK" sz="1700" b="1" dirty="0" smtClean="0">
                <a:ea typeface="ＭＳ Ｐゴシック" pitchFamily="34" charset="-128"/>
              </a:rPr>
              <a:t>polygon</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Clarity </a:t>
            </a:r>
            <a:r>
              <a:rPr lang="da-DK" altLang="da-DK" b="1" kern="0" dirty="0">
                <a:solidFill>
                  <a:srgbClr val="A50021"/>
                </a:solidFill>
                <a:ea typeface="ＭＳ Ｐゴシック" pitchFamily="34" charset="-128"/>
                <a:cs typeface="ＭＳ Ｐゴシック" pitchFamily="-65" charset="-128"/>
              </a:rPr>
              <a:t>(transparens)</a:t>
            </a:r>
          </a:p>
          <a:p>
            <a:pPr lvl="1">
              <a:spcBef>
                <a:spcPts val="200"/>
              </a:spcBef>
            </a:pPr>
            <a:r>
              <a:rPr lang="da-DK" altLang="da-DK" sz="1700" dirty="0" smtClean="0">
                <a:ea typeface="ＭＳ Ｐゴシック" pitchFamily="34" charset="-128"/>
              </a:rPr>
              <a:t>Metoderne skal gøre det, man </a:t>
            </a:r>
            <a:r>
              <a:rPr lang="da-DK" altLang="da-DK" sz="1700" b="1" dirty="0" smtClean="0">
                <a:solidFill>
                  <a:srgbClr val="008000"/>
                </a:solidFill>
                <a:ea typeface="ＭＳ Ｐゴシック" pitchFamily="34" charset="-128"/>
              </a:rPr>
              <a:t>forventer</a:t>
            </a:r>
            <a:r>
              <a:rPr lang="da-DK" altLang="da-DK" sz="1700" dirty="0" smtClean="0">
                <a:ea typeface="ＭＳ Ｐゴシック" pitchFamily="34" charset="-128"/>
              </a:rPr>
              <a:t> af dem – og kun det</a:t>
            </a:r>
            <a:endParaRPr lang="da-DK" altLang="da-DK" sz="1700" spc="-60" dirty="0" smtClean="0">
              <a:ea typeface="ＭＳ Ｐゴシック" pitchFamily="34" charset="-128"/>
            </a:endParaRPr>
          </a:p>
          <a:p>
            <a:pPr lvl="1">
              <a:spcBef>
                <a:spcPts val="200"/>
              </a:spcBef>
            </a:pPr>
            <a:r>
              <a:rPr lang="da-DK" altLang="da-DK" sz="1700" dirty="0" smtClean="0">
                <a:ea typeface="ＭＳ Ｐゴシック" pitchFamily="34" charset="-128"/>
              </a:rPr>
              <a:t>Det vil være forvirrende, hvis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r>
              <a:rPr lang="da-DK" altLang="da-DK" sz="1700" dirty="0">
                <a:ea typeface="ＭＳ Ｐゴシック" pitchFamily="34" charset="-128"/>
              </a:rPr>
              <a:t> også drejer </a:t>
            </a:r>
            <a:r>
              <a:rPr lang="da-DK" altLang="da-DK" sz="1700" dirty="0" smtClean="0">
                <a:ea typeface="ＭＳ Ｐゴシック" pitchFamily="34" charset="-128"/>
              </a:rPr>
              <a:t>skildpadden eller skifter pennens farve</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Consistency </a:t>
            </a:r>
            <a:r>
              <a:rPr lang="da-DK" altLang="da-DK" b="1" kern="0" dirty="0">
                <a:solidFill>
                  <a:srgbClr val="A50021"/>
                </a:solidFill>
                <a:ea typeface="ＭＳ Ｐゴシック" pitchFamily="34" charset="-128"/>
                <a:cs typeface="ＭＳ Ｐゴシック" pitchFamily="-65" charset="-128"/>
              </a:rPr>
              <a:t>(konsistent)</a:t>
            </a:r>
          </a:p>
          <a:p>
            <a:pPr lvl="1">
              <a:spcBef>
                <a:spcPts val="200"/>
              </a:spcBef>
            </a:pPr>
            <a:r>
              <a:rPr lang="da-DK" altLang="da-DK" sz="1700" dirty="0" smtClean="0">
                <a:ea typeface="ＭＳ Ｐゴシック" pitchFamily="34" charset="-128"/>
              </a:rPr>
              <a:t>Metoderne skal fungere på </a:t>
            </a:r>
            <a:r>
              <a:rPr lang="da-DK" altLang="da-DK" sz="1700" b="1" dirty="0" smtClean="0">
                <a:solidFill>
                  <a:srgbClr val="008000"/>
                </a:solidFill>
                <a:ea typeface="ＭＳ Ｐゴシック" pitchFamily="34" charset="-128"/>
              </a:rPr>
              <a:t>"samme måde"</a:t>
            </a:r>
          </a:p>
          <a:p>
            <a:pPr lvl="1">
              <a:spcBef>
                <a:spcPts val="200"/>
              </a:spcBef>
            </a:pPr>
            <a:r>
              <a:rPr lang="da-DK" altLang="da-DK" sz="1700" dirty="0" smtClean="0">
                <a:ea typeface="ＭＳ Ｐゴシック" pitchFamily="34" charset="-128"/>
              </a:rPr>
              <a:t>Turtle klassen angiver alle afstande og vinkler som en </a:t>
            </a:r>
            <a:r>
              <a:rPr lang="da-DK" altLang="da-DK" sz="1700" b="1" dirty="0" smtClean="0">
                <a:ea typeface="ＭＳ Ｐゴシック" pitchFamily="34" charset="-128"/>
              </a:rPr>
              <a:t>double</a:t>
            </a:r>
            <a:endParaRPr lang="da-DK" altLang="da-DK" sz="1700" b="1"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600"/>
              </a:spcBef>
            </a:pPr>
            <a:endParaRPr lang="da-DK" altLang="da-DK" sz="1800" dirty="0">
              <a:ea typeface="ＭＳ Ｐゴシック" pitchFamily="34" charset="-128"/>
            </a:endParaRPr>
          </a:p>
          <a:p>
            <a:pPr lvl="1">
              <a:spcBef>
                <a:spcPts val="600"/>
              </a:spcBef>
              <a:buFontTx/>
              <a:buChar char="–"/>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6868687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Regelmæssig omstrukturering (</a:t>
            </a:r>
            <a:r>
              <a:rPr lang="en-US" altLang="da-DK" sz="3200" dirty="0" smtClean="0">
                <a:ea typeface="ＭＳ Ｐゴシック" pitchFamily="34" charset="-128"/>
              </a:rPr>
              <a:t>refactoring</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7" name="Content Placeholder 2"/>
          <p:cNvSpPr txBox="1">
            <a:spLocks/>
          </p:cNvSpPr>
          <p:nvPr/>
        </p:nvSpPr>
        <p:spPr bwMode="auto">
          <a:xfrm>
            <a:off x="467544" y="1052736"/>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Når man er i gang med et større (eller mindre) projekt får man fra tid til anden behov for at omstrukturere sin kode</a:t>
            </a:r>
          </a:p>
          <a:p>
            <a:pPr lvl="1">
              <a:spcBef>
                <a:spcPts val="600"/>
              </a:spcBef>
            </a:pPr>
            <a:r>
              <a:rPr lang="da-DK" altLang="da-DK" sz="1800" dirty="0" smtClean="0">
                <a:ea typeface="ＭＳ Ｐゴシック" pitchFamily="34" charset="-128"/>
              </a:rPr>
              <a:t>Man kan f.eks. ønske at opdele en klasse, der er blevet stor og gør mange forskellige ting, i to eller flere klasser, som er nemmere at overskue</a:t>
            </a:r>
          </a:p>
          <a:p>
            <a:pPr lvl="1">
              <a:spcBef>
                <a:spcPts val="600"/>
              </a:spcBef>
            </a:pPr>
            <a:r>
              <a:rPr lang="da-DK" altLang="da-DK" sz="1800" dirty="0" smtClean="0">
                <a:ea typeface="ＭＳ Ｐゴシック" pitchFamily="34" charset="-128"/>
              </a:rPr>
              <a:t>Begreber, der indtil nu er repræsenteret ved hjælp af en simpel tekststreng, vil man måske fremover modellere via en dedikeret klasse med feltvariabler, der kan give en mere fyldestgørende beskrivelse af objekternes tilstand (jvf. </a:t>
            </a:r>
            <a:r>
              <a:rPr lang="da-DK" altLang="da-DK" sz="1800" b="1" dirty="0" smtClean="0">
                <a:ea typeface="ＭＳ Ｐゴシック" pitchFamily="34" charset="-128"/>
              </a:rPr>
              <a:t>Track</a:t>
            </a:r>
            <a:r>
              <a:rPr lang="da-DK" altLang="da-DK" sz="1800" dirty="0" smtClean="0">
                <a:ea typeface="ＭＳ Ｐゴシック" pitchFamily="34" charset="-128"/>
              </a:rPr>
              <a:t> klassen fra afsnit 4.11 i BlueJ bogen)</a:t>
            </a:r>
          </a:p>
          <a:p>
            <a:pPr lvl="1">
              <a:spcBef>
                <a:spcPts val="600"/>
              </a:spcBef>
            </a:pPr>
            <a:r>
              <a:rPr lang="da-DK" altLang="da-DK" sz="1800" dirty="0" smtClean="0">
                <a:ea typeface="ＭＳ Ｐゴシック" pitchFamily="34" charset="-128"/>
              </a:rPr>
              <a:t>Omstrukturering af software kaldes også </a:t>
            </a:r>
            <a:r>
              <a:rPr lang="da-DK" altLang="da-DK" sz="1800" b="1" dirty="0" smtClean="0">
                <a:solidFill>
                  <a:srgbClr val="008000"/>
                </a:solidFill>
                <a:ea typeface="ＭＳ Ｐゴシック" pitchFamily="34" charset="-128"/>
              </a:rPr>
              <a:t>refaktorering</a:t>
            </a:r>
            <a:r>
              <a:rPr lang="da-DK" altLang="da-DK" sz="1800" dirty="0" smtClean="0">
                <a:ea typeface="ＭＳ Ｐゴシック" pitchFamily="34" charset="-128"/>
              </a:rPr>
              <a:t> (</a:t>
            </a:r>
            <a:r>
              <a:rPr lang="da-DK" altLang="da-DK" sz="1800" dirty="0" err="1" smtClean="0">
                <a:ea typeface="ＭＳ Ｐゴシック" pitchFamily="34" charset="-128"/>
              </a:rPr>
              <a:t>refactoring</a:t>
            </a:r>
            <a:r>
              <a:rPr lang="da-DK" altLang="da-DK" sz="1800" dirty="0" smtClean="0">
                <a:ea typeface="ＭＳ Ｐゴシック" pitchFamily="34" charset="-128"/>
              </a:rPr>
              <a:t>)</a:t>
            </a:r>
          </a:p>
          <a:p>
            <a:pPr>
              <a:spcBef>
                <a:spcPts val="1800"/>
              </a:spcBef>
            </a:pPr>
            <a:r>
              <a:rPr lang="da-DK" altLang="da-DK" sz="2000" b="1" kern="0" dirty="0" smtClean="0">
                <a:solidFill>
                  <a:srgbClr val="A50021"/>
                </a:solidFill>
                <a:ea typeface="ＭＳ Ｐゴシック" pitchFamily="34" charset="-128"/>
                <a:cs typeface="ＭＳ Ｐゴシック" pitchFamily="-65" charset="-128"/>
              </a:rPr>
              <a:t>Principper for refaktorering</a:t>
            </a:r>
          </a:p>
          <a:p>
            <a:pPr lvl="1">
              <a:spcBef>
                <a:spcPts val="600"/>
              </a:spcBef>
            </a:pPr>
            <a:r>
              <a:rPr lang="da-DK" altLang="da-DK" sz="1800" kern="0" dirty="0" smtClean="0">
                <a:ea typeface="ＭＳ Ｐゴシック" pitchFamily="34" charset="-128"/>
              </a:rPr>
              <a:t>Start med at lave den ønskede </a:t>
            </a:r>
            <a:r>
              <a:rPr lang="da-DK" altLang="da-DK" sz="1800" kern="0" spc="-50" dirty="0" smtClean="0">
                <a:ea typeface="ＭＳ Ｐゴシック" pitchFamily="34" charset="-128"/>
              </a:rPr>
              <a:t>omstrukturering </a:t>
            </a:r>
            <a:r>
              <a:rPr lang="da-DK" altLang="da-DK" sz="1800" b="1" kern="0" spc="-50" dirty="0" smtClean="0">
                <a:solidFill>
                  <a:srgbClr val="008000"/>
                </a:solidFill>
                <a:ea typeface="ＭＳ Ｐゴシック" pitchFamily="34" charset="-128"/>
              </a:rPr>
              <a:t>uden</a:t>
            </a:r>
            <a:r>
              <a:rPr lang="da-DK" altLang="da-DK" sz="1800" kern="0" spc="-50" dirty="0" smtClean="0">
                <a:ea typeface="ＭＳ Ｐゴシック" pitchFamily="34" charset="-128"/>
              </a:rPr>
              <a:t> at tilføje ny funktionalitet</a:t>
            </a:r>
          </a:p>
          <a:p>
            <a:pPr lvl="1">
              <a:spcBef>
                <a:spcPts val="600"/>
              </a:spcBef>
            </a:pPr>
            <a:r>
              <a:rPr lang="da-DK" altLang="da-DK" sz="1800" kern="0" dirty="0">
                <a:ea typeface="ＭＳ Ｐゴシック" pitchFamily="34" charset="-128"/>
              </a:rPr>
              <a:t>Test at det </a:t>
            </a:r>
            <a:r>
              <a:rPr lang="da-DK" altLang="da-DK" sz="1800" kern="0" dirty="0" smtClean="0">
                <a:ea typeface="ＭＳ Ｐゴシック" pitchFamily="34" charset="-128"/>
              </a:rPr>
              <a:t>omstrukturerede </a:t>
            </a:r>
            <a:r>
              <a:rPr lang="da-DK" altLang="da-DK" sz="1800" kern="0" dirty="0">
                <a:ea typeface="ＭＳ Ｐゴシック" pitchFamily="34" charset="-128"/>
              </a:rPr>
              <a:t>program opfører sig som </a:t>
            </a:r>
            <a:r>
              <a:rPr lang="da-DK" altLang="da-DK" sz="1800" kern="0" dirty="0" smtClean="0">
                <a:ea typeface="ＭＳ Ｐゴシック" pitchFamily="34" charset="-128"/>
              </a:rPr>
              <a:t>det gamle (vi vender tilbage til testteknikker i </a:t>
            </a:r>
            <a:r>
              <a:rPr lang="da-DK" altLang="da-DK" sz="1800" kern="0" dirty="0" smtClean="0">
                <a:ea typeface="ＭＳ Ｐゴシック" pitchFamily="34" charset="-128"/>
              </a:rPr>
              <a:t>næste forelæsning)</a:t>
            </a:r>
            <a:endParaRPr lang="da-DK" altLang="da-DK" sz="1800" kern="0" dirty="0" smtClean="0">
              <a:ea typeface="ＭＳ Ｐゴシック" pitchFamily="34" charset="-128"/>
            </a:endParaRPr>
          </a:p>
          <a:p>
            <a:pPr lvl="1">
              <a:spcBef>
                <a:spcPts val="600"/>
              </a:spcBef>
            </a:pPr>
            <a:r>
              <a:rPr lang="da-DK" altLang="da-DK" sz="1800" kern="0" dirty="0" smtClean="0">
                <a:ea typeface="ＭＳ Ｐゴシック" pitchFamily="34" charset="-128"/>
              </a:rPr>
              <a:t>Først når man er overbevist om, at det </a:t>
            </a:r>
            <a:r>
              <a:rPr lang="da-DK" altLang="da-DK" sz="1800" kern="0" dirty="0">
                <a:ea typeface="ＭＳ Ｐゴシック" pitchFamily="34" charset="-128"/>
              </a:rPr>
              <a:t>omstrukturerede </a:t>
            </a:r>
            <a:r>
              <a:rPr lang="da-DK" altLang="da-DK" sz="1800" kern="0" dirty="0" smtClean="0">
                <a:ea typeface="ＭＳ Ｐゴシック" pitchFamily="34" charset="-128"/>
              </a:rPr>
              <a:t>program er korrekt (dvs. opfører sig som det gamle) tilføjes ny funktionalitet</a:t>
            </a:r>
          </a:p>
          <a:p>
            <a:pPr lvl="1">
              <a:spcBef>
                <a:spcPts val="600"/>
              </a:spcBef>
            </a:pPr>
            <a:r>
              <a:rPr lang="da-DK" altLang="da-DK" sz="1800" kern="0" dirty="0" smtClean="0">
                <a:ea typeface="ＭＳ Ｐゴシック" pitchFamily="34" charset="-128"/>
              </a:rPr>
              <a:t>Ved at iagttage denne tidsmæssige opdeling i refaktorering og tilføjelse af ny funktionalitet kan man spare masser af tid og kræfter</a:t>
            </a:r>
            <a:endParaRPr lang="da-DK" altLang="da-DK" dirty="0" smtClean="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Rectangle 4"/>
          <p:cNvSpPr/>
          <p:nvPr/>
        </p:nvSpPr>
        <p:spPr>
          <a:xfrm rot="21165640">
            <a:off x="5736160" y="3810754"/>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8801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cs typeface="Arial"/>
              </a:rPr>
              <a:t>M</a:t>
            </a:r>
            <a:r>
              <a:rPr lang="da-DK" altLang="da-DK" sz="3200" dirty="0" smtClean="0">
                <a:ea typeface="ＭＳ Ｐゴシック" pitchFamily="34" charset="-128"/>
              </a:rPr>
              <a:t>undtlig præsentation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7" name="Rectangle 3"/>
          <p:cNvSpPr txBox="1">
            <a:spLocks noChangeArrowheads="1"/>
          </p:cNvSpPr>
          <p:nvPr/>
        </p:nvSpPr>
        <p:spPr bwMode="auto">
          <a:xfrm>
            <a:off x="467544" y="1052736"/>
            <a:ext cx="828092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Det </a:t>
            </a:r>
            <a:r>
              <a:rPr lang="da-DK" altLang="da-DK" b="1" kern="0" dirty="0">
                <a:solidFill>
                  <a:srgbClr val="A50021"/>
                </a:solidFill>
                <a:ea typeface="ＭＳ Ｐゴシック" pitchFamily="34" charset="-128"/>
                <a:cs typeface="ＭＳ Ｐゴシック" pitchFamily="-106" charset="-128"/>
              </a:rPr>
              <a:t>er vigtigt for </a:t>
            </a:r>
            <a:r>
              <a:rPr lang="da-DK" altLang="da-DK" b="1" kern="0" dirty="0" smtClean="0">
                <a:solidFill>
                  <a:srgbClr val="A50021"/>
                </a:solidFill>
                <a:ea typeface="ＭＳ Ｐゴシック" pitchFamily="34" charset="-128"/>
                <a:cs typeface="ＭＳ Ｐゴシック" pitchFamily="-106" charset="-128"/>
              </a:rPr>
              <a:t>it-folk </a:t>
            </a:r>
            <a:r>
              <a:rPr lang="da-DK" altLang="da-DK" b="1" kern="0" dirty="0">
                <a:solidFill>
                  <a:srgbClr val="A50021"/>
                </a:solidFill>
                <a:ea typeface="ＭＳ Ｐゴシック" pitchFamily="34" charset="-128"/>
                <a:cs typeface="ＭＳ Ｐゴシック" pitchFamily="-106" charset="-128"/>
              </a:rPr>
              <a:t>at kunne præsentere tekniske problemstillinger for fagfæller og lægfolk</a:t>
            </a:r>
          </a:p>
          <a:p>
            <a:pPr lvl="1">
              <a:spcBef>
                <a:spcPts val="600"/>
              </a:spcBef>
            </a:pPr>
            <a:r>
              <a:rPr lang="da-DK" altLang="da-DK" sz="1800" kern="0" dirty="0" smtClean="0">
                <a:ea typeface="ＭＳ Ｐゴシック" pitchFamily="34" charset="-128"/>
              </a:rPr>
              <a:t>Det er en essentiel del af vores faglige kompetencer, og I kommer alle til at gøre det i jeres daglige arbejde</a:t>
            </a:r>
            <a:endParaRPr lang="da-DK" altLang="da-DK" sz="1800" kern="0" dirty="0">
              <a:ea typeface="ＭＳ Ｐゴシック" pitchFamily="34" charset="-128"/>
            </a:endParaRPr>
          </a:p>
          <a:p>
            <a:pPr lvl="1">
              <a:spcBef>
                <a:spcPts val="600"/>
              </a:spcBef>
            </a:pPr>
            <a:r>
              <a:rPr lang="da-DK" altLang="da-DK" sz="1800" kern="0" dirty="0" smtClean="0">
                <a:ea typeface="ＭＳ Ｐゴシック" pitchFamily="34" charset="-128"/>
              </a:rPr>
              <a:t>Mundtlig eksamen tester, at I kan jeres stof, og at I er i stand til at fremlægge det for andre (eksaminator og censor)</a:t>
            </a:r>
          </a:p>
          <a:p>
            <a:pPr lvl="1">
              <a:spcBef>
                <a:spcPts val="600"/>
              </a:spcBef>
            </a:pPr>
            <a:r>
              <a:rPr lang="da-DK" altLang="da-DK" sz="1800" kern="0" dirty="0" smtClean="0">
                <a:ea typeface="ＭＳ Ｐゴシック" pitchFamily="34" charset="-128"/>
              </a:rPr>
              <a:t>Det sidste er slet ikke så let, som det lyder</a:t>
            </a:r>
          </a:p>
          <a:p>
            <a:pPr lvl="1">
              <a:spcBef>
                <a:spcPts val="600"/>
              </a:spcBef>
            </a:pPr>
            <a:r>
              <a:rPr lang="da-DK" altLang="da-DK" sz="1800" kern="0" dirty="0" smtClean="0">
                <a:ea typeface="ＭＳ Ｐゴシック" pitchFamily="34" charset="-128"/>
              </a:rPr>
              <a:t>Mange eksaminander kan stoffet, men er dårlige til at præsentere det, hvilket medfører en for lav karakter i forhold til deres reelle viden</a:t>
            </a:r>
          </a:p>
        </p:txBody>
      </p:sp>
    </p:spTree>
    <p:extLst>
      <p:ext uri="{BB962C8B-B14F-4D97-AF65-F5344CB8AC3E}">
        <p14:creationId xmlns:p14="http://schemas.microsoft.com/office/powerpoint/2010/main" val="1655198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Mundtlig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7" name="Rectangle 3"/>
          <p:cNvSpPr txBox="1">
            <a:spLocks noChangeArrowheads="1"/>
          </p:cNvSpPr>
          <p:nvPr/>
        </p:nvSpPr>
        <p:spPr bwMode="auto">
          <a:xfrm>
            <a:off x="452660" y="1052736"/>
            <a:ext cx="843982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Ved den mundtlige </a:t>
            </a:r>
            <a:r>
              <a:rPr lang="da-DK" altLang="da-DK" sz="2000" kern="0" dirty="0" smtClean="0">
                <a:ea typeface="ＭＳ Ｐゴシック" pitchFamily="34" charset="-128"/>
              </a:rPr>
              <a:t>eksamen </a:t>
            </a:r>
            <a:r>
              <a:rPr lang="da-DK" altLang="da-DK" sz="2000" kern="0" dirty="0">
                <a:ea typeface="ＭＳ Ｐゴシック" pitchFamily="34" charset="-128"/>
              </a:rPr>
              <a:t>forventer vi, at </a:t>
            </a:r>
            <a:r>
              <a:rPr lang="da-DK" altLang="da-DK" sz="2000" kern="0" dirty="0" smtClean="0">
                <a:ea typeface="ＭＳ Ｐゴシック" pitchFamily="34" charset="-128"/>
              </a:rPr>
              <a:t>du </a:t>
            </a:r>
            <a:r>
              <a:rPr lang="da-DK" altLang="da-DK" sz="2000" kern="0" dirty="0">
                <a:ea typeface="ＭＳ Ｐゴシック" pitchFamily="34" charset="-128"/>
              </a:rPr>
              <a:t>demonstrerer</a:t>
            </a:r>
          </a:p>
          <a:p>
            <a:pPr lvl="1">
              <a:spcBef>
                <a:spcPts val="600"/>
              </a:spcBef>
            </a:pPr>
            <a:r>
              <a:rPr lang="da-DK" altLang="da-DK" sz="1800" kern="0" dirty="0">
                <a:ea typeface="ＭＳ Ｐゴシック" pitchFamily="34" charset="-128"/>
              </a:rPr>
              <a:t>Kendskab til de </a:t>
            </a:r>
            <a:r>
              <a:rPr lang="da-DK" altLang="da-DK" sz="1800" b="1" kern="0" dirty="0">
                <a:solidFill>
                  <a:srgbClr val="008000"/>
                </a:solidFill>
                <a:ea typeface="ＭＳ Ｐゴシック" pitchFamily="34" charset="-128"/>
              </a:rPr>
              <a:t>vigtigste begreber</a:t>
            </a:r>
            <a:r>
              <a:rPr lang="da-DK" altLang="da-DK" sz="1800" kern="0" dirty="0">
                <a:ea typeface="ＭＳ Ｐゴシック" pitchFamily="34" charset="-128"/>
              </a:rPr>
              <a:t> inden for det trukne emneområde</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programmere i Java</a:t>
            </a:r>
            <a:r>
              <a:rPr lang="da-DK" altLang="da-DK" sz="1800" kern="0" dirty="0">
                <a:ea typeface="ＭＳ Ｐゴシック" pitchFamily="34" charset="-128"/>
              </a:rPr>
              <a:t> ved at præsentere </a:t>
            </a:r>
            <a:r>
              <a:rPr lang="da-DK" altLang="da-DK" sz="1800" kern="0" dirty="0" smtClean="0">
                <a:ea typeface="ＭＳ Ｐゴシック" pitchFamily="34" charset="-128"/>
              </a:rPr>
              <a:t>og forklare små </a:t>
            </a:r>
            <a:r>
              <a:rPr lang="da-DK" altLang="da-DK" sz="1800" kern="0" dirty="0">
                <a:ea typeface="ＭＳ Ｐゴシック" pitchFamily="34" charset="-128"/>
              </a:rPr>
              <a:t>velvalgte programstumper indenfor emneområdet</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svare på spørgsmål</a:t>
            </a:r>
            <a:r>
              <a:rPr lang="da-DK" altLang="da-DK" sz="1800" kern="0" dirty="0">
                <a:ea typeface="ＭＳ Ｐゴシック" pitchFamily="34" charset="-128"/>
              </a:rPr>
              <a:t> inden for emneområdet, herunder relatere kursets </a:t>
            </a:r>
            <a:r>
              <a:rPr lang="da-DK" altLang="da-DK" sz="1800" kern="0" dirty="0" smtClean="0">
                <a:ea typeface="ＭＳ Ｐゴシック" pitchFamily="34" charset="-128"/>
              </a:rPr>
              <a:t>afleveringsopgaver </a:t>
            </a:r>
            <a:r>
              <a:rPr lang="da-DK" altLang="da-DK" sz="1800" kern="0" dirty="0">
                <a:ea typeface="ＭＳ Ｐゴシック" pitchFamily="34" charset="-128"/>
              </a:rPr>
              <a:t>til emneområdet</a:t>
            </a:r>
          </a:p>
          <a:p>
            <a:pPr>
              <a:spcBef>
                <a:spcPts val="1800"/>
              </a:spcBef>
            </a:pPr>
            <a:r>
              <a:rPr lang="da-DK" altLang="da-DK" sz="2000" kern="0" dirty="0" smtClean="0">
                <a:ea typeface="ＭＳ Ｐゴシック" pitchFamily="34" charset="-128"/>
              </a:rPr>
              <a:t>Der gives karakter efter 12-skalaen</a:t>
            </a:r>
            <a:endParaRPr lang="da-DK" altLang="da-DK" sz="2000" kern="0" dirty="0">
              <a:ea typeface="ＭＳ Ｐゴシック" pitchFamily="34" charset="-128"/>
            </a:endParaRPr>
          </a:p>
          <a:p>
            <a:pPr lvl="1"/>
            <a:r>
              <a:rPr lang="da-DK" sz="1800" dirty="0"/>
              <a:t>Pointene fra køreprøven og computerspilsopgaven tæller med i fastlæggelsen af den endelig karakter for kurset</a:t>
            </a:r>
          </a:p>
          <a:p>
            <a:pPr lvl="1"/>
            <a:r>
              <a:rPr lang="da-DK" sz="1800" dirty="0"/>
              <a:t>Høje point kan trække en karakter op, mens lave point kan trække en karakter ned</a:t>
            </a:r>
          </a:p>
          <a:p>
            <a:pPr lvl="1"/>
            <a:r>
              <a:rPr lang="da-DK" sz="1800" dirty="0"/>
              <a:t>Uanset pointtal kan man dumpe, hvis den mundtlige præstation er </a:t>
            </a:r>
            <a:r>
              <a:rPr lang="da-DK" sz="1800" dirty="0" smtClean="0"/>
              <a:t>uacceptabel</a:t>
            </a:r>
            <a:endParaRPr lang="da-DK" altLang="da-DK" sz="1800" kern="0" dirty="0" smtClean="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6647991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Forløbet af </a:t>
            </a:r>
            <a:r>
              <a:rPr lang="da-DK" altLang="da-DK" sz="3200" dirty="0" smtClean="0">
                <a:ea typeface="ＭＳ Ｐゴシック" pitchFamily="34" charset="-128"/>
              </a:rPr>
              <a:t>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7" name="Rectangle 3"/>
          <p:cNvSpPr txBox="1">
            <a:spLocks noChangeArrowheads="1"/>
          </p:cNvSpPr>
          <p:nvPr/>
        </p:nvSpPr>
        <p:spPr bwMode="auto">
          <a:xfrm>
            <a:off x="452660" y="1052736"/>
            <a:ext cx="85838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800"/>
              </a:spcBef>
            </a:pPr>
            <a:r>
              <a:rPr lang="da-DK" altLang="da-DK" sz="2000" kern="0" dirty="0" smtClean="0">
                <a:ea typeface="ＭＳ Ｐゴシック" pitchFamily="34" charset="-128"/>
              </a:rPr>
              <a:t>Ved eksaminationens start trækkes et spørgsmål (ud af 9 mulige)</a:t>
            </a:r>
          </a:p>
          <a:p>
            <a:pPr lvl="1">
              <a:spcBef>
                <a:spcPts val="500"/>
              </a:spcBef>
            </a:pPr>
            <a:r>
              <a:rPr lang="da-DK" altLang="da-DK" sz="1600" kern="0" dirty="0">
                <a:ea typeface="ＭＳ Ｐゴシック" pitchFamily="34" charset="-128"/>
              </a:rPr>
              <a:t>Mens den foregående eksaminand er </a:t>
            </a:r>
            <a:r>
              <a:rPr lang="da-DK" altLang="da-DK" sz="1600" kern="0" dirty="0" smtClean="0">
                <a:ea typeface="ＭＳ Ｐゴシック" pitchFamily="34" charset="-128"/>
              </a:rPr>
              <a:t>oppe, </a:t>
            </a:r>
            <a:r>
              <a:rPr lang="da-DK" altLang="da-DK" sz="1600" kern="0" dirty="0">
                <a:ea typeface="ＭＳ Ｐゴシック" pitchFamily="34" charset="-128"/>
              </a:rPr>
              <a:t>har </a:t>
            </a:r>
            <a:r>
              <a:rPr lang="da-DK" altLang="da-DK" sz="1600" kern="0" dirty="0" smtClean="0">
                <a:ea typeface="ＭＳ Ｐゴシック" pitchFamily="34" charset="-128"/>
              </a:rPr>
              <a:t>du </a:t>
            </a:r>
            <a:r>
              <a:rPr lang="da-DK" altLang="da-DK" sz="1600" kern="0" dirty="0">
                <a:ea typeface="ＭＳ Ｐゴシック" pitchFamily="34" charset="-128"/>
              </a:rPr>
              <a:t>ca. </a:t>
            </a:r>
            <a:r>
              <a:rPr lang="da-DK" altLang="da-DK" sz="1600" kern="0" dirty="0" smtClean="0">
                <a:ea typeface="ＭＳ Ｐゴシック" pitchFamily="34" charset="-128"/>
              </a:rPr>
              <a:t>15 </a:t>
            </a:r>
            <a:r>
              <a:rPr lang="da-DK" altLang="da-DK" sz="1600" kern="0" dirty="0">
                <a:ea typeface="ＭＳ Ｐゴシック" pitchFamily="34" charset="-128"/>
              </a:rPr>
              <a:t>minutter til </a:t>
            </a:r>
            <a:r>
              <a:rPr lang="da-DK" altLang="da-DK" sz="1600" kern="0" dirty="0" smtClean="0">
                <a:ea typeface="ＭＳ Ｐゴシック" pitchFamily="34" charset="-128"/>
              </a:rPr>
              <a:t>at </a:t>
            </a:r>
            <a:r>
              <a:rPr lang="da-DK" altLang="da-DK" sz="1600" b="1" kern="0" dirty="0">
                <a:solidFill>
                  <a:srgbClr val="008000"/>
                </a:solidFill>
                <a:ea typeface="ＭＳ Ｐゴシック" pitchFamily="34" charset="-128"/>
              </a:rPr>
              <a:t>genopfriske</a:t>
            </a:r>
            <a:r>
              <a:rPr lang="da-DK" altLang="da-DK" sz="1600" kern="0" dirty="0">
                <a:ea typeface="ＭＳ Ｐゴシック" pitchFamily="34" charset="-128"/>
              </a:rPr>
              <a:t> </a:t>
            </a:r>
            <a:r>
              <a:rPr lang="da-DK" altLang="da-DK" sz="1600" kern="0" dirty="0" smtClean="0">
                <a:ea typeface="ＭＳ Ｐゴシック" pitchFamily="34" charset="-128"/>
              </a:rPr>
              <a:t>detaljerne i det trukne spørgsmål</a:t>
            </a:r>
          </a:p>
          <a:p>
            <a:pPr lvl="1">
              <a:spcBef>
                <a:spcPts val="500"/>
              </a:spcBef>
            </a:pPr>
            <a:r>
              <a:rPr lang="da-DK" altLang="da-DK" sz="1600" kern="0" dirty="0" smtClean="0">
                <a:ea typeface="ＭＳ Ｐゴシック" pitchFamily="34" charset="-128"/>
              </a:rPr>
              <a:t>Du kan </a:t>
            </a:r>
            <a:r>
              <a:rPr lang="da-DK" altLang="da-DK" sz="1600" b="1" kern="0" dirty="0" smtClean="0">
                <a:solidFill>
                  <a:srgbClr val="008000"/>
                </a:solidFill>
                <a:ea typeface="ＭＳ Ｐゴシック" pitchFamily="34" charset="-128"/>
              </a:rPr>
              <a:t>ikke</a:t>
            </a:r>
            <a:r>
              <a:rPr lang="da-DK" altLang="da-DK" sz="1600" kern="0" dirty="0" smtClean="0">
                <a:ea typeface="ＭＳ Ｐゴシック" pitchFamily="34" charset="-128"/>
              </a:rPr>
              <a:t> nå at lære tingene, hvis du ikke kan dem i forvejen</a:t>
            </a:r>
          </a:p>
          <a:p>
            <a:pPr lvl="1">
              <a:spcBef>
                <a:spcPts val="500"/>
              </a:spcBef>
            </a:pPr>
            <a:r>
              <a:rPr lang="da-DK" altLang="da-DK" sz="1600" kern="0" spc="-10" dirty="0" smtClean="0">
                <a:ea typeface="ＭＳ Ｐゴシック" pitchFamily="34" charset="-128"/>
              </a:rPr>
              <a:t>Under forberedelsen må </a:t>
            </a:r>
            <a:r>
              <a:rPr lang="da-DK" altLang="da-DK" sz="1600" kern="0" spc="-10" dirty="0" smtClean="0">
                <a:ea typeface="ＭＳ Ｐゴシック" pitchFamily="34" charset="-128"/>
              </a:rPr>
              <a:t>du gerne </a:t>
            </a:r>
            <a:r>
              <a:rPr lang="da-DK" altLang="da-DK" sz="1600" kern="0" spc="-10" dirty="0" smtClean="0">
                <a:ea typeface="ＭＳ Ｐゴシック" pitchFamily="34" charset="-128"/>
              </a:rPr>
              <a:t>kigge i noter, slides, lærebogen og andet materiale</a:t>
            </a:r>
            <a:endParaRPr lang="da-DK" altLang="da-DK" sz="1600" kern="0" spc="-10" dirty="0">
              <a:ea typeface="ＭＳ Ｐゴシック" pitchFamily="34" charset="-128"/>
            </a:endParaRPr>
          </a:p>
          <a:p>
            <a:pPr>
              <a:spcBef>
                <a:spcPts val="1200"/>
              </a:spcBef>
            </a:pPr>
            <a:r>
              <a:rPr lang="da-DK" altLang="da-DK" sz="2000" kern="0" dirty="0" smtClean="0">
                <a:ea typeface="ＭＳ Ｐゴシック" pitchFamily="34" charset="-128"/>
              </a:rPr>
              <a:t>Præsentationen (ca. 15 min)</a:t>
            </a:r>
          </a:p>
          <a:p>
            <a:pPr lvl="1">
              <a:spcBef>
                <a:spcPts val="500"/>
              </a:spcBef>
            </a:pPr>
            <a:r>
              <a:rPr lang="da-DK" altLang="da-DK" sz="1600" kern="0" dirty="0" smtClean="0">
                <a:ea typeface="ＭＳ Ｐゴシック" pitchFamily="34" charset="-128"/>
              </a:rPr>
              <a:t>De første 2-3 minutter får du lov til at skrive din disposition på tavlen og snakke uforstyrret (indtil den værste nervøsitet har lagt sig)</a:t>
            </a:r>
          </a:p>
          <a:p>
            <a:pPr lvl="1">
              <a:spcBef>
                <a:spcPts val="300"/>
              </a:spcBef>
            </a:pPr>
            <a:r>
              <a:rPr lang="da-DK" altLang="da-DK" sz="1600" kern="0" spc="-50" dirty="0" smtClean="0">
                <a:ea typeface="ＭＳ Ｐゴシック" pitchFamily="34" charset="-128"/>
              </a:rPr>
              <a:t>Derefter vil eksaminator/censor afbryde med forskellige spørgsmål for at hjælpe dig med</a:t>
            </a:r>
          </a:p>
          <a:p>
            <a:pPr lvl="2">
              <a:spcBef>
                <a:spcPts val="300"/>
              </a:spcBef>
            </a:pPr>
            <a:r>
              <a:rPr lang="da-DK" altLang="da-DK" kern="0" dirty="0" smtClean="0">
                <a:solidFill>
                  <a:srgbClr val="000066"/>
                </a:solidFill>
                <a:ea typeface="ＭＳ Ｐゴシック" pitchFamily="34" charset="-128"/>
              </a:rPr>
              <a:t>at rette </a:t>
            </a:r>
            <a:r>
              <a:rPr lang="da-DK" altLang="da-DK" kern="0" dirty="0">
                <a:solidFill>
                  <a:srgbClr val="000066"/>
                </a:solidFill>
                <a:ea typeface="ＭＳ Ｐゴシック" pitchFamily="34" charset="-128"/>
              </a:rPr>
              <a:t>eventuelle småfejl </a:t>
            </a:r>
            <a:r>
              <a:rPr lang="da-DK" altLang="da-DK" kern="0" dirty="0" smtClean="0">
                <a:solidFill>
                  <a:srgbClr val="000066"/>
                </a:solidFill>
                <a:ea typeface="ＭＳ Ｐゴシック" pitchFamily="34" charset="-128"/>
              </a:rPr>
              <a:t>/ uklarheder</a:t>
            </a:r>
            <a:endParaRPr lang="da-DK" altLang="da-DK" kern="0" dirty="0">
              <a:solidFill>
                <a:srgbClr val="000066"/>
              </a:solidFill>
              <a:ea typeface="ＭＳ Ｐゴシック" pitchFamily="34" charset="-128"/>
            </a:endParaRPr>
          </a:p>
          <a:p>
            <a:pPr lvl="2">
              <a:spcBef>
                <a:spcPts val="300"/>
              </a:spcBef>
            </a:pPr>
            <a:r>
              <a:rPr lang="da-DK" altLang="da-DK" kern="0" dirty="0" smtClean="0">
                <a:solidFill>
                  <a:srgbClr val="000066"/>
                </a:solidFill>
                <a:ea typeface="ＭＳ Ｐゴシック" pitchFamily="34" charset="-128"/>
              </a:rPr>
              <a:t>at </a:t>
            </a:r>
            <a:r>
              <a:rPr lang="da-DK" altLang="da-DK" kern="0" dirty="0">
                <a:solidFill>
                  <a:srgbClr val="000066"/>
                </a:solidFill>
                <a:ea typeface="ＭＳ Ｐゴシック" pitchFamily="34" charset="-128"/>
              </a:rPr>
              <a:t>få dækket de vigtigste ting </a:t>
            </a:r>
            <a:r>
              <a:rPr lang="da-DK" altLang="da-DK" kern="0" dirty="0" smtClean="0">
                <a:solidFill>
                  <a:srgbClr val="000066"/>
                </a:solidFill>
                <a:ea typeface="ＭＳ Ｐゴシック" pitchFamily="34" charset="-128"/>
              </a:rPr>
              <a:t>indenfor emneområdet</a:t>
            </a:r>
          </a:p>
          <a:p>
            <a:pPr lvl="1">
              <a:spcBef>
                <a:spcPts val="300"/>
              </a:spcBef>
            </a:pPr>
            <a:r>
              <a:rPr lang="da-DK" altLang="da-DK" sz="1600" kern="0" spc="-50" dirty="0">
                <a:ea typeface="ＭＳ Ｐゴシック" pitchFamily="34" charset="-128"/>
              </a:rPr>
              <a:t>Ved at stille spørgsmål tjekker vi også, om </a:t>
            </a:r>
            <a:r>
              <a:rPr lang="da-DK" altLang="da-DK" sz="1600" kern="0" spc="-50" dirty="0" smtClean="0">
                <a:ea typeface="ＭＳ Ｐゴシック" pitchFamily="34" charset="-128"/>
              </a:rPr>
              <a:t>du </a:t>
            </a:r>
            <a:r>
              <a:rPr lang="da-DK" altLang="da-DK" sz="1600" kern="0" spc="-50" dirty="0">
                <a:ea typeface="ＭＳ Ｐゴシック" pitchFamily="34" charset="-128"/>
              </a:rPr>
              <a:t>har forstået stoffet eller blot lært det udenad</a:t>
            </a:r>
          </a:p>
          <a:p>
            <a:pPr lvl="1">
              <a:spcBef>
                <a:spcPts val="500"/>
              </a:spcBef>
            </a:pPr>
            <a:r>
              <a:rPr lang="da-DK" altLang="da-DK" sz="1600" kern="0" dirty="0">
                <a:ea typeface="ＭＳ Ｐゴシック" pitchFamily="34" charset="-128"/>
              </a:rPr>
              <a:t>Jo bedre </a:t>
            </a:r>
            <a:r>
              <a:rPr lang="da-DK" altLang="da-DK" sz="1600" kern="0" dirty="0" smtClean="0">
                <a:ea typeface="ＭＳ Ｐゴシック" pitchFamily="34" charset="-128"/>
              </a:rPr>
              <a:t>du har </a:t>
            </a:r>
            <a:r>
              <a:rPr lang="da-DK" altLang="da-DK" sz="1600" kern="0" dirty="0">
                <a:ea typeface="ＭＳ Ｐゴシック" pitchFamily="34" charset="-128"/>
              </a:rPr>
              <a:t>forberedt </a:t>
            </a:r>
            <a:r>
              <a:rPr lang="da-DK" altLang="da-DK" sz="1600" kern="0" dirty="0" smtClean="0">
                <a:ea typeface="ＭＳ Ｐゴシック" pitchFamily="34" charset="-128"/>
              </a:rPr>
              <a:t>dig </a:t>
            </a:r>
            <a:r>
              <a:rPr lang="da-DK" altLang="da-DK" sz="1600" kern="0" dirty="0">
                <a:ea typeface="ＭＳ Ｐゴシック" pitchFamily="34" charset="-128"/>
              </a:rPr>
              <a:t>og jo mere initiativ </a:t>
            </a:r>
            <a:r>
              <a:rPr lang="da-DK" altLang="da-DK" sz="1600" kern="0" dirty="0" smtClean="0">
                <a:ea typeface="ＭＳ Ｐゴシック" pitchFamily="34" charset="-128"/>
              </a:rPr>
              <a:t>du udviser </a:t>
            </a:r>
            <a:r>
              <a:rPr lang="da-DK" altLang="da-DK" sz="1600" kern="0" dirty="0">
                <a:ea typeface="ＭＳ Ｐゴシック" pitchFamily="34" charset="-128"/>
              </a:rPr>
              <a:t>– jo bedre har </a:t>
            </a:r>
            <a:r>
              <a:rPr lang="da-DK" altLang="da-DK" sz="1600" kern="0" dirty="0" smtClean="0">
                <a:ea typeface="ＭＳ Ｐゴシック" pitchFamily="34" charset="-128"/>
              </a:rPr>
              <a:t>du </a:t>
            </a:r>
            <a:r>
              <a:rPr lang="da-DK" altLang="da-DK" sz="1600" kern="0" dirty="0">
                <a:ea typeface="ＭＳ Ｐゴシック" pitchFamily="34" charset="-128"/>
              </a:rPr>
              <a:t>styr </a:t>
            </a:r>
            <a:r>
              <a:rPr lang="da-DK" altLang="da-DK" sz="1600" kern="0" dirty="0" smtClean="0">
                <a:ea typeface="ＭＳ Ｐゴシック" pitchFamily="34" charset="-128"/>
              </a:rPr>
              <a:t>på, hvor du "kommer hen" </a:t>
            </a:r>
            <a:r>
              <a:rPr lang="da-DK" altLang="da-DK" sz="1600" kern="0" dirty="0">
                <a:ea typeface="ＭＳ Ｐゴシック" pitchFamily="34" charset="-128"/>
              </a:rPr>
              <a:t>under eksamen (</a:t>
            </a:r>
            <a:r>
              <a:rPr lang="da-DK" altLang="da-DK" sz="1600" kern="0" dirty="0" smtClean="0">
                <a:ea typeface="ＭＳ Ｐゴシック" pitchFamily="34" charset="-128"/>
              </a:rPr>
              <a:t>f.eks. </a:t>
            </a:r>
            <a:r>
              <a:rPr lang="da-DK" altLang="da-DK" sz="1600" kern="0" dirty="0">
                <a:ea typeface="ＭＳ Ｐゴシック" pitchFamily="34" charset="-128"/>
              </a:rPr>
              <a:t>hvilke </a:t>
            </a:r>
            <a:r>
              <a:rPr lang="da-DK" altLang="da-DK" sz="1600" kern="0" dirty="0" smtClean="0">
                <a:ea typeface="ＭＳ Ｐゴシック" pitchFamily="34" charset="-128"/>
              </a:rPr>
              <a:t>programmeringseksempler, du skal </a:t>
            </a:r>
            <a:r>
              <a:rPr lang="da-DK" altLang="da-DK" sz="1600" kern="0" dirty="0">
                <a:ea typeface="ＭＳ Ｐゴシック" pitchFamily="34" charset="-128"/>
              </a:rPr>
              <a:t>gennemgå</a:t>
            </a:r>
            <a:r>
              <a:rPr lang="da-DK" altLang="da-DK" sz="1600" kern="0" dirty="0" smtClean="0">
                <a:ea typeface="ＭＳ Ｐゴシック" pitchFamily="34" charset="-128"/>
              </a:rPr>
              <a:t>)</a:t>
            </a:r>
          </a:p>
          <a:p>
            <a:pPr>
              <a:spcBef>
                <a:spcPts val="1200"/>
              </a:spcBef>
            </a:pPr>
            <a:r>
              <a:rPr lang="da-DK" altLang="da-DK" sz="2000" kern="0" dirty="0" smtClean="0">
                <a:ea typeface="ＭＳ Ｐゴシック" pitchFamily="34" charset="-128"/>
              </a:rPr>
              <a:t>Votering mv</a:t>
            </a:r>
            <a:endParaRPr lang="da-DK" altLang="da-DK" sz="2000" kern="0" dirty="0">
              <a:ea typeface="ＭＳ Ｐゴシック" pitchFamily="34" charset="-128"/>
            </a:endParaRPr>
          </a:p>
          <a:p>
            <a:pPr lvl="1">
              <a:spcBef>
                <a:spcPts val="500"/>
              </a:spcBef>
            </a:pPr>
            <a:r>
              <a:rPr lang="da-DK" altLang="da-DK" sz="1600" kern="0" dirty="0">
                <a:ea typeface="ＭＳ Ｐゴシック" pitchFamily="34" charset="-128"/>
              </a:rPr>
              <a:t>De næste </a:t>
            </a:r>
            <a:r>
              <a:rPr lang="da-DK" altLang="da-DK" sz="1600" kern="0" dirty="0" smtClean="0">
                <a:ea typeface="ＭＳ Ｐゴシック" pitchFamily="34" charset="-128"/>
              </a:rPr>
              <a:t>3-5 </a:t>
            </a:r>
            <a:r>
              <a:rPr lang="da-DK" altLang="da-DK" sz="1600" kern="0" dirty="0">
                <a:ea typeface="ＭＳ Ｐゴシック" pitchFamily="34" charset="-128"/>
              </a:rPr>
              <a:t>minutter bruges til votering, meddelelse og forklaring af </a:t>
            </a:r>
            <a:r>
              <a:rPr lang="da-DK" altLang="da-DK" sz="1600" kern="0" dirty="0" smtClean="0">
                <a:ea typeface="ＭＳ Ｐゴシック" pitchFamily="34" charset="-128"/>
              </a:rPr>
              <a:t>din </a:t>
            </a:r>
            <a:r>
              <a:rPr lang="da-DK" altLang="da-DK" sz="1600" kern="0" dirty="0">
                <a:ea typeface="ＭＳ Ｐゴシック" pitchFamily="34" charset="-128"/>
              </a:rPr>
              <a:t>karakter samt skift til næste eksaminand</a:t>
            </a:r>
          </a:p>
        </p:txBody>
      </p:sp>
    </p:spTree>
    <p:extLst>
      <p:ext uri="{BB962C8B-B14F-4D97-AF65-F5344CB8AC3E}">
        <p14:creationId xmlns:p14="http://schemas.microsoft.com/office/powerpoint/2010/main" val="27375566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Træning gør mester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7" name="Rectangle 3"/>
          <p:cNvSpPr txBox="1">
            <a:spLocks noChangeArrowheads="1"/>
          </p:cNvSpPr>
          <p:nvPr/>
        </p:nvSpPr>
        <p:spPr bwMode="auto">
          <a:xfrm>
            <a:off x="467544" y="1052736"/>
            <a:ext cx="849694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Evnen til at lave gode mundtlige præsentationer kan forbedres </a:t>
            </a:r>
            <a:r>
              <a:rPr lang="da-DK" altLang="da-DK" sz="2000" kern="0" dirty="0" smtClean="0">
                <a:solidFill>
                  <a:srgbClr val="008000"/>
                </a:solidFill>
                <a:ea typeface="ＭＳ Ｐゴシック" pitchFamily="34" charset="-128"/>
              </a:rPr>
              <a:t>kraftigt</a:t>
            </a:r>
            <a:r>
              <a:rPr lang="da-DK" altLang="da-DK" sz="2000" kern="0" dirty="0" smtClean="0">
                <a:ea typeface="ＭＳ Ｐゴシック" pitchFamily="34" charset="-128"/>
              </a:rPr>
              <a:t> ved intensiv træning</a:t>
            </a:r>
          </a:p>
          <a:p>
            <a:pPr lvl="1">
              <a:spcBef>
                <a:spcPts val="600"/>
              </a:spcBef>
            </a:pPr>
            <a:r>
              <a:rPr lang="da-DK" altLang="da-DK" sz="1800" kern="0" dirty="0" smtClean="0">
                <a:ea typeface="ＭＳ Ｐゴシック" pitchFamily="34" charset="-128"/>
              </a:rPr>
              <a:t>Vi vil derfor i kursets anden halvdel bruge den anden af de to ugentlige øvelsesgange på systematisk træning i mundtlig præsentation</a:t>
            </a:r>
          </a:p>
          <a:p>
            <a:pPr lvl="1">
              <a:spcBef>
                <a:spcPts val="600"/>
              </a:spcBef>
            </a:pPr>
            <a:r>
              <a:rPr lang="da-DK" altLang="da-DK" sz="1800" kern="0" dirty="0" smtClean="0">
                <a:ea typeface="ＭＳ Ｐゴシック" pitchFamily="34" charset="-128"/>
              </a:rPr>
              <a:t>Det er </a:t>
            </a:r>
            <a:r>
              <a:rPr lang="da-DK" altLang="da-DK" sz="1800" b="1" kern="0" dirty="0" smtClean="0">
                <a:solidFill>
                  <a:srgbClr val="008000"/>
                </a:solidFill>
                <a:ea typeface="ＭＳ Ｐゴシック" pitchFamily="34" charset="-128"/>
              </a:rPr>
              <a:t>obligatorisk</a:t>
            </a:r>
            <a:r>
              <a:rPr lang="da-DK" altLang="da-DK" sz="1800" kern="0" dirty="0" smtClean="0">
                <a:ea typeface="ＭＳ Ｐゴシック" pitchFamily="34" charset="-128"/>
              </a:rPr>
              <a:t> at lave mindst 2 præsentationer af eksamensspørgsmål (som </a:t>
            </a:r>
            <a:r>
              <a:rPr lang="da-DK" altLang="da-DK" sz="1800" b="1" kern="0" dirty="0" smtClean="0">
                <a:solidFill>
                  <a:srgbClr val="008000"/>
                </a:solidFill>
                <a:ea typeface="ＭＳ Ｐゴシック" pitchFamily="34" charset="-128"/>
              </a:rPr>
              <a:t>godkendes</a:t>
            </a:r>
            <a:r>
              <a:rPr lang="da-DK" altLang="da-DK" sz="1800" kern="0" dirty="0" smtClean="0">
                <a:ea typeface="ＭＳ Ｐゴシック" pitchFamily="34" charset="-128"/>
              </a:rPr>
              <a:t> af instruktoren)</a:t>
            </a:r>
          </a:p>
          <a:p>
            <a:pPr marL="342900" lvl="1" indent="-342900">
              <a:spcBef>
                <a:spcPts val="1200"/>
              </a:spcBef>
              <a:buChar char="•"/>
            </a:pPr>
            <a:r>
              <a:rPr lang="da-DK" altLang="da-DK" b="1" kern="0" spc="-50" dirty="0">
                <a:solidFill>
                  <a:srgbClr val="A50021"/>
                </a:solidFill>
                <a:ea typeface="ＭＳ Ｐゴシック" pitchFamily="34" charset="-128"/>
                <a:cs typeface="ＭＳ Ｐゴシック" pitchFamily="-106" charset="-128"/>
              </a:rPr>
              <a:t>I begyndelsen er det svært, men efterhånden bliver det </a:t>
            </a:r>
            <a:r>
              <a:rPr lang="da-DK" altLang="da-DK" b="1" kern="0" spc="-50" dirty="0" smtClean="0">
                <a:solidFill>
                  <a:srgbClr val="A50021"/>
                </a:solidFill>
                <a:ea typeface="ＭＳ Ｐゴシック" pitchFamily="34" charset="-128"/>
                <a:cs typeface="ＭＳ Ｐゴシック" pitchFamily="-106" charset="-128"/>
              </a:rPr>
              <a:t>lettere</a:t>
            </a:r>
            <a:endParaRPr lang="da-DK" altLang="da-DK" b="1" kern="0" spc="-5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Husk på hvor god, hurtig og sikker du blev til at programmere, da du trænede i ugerne op til køreprøven</a:t>
            </a:r>
          </a:p>
          <a:p>
            <a:pPr lvl="1">
              <a:spcBef>
                <a:spcPts val="600"/>
              </a:spcBef>
            </a:pPr>
            <a:r>
              <a:rPr lang="da-DK" altLang="da-DK" sz="1800" kern="0" dirty="0" smtClean="0">
                <a:ea typeface="ＭＳ Ｐゴシック" pitchFamily="34" charset="-128"/>
              </a:rPr>
              <a:t>Det samme vil ske med din evne til at lave en god mundtlig præsentation</a:t>
            </a:r>
          </a:p>
          <a:p>
            <a:pPr lvl="1">
              <a:spcBef>
                <a:spcPts val="600"/>
              </a:spcBef>
            </a:pPr>
            <a:r>
              <a:rPr lang="da-DK" altLang="da-DK" sz="1800" kern="0" dirty="0" smtClean="0">
                <a:ea typeface="ＭＳ Ｐゴシック" pitchFamily="34" charset="-128"/>
              </a:rPr>
              <a:t>Det vil hjælpe dig til eksamen – i dette og efterfølgende kurser</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Nervøsitet</a:t>
            </a:r>
            <a:endParaRPr lang="da-DK" altLang="da-DK" b="1" kern="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Man kan træne sig op til at kunne håndtere nervøsitet – og det er en stor hjælp at vide, at man godt kan</a:t>
            </a:r>
          </a:p>
          <a:p>
            <a:pPr lvl="1">
              <a:spcBef>
                <a:spcPts val="600"/>
              </a:spcBef>
            </a:pPr>
            <a:r>
              <a:rPr lang="da-DK" altLang="da-DK" sz="1800" kern="0" dirty="0" smtClean="0">
                <a:ea typeface="ＭＳ Ｐゴシック" pitchFamily="34" charset="-128"/>
              </a:rPr>
              <a:t>Læs mere på disse tre websider</a:t>
            </a:r>
            <a:r>
              <a:rPr lang="da-DK" altLang="da-DK" sz="1800" kern="0" dirty="0" smtClean="0">
                <a:ea typeface="ＭＳ Ｐゴシック" pitchFamily="34" charset="-128"/>
              </a:rPr>
              <a:t>:</a:t>
            </a:r>
          </a:p>
          <a:p>
            <a:pPr marL="457200" lvl="1" indent="263525">
              <a:spcBef>
                <a:spcPts val="600"/>
              </a:spcBef>
              <a:buNone/>
            </a:pPr>
            <a:r>
              <a:rPr lang="da-DK" altLang="da-DK" sz="1800" b="1" kern="0" dirty="0" smtClean="0">
                <a:ea typeface="ＭＳ Ｐゴシック" pitchFamily="34" charset="-128"/>
                <a:hlinkClick r:id="rId3"/>
              </a:rPr>
              <a:t>AU </a:t>
            </a:r>
            <a:r>
              <a:rPr lang="da-DK" altLang="da-DK" sz="1800" b="1" kern="0" dirty="0" err="1" smtClean="0">
                <a:ea typeface="ＭＳ Ｐゴシック" pitchFamily="34" charset="-128"/>
                <a:hlinkClick r:id="rId3"/>
              </a:rPr>
              <a:t>Studypedia</a:t>
            </a:r>
            <a:r>
              <a:rPr lang="da-DK" altLang="da-DK" sz="1800" kern="0" dirty="0" smtClean="0">
                <a:ea typeface="ＭＳ Ｐゴシック" pitchFamily="34" charset="-128"/>
              </a:rPr>
              <a:t>    </a:t>
            </a:r>
            <a:r>
              <a:rPr lang="da-DK" sz="1800" b="1" kern="0" dirty="0" smtClean="0">
                <a:ea typeface="ＭＳ Ｐゴシック" pitchFamily="34" charset="-128"/>
                <a:hlinkClick r:id="rId4"/>
              </a:rPr>
              <a:t>Styrk dit studieliv</a:t>
            </a:r>
            <a:r>
              <a:rPr lang="da-DK" sz="1800" b="1" kern="0" dirty="0" smtClean="0">
                <a:ea typeface="ＭＳ Ｐゴシック" pitchFamily="34" charset="-128"/>
              </a:rPr>
              <a:t>    </a:t>
            </a:r>
            <a:r>
              <a:rPr lang="da-DK" sz="1800" b="1" kern="0" dirty="0">
                <a:solidFill>
                  <a:srgbClr val="969696"/>
                </a:solidFill>
                <a:ea typeface="ＭＳ Ｐゴシック" pitchFamily="34" charset="-128"/>
                <a:hlinkClick r:id="rId5"/>
              </a:rPr>
              <a:t>Studenterrådgivningen</a:t>
            </a:r>
            <a:endParaRPr lang="da-DK" sz="1800" b="1" kern="0" dirty="0">
              <a:solidFill>
                <a:srgbClr val="969696"/>
              </a:solidFill>
              <a:ea typeface="ＭＳ Ｐゴシック" pitchFamily="34" charset="-128"/>
            </a:endParaRPr>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Organisering af træningen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7" name="Rectangle 3"/>
          <p:cNvSpPr txBox="1">
            <a:spLocks noChangeArrowheads="1"/>
          </p:cNvSpPr>
          <p:nvPr/>
        </p:nvSpPr>
        <p:spPr bwMode="auto">
          <a:xfrm>
            <a:off x="467544" y="1057064"/>
            <a:ext cx="8568952" cy="539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I uge 10-15 bliver holdet ved ugens sidste øvelsesgang delt i to</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Den ene halvdel har øvelser på det normale øvelsestidspunkt</a:t>
            </a:r>
          </a:p>
          <a:p>
            <a:pPr lvl="1">
              <a:spcBef>
                <a:spcPts val="300"/>
              </a:spcBef>
            </a:pPr>
            <a:r>
              <a:rPr lang="da-DK" altLang="da-DK" sz="1600" kern="0" dirty="0" smtClean="0">
                <a:ea typeface="ＭＳ Ｐゴシック" pitchFamily="34" charset="-128"/>
              </a:rPr>
              <a:t>Den </a:t>
            </a:r>
            <a:r>
              <a:rPr lang="da-DK" altLang="da-DK" sz="1600" kern="0" dirty="0">
                <a:ea typeface="ＭＳ Ｐゴシック" pitchFamily="34" charset="-128"/>
              </a:rPr>
              <a:t>anden halvdel  har øvelser </a:t>
            </a:r>
            <a:r>
              <a:rPr lang="da-DK" altLang="da-DK" sz="1600" kern="0" dirty="0" smtClean="0">
                <a:ea typeface="ＭＳ Ｐゴシック" pitchFamily="34" charset="-128"/>
              </a:rPr>
              <a:t>på et andet tidspunkt (se "Vigtig meddelelse")</a:t>
            </a:r>
          </a:p>
          <a:p>
            <a:pPr>
              <a:spcBef>
                <a:spcPts val="1200"/>
              </a:spcBef>
            </a:pPr>
            <a:r>
              <a:rPr lang="da-DK" altLang="da-DK" sz="2000" kern="0" spc="-40" dirty="0" smtClean="0">
                <a:ea typeface="ＭＳ Ｐゴシック" pitchFamily="34" charset="-128"/>
              </a:rPr>
              <a:t>Ved hver øvelsesgang trænes 1-2 af de 9 eksamensspørgsmål</a:t>
            </a:r>
          </a:p>
          <a:p>
            <a:pPr lvl="1">
              <a:spcBef>
                <a:spcPts val="300"/>
              </a:spcBef>
            </a:pPr>
            <a:r>
              <a:rPr lang="da-DK" altLang="da-DK" sz="1600" kern="0" dirty="0" smtClean="0">
                <a:ea typeface="ＭＳ Ｐゴシック" pitchFamily="34" charset="-128"/>
              </a:rPr>
              <a:t>Hvert spørgsmål præsenteres af 2-4 studenter (efter hinanden)</a:t>
            </a:r>
          </a:p>
          <a:p>
            <a:pPr lvl="1">
              <a:spcBef>
                <a:spcPts val="300"/>
              </a:spcBef>
            </a:pPr>
            <a:r>
              <a:rPr lang="da-DK" altLang="da-DK" sz="1600" kern="0" dirty="0" smtClean="0">
                <a:ea typeface="ＭＳ Ｐゴシック" pitchFamily="34" charset="-128"/>
              </a:rPr>
              <a:t>Instruktoren fungerer som eksaminator</a:t>
            </a:r>
            <a:endParaRPr lang="da-DK" altLang="da-DK" sz="1600" kern="0" dirty="0">
              <a:ea typeface="ＭＳ Ｐゴシック" pitchFamily="34" charset="-128"/>
            </a:endParaRPr>
          </a:p>
          <a:p>
            <a:pPr lvl="1">
              <a:spcBef>
                <a:spcPts val="300"/>
              </a:spcBef>
            </a:pPr>
            <a:r>
              <a:rPr lang="da-DK" altLang="da-DK" sz="1600" kern="0" dirty="0" smtClean="0">
                <a:ea typeface="ＭＳ Ｐゴシック" pitchFamily="34" charset="-128"/>
              </a:rPr>
              <a:t>Efter hver præsentation diskuteres, hvordan den kan forbedres</a:t>
            </a:r>
          </a:p>
          <a:p>
            <a:pPr lvl="1">
              <a:spcBef>
                <a:spcPts val="300"/>
              </a:spcBef>
            </a:pPr>
            <a:r>
              <a:rPr lang="da-DK" altLang="da-DK" sz="1600" kern="0" dirty="0" smtClean="0">
                <a:ea typeface="ＭＳ Ｐゴシック" pitchFamily="34" charset="-128"/>
              </a:rPr>
              <a:t>Der er 6 uger med 4-6 præsentationer på hvert af de 2 delhold, dvs. ca. 60 præsentationer og dermed 2-3 til hver student</a:t>
            </a:r>
          </a:p>
          <a:p>
            <a:pPr>
              <a:spcBef>
                <a:spcPts val="1200"/>
              </a:spcBef>
            </a:pPr>
            <a:r>
              <a:rPr lang="da-DK" altLang="da-DK" sz="2000" kern="0" dirty="0" smtClean="0">
                <a:ea typeface="ＭＳ Ｐゴシック" pitchFamily="34" charset="-128"/>
              </a:rPr>
              <a:t>En af de mest effektive måder at træne til eksamen, er at høre andre studerende (og lære af deres gode og dårlige ting)</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Vi opfordrer derfor </a:t>
            </a:r>
            <a:r>
              <a:rPr lang="da-DK" altLang="da-DK" sz="1600" b="1" kern="0" dirty="0" smtClean="0">
                <a:solidFill>
                  <a:srgbClr val="008000"/>
                </a:solidFill>
                <a:ea typeface="ＭＳ Ｐゴシック" pitchFamily="34" charset="-128"/>
              </a:rPr>
              <a:t>kraftigt</a:t>
            </a:r>
            <a:r>
              <a:rPr lang="da-DK" altLang="da-DK" sz="1600" kern="0" dirty="0" smtClean="0">
                <a:ea typeface="ＭＳ Ｐゴシック" pitchFamily="34" charset="-128"/>
              </a:rPr>
              <a:t> til, at I deltager i alle øvelsesgangene – også de gange, hvor I ikke selv skal præsentere</a:t>
            </a:r>
          </a:p>
          <a:p>
            <a:pPr lvl="1">
              <a:spcBef>
                <a:spcPts val="300"/>
              </a:spcBef>
            </a:pPr>
            <a:r>
              <a:rPr lang="da-DK" altLang="da-DK" sz="1600" kern="0" dirty="0" smtClean="0">
                <a:ea typeface="ＭＳ Ｐゴシック" pitchFamily="34" charset="-128"/>
              </a:rPr>
              <a:t>Vi opfordrer også til, at I under den rigtige eksamen går ind og hører nogle af jeres medstuderende</a:t>
            </a:r>
          </a:p>
          <a:p>
            <a:pPr lvl="1">
              <a:spcBef>
                <a:spcPts val="300"/>
              </a:spcBef>
            </a:pPr>
            <a:r>
              <a:rPr lang="da-DK" altLang="da-DK" sz="1600" kern="0" dirty="0" smtClean="0">
                <a:ea typeface="ＭＳ Ｐゴシック" pitchFamily="34" charset="-128"/>
              </a:rPr>
              <a:t>Nogle synes, at det er "upassende" – men faktisk vil det for langt de fleste eksaminander være betryggende, at der er "neutrale" tilhørere tilstede under eksaminationen</a:t>
            </a: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0420384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Forberedelse til m</a:t>
            </a:r>
            <a:r>
              <a:rPr lang="da-DK" altLang="da-DK" sz="3200" dirty="0" smtClean="0">
                <a:ea typeface="ＭＳ Ｐゴシック" pitchFamily="34" charset="-128"/>
              </a:rPr>
              <a:t>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7" name="Rectangle 3"/>
          <p:cNvSpPr txBox="1">
            <a:spLocks noChangeArrowheads="1"/>
          </p:cNvSpPr>
          <p:nvPr/>
        </p:nvSpPr>
        <p:spPr bwMode="auto">
          <a:xfrm>
            <a:off x="467544" y="1052736"/>
            <a:ext cx="8352928"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Disposition</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For hvert </a:t>
            </a:r>
            <a:r>
              <a:rPr lang="da-DK" altLang="da-DK" sz="1600" kern="0" dirty="0">
                <a:ea typeface="ＭＳ Ｐゴシック" pitchFamily="34" charset="-128"/>
              </a:rPr>
              <a:t>af de </a:t>
            </a:r>
            <a:r>
              <a:rPr lang="da-DK" altLang="da-DK" sz="1600" kern="0" dirty="0" smtClean="0">
                <a:ea typeface="ＭＳ Ｐゴシック" pitchFamily="34" charset="-128"/>
              </a:rPr>
              <a:t>9 </a:t>
            </a:r>
            <a:r>
              <a:rPr lang="da-DK" altLang="da-DK" sz="1600" kern="0" dirty="0">
                <a:ea typeface="ＭＳ Ｐゴシック" pitchFamily="34" charset="-128"/>
              </a:rPr>
              <a:t>spørgsmål laves </a:t>
            </a:r>
            <a:r>
              <a:rPr lang="da-DK" altLang="da-DK" sz="1600" kern="0" dirty="0" smtClean="0">
                <a:ea typeface="ＭＳ Ｐゴシック" pitchFamily="34" charset="-128"/>
              </a:rPr>
              <a:t>en kort velgennemtænkt disposition</a:t>
            </a:r>
          </a:p>
          <a:p>
            <a:pPr lvl="1">
              <a:spcBef>
                <a:spcPts val="300"/>
              </a:spcBef>
            </a:pPr>
            <a:r>
              <a:rPr lang="da-DK" altLang="da-DK" sz="1600" kern="0" dirty="0" smtClean="0">
                <a:ea typeface="ＭＳ Ｐゴシック" pitchFamily="34" charset="-128"/>
              </a:rPr>
              <a:t>A4-ark med 10-20 ord (ingen figurer, formler, programstumper, eller lignende)</a:t>
            </a:r>
          </a:p>
          <a:p>
            <a:pPr lvl="2">
              <a:spcBef>
                <a:spcPts val="300"/>
              </a:spcBef>
            </a:pPr>
            <a:r>
              <a:rPr lang="da-DK" altLang="da-DK" kern="0" dirty="0" smtClean="0">
                <a:solidFill>
                  <a:srgbClr val="000066"/>
                </a:solidFill>
                <a:ea typeface="ＭＳ Ｐゴシック" pitchFamily="34" charset="-128"/>
              </a:rPr>
              <a:t>Opremser de begreber og eksempler, som du vil præsentere</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Til eksamen starter du med at skrive dispositionen op i et hjørne af tavlen</a:t>
            </a:r>
          </a:p>
          <a:p>
            <a:pPr lvl="2">
              <a:spcBef>
                <a:spcPts val="300"/>
              </a:spcBef>
            </a:pPr>
            <a:r>
              <a:rPr lang="da-DK" altLang="da-DK" kern="0" dirty="0" smtClean="0">
                <a:solidFill>
                  <a:srgbClr val="000066"/>
                </a:solidFill>
                <a:ea typeface="ＭＳ Ｐゴシック" pitchFamily="34" charset="-128"/>
              </a:rPr>
              <a:t>Dulmer ofte den værste nervøsitet</a:t>
            </a:r>
          </a:p>
          <a:p>
            <a:pPr lvl="2">
              <a:spcBef>
                <a:spcPts val="300"/>
              </a:spcBef>
            </a:pPr>
            <a:r>
              <a:rPr lang="da-DK" altLang="da-DK" kern="0" dirty="0">
                <a:solidFill>
                  <a:srgbClr val="000066"/>
                </a:solidFill>
                <a:ea typeface="ＭＳ Ｐゴシック" pitchFamily="34" charset="-128"/>
              </a:rPr>
              <a:t>H</a:t>
            </a:r>
            <a:r>
              <a:rPr lang="da-DK" altLang="da-DK" kern="0" dirty="0" smtClean="0">
                <a:solidFill>
                  <a:srgbClr val="000066"/>
                </a:solidFill>
                <a:ea typeface="ＭＳ Ｐゴシック" pitchFamily="34" charset="-128"/>
              </a:rPr>
              <a:t>erefter </a:t>
            </a:r>
            <a:r>
              <a:rPr lang="da-DK" altLang="da-DK" kern="0" dirty="0">
                <a:solidFill>
                  <a:srgbClr val="000066"/>
                </a:solidFill>
                <a:ea typeface="ＭＳ Ｐゴシック" pitchFamily="34" charset="-128"/>
              </a:rPr>
              <a:t>lægges </a:t>
            </a:r>
            <a:r>
              <a:rPr lang="da-DK" altLang="da-DK" kern="0" dirty="0" smtClean="0">
                <a:solidFill>
                  <a:srgbClr val="000066"/>
                </a:solidFill>
                <a:ea typeface="ＭＳ Ｐゴシック" pitchFamily="34" charset="-128"/>
              </a:rPr>
              <a:t>dispositionen</a:t>
            </a:r>
            <a:r>
              <a:rPr lang="da-DK" altLang="da-DK" b="1" kern="0" dirty="0" smtClean="0">
                <a:solidFill>
                  <a:srgbClr val="008000"/>
                </a:solidFill>
                <a:ea typeface="ＭＳ Ｐゴシック" pitchFamily="34" charset="-128"/>
              </a:rPr>
              <a:t> helt væk</a:t>
            </a:r>
            <a:r>
              <a:rPr lang="da-DK" altLang="da-DK" kern="0" dirty="0" smtClean="0">
                <a:solidFill>
                  <a:srgbClr val="000066"/>
                </a:solidFill>
                <a:ea typeface="ＭＳ Ｐゴシック" pitchFamily="34" charset="-128"/>
              </a:rPr>
              <a:t> (eller med bagsiden opad)</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Du får ikke point for at kunne læse op af dispositionen</a:t>
            </a:r>
          </a:p>
          <a:p>
            <a:pPr lvl="2">
              <a:spcBef>
                <a:spcPts val="300"/>
              </a:spcBef>
            </a:pPr>
            <a:r>
              <a:rPr lang="da-DK" altLang="da-DK" kern="0" dirty="0" smtClean="0">
                <a:solidFill>
                  <a:srgbClr val="000066"/>
                </a:solidFill>
                <a:ea typeface="ＭＳ Ｐゴシック" pitchFamily="34" charset="-128"/>
              </a:rPr>
              <a:t>Derfor skal den være kort og præcis</a:t>
            </a:r>
          </a:p>
          <a:p>
            <a:pPr lvl="2">
              <a:spcBef>
                <a:spcPts val="300"/>
              </a:spcBef>
            </a:pPr>
            <a:r>
              <a:rPr lang="da-DK" altLang="da-DK" kern="0" dirty="0">
                <a:solidFill>
                  <a:srgbClr val="000066"/>
                </a:solidFill>
                <a:ea typeface="ＭＳ Ｐゴシック" pitchFamily="34" charset="-128"/>
              </a:rPr>
              <a:t>D</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er </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huskeliste over, </a:t>
            </a:r>
            <a:r>
              <a:rPr lang="da-DK" altLang="da-DK" kern="0" dirty="0" smtClean="0">
                <a:solidFill>
                  <a:srgbClr val="000066"/>
                </a:solidFill>
                <a:ea typeface="ＭＳ Ｐゴシック" pitchFamily="34" charset="-128"/>
              </a:rPr>
              <a:t>hvad du vil præsentere </a:t>
            </a:r>
            <a:r>
              <a:rPr lang="da-DK" altLang="da-DK" kern="0" dirty="0">
                <a:solidFill>
                  <a:srgbClr val="000066"/>
                </a:solidFill>
                <a:ea typeface="ＭＳ Ｐゴシック" pitchFamily="34" charset="-128"/>
              </a:rPr>
              <a:t>og i hvilken </a:t>
            </a:r>
            <a:r>
              <a:rPr lang="da-DK" altLang="da-DK" kern="0" dirty="0" smtClean="0">
                <a:solidFill>
                  <a:srgbClr val="000066"/>
                </a:solidFill>
                <a:ea typeface="ＭＳ Ｐゴシック" pitchFamily="34" charset="-128"/>
              </a:rPr>
              <a:t>rækkefølge</a:t>
            </a:r>
          </a:p>
          <a:p>
            <a:pPr lvl="2">
              <a:spcBef>
                <a:spcPts val="300"/>
              </a:spcBef>
            </a:pPr>
            <a:r>
              <a:rPr lang="da-DK" altLang="da-DK" kern="0" spc="-50" dirty="0" smtClean="0">
                <a:solidFill>
                  <a:srgbClr val="000066"/>
                </a:solidFill>
                <a:ea typeface="ＭＳ Ｐゴシック" pitchFamily="34" charset="-128"/>
              </a:rPr>
              <a:t>Du </a:t>
            </a:r>
            <a:r>
              <a:rPr lang="da-DK" altLang="da-DK" kern="0" spc="-50" dirty="0">
                <a:solidFill>
                  <a:srgbClr val="000066"/>
                </a:solidFill>
                <a:ea typeface="ＭＳ Ｐゴシック" pitchFamily="34" charset="-128"/>
              </a:rPr>
              <a:t>bør kunne præsentere de ting, som du har udvalgt i dispositionen på ca. </a:t>
            </a:r>
            <a:r>
              <a:rPr lang="da-DK" altLang="da-DK" kern="0" spc="-50" dirty="0" smtClean="0">
                <a:solidFill>
                  <a:srgbClr val="000066"/>
                </a:solidFill>
                <a:ea typeface="ＭＳ Ｐゴシック" pitchFamily="34" charset="-128"/>
              </a:rPr>
              <a:t>10 </a:t>
            </a:r>
            <a:r>
              <a:rPr lang="da-DK" altLang="da-DK" kern="0" spc="-50" dirty="0">
                <a:solidFill>
                  <a:srgbClr val="000066"/>
                </a:solidFill>
                <a:ea typeface="ＭＳ Ｐゴシック" pitchFamily="34" charset="-128"/>
              </a:rPr>
              <a:t>min</a:t>
            </a:r>
          </a:p>
          <a:p>
            <a:pPr lvl="2">
              <a:spcBef>
                <a:spcPts val="300"/>
              </a:spcBef>
            </a:pPr>
            <a:r>
              <a:rPr lang="da-DK" altLang="da-DK" kern="0" dirty="0">
                <a:solidFill>
                  <a:srgbClr val="000066"/>
                </a:solidFill>
                <a:ea typeface="ＭＳ Ｐゴシック" pitchFamily="34" charset="-128"/>
              </a:rPr>
              <a:t>Resten af tiden bruges til at svare på diverse </a:t>
            </a:r>
            <a:r>
              <a:rPr lang="da-DK" altLang="da-DK" kern="0" dirty="0" smtClean="0">
                <a:solidFill>
                  <a:srgbClr val="000066"/>
                </a:solidFill>
                <a:ea typeface="ＭＳ Ｐゴシック" pitchFamily="34" charset="-128"/>
              </a:rPr>
              <a:t>spørgsmål fra eksaminator og censor</a:t>
            </a:r>
            <a:endParaRPr lang="da-DK" altLang="da-DK" kern="0" dirty="0">
              <a:solidFill>
                <a:srgbClr val="000066"/>
              </a:solidFill>
              <a:ea typeface="ＭＳ Ｐゴシック" pitchFamily="34" charset="-128"/>
            </a:endParaRPr>
          </a:p>
        </p:txBody>
      </p:sp>
    </p:spTree>
    <p:extLst>
      <p:ext uri="{BB962C8B-B14F-4D97-AF65-F5344CB8AC3E}">
        <p14:creationId xmlns:p14="http://schemas.microsoft.com/office/powerpoint/2010/main" val="755275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955377" y="4494696"/>
            <a:ext cx="4277169" cy="82103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smtClean="0">
                <a:solidFill>
                  <a:srgbClr val="FF0000"/>
                </a:solidFill>
                <a:latin typeface="Courier New" panose="02070309020205020404" pitchFamily="49" charset="0"/>
                <a:cs typeface="Courier New" panose="02070309020205020404" pitchFamily="49" charset="0"/>
              </a:rPr>
              <a:t>int </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 : </a:t>
            </a:r>
            <a:r>
              <a:rPr lang="da-DK" sz="1800" b="1" kern="0" dirty="0" err="1" smtClean="0">
                <a:solidFill>
                  <a:schemeClr val="tx1"/>
                </a:solidFill>
                <a:latin typeface="Courier New" panose="02070309020205020404" pitchFamily="49" charset="0"/>
                <a:cs typeface="Courier New" panose="02070309020205020404" pitchFamily="49" charset="0"/>
              </a:rPr>
              <a:t>hourCounts</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8434" name="Title 1"/>
          <p:cNvSpPr>
            <a:spLocks noGrp="1"/>
          </p:cNvSpPr>
          <p:nvPr>
            <p:ph type="title"/>
          </p:nvPr>
        </p:nvSpPr>
        <p:spPr>
          <a:xfrm>
            <a:off x="457812" y="206304"/>
            <a:ext cx="8207375" cy="682625"/>
          </a:xfrm>
        </p:spPr>
        <p:txBody>
          <a:bodyPr/>
          <a:lstStyle/>
          <a:p>
            <a:r>
              <a:rPr lang="da-DK" altLang="da-DK" sz="3200" noProof="0" dirty="0" smtClean="0">
                <a:ea typeface="ＭＳ Ｐゴシック" pitchFamily="34" charset="-128"/>
              </a:rPr>
              <a:t>Løkker brugt på arrays</a:t>
            </a:r>
          </a:p>
        </p:txBody>
      </p:sp>
      <p:sp>
        <p:nvSpPr>
          <p:cNvPr id="18435" name="Content Placeholder 2"/>
          <p:cNvSpPr>
            <a:spLocks noGrp="1"/>
          </p:cNvSpPr>
          <p:nvPr>
            <p:ph idx="1"/>
          </p:nvPr>
        </p:nvSpPr>
        <p:spPr>
          <a:xfrm>
            <a:off x="549823" y="5423814"/>
            <a:ext cx="7503982" cy="765496"/>
          </a:xfrm>
        </p:spPr>
        <p:txBody>
          <a:bodyPr/>
          <a:lstStyle/>
          <a:p>
            <a:pPr lvl="1">
              <a:spcBef>
                <a:spcPts val="600"/>
              </a:spcBef>
            </a:pPr>
            <a:r>
              <a:rPr lang="da-DK" altLang="da-DK" sz="1800" kern="1200" dirty="0" smtClean="0">
                <a:solidFill>
                  <a:srgbClr val="002060"/>
                </a:solidFill>
                <a:ea typeface="ＭＳ Ｐゴシック" pitchFamily="34" charset="-128"/>
                <a:cs typeface="+mn-cs"/>
              </a:rPr>
              <a:t>Men så har vi ikke et </a:t>
            </a:r>
            <a:r>
              <a:rPr lang="da-DK" altLang="da-DK" sz="1800" kern="1200" dirty="0" err="1" smtClean="0">
                <a:solidFill>
                  <a:srgbClr val="002060"/>
                </a:solidFill>
                <a:ea typeface="ＭＳ Ｐゴシック" pitchFamily="34" charset="-128"/>
                <a:cs typeface="+mn-cs"/>
              </a:rPr>
              <a:t>index</a:t>
            </a:r>
            <a:r>
              <a:rPr lang="da-DK" altLang="da-DK" sz="1800" kern="1200" dirty="0" smtClean="0">
                <a:solidFill>
                  <a:srgbClr val="002060"/>
                </a:solidFill>
                <a:ea typeface="ＭＳ Ｐゴシック" pitchFamily="34" charset="-128"/>
                <a:cs typeface="+mn-cs"/>
              </a:rPr>
              <a:t> og kan ikke udskrive timetallene (med mindre vi laver vores egen tæller inde  i for-</a:t>
            </a:r>
            <a:r>
              <a:rPr lang="da-DK" altLang="da-DK" sz="1800" kern="1200" dirty="0" err="1" smtClean="0">
                <a:solidFill>
                  <a:srgbClr val="002060"/>
                </a:solidFill>
                <a:ea typeface="ＭＳ Ｐゴシック" pitchFamily="34" charset="-128"/>
                <a:cs typeface="+mn-cs"/>
              </a:rPr>
              <a:t>each</a:t>
            </a:r>
            <a:r>
              <a:rPr lang="da-DK" altLang="da-DK" sz="1800" kern="1200" dirty="0" smtClean="0">
                <a:solidFill>
                  <a:srgbClr val="002060"/>
                </a:solidFill>
                <a:ea typeface="ＭＳ Ｐゴシック" pitchFamily="34" charset="-128"/>
                <a:cs typeface="+mn-cs"/>
              </a:rPr>
              <a:t> løkken)</a:t>
            </a:r>
            <a:endParaRPr lang="da-DK" altLang="da-DK" sz="1800" kern="1200" dirty="0">
              <a:solidFill>
                <a:srgbClr val="002060"/>
              </a:solidFill>
              <a:ea typeface="ＭＳ Ｐゴシック" pitchFamily="34" charset="-128"/>
              <a:cs typeface="+mn-cs"/>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13" name="Rectangle 12"/>
          <p:cNvSpPr/>
          <p:nvPr/>
        </p:nvSpPr>
        <p:spPr bwMode="auto">
          <a:xfrm>
            <a:off x="895093" y="2262233"/>
            <a:ext cx="7605414" cy="82085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rgbClr val="FF0000"/>
                </a:solidFill>
                <a:latin typeface="Courier New" panose="02070309020205020404" pitchFamily="49" charset="0"/>
                <a:cs typeface="Courier New" panose="02070309020205020404" pitchFamily="49" charset="0"/>
              </a:rPr>
              <a:t>int</a:t>
            </a:r>
            <a:r>
              <a:rPr lang="da-DK" sz="1800" b="1" kern="0" dirty="0" smtClean="0">
                <a:solidFill>
                  <a:srgbClr val="FF000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0;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&lt; </a:t>
            </a:r>
            <a:r>
              <a:rPr lang="da-DK" sz="1800" b="1" kern="0" dirty="0" err="1">
                <a:solidFill>
                  <a:schemeClr val="tx1"/>
                </a:solidFill>
                <a:latin typeface="Courier New" panose="02070309020205020404" pitchFamily="49" charset="0"/>
                <a:cs typeface="Courier New" panose="02070309020205020404" pitchFamily="49" charset="0"/>
              </a:rPr>
              <a:t>hourCounts.length</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1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hour</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a:solidFill>
                  <a:srgbClr val="008000"/>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9" name="Content Placeholder 2"/>
          <p:cNvSpPr txBox="1">
            <a:spLocks/>
          </p:cNvSpPr>
          <p:nvPr/>
        </p:nvSpPr>
        <p:spPr bwMode="auto">
          <a:xfrm>
            <a:off x="457812" y="1378150"/>
            <a:ext cx="4239988" cy="71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gennemløbe et array ved hjælp af en for løkke</a:t>
            </a:r>
          </a:p>
        </p:txBody>
      </p:sp>
      <p:sp>
        <p:nvSpPr>
          <p:cNvPr id="11" name="Content Placeholder 2"/>
          <p:cNvSpPr txBox="1">
            <a:spLocks/>
          </p:cNvSpPr>
          <p:nvPr/>
        </p:nvSpPr>
        <p:spPr bwMode="auto">
          <a:xfrm>
            <a:off x="587359" y="4027937"/>
            <a:ext cx="532206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også bruge en for-</a:t>
            </a:r>
            <a:r>
              <a:rPr lang="da-DK" altLang="da-DK" sz="2000" kern="0" dirty="0" err="1" smtClean="0">
                <a:ea typeface="ＭＳ Ｐゴシック" pitchFamily="34" charset="-128"/>
              </a:rPr>
              <a:t>each</a:t>
            </a:r>
            <a:r>
              <a:rPr lang="da-DK" altLang="da-DK" sz="2000" kern="0" dirty="0" smtClean="0">
                <a:ea typeface="ＭＳ Ｐゴシック" pitchFamily="34" charset="-128"/>
              </a:rPr>
              <a:t> løkke</a:t>
            </a:r>
          </a:p>
        </p:txBody>
      </p:sp>
      <p:pic>
        <p:nvPicPr>
          <p:cNvPr id="15" name="Picture 14"/>
          <p:cNvPicPr>
            <a:picLocks noChangeAspect="1"/>
          </p:cNvPicPr>
          <p:nvPr/>
        </p:nvPicPr>
        <p:blipFill rotWithShape="1">
          <a:blip r:embed="rId3"/>
          <a:srcRect r="23895" b="-1180"/>
          <a:stretch/>
        </p:blipFill>
        <p:spPr>
          <a:xfrm>
            <a:off x="6816575" y="3160997"/>
            <a:ext cx="2290710" cy="1593265"/>
          </a:xfrm>
          <a:prstGeom prst="rect">
            <a:avLst/>
          </a:prstGeom>
        </p:spPr>
      </p:pic>
      <p:sp>
        <p:nvSpPr>
          <p:cNvPr id="23" name="Rectangle 22"/>
          <p:cNvSpPr/>
          <p:nvPr/>
        </p:nvSpPr>
        <p:spPr bwMode="auto">
          <a:xfrm>
            <a:off x="5793515" y="2618571"/>
            <a:ext cx="2229090" cy="258256"/>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4" name="Rectangle 23"/>
          <p:cNvSpPr/>
          <p:nvPr/>
        </p:nvSpPr>
        <p:spPr bwMode="auto">
          <a:xfrm>
            <a:off x="5722666" y="2326178"/>
            <a:ext cx="866794" cy="240619"/>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Line 22"/>
          <p:cNvSpPr>
            <a:spLocks noChangeShapeType="1"/>
          </p:cNvSpPr>
          <p:nvPr/>
        </p:nvSpPr>
        <p:spPr bwMode="auto">
          <a:xfrm flipH="1">
            <a:off x="6188363" y="1840306"/>
            <a:ext cx="210906" cy="49299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6" name="Text Box 5"/>
          <p:cNvSpPr txBox="1">
            <a:spLocks noChangeArrowheads="1"/>
          </p:cNvSpPr>
          <p:nvPr/>
        </p:nvSpPr>
        <p:spPr bwMode="auto">
          <a:xfrm>
            <a:off x="5978548" y="726429"/>
            <a:ext cx="2858453" cy="1243930"/>
          </a:xfrm>
          <a:prstGeom prst="rect">
            <a:avLst/>
          </a:prstGeom>
          <a:solidFill>
            <a:srgbClr val="CCECFF"/>
          </a:solidFill>
          <a:ln w="28575">
            <a:solidFill>
              <a:srgbClr val="0D1EF2"/>
            </a:solidFill>
          </a:ln>
          <a:effectLst/>
          <a:extLst/>
        </p:spPr>
        <p:txBody>
          <a:bodyPr wrap="square" lIns="90487" tIns="44450" rIns="90487" bIns="44450">
            <a:spAutoFit/>
          </a:bodyPr>
          <a:lstStyle/>
          <a:p>
            <a:pPr marL="176213" indent="-176213">
              <a:spcBef>
                <a:spcPts val="300"/>
              </a:spcBef>
              <a:buFont typeface="Arial" panose="020B0604020202020204" pitchFamily="34" charset="0"/>
              <a:buChar char="•"/>
            </a:pPr>
            <a:r>
              <a:rPr lang="da-DK" altLang="da-DK" sz="1400" b="1" dirty="0">
                <a:solidFill>
                  <a:srgbClr val="0000FF"/>
                </a:solidFill>
              </a:rPr>
              <a:t>Længden af arrayet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Variabel (ingen </a:t>
            </a:r>
            <a:r>
              <a:rPr lang="da-DK" altLang="da-DK" sz="1400" b="1" dirty="0">
                <a:solidFill>
                  <a:srgbClr val="0000FF"/>
                </a:solidFill>
              </a:rPr>
              <a:t>parenteser bagefter</a:t>
            </a:r>
            <a:r>
              <a:rPr lang="da-DK" altLang="da-DK" sz="1400" b="1" dirty="0" smtClean="0">
                <a:solidFill>
                  <a:srgbClr val="0000FF"/>
                </a:solidFill>
              </a:rPr>
              <a: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Arrayets </a:t>
            </a:r>
            <a:r>
              <a:rPr lang="da-DK" altLang="da-DK" sz="1400" b="1" dirty="0" err="1" smtClean="0">
                <a:solidFill>
                  <a:srgbClr val="0000FF"/>
                </a:solidFill>
              </a:rPr>
              <a:t>index'er</a:t>
            </a:r>
            <a:r>
              <a:rPr lang="da-DK" altLang="da-DK" sz="1400" b="1" dirty="0" smtClean="0">
                <a:solidFill>
                  <a:srgbClr val="0000FF"/>
                </a:solidFill>
              </a:rPr>
              <a:t> løber fra 0 til length-1</a:t>
            </a:r>
            <a:endParaRPr lang="da-DK" altLang="da-DK" sz="1400" b="1" dirty="0">
              <a:solidFill>
                <a:srgbClr val="0000FF"/>
              </a:solidFill>
            </a:endParaRPr>
          </a:p>
        </p:txBody>
      </p:sp>
      <p:sp>
        <p:nvSpPr>
          <p:cNvPr id="30" name="Line 22"/>
          <p:cNvSpPr>
            <a:spLocks noChangeShapeType="1"/>
          </p:cNvSpPr>
          <p:nvPr/>
        </p:nvSpPr>
        <p:spPr bwMode="auto">
          <a:xfrm flipV="1">
            <a:off x="5506885" y="2862253"/>
            <a:ext cx="288526" cy="3709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8" name="Text Box 5"/>
          <p:cNvSpPr txBox="1">
            <a:spLocks noChangeArrowheads="1"/>
          </p:cNvSpPr>
          <p:nvPr/>
        </p:nvSpPr>
        <p:spPr bwMode="auto">
          <a:xfrm>
            <a:off x="5099749" y="3237743"/>
            <a:ext cx="1559264"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Opslag i arrayet</a:t>
            </a:r>
            <a:endParaRPr lang="da-DK" altLang="da-DK" sz="1400" b="1" dirty="0">
              <a:solidFill>
                <a:srgbClr val="0000FF"/>
              </a:solidFill>
            </a:endParaRPr>
          </a:p>
        </p:txBody>
      </p:sp>
      <p:sp>
        <p:nvSpPr>
          <p:cNvPr id="31" name="Line 22"/>
          <p:cNvSpPr>
            <a:spLocks noChangeShapeType="1"/>
          </p:cNvSpPr>
          <p:nvPr/>
        </p:nvSpPr>
        <p:spPr bwMode="auto">
          <a:xfrm flipH="1">
            <a:off x="3886731" y="1951111"/>
            <a:ext cx="535217" cy="3624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32" name="Text Box 5"/>
          <p:cNvSpPr txBox="1">
            <a:spLocks noChangeArrowheads="1"/>
          </p:cNvSpPr>
          <p:nvPr/>
        </p:nvSpPr>
        <p:spPr bwMode="auto">
          <a:xfrm>
            <a:off x="4421948" y="1663423"/>
            <a:ext cx="1387531"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Index i arrayet</a:t>
            </a:r>
            <a:endParaRPr lang="da-DK" altLang="da-DK" sz="1400" b="1" dirty="0">
              <a:solidFill>
                <a:srgbClr val="0000FF"/>
              </a:solidFill>
            </a:endParaRPr>
          </a:p>
        </p:txBody>
      </p:sp>
      <p:sp>
        <p:nvSpPr>
          <p:cNvPr id="33" name="Rectangle 32"/>
          <p:cNvSpPr/>
          <p:nvPr/>
        </p:nvSpPr>
        <p:spPr bwMode="auto">
          <a:xfrm>
            <a:off x="3234900" y="2307821"/>
            <a:ext cx="656448" cy="255140"/>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4451449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Java kode eksempler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67544" y="1052736"/>
            <a:ext cx="84249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Valg af eksempler</a:t>
            </a:r>
          </a:p>
          <a:p>
            <a:pPr lvl="1">
              <a:spcBef>
                <a:spcPts val="300"/>
              </a:spcBef>
            </a:pPr>
            <a:r>
              <a:rPr lang="da-DK" altLang="da-DK" sz="1600" kern="0" dirty="0" smtClean="0">
                <a:ea typeface="ＭＳ Ｐゴシック" pitchFamily="34" charset="-128"/>
              </a:rPr>
              <a:t>Det er vigtigt, at du </a:t>
            </a:r>
            <a:r>
              <a:rPr lang="da-DK" altLang="da-DK" sz="1600" b="1" kern="0" dirty="0" smtClean="0">
                <a:solidFill>
                  <a:srgbClr val="008000"/>
                </a:solidFill>
                <a:ea typeface="ＭＳ Ｐゴシック" pitchFamily="34" charset="-128"/>
              </a:rPr>
              <a:t>på forhånd</a:t>
            </a:r>
            <a:r>
              <a:rPr lang="da-DK" altLang="da-DK" sz="1600" kern="0" dirty="0" smtClean="0">
                <a:ea typeface="ＭＳ Ｐゴシック" pitchFamily="34" charset="-128"/>
              </a:rPr>
              <a:t>, for hvert af de 9 spørgsmål, har valgt nogle gode eksempler på Java kode, som du vil præsentere</a:t>
            </a:r>
          </a:p>
          <a:p>
            <a:pPr lvl="1">
              <a:spcBef>
                <a:spcPts val="300"/>
              </a:spcBef>
            </a:pPr>
            <a:r>
              <a:rPr lang="da-DK" altLang="da-DK" sz="1600" kern="0" dirty="0">
                <a:ea typeface="ＭＳ Ｐゴシック" pitchFamily="34" charset="-128"/>
              </a:rPr>
              <a:t>Eksemplerne kan være "stjålet" fra lærebogen, mine slides eller nogle af de opgaver, som du har lavet på kurset</a:t>
            </a:r>
          </a:p>
          <a:p>
            <a:pPr lvl="1">
              <a:spcBef>
                <a:spcPts val="300"/>
              </a:spcBef>
            </a:pPr>
            <a:r>
              <a:rPr lang="da-DK" altLang="da-DK" sz="1600" kern="0" dirty="0" smtClean="0">
                <a:ea typeface="ＭＳ Ｐゴシック" pitchFamily="34" charset="-128"/>
              </a:rPr>
              <a:t>Brug tid på at finde gode eksempler, og tid på at træne i at præsentere dem</a:t>
            </a:r>
          </a:p>
          <a:p>
            <a:pPr lvl="1">
              <a:spcBef>
                <a:spcPts val="300"/>
              </a:spcBef>
              <a:buFontTx/>
              <a:buChar char="–"/>
            </a:pPr>
            <a:r>
              <a:rPr lang="da-DK" altLang="da-DK" sz="1600" kern="0" dirty="0">
                <a:ea typeface="ＭＳ Ｐゴシック" pitchFamily="34" charset="-128"/>
              </a:rPr>
              <a:t>Eksemplerne skal være korte og tydeligt vise de ting, som er centrale for din præsentation</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106" charset="-128"/>
              </a:rPr>
              <a:t>Hvis </a:t>
            </a:r>
            <a:r>
              <a:rPr lang="da-DK" altLang="da-DK" b="1" kern="0" dirty="0">
                <a:solidFill>
                  <a:srgbClr val="A50021"/>
                </a:solidFill>
                <a:ea typeface="ＭＳ Ｐゴシック" pitchFamily="34" charset="-128"/>
                <a:cs typeface="ＭＳ Ｐゴシック" pitchFamily="-106" charset="-128"/>
              </a:rPr>
              <a:t>du ikke selv </a:t>
            </a:r>
            <a:r>
              <a:rPr lang="da-DK" altLang="da-DK" b="1" kern="0" dirty="0" smtClean="0">
                <a:solidFill>
                  <a:srgbClr val="A50021"/>
                </a:solidFill>
                <a:ea typeface="ＭＳ Ｐゴシック" pitchFamily="34" charset="-128"/>
                <a:cs typeface="ＭＳ Ｐゴシック" pitchFamily="-106" charset="-128"/>
              </a:rPr>
              <a:t>forbereder </a:t>
            </a:r>
            <a:r>
              <a:rPr lang="da-DK" altLang="da-DK" b="1" kern="0" dirty="0">
                <a:solidFill>
                  <a:srgbClr val="A50021"/>
                </a:solidFill>
                <a:ea typeface="ＭＳ Ｐゴシック" pitchFamily="34" charset="-128"/>
                <a:cs typeface="ＭＳ Ｐゴシック" pitchFamily="-106" charset="-128"/>
              </a:rPr>
              <a:t>små velvalgte Java eksempler, finder vi nogle, som du skal </a:t>
            </a:r>
            <a:r>
              <a:rPr lang="da-DK" altLang="da-DK" b="1" kern="0" dirty="0" smtClean="0">
                <a:solidFill>
                  <a:srgbClr val="A50021"/>
                </a:solidFill>
                <a:ea typeface="ＭＳ Ｐゴシック" pitchFamily="34" charset="-128"/>
                <a:cs typeface="ＭＳ Ｐゴシック" pitchFamily="-106" charset="-128"/>
              </a:rPr>
              <a:t>præsentere</a:t>
            </a:r>
          </a:p>
          <a:p>
            <a:pPr lvl="1">
              <a:spcBef>
                <a:spcPts val="300"/>
              </a:spcBef>
            </a:pPr>
            <a:r>
              <a:rPr lang="da-DK" altLang="da-DK" sz="1600" kern="0" dirty="0">
                <a:ea typeface="ＭＳ Ｐゴシック" pitchFamily="34" charset="-128"/>
              </a:rPr>
              <a:t>Det gør </a:t>
            </a:r>
            <a:r>
              <a:rPr lang="da-DK" altLang="da-DK" sz="1600" kern="0" dirty="0" smtClean="0">
                <a:ea typeface="ＭＳ Ｐゴシック" pitchFamily="34" charset="-128"/>
              </a:rPr>
              <a:t>ikke </a:t>
            </a:r>
            <a:r>
              <a:rPr lang="da-DK" altLang="da-DK" sz="1600" kern="0" dirty="0">
                <a:ea typeface="ＭＳ Ｐゴシック" pitchFamily="34" charset="-128"/>
              </a:rPr>
              <a:t>opgaven lettere</a:t>
            </a:r>
          </a:p>
          <a:p>
            <a:pPr lvl="0">
              <a:spcBef>
                <a:spcPts val="1800"/>
              </a:spcBef>
            </a:pPr>
            <a:r>
              <a:rPr lang="da-DK" sz="2000" dirty="0" smtClean="0"/>
              <a:t>Det </a:t>
            </a:r>
            <a:r>
              <a:rPr lang="da-DK" sz="2000" dirty="0"/>
              <a:t>er tilladt at lave sine egne eksempler eller finde dem på nettet</a:t>
            </a:r>
          </a:p>
          <a:p>
            <a:pPr lvl="1">
              <a:spcBef>
                <a:spcPts val="200"/>
              </a:spcBef>
            </a:pPr>
            <a:r>
              <a:rPr lang="da-DK" sz="1600" kern="0" dirty="0">
                <a:ea typeface="ＭＳ Ｐゴシック" pitchFamily="34" charset="-128"/>
              </a:rPr>
              <a:t>Dette anbefales dog </a:t>
            </a:r>
            <a:r>
              <a:rPr lang="da-DK" sz="1600" b="1" kern="0" dirty="0">
                <a:solidFill>
                  <a:srgbClr val="008000"/>
                </a:solidFill>
                <a:ea typeface="ＭＳ Ｐゴシック" pitchFamily="34" charset="-128"/>
              </a:rPr>
              <a:t>ikke</a:t>
            </a:r>
            <a:r>
              <a:rPr lang="da-DK" sz="1600" kern="0" dirty="0">
                <a:ea typeface="ＭＳ Ｐゴシック" pitchFamily="34" charset="-128"/>
              </a:rPr>
              <a:t>.</a:t>
            </a:r>
          </a:p>
          <a:p>
            <a:pPr lvl="1">
              <a:spcBef>
                <a:spcPts val="200"/>
              </a:spcBef>
            </a:pPr>
            <a:r>
              <a:rPr lang="da-DK" sz="1600" kern="0" dirty="0">
                <a:ea typeface="ＭＳ Ｐゴシック" pitchFamily="34" charset="-128"/>
              </a:rPr>
              <a:t>Dels skal </a:t>
            </a:r>
            <a:r>
              <a:rPr lang="da-DK" sz="1600" kern="0" dirty="0" smtClean="0">
                <a:ea typeface="ＭＳ Ｐゴシック" pitchFamily="34" charset="-128"/>
              </a:rPr>
              <a:t>du </a:t>
            </a:r>
            <a:r>
              <a:rPr lang="da-DK" sz="1600" kern="0" dirty="0">
                <a:ea typeface="ＭＳ Ｐゴシック" pitchFamily="34" charset="-128"/>
              </a:rPr>
              <a:t>bruge længere tid på at forklare dem (da eksaminator og censor ikke kender dem i forvejen)</a:t>
            </a:r>
          </a:p>
          <a:p>
            <a:pPr lvl="1">
              <a:spcBef>
                <a:spcPts val="200"/>
              </a:spcBef>
            </a:pPr>
            <a:r>
              <a:rPr lang="da-DK" sz="1600" kern="0" dirty="0">
                <a:ea typeface="ＭＳ Ｐゴシック" pitchFamily="34" charset="-128"/>
              </a:rPr>
              <a:t>Dels kan </a:t>
            </a:r>
            <a:r>
              <a:rPr lang="da-DK" sz="1600" kern="0" dirty="0" smtClean="0">
                <a:ea typeface="ＭＳ Ｐゴシック" pitchFamily="34" charset="-128"/>
              </a:rPr>
              <a:t>du </a:t>
            </a:r>
            <a:r>
              <a:rPr lang="da-DK" sz="1600" kern="0" dirty="0">
                <a:ea typeface="ＭＳ Ｐゴシック" pitchFamily="34" charset="-128"/>
              </a:rPr>
              <a:t>ikke så godt få hjælp (fra eksaminator og censor), hvis der opstår problemer under præsentationen</a:t>
            </a:r>
            <a:endParaRPr lang="da-DK" sz="2800" dirty="0"/>
          </a:p>
          <a:p>
            <a:pPr lvl="1">
              <a:spcBef>
                <a:spcPts val="3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9245596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Træning gør mester</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900" kern="0" dirty="0" smtClean="0">
                <a:ea typeface="ＭＳ Ｐゴシック" pitchFamily="34" charset="-128"/>
              </a:rPr>
              <a:t>Hvert spørgsmål bør trænes </a:t>
            </a:r>
            <a:r>
              <a:rPr lang="da-DK" altLang="da-DK" sz="1900" kern="0" dirty="0" smtClean="0">
                <a:solidFill>
                  <a:srgbClr val="008000"/>
                </a:solidFill>
                <a:ea typeface="ＭＳ Ｐゴシック" pitchFamily="34" charset="-128"/>
              </a:rPr>
              <a:t>mindst 5 gange</a:t>
            </a:r>
            <a:endParaRPr lang="da-DK" altLang="da-DK" sz="1900" kern="0" dirty="0">
              <a:solidFill>
                <a:srgbClr val="008000"/>
              </a:solidFill>
              <a:ea typeface="ＭＳ Ｐゴシック" pitchFamily="34" charset="-128"/>
            </a:endParaRPr>
          </a:p>
          <a:p>
            <a:pPr lvl="1">
              <a:spcBef>
                <a:spcPts val="200"/>
              </a:spcBef>
            </a:pPr>
            <a:r>
              <a:rPr lang="da-DK" altLang="da-DK" sz="1600" kern="0" dirty="0" smtClean="0">
                <a:ea typeface="ＭＳ Ｐゴシック" pitchFamily="34" charset="-128"/>
              </a:rPr>
              <a:t>Træningen skal være så realistisk som overhovedet muligt</a:t>
            </a:r>
          </a:p>
          <a:p>
            <a:pPr lvl="1">
              <a:spcBef>
                <a:spcPts val="200"/>
              </a:spcBef>
            </a:pPr>
            <a:r>
              <a:rPr lang="da-DK" altLang="da-DK" sz="1600" kern="0" dirty="0" smtClean="0">
                <a:ea typeface="ＭＳ Ｐゴシック" pitchFamily="34" charset="-128"/>
              </a:rPr>
              <a:t>Det er ikke nok at tænke på, hvad du vil sige og skrive</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formulere sætningerne og sige dem højt</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skrive tingene på et whiteboard eller et stykke papir</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Eksamen er ikke en test i skønskrift – men det er oplagt en fordel at eksaminator og censor kan læse det, som du skriver</a:t>
            </a:r>
          </a:p>
          <a:p>
            <a:pPr lvl="2">
              <a:spcBef>
                <a:spcPts val="200"/>
              </a:spcBef>
            </a:pPr>
            <a:r>
              <a:rPr lang="da-DK" altLang="da-DK" kern="0" dirty="0">
                <a:solidFill>
                  <a:srgbClr val="000066"/>
                </a:solidFill>
                <a:ea typeface="ＭＳ Ｐゴシック" pitchFamily="34" charset="-128"/>
              </a:rPr>
              <a:t>Det er forbavsende svært at skrive læseligt på et whiteboard (øv </a:t>
            </a:r>
            <a:r>
              <a:rPr lang="da-DK" altLang="da-DK" kern="0" dirty="0" smtClean="0">
                <a:solidFill>
                  <a:srgbClr val="000066"/>
                </a:solidFill>
                <a:ea typeface="ＭＳ Ｐゴシック" pitchFamily="34" charset="-128"/>
              </a:rPr>
              <a:t>dig </a:t>
            </a:r>
            <a:r>
              <a:rPr lang="da-DK" altLang="da-DK" kern="0" dirty="0">
                <a:solidFill>
                  <a:srgbClr val="000066"/>
                </a:solidFill>
                <a:ea typeface="ＭＳ Ｐゴシック" pitchFamily="34" charset="-128"/>
              </a:rPr>
              <a:t>i det)</a:t>
            </a:r>
          </a:p>
          <a:p>
            <a:pPr lvl="2">
              <a:spcBef>
                <a:spcPts val="200"/>
              </a:spcBef>
            </a:pPr>
            <a:r>
              <a:rPr lang="da-DK" altLang="da-DK" kern="0" dirty="0" smtClean="0">
                <a:solidFill>
                  <a:srgbClr val="000066"/>
                </a:solidFill>
                <a:ea typeface="ＭＳ Ｐゴシック" pitchFamily="34" charset="-128"/>
              </a:rPr>
              <a:t>Hold </a:t>
            </a:r>
            <a:r>
              <a:rPr lang="da-DK" altLang="da-DK" kern="0" dirty="0">
                <a:solidFill>
                  <a:srgbClr val="000066"/>
                </a:solidFill>
                <a:ea typeface="ＭＳ Ｐゴシック" pitchFamily="34" charset="-128"/>
              </a:rPr>
              <a:t>fornuftig tavleorden</a:t>
            </a:r>
          </a:p>
          <a:p>
            <a:pPr lvl="2">
              <a:spcBef>
                <a:spcPts val="200"/>
              </a:spcBef>
            </a:pPr>
            <a:r>
              <a:rPr lang="da-DK" altLang="da-DK" kern="0" spc="-20" dirty="0" smtClean="0">
                <a:solidFill>
                  <a:srgbClr val="000066"/>
                </a:solidFill>
                <a:ea typeface="ＭＳ Ｐゴシック" pitchFamily="34" charset="-128"/>
              </a:rPr>
              <a:t>Du må gerne forkorte lange navne og lignende </a:t>
            </a:r>
            <a:r>
              <a:rPr lang="da-DK" altLang="da-DK" kern="0" spc="-20" dirty="0">
                <a:solidFill>
                  <a:srgbClr val="000066"/>
                </a:solidFill>
                <a:ea typeface="ＭＳ Ｐゴシック" pitchFamily="34" charset="-128"/>
              </a:rPr>
              <a:t>og bruge </a:t>
            </a:r>
            <a:r>
              <a:rPr lang="da-DK" altLang="da-DK" kern="0" spc="-20" dirty="0" smtClean="0">
                <a:solidFill>
                  <a:srgbClr val="000066"/>
                </a:solidFill>
                <a:ea typeface="ＭＳ Ｐゴシック" pitchFamily="34" charset="-128"/>
              </a:rPr>
              <a:t>gentagelsestegn/ streger</a:t>
            </a:r>
            <a:r>
              <a:rPr lang="da-DK" altLang="da-DK" kern="0" dirty="0" smtClean="0">
                <a:solidFill>
                  <a:srgbClr val="000066"/>
                </a:solidFill>
                <a:ea typeface="ＭＳ Ｐゴシック" pitchFamily="34" charset="-128"/>
              </a:rPr>
              <a:t> (øv dig i at gøre det på en god måde)</a:t>
            </a:r>
            <a:endParaRPr lang="da-DK" altLang="da-DK" kern="0" dirty="0">
              <a:solidFill>
                <a:srgbClr val="000066"/>
              </a:solidFill>
              <a:ea typeface="ＭＳ Ｐゴシック" pitchFamily="34" charset="-128"/>
            </a:endParaRPr>
          </a:p>
          <a:p>
            <a:pPr lvl="2">
              <a:spcBef>
                <a:spcPts val="200"/>
              </a:spcBef>
            </a:pPr>
            <a:r>
              <a:rPr lang="da-DK" altLang="da-DK" kern="0" dirty="0" smtClean="0">
                <a:solidFill>
                  <a:srgbClr val="000066"/>
                </a:solidFill>
                <a:ea typeface="ＭＳ Ｐゴシック" pitchFamily="34" charset="-128"/>
              </a:rPr>
              <a:t>Visk ikke noget ud (bortset fra smårettelser)</a:t>
            </a:r>
          </a:p>
          <a:p>
            <a:pPr lvl="2">
              <a:spcBef>
                <a:spcPts val="200"/>
              </a:spcBef>
            </a:pPr>
            <a:r>
              <a:rPr lang="da-DK" altLang="da-DK" kern="0" dirty="0" smtClean="0">
                <a:solidFill>
                  <a:srgbClr val="000066"/>
                </a:solidFill>
                <a:ea typeface="ＭＳ Ｐゴシック" pitchFamily="34" charset="-128"/>
              </a:rPr>
              <a:t>Eksaminator og censor tæller alt det med, som du har skrevet og sagt</a:t>
            </a:r>
            <a:endParaRPr lang="da-DK" altLang="da-DK" kern="0" dirty="0">
              <a:solidFill>
                <a:srgbClr val="000066"/>
              </a:solidFill>
              <a:ea typeface="ＭＳ Ｐゴシック" pitchFamily="34" charset="-128"/>
            </a:endParaRP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Hold dig til dispositionen</a:t>
            </a:r>
          </a:p>
          <a:p>
            <a:pPr lvl="2">
              <a:spcBef>
                <a:spcPts val="200"/>
              </a:spcBef>
            </a:pPr>
            <a:r>
              <a:rPr lang="da-DK" altLang="da-DK" kern="0" dirty="0">
                <a:solidFill>
                  <a:srgbClr val="000066"/>
                </a:solidFill>
                <a:ea typeface="ＭＳ Ｐゴシック" pitchFamily="34" charset="-128"/>
              </a:rPr>
              <a:t>Lad være med at </a:t>
            </a:r>
            <a:r>
              <a:rPr lang="da-DK" altLang="da-DK" kern="0" dirty="0" smtClean="0">
                <a:solidFill>
                  <a:srgbClr val="000066"/>
                </a:solidFill>
                <a:ea typeface="ＭＳ Ｐゴシック" pitchFamily="34" charset="-128"/>
              </a:rPr>
              <a:t>improvisere undervejs</a:t>
            </a:r>
            <a:endParaRPr lang="da-DK" altLang="da-DK" kern="0" dirty="0">
              <a:solidFill>
                <a:srgbClr val="000066"/>
              </a:solidFill>
              <a:ea typeface="ＭＳ Ｐゴシック" pitchFamily="34" charset="-128"/>
            </a:endParaRPr>
          </a:p>
          <a:p>
            <a:pPr lvl="2">
              <a:spcBef>
                <a:spcPts val="200"/>
              </a:spcBef>
            </a:pPr>
            <a:r>
              <a:rPr lang="da-DK" altLang="da-DK" kern="0" dirty="0">
                <a:solidFill>
                  <a:srgbClr val="000066"/>
                </a:solidFill>
                <a:ea typeface="ＭＳ Ｐゴシック" pitchFamily="34" charset="-128"/>
              </a:rPr>
              <a:t>Opfind ikke nye eksempler, som </a:t>
            </a: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ikke har gennemtænkt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Under de sidste </a:t>
            </a:r>
            <a:r>
              <a:rPr lang="da-DK" altLang="da-DK" sz="1900" b="1" kern="0" dirty="0" err="1">
                <a:solidFill>
                  <a:srgbClr val="A50021"/>
                </a:solidFill>
                <a:ea typeface="ＭＳ Ｐゴシック" pitchFamily="34" charset="-128"/>
                <a:cs typeface="ＭＳ Ｐゴシック" pitchFamily="-106" charset="-128"/>
              </a:rPr>
              <a:t>træninger</a:t>
            </a:r>
            <a:r>
              <a:rPr lang="da-DK" altLang="da-DK" sz="1900" b="1" kern="0" dirty="0">
                <a:solidFill>
                  <a:srgbClr val="A50021"/>
                </a:solidFill>
                <a:ea typeface="ＭＳ Ｐゴシック" pitchFamily="34" charset="-128"/>
                <a:cs typeface="ＭＳ Ｐゴシック" pitchFamily="-106" charset="-128"/>
              </a:rPr>
              <a:t> bør du ved hjælp af et ur tjekke, at du har stof nok </a:t>
            </a:r>
            <a:r>
              <a:rPr lang="da-DK" altLang="da-DK" sz="1900" b="1" kern="0" dirty="0" smtClean="0">
                <a:solidFill>
                  <a:srgbClr val="A50021"/>
                </a:solidFill>
                <a:ea typeface="ＭＳ Ｐゴシック" pitchFamily="34" charset="-128"/>
                <a:cs typeface="ＭＳ Ｐゴシック" pitchFamily="-106" charset="-128"/>
              </a:rPr>
              <a:t>til 10 </a:t>
            </a:r>
            <a:r>
              <a:rPr lang="da-DK" altLang="da-DK" sz="1900" b="1" kern="0" dirty="0">
                <a:solidFill>
                  <a:srgbClr val="A50021"/>
                </a:solidFill>
                <a:ea typeface="ＭＳ Ｐゴシック" pitchFamily="34" charset="-128"/>
                <a:cs typeface="ＭＳ Ｐゴシック" pitchFamily="-106" charset="-128"/>
              </a:rPr>
              <a:t>minutter – hverken mere eller mindre</a:t>
            </a:r>
          </a:p>
          <a:p>
            <a:pPr lvl="1">
              <a:spcBef>
                <a:spcPts val="200"/>
              </a:spcBef>
            </a:pPr>
            <a:r>
              <a:rPr lang="da-DK" altLang="da-DK" sz="1600" kern="0" dirty="0" smtClean="0">
                <a:ea typeface="ＭＳ Ｐゴシック" pitchFamily="34" charset="-128"/>
              </a:rPr>
              <a:t>De resterende 5 minutter af eksaminationen bruges til at besvare spørgsmål fra eksaminator og censor</a:t>
            </a: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274108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Gode råd omkring eksamen (fortsat)</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48816" y="1052736"/>
            <a:ext cx="851567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spcBef>
                <a:spcPts val="1200"/>
              </a:spcBef>
            </a:pPr>
            <a:r>
              <a:rPr lang="da-DK" sz="2000" dirty="0"/>
              <a:t>Husk at præsentere de overordnede begreber – inden </a:t>
            </a:r>
            <a:r>
              <a:rPr lang="da-DK" sz="2000" dirty="0" smtClean="0"/>
              <a:t>du </a:t>
            </a:r>
            <a:r>
              <a:rPr lang="da-DK" sz="2000" dirty="0"/>
              <a:t>kaster </a:t>
            </a:r>
            <a:r>
              <a:rPr lang="da-DK" sz="2000" dirty="0" smtClean="0"/>
              <a:t>dig </a:t>
            </a:r>
            <a:r>
              <a:rPr lang="da-DK" sz="2000" dirty="0"/>
              <a:t>ud i detaljeret Java kode</a:t>
            </a:r>
          </a:p>
          <a:p>
            <a:pPr lvl="1">
              <a:spcBef>
                <a:spcPts val="200"/>
              </a:spcBef>
            </a:pPr>
            <a:r>
              <a:rPr lang="da-DK" sz="1600" kern="0" dirty="0">
                <a:ea typeface="ＭＳ Ｐゴシック" pitchFamily="34" charset="-128"/>
              </a:rPr>
              <a:t>Oprids </a:t>
            </a:r>
            <a:r>
              <a:rPr lang="da-DK" sz="1600" kern="0" dirty="0" smtClean="0">
                <a:ea typeface="ＭＳ Ｐゴシック" pitchFamily="34" charset="-128"/>
              </a:rPr>
              <a:t>f.eks. </a:t>
            </a:r>
            <a:r>
              <a:rPr lang="da-DK" sz="1600" kern="0" dirty="0">
                <a:ea typeface="ＭＳ Ｐゴシック" pitchFamily="34" charset="-128"/>
              </a:rPr>
              <a:t>de vigtigste forskelle på imperativ og funktionel programmering samt fordelene ved funktionel programmering før du kaster dig ud i en masse </a:t>
            </a:r>
            <a:r>
              <a:rPr lang="da-DK" sz="1600" kern="0" dirty="0" smtClean="0">
                <a:ea typeface="ＭＳ Ｐゴシック" pitchFamily="34" charset="-128"/>
              </a:rPr>
              <a:t>detaljer</a:t>
            </a:r>
          </a:p>
          <a:p>
            <a:pPr lvl="1">
              <a:spcBef>
                <a:spcPts val="200"/>
              </a:spcBef>
            </a:pPr>
            <a:r>
              <a:rPr lang="da-DK" sz="1600" kern="0" dirty="0">
                <a:ea typeface="ＭＳ Ｐゴシック" pitchFamily="34" charset="-128"/>
              </a:rPr>
              <a:t>Forklar forskellen på </a:t>
            </a:r>
            <a:r>
              <a:rPr lang="da-DK" sz="1600" b="1" kern="0" dirty="0">
                <a:solidFill>
                  <a:srgbClr val="008000"/>
                </a:solidFill>
                <a:ea typeface="ＭＳ Ｐゴシック" pitchFamily="34" charset="-128"/>
              </a:rPr>
              <a:t>test</a:t>
            </a:r>
            <a:r>
              <a:rPr lang="da-DK" sz="1600" kern="0" dirty="0">
                <a:ea typeface="ＭＳ Ｐゴシック" pitchFamily="34" charset="-128"/>
              </a:rPr>
              <a:t> og </a:t>
            </a:r>
            <a:r>
              <a:rPr lang="da-DK" sz="1600" b="1" kern="0" dirty="0" err="1" smtClean="0">
                <a:solidFill>
                  <a:srgbClr val="008000"/>
                </a:solidFill>
                <a:ea typeface="ＭＳ Ｐゴシック" pitchFamily="34" charset="-128"/>
              </a:rPr>
              <a:t>debugging</a:t>
            </a:r>
            <a:endParaRPr lang="da-DK" sz="1600" kern="0" dirty="0" smtClean="0">
              <a:ea typeface="ＭＳ Ｐゴシック" pitchFamily="34" charset="-128"/>
            </a:endParaRPr>
          </a:p>
          <a:p>
            <a:pPr lvl="0">
              <a:spcBef>
                <a:spcPts val="1200"/>
              </a:spcBef>
            </a:pPr>
            <a:r>
              <a:rPr lang="da-DK" sz="2000" dirty="0" smtClean="0"/>
              <a:t>Vis </a:t>
            </a:r>
            <a:r>
              <a:rPr lang="da-DK" sz="2000" dirty="0"/>
              <a:t>at </a:t>
            </a:r>
            <a:r>
              <a:rPr lang="da-DK" sz="2000" dirty="0" smtClean="0"/>
              <a:t>du </a:t>
            </a:r>
            <a:r>
              <a:rPr lang="da-DK" sz="2000" dirty="0"/>
              <a:t>forstår, hvad der ligger bag de </a:t>
            </a:r>
            <a:r>
              <a:rPr lang="da-DK" sz="2000" dirty="0" smtClean="0"/>
              <a:t>navne, som vi </a:t>
            </a:r>
            <a:r>
              <a:rPr lang="da-DK" sz="2000" dirty="0"/>
              <a:t>bruger i bogen / på kurset</a:t>
            </a:r>
          </a:p>
          <a:p>
            <a:pPr lvl="1">
              <a:spcBef>
                <a:spcPts val="200"/>
              </a:spcBef>
            </a:pPr>
            <a:r>
              <a:rPr lang="da-DK" sz="1600" kern="0" dirty="0" smtClean="0">
                <a:ea typeface="ＭＳ Ｐゴシック" pitchFamily="34" charset="-128"/>
              </a:rPr>
              <a:t>Forklar f.eks. </a:t>
            </a:r>
            <a:r>
              <a:rPr lang="da-DK" sz="1600" kern="0" dirty="0">
                <a:ea typeface="ＭＳ Ｐゴシック" pitchFamily="34" charset="-128"/>
              </a:rPr>
              <a:t>at </a:t>
            </a:r>
            <a:r>
              <a:rPr lang="da-DK" sz="1600" b="1" kern="0" dirty="0">
                <a:solidFill>
                  <a:srgbClr val="008000"/>
                </a:solidFill>
                <a:ea typeface="ＭＳ Ｐゴシック" pitchFamily="34" charset="-128"/>
              </a:rPr>
              <a:t>regression</a:t>
            </a:r>
            <a:r>
              <a:rPr lang="da-DK" sz="1600" kern="0" dirty="0">
                <a:ea typeface="ＭＳ Ｐゴシック" pitchFamily="34" charset="-128"/>
              </a:rPr>
              <a:t> tests er automatiske tests, der let kan gentages når man har ændret sin kode – for at undersøge om der skulle være sket </a:t>
            </a:r>
            <a:r>
              <a:rPr lang="da-DK" sz="1600" b="1" kern="0" dirty="0">
                <a:solidFill>
                  <a:srgbClr val="008000"/>
                </a:solidFill>
                <a:ea typeface="ＭＳ Ｐゴシック" pitchFamily="34" charset="-128"/>
              </a:rPr>
              <a:t>regression</a:t>
            </a:r>
            <a:r>
              <a:rPr lang="da-DK" sz="1600" kern="0" dirty="0">
                <a:ea typeface="ＭＳ Ｐゴシック" pitchFamily="34" charset="-128"/>
              </a:rPr>
              <a:t> </a:t>
            </a:r>
            <a:r>
              <a:rPr lang="da-DK" sz="1600" kern="0" spc="-40" dirty="0">
                <a:ea typeface="ＭＳ Ｐゴシック" pitchFamily="34" charset="-128"/>
              </a:rPr>
              <a:t>(tilbageslag/forringelse) i form af, at man har introduceret nye fejl under </a:t>
            </a:r>
            <a:r>
              <a:rPr lang="da-DK" sz="1600" kern="0" spc="-40" dirty="0" smtClean="0">
                <a:ea typeface="ＭＳ Ｐゴシック" pitchFamily="34" charset="-128"/>
              </a:rPr>
              <a:t>ændringerne</a:t>
            </a:r>
          </a:p>
          <a:p>
            <a:pPr>
              <a:spcBef>
                <a:spcPts val="1800"/>
              </a:spcBef>
            </a:pPr>
            <a:r>
              <a:rPr lang="da-DK" sz="2000" dirty="0" smtClean="0"/>
              <a:t>Du </a:t>
            </a:r>
            <a:r>
              <a:rPr lang="da-DK" sz="2000" dirty="0"/>
              <a:t>må gerne inddrage relevante ting fra andre spørgsmål</a:t>
            </a:r>
          </a:p>
          <a:p>
            <a:pPr lvl="1">
              <a:spcBef>
                <a:spcPts val="200"/>
              </a:spcBef>
            </a:pPr>
            <a:r>
              <a:rPr lang="da-DK" sz="1600" dirty="0" smtClean="0"/>
              <a:t>F.eks. </a:t>
            </a:r>
            <a:r>
              <a:rPr lang="da-DK" sz="1600" dirty="0"/>
              <a:t>vil det være helt relevant at </a:t>
            </a:r>
            <a:r>
              <a:rPr lang="da-DK" sz="1600" dirty="0" smtClean="0"/>
              <a:t>nævne, </a:t>
            </a:r>
            <a:r>
              <a:rPr lang="da-DK" sz="1600" dirty="0"/>
              <a:t>at brug af </a:t>
            </a:r>
            <a:r>
              <a:rPr lang="da-DK" sz="1600" dirty="0" smtClean="0"/>
              <a:t>subklasser </a:t>
            </a:r>
            <a:r>
              <a:rPr lang="da-DK" sz="1600" dirty="0"/>
              <a:t>er fortrinlig til at undgå </a:t>
            </a:r>
            <a:r>
              <a:rPr lang="da-DK" sz="1600" b="1" dirty="0" smtClean="0">
                <a:solidFill>
                  <a:srgbClr val="008000"/>
                </a:solidFill>
              </a:rPr>
              <a:t>kodeduplikering</a:t>
            </a:r>
          </a:p>
          <a:p>
            <a:pPr lvl="1">
              <a:spcBef>
                <a:spcPts val="200"/>
              </a:spcBef>
            </a:pPr>
            <a:r>
              <a:rPr lang="da-DK" sz="1600" dirty="0"/>
              <a:t>Brug </a:t>
            </a:r>
            <a:r>
              <a:rPr lang="da-DK" sz="1600" dirty="0" smtClean="0"/>
              <a:t>dog ikke </a:t>
            </a:r>
            <a:r>
              <a:rPr lang="da-DK" sz="1600" dirty="0"/>
              <a:t>for megen tid på ting, der primært hører til andre spørgsmål</a:t>
            </a:r>
          </a:p>
        </p:txBody>
      </p:sp>
    </p:spTree>
    <p:extLst>
      <p:ext uri="{BB962C8B-B14F-4D97-AF65-F5344CB8AC3E}">
        <p14:creationId xmlns:p14="http://schemas.microsoft.com/office/powerpoint/2010/main" val="22302452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Du skal kunne forklare din kode</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48816" y="1052736"/>
            <a:ext cx="8299648" cy="7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r>
              <a:rPr lang="da-DK" sz="2000" dirty="0" smtClean="0"/>
              <a:t>Det er ikke nok at kunne skrive noget Java kode op</a:t>
            </a:r>
          </a:p>
          <a:p>
            <a:pPr lvl="1">
              <a:spcBef>
                <a:spcPts val="200"/>
              </a:spcBef>
            </a:pPr>
            <a:r>
              <a:rPr lang="da-DK" sz="1600" kern="0" dirty="0" smtClean="0">
                <a:ea typeface="ＭＳ Ｐゴシック" pitchFamily="34" charset="-128"/>
              </a:rPr>
              <a:t>Du skal også vise, at du forstår koden</a:t>
            </a:r>
          </a:p>
        </p:txBody>
      </p:sp>
      <p:sp>
        <p:nvSpPr>
          <p:cNvPr id="5" name="Text Box 6"/>
          <p:cNvSpPr txBox="1">
            <a:spLocks noChangeArrowheads="1"/>
          </p:cNvSpPr>
          <p:nvPr/>
        </p:nvSpPr>
        <p:spPr bwMode="auto">
          <a:xfrm>
            <a:off x="1317983" y="1806954"/>
            <a:ext cx="2976490" cy="464331"/>
          </a:xfrm>
          <a:prstGeom prst="rect">
            <a:avLst/>
          </a:prstGeom>
          <a:solidFill>
            <a:srgbClr val="FFFFCC"/>
          </a:solidFill>
          <a:ln w="28575">
            <a:solidFill>
              <a:srgbClr val="0000FF"/>
            </a:solidFill>
            <a:miter lim="800000"/>
            <a:headEnd/>
            <a:tailEnd/>
          </a:ln>
          <a:extLst/>
        </p:spPr>
        <p:txBody>
          <a:bodyPr wrap="square" lIns="90000" tIns="108000" rIns="90000" bIns="108000">
            <a:spAutoFit/>
          </a:bodyPr>
          <a:lstStyle>
            <a:defPPr>
              <a:defRPr lang="da-DK"/>
            </a:defPPr>
            <a:lvl1pPr eaLnBrk="1" hangingPunct="1">
              <a:spcBef>
                <a:spcPts val="0"/>
              </a:spcBef>
              <a:defRPr sz="1600" b="1" spc="-100">
                <a:solidFill>
                  <a:schemeClr val="tx1"/>
                </a:solidFill>
                <a:latin typeface="Courier New" panose="02070309020205020404" pitchFamily="49" charset="0"/>
                <a:cs typeface="Courier New" panose="02070309020205020404" pitchFamily="49"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da-DK" sz="800" dirty="0" smtClean="0"/>
              <a:t> </a:t>
            </a:r>
            <a:r>
              <a:rPr lang="da-DK" dirty="0" smtClean="0"/>
              <a:t>System</a:t>
            </a:r>
            <a:r>
              <a:rPr lang="da-DK" sz="500" dirty="0" smtClean="0"/>
              <a:t> </a:t>
            </a:r>
            <a:r>
              <a:rPr lang="da-DK" dirty="0"/>
              <a:t>.</a:t>
            </a:r>
            <a:r>
              <a:rPr lang="da-DK" sz="500" dirty="0"/>
              <a:t> </a:t>
            </a:r>
            <a:r>
              <a:rPr lang="da-DK" dirty="0"/>
              <a:t>out</a:t>
            </a:r>
            <a:r>
              <a:rPr lang="da-DK" sz="500" dirty="0"/>
              <a:t> </a:t>
            </a:r>
            <a:r>
              <a:rPr lang="da-DK" dirty="0"/>
              <a:t>.</a:t>
            </a:r>
            <a:r>
              <a:rPr lang="da-DK" sz="500" dirty="0"/>
              <a:t> </a:t>
            </a:r>
            <a:r>
              <a:rPr lang="da-DK" dirty="0" err="1"/>
              <a:t>println</a:t>
            </a:r>
            <a:r>
              <a:rPr lang="da-DK" dirty="0"/>
              <a:t>(...);</a:t>
            </a:r>
          </a:p>
        </p:txBody>
      </p:sp>
      <p:sp>
        <p:nvSpPr>
          <p:cNvPr id="6" name="Text Box 21"/>
          <p:cNvSpPr txBox="1">
            <a:spLocks noChangeArrowheads="1"/>
          </p:cNvSpPr>
          <p:nvPr/>
        </p:nvSpPr>
        <p:spPr bwMode="auto">
          <a:xfrm>
            <a:off x="251520" y="2507156"/>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 i </a:t>
            </a:r>
            <a:r>
              <a:rPr lang="da-DK" altLang="da-DK" sz="1200" b="1" dirty="0" err="1" smtClean="0">
                <a:solidFill>
                  <a:srgbClr val="FF0000"/>
                </a:solidFill>
              </a:rPr>
              <a:t>java.lang</a:t>
            </a:r>
            <a:r>
              <a:rPr lang="da-DK" altLang="da-DK" sz="1200" b="1" dirty="0" smtClean="0">
                <a:solidFill>
                  <a:srgbClr val="FF0000"/>
                </a:solidFill>
              </a:rPr>
              <a:t/>
            </a:r>
            <a:br>
              <a:rPr lang="da-DK" altLang="da-DK" sz="1200" b="1" dirty="0" smtClean="0">
                <a:solidFill>
                  <a:srgbClr val="FF0000"/>
                </a:solidFill>
              </a:rPr>
            </a:br>
            <a:r>
              <a:rPr lang="da-DK" altLang="da-DK" sz="1200" b="1" dirty="0" smtClean="0">
                <a:solidFill>
                  <a:srgbClr val="FF0000"/>
                </a:solidFill>
              </a:rPr>
              <a:t>(importeres automatisk)</a:t>
            </a:r>
            <a:endParaRPr lang="da-DK" altLang="da-DK" sz="1200" b="1" dirty="0">
              <a:solidFill>
                <a:srgbClr val="FF0000"/>
              </a:solidFill>
            </a:endParaRPr>
          </a:p>
        </p:txBody>
      </p:sp>
      <p:sp>
        <p:nvSpPr>
          <p:cNvPr id="8" name="Line 22"/>
          <p:cNvSpPr>
            <a:spLocks noChangeShapeType="1"/>
          </p:cNvSpPr>
          <p:nvPr/>
        </p:nvSpPr>
        <p:spPr bwMode="auto">
          <a:xfrm flipV="1">
            <a:off x="1691680" y="2162842"/>
            <a:ext cx="0" cy="35846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Line 22"/>
          <p:cNvSpPr>
            <a:spLocks noChangeShapeType="1"/>
          </p:cNvSpPr>
          <p:nvPr/>
        </p:nvSpPr>
        <p:spPr bwMode="auto">
          <a:xfrm flipH="1" flipV="1">
            <a:off x="2483768" y="2162843"/>
            <a:ext cx="0" cy="102703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Text Box 21"/>
          <p:cNvSpPr txBox="1">
            <a:spLocks noChangeArrowheads="1"/>
          </p:cNvSpPr>
          <p:nvPr/>
        </p:nvSpPr>
        <p:spPr bwMode="auto">
          <a:xfrm>
            <a:off x="1958541" y="3189879"/>
            <a:ext cx="2793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Klassevariabel af type </a:t>
            </a:r>
            <a:r>
              <a:rPr lang="da-DK" altLang="da-DK" sz="1200" b="1" dirty="0" err="1" smtClean="0">
                <a:solidFill>
                  <a:srgbClr val="FF0000"/>
                </a:solidFill>
              </a:rPr>
              <a:t>PrintStream</a:t>
            </a:r>
            <a:r>
              <a:rPr lang="da-DK" altLang="da-DK" sz="1200" b="1" dirty="0" smtClean="0">
                <a:solidFill>
                  <a:srgbClr val="FF0000"/>
                </a:solidFill>
              </a:rPr>
              <a:t> </a:t>
            </a:r>
            <a:endParaRPr lang="da-DK" altLang="da-DK" sz="1200" b="1" dirty="0">
              <a:solidFill>
                <a:srgbClr val="FF0000"/>
              </a:solidFill>
            </a:endParaRPr>
          </a:p>
        </p:txBody>
      </p:sp>
      <p:sp>
        <p:nvSpPr>
          <p:cNvPr id="11" name="Text Box 21"/>
          <p:cNvSpPr txBox="1">
            <a:spLocks noChangeArrowheads="1"/>
          </p:cNvSpPr>
          <p:nvPr/>
        </p:nvSpPr>
        <p:spPr bwMode="auto">
          <a:xfrm>
            <a:off x="2989292" y="2521311"/>
            <a:ext cx="2001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Metode i </a:t>
            </a:r>
            <a:r>
              <a:rPr lang="da-DK" altLang="da-DK" sz="1200" b="1" dirty="0" err="1" smtClean="0">
                <a:solidFill>
                  <a:srgbClr val="FF0000"/>
                </a:solidFill>
              </a:rPr>
              <a:t>PrintStream</a:t>
            </a:r>
            <a:endParaRPr lang="da-DK" altLang="da-DK" sz="1200" b="1" dirty="0">
              <a:solidFill>
                <a:srgbClr val="FF0000"/>
              </a:solidFill>
            </a:endParaRPr>
          </a:p>
        </p:txBody>
      </p:sp>
      <p:sp>
        <p:nvSpPr>
          <p:cNvPr id="12" name="Line 22"/>
          <p:cNvSpPr>
            <a:spLocks noChangeShapeType="1"/>
          </p:cNvSpPr>
          <p:nvPr/>
        </p:nvSpPr>
        <p:spPr bwMode="auto">
          <a:xfrm flipV="1">
            <a:off x="3222661" y="2162843"/>
            <a:ext cx="0" cy="3507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25"/>
          <p:cNvSpPr/>
          <p:nvPr/>
        </p:nvSpPr>
        <p:spPr bwMode="auto">
          <a:xfrm>
            <a:off x="1404178" y="1942611"/>
            <a:ext cx="749061"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Rectangle 27"/>
          <p:cNvSpPr/>
          <p:nvPr/>
        </p:nvSpPr>
        <p:spPr bwMode="auto">
          <a:xfrm>
            <a:off x="2263509" y="1941330"/>
            <a:ext cx="373825"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9" name="Rectangle 28"/>
          <p:cNvSpPr/>
          <p:nvPr/>
        </p:nvSpPr>
        <p:spPr bwMode="auto">
          <a:xfrm>
            <a:off x="2730954" y="1940049"/>
            <a:ext cx="828464"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4198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26"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Videoer om mundtlig eksamen</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7" name="Rectangle 3"/>
          <p:cNvSpPr txBox="1">
            <a:spLocks noChangeArrowheads="1"/>
          </p:cNvSpPr>
          <p:nvPr/>
        </p:nvSpPr>
        <p:spPr bwMode="auto">
          <a:xfrm>
            <a:off x="458828" y="1052736"/>
            <a:ext cx="857766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Vi har produceret to videoer, som viser </a:t>
            </a:r>
            <a:r>
              <a:rPr lang="da-DK" altLang="da-DK" sz="2000" kern="0" dirty="0" smtClean="0">
                <a:solidFill>
                  <a:srgbClr val="008000"/>
                </a:solidFill>
                <a:ea typeface="ＭＳ Ｐゴシック" pitchFamily="34" charset="-128"/>
              </a:rPr>
              <a:t>eksemplariske</a:t>
            </a:r>
            <a:r>
              <a:rPr lang="da-DK" altLang="da-DK" sz="2000" kern="0" dirty="0" smtClean="0">
                <a:ea typeface="ＭＳ Ｐゴシック" pitchFamily="34" charset="-128"/>
              </a:rPr>
              <a:t> eksamenspræsentationer</a:t>
            </a:r>
            <a:endParaRPr lang="da-DK" altLang="da-DK" sz="2000" kern="0" dirty="0">
              <a:ea typeface="ＭＳ Ｐゴシック" pitchFamily="34" charset="-128"/>
            </a:endParaRPr>
          </a:p>
          <a:p>
            <a:pPr lvl="1">
              <a:spcBef>
                <a:spcPts val="200"/>
              </a:spcBef>
            </a:pPr>
            <a:r>
              <a:rPr lang="da-DK" altLang="da-DK" sz="1800" kern="0" dirty="0" smtClean="0">
                <a:ea typeface="ＭＳ Ｐゴシック" pitchFamily="34" charset="-128"/>
              </a:rPr>
              <a:t>Det er en rigtig god ide at gennemse disse videoer – </a:t>
            </a:r>
            <a:r>
              <a:rPr lang="da-DK" altLang="da-DK" sz="1800" b="1" kern="0" dirty="0" smtClean="0">
                <a:solidFill>
                  <a:srgbClr val="008000"/>
                </a:solidFill>
                <a:ea typeface="ＭＳ Ｐゴシック" pitchFamily="34" charset="-128"/>
              </a:rPr>
              <a:t>gerne flere gange</a:t>
            </a:r>
          </a:p>
          <a:p>
            <a:pPr lvl="1">
              <a:spcBef>
                <a:spcPts val="200"/>
              </a:spcBef>
            </a:pPr>
            <a:r>
              <a:rPr lang="da-DK" altLang="da-DK" sz="1800" kern="0" dirty="0">
                <a:ea typeface="ＭＳ Ｐゴシック" pitchFamily="34" charset="-128"/>
              </a:rPr>
              <a:t>Videoerne  giver en masse gode råd om, hvad man bør </a:t>
            </a:r>
            <a:r>
              <a:rPr lang="da-DK" altLang="da-DK" sz="1800" kern="0" dirty="0" smtClean="0">
                <a:ea typeface="ＭＳ Ｐゴシック" pitchFamily="34" charset="-128"/>
              </a:rPr>
              <a:t>gøre, </a:t>
            </a:r>
            <a:r>
              <a:rPr lang="da-DK" altLang="da-DK" sz="1800" kern="0" dirty="0">
                <a:ea typeface="ＭＳ Ｐゴシック" pitchFamily="34" charset="-128"/>
              </a:rPr>
              <a:t>og hvad man bør undgå</a:t>
            </a:r>
          </a:p>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Video 1: Arrays</a:t>
            </a:r>
            <a:endParaRPr lang="da-DK" altLang="da-DK" b="1" kern="0" dirty="0">
              <a:solidFill>
                <a:srgbClr val="A50021"/>
              </a:solidFill>
              <a:ea typeface="ＭＳ Ｐゴシック" pitchFamily="34" charset="-128"/>
              <a:cs typeface="ＭＳ Ｐゴシック" pitchFamily="-106" charset="-128"/>
            </a:endParaRP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9, og kan ses, så snart I har læst kapitel 7 i BlueJ bogen</a:t>
            </a:r>
          </a:p>
          <a:p>
            <a:pPr lvl="1">
              <a:spcBef>
                <a:spcPts val="200"/>
              </a:spcBef>
            </a:pPr>
            <a:r>
              <a:rPr lang="da-DK" altLang="da-DK" sz="1800" kern="0" dirty="0" smtClean="0">
                <a:ea typeface="ＭＳ Ｐゴシック" pitchFamily="34" charset="-128"/>
              </a:rPr>
              <a:t>Nikolaj </a:t>
            </a:r>
            <a:r>
              <a:rPr lang="da-DK" altLang="da-DK" sz="1800" kern="0" dirty="0">
                <a:ea typeface="ＭＳ Ｐゴシック" pitchFamily="34" charset="-128"/>
              </a:rPr>
              <a:t>Schwartzbach (kursets administrative instruktor) </a:t>
            </a:r>
            <a:r>
              <a:rPr lang="da-DK" altLang="da-DK" sz="1800" kern="0" dirty="0" smtClean="0">
                <a:ea typeface="ＭＳ Ｐゴシック" pitchFamily="34" charset="-128"/>
              </a:rPr>
              <a:t>har </a:t>
            </a:r>
            <a:r>
              <a:rPr lang="da-DK" altLang="da-DK" sz="1800" kern="0" dirty="0">
                <a:ea typeface="ＭＳ Ｐゴシック" pitchFamily="34" charset="-128"/>
              </a:rPr>
              <a:t>hovedrollen som eksaminand</a:t>
            </a:r>
          </a:p>
          <a:p>
            <a:pPr marL="342900" lvl="1" indent="-342900">
              <a:spcBef>
                <a:spcPts val="1200"/>
              </a:spcBef>
              <a:buChar char="•"/>
            </a:pPr>
            <a:r>
              <a:rPr lang="en-US" altLang="da-DK" b="1" kern="0" dirty="0" smtClean="0">
                <a:solidFill>
                  <a:srgbClr val="A50021"/>
                </a:solidFill>
                <a:ea typeface="ＭＳ Ｐゴシック" pitchFamily="34" charset="-128"/>
                <a:cs typeface="ＭＳ Ｐゴシック" pitchFamily="-106" charset="-128"/>
              </a:rPr>
              <a:t>Video 2: Graphical User Interfaces</a:t>
            </a: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a:t>
            </a:r>
            <a:r>
              <a:rPr lang="da-DK" altLang="da-DK" sz="1800" kern="0" dirty="0" smtClean="0">
                <a:ea typeface="ＭＳ Ｐゴシック" pitchFamily="34" charset="-128"/>
              </a:rPr>
              <a:t>13, </a:t>
            </a:r>
            <a:r>
              <a:rPr lang="da-DK" altLang="da-DK" sz="1800" kern="0" dirty="0">
                <a:ea typeface="ＭＳ Ｐゴシック" pitchFamily="34" charset="-128"/>
              </a:rPr>
              <a:t>og kan ses, så snart I har læst kapitel 13 i BlueJ bogen</a:t>
            </a:r>
          </a:p>
          <a:p>
            <a:pPr lvl="1">
              <a:spcBef>
                <a:spcPts val="200"/>
              </a:spcBef>
            </a:pPr>
            <a:r>
              <a:rPr lang="da-DK" altLang="da-DK" sz="1800" kern="0" dirty="0" smtClean="0">
                <a:ea typeface="ＭＳ Ｐゴシック" pitchFamily="34" charset="-128"/>
              </a:rPr>
              <a:t>Malene </a:t>
            </a:r>
            <a:r>
              <a:rPr lang="da-DK" altLang="da-DK" sz="1800" kern="0" dirty="0">
                <a:ea typeface="ＭＳ Ｐゴシック" pitchFamily="34" charset="-128"/>
              </a:rPr>
              <a:t>Engebjerg </a:t>
            </a:r>
            <a:r>
              <a:rPr lang="da-DK" altLang="da-DK" sz="1800" kern="0" dirty="0" smtClean="0">
                <a:ea typeface="ＭＳ Ｐゴシック" pitchFamily="34" charset="-128"/>
              </a:rPr>
              <a:t>(gymnasielærer </a:t>
            </a:r>
            <a:r>
              <a:rPr lang="da-DK" altLang="da-DK" sz="1800" kern="0" dirty="0">
                <a:ea typeface="ＭＳ Ｐゴシック" pitchFamily="34" charset="-128"/>
              </a:rPr>
              <a:t>fra Ålborg</a:t>
            </a:r>
            <a:r>
              <a:rPr lang="da-DK" altLang="da-DK" sz="1800" kern="0" dirty="0" smtClean="0">
                <a:ea typeface="ＭＳ Ｐゴシック" pitchFamily="34" charset="-128"/>
              </a:rPr>
              <a:t>) har </a:t>
            </a:r>
            <a:r>
              <a:rPr lang="da-DK" altLang="da-DK" sz="1800" kern="0" dirty="0">
                <a:ea typeface="ＭＳ Ｐゴシック" pitchFamily="34" charset="-128"/>
              </a:rPr>
              <a:t>hovedrollen som </a:t>
            </a:r>
            <a:r>
              <a:rPr lang="da-DK" altLang="da-DK" sz="1800" kern="0" dirty="0" smtClean="0">
                <a:ea typeface="ＭＳ Ｐゴシック" pitchFamily="34" charset="-128"/>
              </a:rPr>
              <a:t>eksaminand</a:t>
            </a:r>
          </a:p>
          <a:p>
            <a:pPr marL="342900" lvl="1" indent="-342900">
              <a:spcBef>
                <a:spcPts val="1200"/>
              </a:spcBef>
              <a:buChar char="•"/>
            </a:pPr>
            <a:r>
              <a:rPr lang="da-DK" altLang="da-DK" b="1" kern="0" dirty="0">
                <a:solidFill>
                  <a:srgbClr val="A50021"/>
                </a:solidFill>
                <a:ea typeface="ＭＳ Ｐゴシック" pitchFamily="34" charset="-128"/>
                <a:cs typeface="ＭＳ Ｐゴシック" pitchFamily="-106" charset="-128"/>
              </a:rPr>
              <a:t>I begge videoer varer præsentationen </a:t>
            </a:r>
            <a:r>
              <a:rPr lang="da-DK" altLang="da-DK" b="1" kern="0" dirty="0">
                <a:solidFill>
                  <a:srgbClr val="A50021"/>
                </a:solidFill>
                <a:ea typeface="ＭＳ Ｐゴシック" pitchFamily="34" charset="-128"/>
                <a:cs typeface="ＭＳ Ｐゴシック" pitchFamily="-106" charset="-128"/>
              </a:rPr>
              <a:t>længere </a:t>
            </a:r>
            <a:r>
              <a:rPr lang="da-DK" altLang="da-DK" b="1" kern="0" dirty="0">
                <a:solidFill>
                  <a:srgbClr val="A50021"/>
                </a:solidFill>
                <a:ea typeface="ＭＳ Ｐゴシック" pitchFamily="34" charset="-128"/>
                <a:cs typeface="ＭＳ Ｐゴシック" pitchFamily="-106" charset="-128"/>
              </a:rPr>
              <a:t>end </a:t>
            </a:r>
            <a:r>
              <a:rPr lang="da-DK" altLang="da-DK" b="1" kern="0" dirty="0" smtClean="0">
                <a:solidFill>
                  <a:srgbClr val="A50021"/>
                </a:solidFill>
                <a:ea typeface="ＭＳ Ｐゴシック" pitchFamily="34" charset="-128"/>
                <a:cs typeface="ＭＳ Ｐゴシック" pitchFamily="-106" charset="-128"/>
              </a:rPr>
              <a:t>de 10 </a:t>
            </a:r>
            <a:r>
              <a:rPr lang="da-DK" altLang="da-DK" b="1" kern="0" dirty="0">
                <a:solidFill>
                  <a:srgbClr val="A50021"/>
                </a:solidFill>
                <a:ea typeface="ＭＳ Ｐゴシック" pitchFamily="34" charset="-128"/>
                <a:cs typeface="ＭＳ Ｐゴシック" pitchFamily="-106" charset="-128"/>
              </a:rPr>
              <a:t>minutter, som I har til jeres rådighed</a:t>
            </a:r>
            <a:endParaRPr lang="da-DK" altLang="da-DK" b="1" kern="0" dirty="0">
              <a:solidFill>
                <a:srgbClr val="A50021"/>
              </a:solidFill>
              <a:ea typeface="ＭＳ Ｐゴシック" pitchFamily="34" charset="-128"/>
              <a:cs typeface="ＭＳ Ｐゴシック" pitchFamily="-106" charset="-128"/>
            </a:endParaRPr>
          </a:p>
        </p:txBody>
      </p:sp>
    </p:spTree>
    <p:extLst>
      <p:ext uri="{BB962C8B-B14F-4D97-AF65-F5344CB8AC3E}">
        <p14:creationId xmlns:p14="http://schemas.microsoft.com/office/powerpoint/2010/main" val="3670703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2800" spc="-150" dirty="0">
                <a:solidFill>
                  <a:srgbClr val="A50021"/>
                </a:solidFill>
                <a:ea typeface="ＭＳ Ｐゴシック" pitchFamily="34" charset="-128"/>
                <a:cs typeface="Arial"/>
              </a:rPr>
              <a:t>●</a:t>
            </a:r>
            <a:r>
              <a:rPr lang="da-DK" altLang="da-DK" sz="2800" spc="-150" dirty="0">
                <a:ea typeface="ＭＳ Ｐゴシック" pitchFamily="34" charset="-128"/>
                <a:cs typeface="Arial"/>
              </a:rPr>
              <a:t> </a:t>
            </a:r>
            <a:r>
              <a:rPr lang="da-DK" altLang="da-DK" sz="2800" noProof="0" dirty="0" smtClean="0">
                <a:ea typeface="ＭＳ Ｐゴシック" pitchFamily="34" charset="-128"/>
              </a:rPr>
              <a:t>Afleveringsopgave: Dronninger (Queens)</a:t>
            </a:r>
          </a:p>
        </p:txBody>
      </p:sp>
      <p:sp>
        <p:nvSpPr>
          <p:cNvPr id="13" name="Rectangle 3"/>
          <p:cNvSpPr txBox="1">
            <a:spLocks noChangeArrowheads="1"/>
          </p:cNvSpPr>
          <p:nvPr/>
        </p:nvSpPr>
        <p:spPr bwMode="auto">
          <a:xfrm>
            <a:off x="467544" y="1052736"/>
            <a:ext cx="8424936" cy="188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I </a:t>
            </a:r>
            <a:r>
              <a:rPr lang="da-DK" sz="1800" dirty="0" smtClean="0"/>
              <a:t>skal skrive et rekursivt program, der ved hjælp af </a:t>
            </a:r>
            <a:r>
              <a:rPr lang="da-DK" sz="1800" dirty="0" err="1" smtClean="0"/>
              <a:t>backtracking</a:t>
            </a:r>
            <a:r>
              <a:rPr lang="da-DK" sz="1800" dirty="0" smtClean="0"/>
              <a:t> finder alle løsninger til det </a:t>
            </a:r>
            <a:r>
              <a:rPr lang="da-DK" sz="1800" dirty="0"/>
              <a:t>såkaldte </a:t>
            </a:r>
            <a:r>
              <a:rPr lang="da-DK" sz="1800" dirty="0" smtClean="0"/>
              <a:t>8-dronningeproblem</a:t>
            </a: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8 dronninger på et 8</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8 skakbræt</a:t>
            </a:r>
            <a:r>
              <a:rPr lang="da-DK" sz="1600" kern="0" dirty="0" smtClean="0">
                <a:ea typeface="ＭＳ Ｐゴシック" pitchFamily="34" charset="-128"/>
              </a:rPr>
              <a:t>,</a:t>
            </a:r>
            <a:br>
              <a:rPr lang="da-DK" sz="1600" kern="0" dirty="0" smtClean="0">
                <a:ea typeface="ＭＳ Ｐゴシック" pitchFamily="34" charset="-128"/>
              </a:rPr>
            </a:br>
            <a:r>
              <a:rPr lang="da-DK" sz="1600" kern="0" dirty="0" smtClean="0">
                <a:ea typeface="ＭＳ Ｐゴシック" pitchFamily="34" charset="-128"/>
              </a:rPr>
              <a:t>således </a:t>
            </a:r>
            <a:r>
              <a:rPr lang="da-DK" sz="1600" kern="0" dirty="0">
                <a:ea typeface="ＭＳ Ｐゴシック" pitchFamily="34" charset="-128"/>
              </a:rPr>
              <a:t>at ingen af dronningerne kan slå </a:t>
            </a:r>
            <a:r>
              <a:rPr lang="da-DK" sz="1600" kern="0" dirty="0" smtClean="0">
                <a:ea typeface="ＭＳ Ｐゴシック" pitchFamily="34" charset="-128"/>
              </a:rPr>
              <a:t>hinanden</a:t>
            </a:r>
          </a:p>
          <a:p>
            <a:pPr lvl="1">
              <a:spcBef>
                <a:spcPts val="300"/>
              </a:spcBef>
            </a:pPr>
            <a:r>
              <a:rPr lang="da-DK" sz="1600" kern="0" dirty="0">
                <a:ea typeface="ＭＳ Ｐゴシック" pitchFamily="34" charset="-128"/>
              </a:rPr>
              <a:t>D</a:t>
            </a:r>
            <a:r>
              <a:rPr lang="da-DK" sz="1600" kern="0" dirty="0" smtClean="0">
                <a:ea typeface="ＭＳ Ｐゴシック" pitchFamily="34" charset="-128"/>
              </a:rPr>
              <a:t>en </a:t>
            </a:r>
            <a:r>
              <a:rPr lang="da-DK" sz="1600" kern="0" dirty="0">
                <a:ea typeface="ＭＳ Ｐゴシック" pitchFamily="34" charset="-128"/>
              </a:rPr>
              <a:t>enkelte dronning </a:t>
            </a:r>
            <a:r>
              <a:rPr lang="da-DK" sz="1600" kern="0" dirty="0" smtClean="0">
                <a:ea typeface="ＭＳ Ｐゴシック" pitchFamily="34" charset="-128"/>
              </a:rPr>
              <a:t>må ikke have </a:t>
            </a:r>
            <a:r>
              <a:rPr lang="da-DK" sz="1600" kern="0" dirty="0">
                <a:ea typeface="ＭＳ Ｐゴシック" pitchFamily="34" charset="-128"/>
              </a:rPr>
              <a:t>andre dronninger </a:t>
            </a:r>
            <a:r>
              <a:rPr lang="da-DK" sz="1600" kern="0" dirty="0" smtClean="0">
                <a:ea typeface="ＭＳ Ｐゴシック" pitchFamily="34" charset="-128"/>
              </a:rPr>
              <a:t>i</a:t>
            </a:r>
            <a:br>
              <a:rPr lang="da-DK" sz="1600" kern="0" dirty="0" smtClean="0">
                <a:ea typeface="ＭＳ Ｐゴシック" pitchFamily="34" charset="-128"/>
              </a:rPr>
            </a:br>
            <a:r>
              <a:rPr lang="da-DK" sz="1600" kern="0" dirty="0" smtClean="0">
                <a:ea typeface="ＭＳ Ｐゴシック" pitchFamily="34" charset="-128"/>
              </a:rPr>
              <a:t>den </a:t>
            </a:r>
            <a:r>
              <a:rPr lang="da-DK" sz="1600" kern="0" dirty="0">
                <a:ea typeface="ＭＳ Ｐゴシック" pitchFamily="34" charset="-128"/>
              </a:rPr>
              <a:t>række, søjle og de to diagonaler, som går </a:t>
            </a:r>
            <a:r>
              <a:rPr lang="da-DK" sz="1600" kern="0" dirty="0" smtClean="0">
                <a:ea typeface="ＭＳ Ｐゴシック" pitchFamily="34" charset="-128"/>
              </a:rPr>
              <a:t>igennem</a:t>
            </a:r>
            <a:br>
              <a:rPr lang="da-DK" sz="1600" kern="0" dirty="0" smtClean="0">
                <a:ea typeface="ＭＳ Ｐゴシック" pitchFamily="34" charset="-128"/>
              </a:rPr>
            </a:br>
            <a:r>
              <a:rPr lang="da-DK" sz="1600" kern="0" dirty="0" smtClean="0">
                <a:ea typeface="ＭＳ Ｐゴシック" pitchFamily="34" charset="-128"/>
              </a:rPr>
              <a:t>dens position</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23" name="Rectangle 3"/>
          <p:cNvSpPr txBox="1">
            <a:spLocks noChangeArrowheads="1"/>
          </p:cNvSpPr>
          <p:nvPr/>
        </p:nvSpPr>
        <p:spPr bwMode="auto">
          <a:xfrm>
            <a:off x="539552" y="3050877"/>
            <a:ext cx="5775593" cy="13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Mere generelt </a:t>
            </a:r>
            <a:r>
              <a:rPr lang="da-DK" sz="1800" dirty="0" smtClean="0"/>
              <a:t>skal I løse n-dronningeproblemet</a:t>
            </a:r>
            <a:endParaRPr lang="da-DK" sz="1600" kern="0" dirty="0" smtClean="0">
              <a:ea typeface="ＭＳ Ｐゴシック" pitchFamily="34" charset="-128"/>
            </a:endParaRP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a:t>
            </a:r>
            <a:r>
              <a:rPr lang="da-DK" sz="1600" kern="0" dirty="0" smtClean="0">
                <a:ea typeface="ＭＳ Ｐゴシック" pitchFamily="34" charset="-128"/>
              </a:rPr>
              <a:t>n </a:t>
            </a:r>
            <a:r>
              <a:rPr lang="da-DK" sz="1600" kern="0" dirty="0">
                <a:ea typeface="ＭＳ Ｐゴシック" pitchFamily="34" charset="-128"/>
              </a:rPr>
              <a:t>dronninger på et </a:t>
            </a:r>
            <a:r>
              <a:rPr lang="da-DK" sz="1600" kern="0" dirty="0" smtClean="0">
                <a:ea typeface="ＭＳ Ｐゴシック" pitchFamily="34" charset="-128"/>
              </a:rPr>
              <a:t>n</a:t>
            </a:r>
            <a:r>
              <a:rPr lang="da-DK" sz="800" kern="0" dirty="0" smtClean="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smtClean="0">
                <a:ea typeface="ＭＳ Ｐゴシック" pitchFamily="34" charset="-128"/>
              </a:rPr>
              <a:t>n </a:t>
            </a:r>
            <a:r>
              <a:rPr lang="da-DK" sz="1600" kern="0" dirty="0">
                <a:ea typeface="ＭＳ Ｐゴシック" pitchFamily="34" charset="-128"/>
              </a:rPr>
              <a:t>skakbræt, således at ingen af dronningerne kan slå </a:t>
            </a:r>
            <a:r>
              <a:rPr lang="da-DK" sz="1600" kern="0" dirty="0" smtClean="0">
                <a:ea typeface="ＭＳ Ｐゴシック" pitchFamily="34" charset="-128"/>
              </a:rPr>
              <a:t>hinanden (for n ≥ 1).</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24" name="Rectangle 3"/>
          <p:cNvSpPr txBox="1">
            <a:spLocks noChangeArrowheads="1"/>
          </p:cNvSpPr>
          <p:nvPr/>
        </p:nvSpPr>
        <p:spPr bwMode="auto">
          <a:xfrm>
            <a:off x="539552" y="4293096"/>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Repræsentation af dronningernes position på skakbrættet</a:t>
            </a:r>
            <a:endParaRPr lang="da-DK" sz="1600" kern="0" dirty="0" smtClean="0">
              <a:ea typeface="ＭＳ Ｐゴシック" pitchFamily="34" charset="-128"/>
            </a:endParaRPr>
          </a:p>
          <a:p>
            <a:pPr lvl="1">
              <a:spcBef>
                <a:spcPts val="300"/>
              </a:spcBef>
            </a:pPr>
            <a:r>
              <a:rPr lang="da-DK" sz="1600" dirty="0" smtClean="0"/>
              <a:t>En oplagt mulighed er at bruge et 2-dimensionelt </a:t>
            </a:r>
            <a:r>
              <a:rPr lang="da-DK" sz="1600" dirty="0"/>
              <a:t>array </a:t>
            </a:r>
            <a:r>
              <a:rPr lang="da-DK" sz="1600" b="1" dirty="0">
                <a:solidFill>
                  <a:srgbClr val="008000"/>
                </a:solidFill>
              </a:rPr>
              <a:t>boolean[n][n]</a:t>
            </a:r>
            <a:r>
              <a:rPr lang="da-DK" sz="1600" dirty="0"/>
              <a:t>, hvor den boolske værdi angiver, om der står en dronning på feltet eller </a:t>
            </a:r>
            <a:r>
              <a:rPr lang="da-DK" sz="1600" dirty="0" smtClean="0"/>
              <a:t>ej</a:t>
            </a:r>
          </a:p>
          <a:p>
            <a:pPr marL="342900" lvl="1" indent="-342900">
              <a:spcBef>
                <a:spcPts val="1200"/>
              </a:spcBef>
              <a:buChar char="•"/>
            </a:pPr>
            <a:r>
              <a:rPr lang="da-DK" sz="1800" b="1" dirty="0">
                <a:solidFill>
                  <a:srgbClr val="A50021"/>
                </a:solidFill>
                <a:ea typeface="ＭＳ Ｐゴシック" pitchFamily="-106" charset="-128"/>
                <a:cs typeface="ＭＳ Ｐゴシック" pitchFamily="-106" charset="-128"/>
              </a:rPr>
              <a:t>Men vi ved, at der højst kan være en dronning i hver række</a:t>
            </a:r>
          </a:p>
          <a:p>
            <a:pPr lvl="1">
              <a:spcBef>
                <a:spcPts val="300"/>
              </a:spcBef>
            </a:pPr>
            <a:r>
              <a:rPr lang="da-DK" sz="1600" kern="0" dirty="0" smtClean="0"/>
              <a:t>Derfor kan vi nøjes med et 1-dimensionelt </a:t>
            </a:r>
            <a:r>
              <a:rPr lang="da-DK" sz="1600" kern="0" dirty="0"/>
              <a:t>array </a:t>
            </a:r>
            <a:r>
              <a:rPr lang="da-DK" sz="1600" b="1" kern="0" dirty="0">
                <a:solidFill>
                  <a:srgbClr val="008000"/>
                </a:solidFill>
              </a:rPr>
              <a:t>int[n]</a:t>
            </a:r>
            <a:r>
              <a:rPr lang="da-DK" sz="1600" kern="0" dirty="0"/>
              <a:t>, hvor heltallet angiver, den position som dronningen i den pågældende række </a:t>
            </a:r>
            <a:r>
              <a:rPr lang="da-DK" sz="1600" kern="0" dirty="0" smtClean="0"/>
              <a:t>har</a:t>
            </a:r>
            <a:endParaRPr lang="da-DK" sz="1600" kern="0" dirty="0" smtClean="0"/>
          </a:p>
          <a:p>
            <a:pPr lvl="1">
              <a:spcBef>
                <a:spcPts val="300"/>
              </a:spcBef>
            </a:pPr>
            <a:r>
              <a:rPr lang="da-DK" sz="1600" kern="0" dirty="0" err="1" smtClean="0"/>
              <a:t>queens</a:t>
            </a:r>
            <a:r>
              <a:rPr lang="da-DK" sz="1600" kern="0" dirty="0" smtClean="0"/>
              <a:t>[5] </a:t>
            </a:r>
            <a:r>
              <a:rPr lang="da-DK" sz="1600" kern="0" dirty="0"/>
              <a:t>== </a:t>
            </a:r>
            <a:r>
              <a:rPr lang="da-DK" sz="1600" kern="0" dirty="0" smtClean="0"/>
              <a:t>3 </a:t>
            </a:r>
            <a:r>
              <a:rPr lang="da-DK" sz="1600" kern="0" dirty="0"/>
              <a:t>betyder, at dronningen i række </a:t>
            </a:r>
            <a:r>
              <a:rPr lang="da-DK" sz="1600" kern="0" dirty="0" smtClean="0"/>
              <a:t>5 </a:t>
            </a:r>
            <a:r>
              <a:rPr lang="da-DK" sz="1600" kern="0" dirty="0"/>
              <a:t>står i søjle </a:t>
            </a:r>
            <a:r>
              <a:rPr lang="da-DK" sz="1600" kern="0" dirty="0" smtClean="0"/>
              <a:t>3</a:t>
            </a:r>
          </a:p>
          <a:p>
            <a:pPr lvl="1">
              <a:spcBef>
                <a:spcPts val="300"/>
              </a:spcBef>
            </a:pPr>
            <a:r>
              <a:rPr lang="da-DK" sz="1600" kern="0" dirty="0" smtClean="0"/>
              <a:t>Som </a:t>
            </a:r>
            <a:r>
              <a:rPr lang="da-DK" sz="1600" kern="0" dirty="0"/>
              <a:t>sædvanlig starter vi nummereringen med 0, dvs. række 0 og søjle </a:t>
            </a:r>
            <a:r>
              <a:rPr lang="da-DK" sz="1600" kern="0" dirty="0" smtClean="0"/>
              <a:t>0</a:t>
            </a:r>
            <a:endParaRPr lang="da-DK" sz="2000" kern="0" dirty="0" smtClean="0"/>
          </a:p>
        </p:txBody>
      </p:sp>
      <p:pic>
        <p:nvPicPr>
          <p:cNvPr id="8" name="Picture 7"/>
          <p:cNvPicPr/>
          <p:nvPr/>
        </p:nvPicPr>
        <p:blipFill>
          <a:blip r:embed="rId3"/>
          <a:stretch>
            <a:fillRect/>
          </a:stretch>
        </p:blipFill>
        <p:spPr>
          <a:xfrm>
            <a:off x="6458905" y="1748450"/>
            <a:ext cx="2409825" cy="2384425"/>
          </a:xfrm>
          <a:prstGeom prst="rect">
            <a:avLst/>
          </a:prstGeom>
        </p:spPr>
      </p:pic>
      <p:sp>
        <p:nvSpPr>
          <p:cNvPr id="2" name="Oval 1"/>
          <p:cNvSpPr/>
          <p:nvPr/>
        </p:nvSpPr>
        <p:spPr bwMode="auto">
          <a:xfrm>
            <a:off x="7347655" y="23652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14718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3200" dirty="0" err="1">
                <a:ea typeface="ＭＳ Ｐゴシック" pitchFamily="34" charset="-128"/>
              </a:rPr>
              <a:t>positionQueens</a:t>
            </a:r>
            <a:r>
              <a:rPr lang="da-DK" altLang="da-DK" sz="3200" dirty="0">
                <a:ea typeface="ＭＳ Ｐゴシック" pitchFamily="34" charset="-128"/>
              </a:rPr>
              <a:t> </a:t>
            </a:r>
            <a:r>
              <a:rPr lang="da-DK" altLang="da-DK" sz="3200" dirty="0" smtClean="0">
                <a:ea typeface="ＭＳ Ｐゴシック" pitchFamily="34" charset="-128"/>
              </a:rPr>
              <a:t>metoden (rekursiv metode)</a:t>
            </a:r>
            <a:endParaRPr lang="da-DK" altLang="da-DK" sz="3200" dirty="0">
              <a:ea typeface="ＭＳ Ｐゴシック" pitchFamily="34" charset="-128"/>
            </a:endParaRPr>
          </a:p>
        </p:txBody>
      </p:sp>
      <p:sp>
        <p:nvSpPr>
          <p:cNvPr id="13" name="Rectangle 3"/>
          <p:cNvSpPr txBox="1">
            <a:spLocks noChangeArrowheads="1"/>
          </p:cNvSpPr>
          <p:nvPr/>
        </p:nvSpPr>
        <p:spPr bwMode="auto">
          <a:xfrm>
            <a:off x="467544" y="1052736"/>
            <a:ext cx="842493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Den centrale metode i programmet hedder </a:t>
            </a:r>
            <a:r>
              <a:rPr lang="da-DK" sz="1800" dirty="0" err="1" smtClean="0"/>
              <a:t>positionQueens</a:t>
            </a:r>
            <a:r>
              <a:rPr lang="da-DK" sz="1800" dirty="0" smtClean="0"/>
              <a:t> og f</a:t>
            </a:r>
            <a:r>
              <a:rPr lang="da-DK" sz="1800" b="1" dirty="0" smtClean="0">
                <a:solidFill>
                  <a:srgbClr val="A50021"/>
                </a:solidFill>
              </a:rPr>
              <a:t>ungerer </a:t>
            </a:r>
            <a:r>
              <a:rPr lang="da-DK" sz="1800" b="1" dirty="0">
                <a:solidFill>
                  <a:srgbClr val="A50021"/>
                </a:solidFill>
              </a:rPr>
              <a:t>som følger</a:t>
            </a:r>
          </a:p>
          <a:p>
            <a:pPr lvl="1">
              <a:spcBef>
                <a:spcPts val="600"/>
              </a:spcBef>
            </a:pPr>
            <a:r>
              <a:rPr lang="da-DK" sz="1600" kern="0" dirty="0">
                <a:ea typeface="ＭＳ Ｐゴシック" pitchFamily="34" charset="-128"/>
              </a:rPr>
              <a:t>Et kald med parameterværdien 0 placerer en dronning i række 0, for derefter at kalde metoden med parameterværdien </a:t>
            </a:r>
            <a:r>
              <a:rPr lang="da-DK" sz="1600" kern="0" dirty="0" smtClean="0">
                <a:ea typeface="ＭＳ Ｐゴシック" pitchFamily="34" charset="-128"/>
              </a:rPr>
              <a:t>1, hvilket </a:t>
            </a:r>
            <a:r>
              <a:rPr lang="da-DK" sz="1600" kern="0" dirty="0">
                <a:ea typeface="ＭＳ Ｐゴシック" pitchFamily="34" charset="-128"/>
              </a:rPr>
              <a:t>placerer en dronning i række 1, </a:t>
            </a:r>
            <a:endParaRPr lang="da-DK" sz="1600" kern="0" dirty="0" smtClean="0">
              <a:ea typeface="ＭＳ Ｐゴシック" pitchFamily="34" charset="-128"/>
            </a:endParaRPr>
          </a:p>
          <a:p>
            <a:pPr lvl="1">
              <a:spcBef>
                <a:spcPts val="600"/>
              </a:spcBef>
            </a:pPr>
            <a:r>
              <a:rPr lang="da-DK" sz="1600" kern="0" dirty="0" smtClean="0">
                <a:ea typeface="ＭＳ Ｐゴシック" pitchFamily="34" charset="-128"/>
              </a:rPr>
              <a:t>for </a:t>
            </a:r>
            <a:r>
              <a:rPr lang="da-DK" sz="1600" kern="0" dirty="0">
                <a:ea typeface="ＭＳ Ｐゴシック" pitchFamily="34" charset="-128"/>
              </a:rPr>
              <a:t>derefter at kalde metoden med parameterværdien </a:t>
            </a:r>
            <a:r>
              <a:rPr lang="da-DK" sz="1600" kern="0" dirty="0" smtClean="0">
                <a:ea typeface="ＭＳ Ｐゴシック" pitchFamily="34" charset="-128"/>
              </a:rPr>
              <a:t>2, hvilket </a:t>
            </a:r>
            <a:r>
              <a:rPr lang="da-DK" sz="1600" kern="0" dirty="0">
                <a:ea typeface="ＭＳ Ｐゴシック" pitchFamily="34" charset="-128"/>
              </a:rPr>
              <a:t>placerer en dronning i række </a:t>
            </a:r>
            <a:r>
              <a:rPr lang="da-DK" sz="1600" kern="0" dirty="0" smtClean="0">
                <a:ea typeface="ＭＳ Ｐゴシック" pitchFamily="34" charset="-128"/>
              </a:rPr>
              <a:t>2, </a:t>
            </a:r>
            <a:r>
              <a:rPr lang="da-DK" sz="1600" kern="0" dirty="0">
                <a:ea typeface="ＭＳ Ｐゴシック" pitchFamily="34" charset="-128"/>
              </a:rPr>
              <a:t>for derefter at kalde metoden med parameterværdien </a:t>
            </a:r>
            <a:r>
              <a:rPr lang="da-DK" sz="1600" kern="0" dirty="0" smtClean="0">
                <a:ea typeface="ＭＳ Ｐゴシック" pitchFamily="34" charset="-128"/>
              </a:rPr>
              <a:t>3,</a:t>
            </a:r>
            <a:endParaRPr lang="da-DK" sz="1600" kern="0" dirty="0">
              <a:ea typeface="ＭＳ Ｐゴシック" pitchFamily="34" charset="-128"/>
            </a:endParaRPr>
          </a:p>
          <a:p>
            <a:pPr lvl="1">
              <a:spcBef>
                <a:spcPts val="600"/>
              </a:spcBef>
            </a:pPr>
            <a:r>
              <a:rPr lang="da-DK" sz="1600" kern="0" dirty="0" smtClean="0">
                <a:ea typeface="ＭＳ Ｐゴシック" pitchFamily="34" charset="-128"/>
              </a:rPr>
              <a:t>osv.</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Undervejs kan det være nødvendigt at gå tilbage </a:t>
            </a:r>
            <a:r>
              <a:rPr lang="da-DK" sz="1800" b="1" dirty="0" smtClean="0">
                <a:solidFill>
                  <a:srgbClr val="A50021"/>
                </a:solidFill>
                <a:ea typeface="ＭＳ Ｐゴシック" pitchFamily="-106" charset="-128"/>
                <a:cs typeface="ＭＳ Ｐゴシック" pitchFamily="-106" charset="-128"/>
              </a:rPr>
              <a:t>(back-</a:t>
            </a:r>
            <a:r>
              <a:rPr lang="da-DK" sz="1800" b="1" dirty="0" err="1" smtClean="0">
                <a:solidFill>
                  <a:srgbClr val="A50021"/>
                </a:solidFill>
                <a:ea typeface="ＭＳ Ｐゴシック" pitchFamily="-106" charset="-128"/>
                <a:cs typeface="ＭＳ Ｐゴシック" pitchFamily="-106" charset="-128"/>
              </a:rPr>
              <a:t>track'e</a:t>
            </a:r>
            <a:r>
              <a:rPr lang="da-DK" sz="1800" b="1" dirty="0" smtClean="0">
                <a:solidFill>
                  <a:srgbClr val="A50021"/>
                </a:solidFill>
                <a:ea typeface="ＭＳ Ｐゴシック" pitchFamily="-106" charset="-128"/>
                <a:cs typeface="ＭＳ Ｐゴシック" pitchFamily="-106" charset="-128"/>
              </a:rPr>
              <a:t>) fordi man ikke kan placere den næste dronning</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Et kald, hvor </a:t>
            </a:r>
            <a:r>
              <a:rPr lang="da-DK" sz="1800" b="1" dirty="0" smtClean="0">
                <a:solidFill>
                  <a:srgbClr val="A50021"/>
                </a:solidFill>
                <a:ea typeface="ＭＳ Ｐゴシック" pitchFamily="-106" charset="-128"/>
                <a:cs typeface="ＭＳ Ｐゴシック" pitchFamily="-106" charset="-128"/>
              </a:rPr>
              <a:t>parameterværdien er </a:t>
            </a:r>
            <a:r>
              <a:rPr lang="da-DK" sz="1800" b="1" dirty="0">
                <a:solidFill>
                  <a:srgbClr val="A50021"/>
                </a:solidFill>
                <a:ea typeface="ＭＳ Ｐゴシック" pitchFamily="-106" charset="-128"/>
                <a:cs typeface="ＭＳ Ｐゴシック" pitchFamily="-106" charset="-128"/>
              </a:rPr>
              <a:t>lig med antallet af dronninger, betyder, at vi har fået alle dronninger placeret</a:t>
            </a:r>
          </a:p>
          <a:p>
            <a:pPr lvl="1">
              <a:spcBef>
                <a:spcPts val="600"/>
              </a:spcBef>
            </a:pPr>
            <a:r>
              <a:rPr lang="da-DK" sz="1600" kern="0" dirty="0">
                <a:ea typeface="ＭＳ Ｐゴシック" pitchFamily="34" charset="-128"/>
              </a:rPr>
              <a:t>Vi udskriver den fundne løsning </a:t>
            </a:r>
          </a:p>
          <a:p>
            <a:pPr lvl="1">
              <a:spcBef>
                <a:spcPts val="600"/>
              </a:spcBef>
            </a:pPr>
            <a:r>
              <a:rPr lang="da-DK" sz="1600" kern="0" dirty="0">
                <a:ea typeface="ＭＳ Ｐゴシック" pitchFamily="34" charset="-128"/>
              </a:rPr>
              <a:t>Derefter returnerer kaldet, og vi fortsætter med at finde de øvrige </a:t>
            </a:r>
            <a:r>
              <a:rPr lang="da-DK" sz="1600" kern="0" dirty="0" smtClean="0">
                <a:ea typeface="ＭＳ Ｐゴシック" pitchFamily="34" charset="-128"/>
              </a:rPr>
              <a:t>løsninger</a:t>
            </a:r>
          </a:p>
          <a:p>
            <a:pPr marL="342900" lvl="1" indent="-342900">
              <a:spcBef>
                <a:spcPts val="1800"/>
              </a:spcBef>
              <a:buChar char="•"/>
            </a:pPr>
            <a:r>
              <a:rPr lang="da-DK" altLang="da-DK" sz="1800" b="1" dirty="0">
                <a:solidFill>
                  <a:srgbClr val="A50021"/>
                </a:solidFill>
                <a:ea typeface="ＭＳ Ｐゴシック" pitchFamily="-106" charset="-128"/>
                <a:cs typeface="ＭＳ Ｐゴシック" pitchFamily="-106" charset="-128"/>
              </a:rPr>
              <a:t>Når vi har afprøvet alle muligheder stopper </a:t>
            </a:r>
            <a:r>
              <a:rPr lang="da-DK" altLang="da-DK" sz="1800" b="1" dirty="0" smtClean="0">
                <a:solidFill>
                  <a:srgbClr val="A50021"/>
                </a:solidFill>
                <a:ea typeface="ＭＳ Ｐゴシック" pitchFamily="-106" charset="-128"/>
                <a:cs typeface="ＭＳ Ｐゴシック" pitchFamily="-106" charset="-128"/>
              </a:rPr>
              <a:t>vi</a:t>
            </a:r>
            <a:endParaRPr lang="da-DK" altLang="da-DK" sz="1800" b="1" dirty="0">
              <a:solidFill>
                <a:srgbClr val="A50021"/>
              </a:solidFill>
              <a:ea typeface="ＭＳ Ｐゴシック" pitchFamily="-106" charset="-128"/>
              <a:cs typeface="ＭＳ Ｐゴシック" pitchFamily="-106" charset="-128"/>
            </a:endParaRPr>
          </a:p>
          <a:p>
            <a:pPr lvl="1">
              <a:spcBef>
                <a:spcPts val="600"/>
              </a:spcBef>
            </a:pPr>
            <a:endParaRPr lang="da-DK" sz="1600" kern="0" dirty="0">
              <a:ea typeface="ＭＳ Ｐゴシック" pitchFamily="34" charset="-128"/>
            </a:endParaRPr>
          </a:p>
          <a:p>
            <a:pPr marL="342900" lvl="1" indent="-342900">
              <a:spcBef>
                <a:spcPts val="1800"/>
              </a:spcBef>
              <a:buChar char="•"/>
            </a:pPr>
            <a:endParaRPr lang="da-DK" sz="1800" b="1" dirty="0" smtClean="0">
              <a:solidFill>
                <a:srgbClr val="A50021"/>
              </a:solidFill>
              <a:ea typeface="ＭＳ Ｐゴシック" pitchFamily="-106" charset="-128"/>
              <a:cs typeface="ＭＳ Ｐゴシック" pitchFamily="-106" charset="-128"/>
            </a:endParaRPr>
          </a:p>
          <a:p>
            <a:pPr lvl="1">
              <a:spcBef>
                <a:spcPts val="300"/>
              </a:spcBef>
            </a:pPr>
            <a:endParaRPr lang="da-DK" sz="1600" kern="0" dirty="0" smtClean="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36</a:t>
            </a:fld>
            <a:endParaRPr lang="da-DK" altLang="da-DK" dirty="0"/>
          </a:p>
        </p:txBody>
      </p:sp>
    </p:spTree>
    <p:extLst>
      <p:ext uri="{BB962C8B-B14F-4D97-AF65-F5344CB8AC3E}">
        <p14:creationId xmlns:p14="http://schemas.microsoft.com/office/powerpoint/2010/main" val="2114869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37</a:t>
            </a:fld>
            <a:endParaRPr lang="da-DK" alt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04" y="1196752"/>
            <a:ext cx="511256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21"/>
          <p:cNvSpPr txBox="1">
            <a:spLocks noChangeArrowheads="1"/>
          </p:cNvSpPr>
          <p:nvPr/>
        </p:nvSpPr>
        <p:spPr bwMode="auto">
          <a:xfrm>
            <a:off x="1277670" y="566124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68" name="Text Box 21"/>
          <p:cNvSpPr txBox="1">
            <a:spLocks noChangeArrowheads="1"/>
          </p:cNvSpPr>
          <p:nvPr/>
        </p:nvSpPr>
        <p:spPr bwMode="auto">
          <a:xfrm>
            <a:off x="1277670"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69" name="Text Box 21"/>
          <p:cNvSpPr txBox="1">
            <a:spLocks noChangeArrowheads="1"/>
          </p:cNvSpPr>
          <p:nvPr/>
        </p:nvSpPr>
        <p:spPr bwMode="auto">
          <a:xfrm>
            <a:off x="1903067"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2473146"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2" name="Text Box 21"/>
          <p:cNvSpPr txBox="1">
            <a:spLocks noChangeArrowheads="1"/>
          </p:cNvSpPr>
          <p:nvPr/>
        </p:nvSpPr>
        <p:spPr bwMode="auto">
          <a:xfrm>
            <a:off x="1277670"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3" name="Text Box 21"/>
          <p:cNvSpPr txBox="1">
            <a:spLocks noChangeArrowheads="1"/>
          </p:cNvSpPr>
          <p:nvPr/>
        </p:nvSpPr>
        <p:spPr bwMode="auto">
          <a:xfrm>
            <a:off x="1903067"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4" name="Text Box 21"/>
          <p:cNvSpPr txBox="1">
            <a:spLocks noChangeArrowheads="1"/>
          </p:cNvSpPr>
          <p:nvPr/>
        </p:nvSpPr>
        <p:spPr bwMode="auto">
          <a:xfrm>
            <a:off x="2473146"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5" name="Text Box 21"/>
          <p:cNvSpPr txBox="1">
            <a:spLocks noChangeArrowheads="1"/>
          </p:cNvSpPr>
          <p:nvPr/>
        </p:nvSpPr>
        <p:spPr bwMode="auto">
          <a:xfrm>
            <a:off x="3100071"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6" name="Text Box 21"/>
          <p:cNvSpPr txBox="1">
            <a:spLocks noChangeArrowheads="1"/>
          </p:cNvSpPr>
          <p:nvPr/>
        </p:nvSpPr>
        <p:spPr bwMode="auto">
          <a:xfrm>
            <a:off x="3722523"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8" name="Text Box 21"/>
          <p:cNvSpPr txBox="1">
            <a:spLocks noChangeArrowheads="1"/>
          </p:cNvSpPr>
          <p:nvPr/>
        </p:nvSpPr>
        <p:spPr bwMode="auto">
          <a:xfrm>
            <a:off x="1277670"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9"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0" name="Text Box 21"/>
          <p:cNvSpPr txBox="1">
            <a:spLocks noChangeArrowheads="1"/>
          </p:cNvSpPr>
          <p:nvPr/>
        </p:nvSpPr>
        <p:spPr bwMode="auto">
          <a:xfrm>
            <a:off x="1277670"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1" name="Text Box 21"/>
          <p:cNvSpPr txBox="1">
            <a:spLocks noChangeArrowheads="1"/>
          </p:cNvSpPr>
          <p:nvPr/>
        </p:nvSpPr>
        <p:spPr bwMode="auto">
          <a:xfrm>
            <a:off x="1903067"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2" name="Text Box 21"/>
          <p:cNvSpPr txBox="1">
            <a:spLocks noChangeArrowheads="1"/>
          </p:cNvSpPr>
          <p:nvPr/>
        </p:nvSpPr>
        <p:spPr bwMode="auto">
          <a:xfrm>
            <a:off x="2473146"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4"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pic>
        <p:nvPicPr>
          <p:cNvPr id="9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3019487"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4669" r="86897" b="75056"/>
          <a:stretch/>
        </p:blipFill>
        <p:spPr bwMode="auto">
          <a:xfrm>
            <a:off x="1843620" y="3808176"/>
            <a:ext cx="484108" cy="51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5"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6"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7"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8"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9"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0"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1"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2"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3" name="Text Box 21"/>
          <p:cNvSpPr txBox="1">
            <a:spLocks noChangeArrowheads="1"/>
          </p:cNvSpPr>
          <p:nvPr/>
        </p:nvSpPr>
        <p:spPr bwMode="auto">
          <a:xfrm>
            <a:off x="372252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4" name="Text Box 21"/>
          <p:cNvSpPr txBox="1">
            <a:spLocks noChangeArrowheads="1"/>
          </p:cNvSpPr>
          <p:nvPr/>
        </p:nvSpPr>
        <p:spPr bwMode="auto">
          <a:xfrm>
            <a:off x="429113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5" name="Text Box 21"/>
          <p:cNvSpPr txBox="1">
            <a:spLocks noChangeArrowheads="1"/>
          </p:cNvSpPr>
          <p:nvPr/>
        </p:nvSpPr>
        <p:spPr bwMode="auto">
          <a:xfrm>
            <a:off x="494568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47"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8"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9"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0"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1"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2"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3"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4"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pic>
        <p:nvPicPr>
          <p:cNvPr id="1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5502096"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7"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8" name="Text Box 21"/>
          <p:cNvSpPr txBox="1">
            <a:spLocks noChangeArrowheads="1"/>
          </p:cNvSpPr>
          <p:nvPr/>
        </p:nvSpPr>
        <p:spPr bwMode="auto">
          <a:xfrm>
            <a:off x="2473146"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9" name="Text Box 21"/>
          <p:cNvSpPr txBox="1">
            <a:spLocks noChangeArrowheads="1"/>
          </p:cNvSpPr>
          <p:nvPr/>
        </p:nvSpPr>
        <p:spPr bwMode="auto">
          <a:xfrm>
            <a:off x="3100071"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0" name="Text Box 21"/>
          <p:cNvSpPr txBox="1">
            <a:spLocks noChangeArrowheads="1"/>
          </p:cNvSpPr>
          <p:nvPr/>
        </p:nvSpPr>
        <p:spPr bwMode="auto">
          <a:xfrm>
            <a:off x="372252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1" name="Text Box 21"/>
          <p:cNvSpPr txBox="1">
            <a:spLocks noChangeArrowheads="1"/>
          </p:cNvSpPr>
          <p:nvPr/>
        </p:nvSpPr>
        <p:spPr bwMode="auto">
          <a:xfrm>
            <a:off x="429113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2" name="Text Box 21"/>
          <p:cNvSpPr txBox="1">
            <a:spLocks noChangeArrowheads="1"/>
          </p:cNvSpPr>
          <p:nvPr/>
        </p:nvSpPr>
        <p:spPr bwMode="auto">
          <a:xfrm>
            <a:off x="494568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63" name="Rectangle 2"/>
          <p:cNvSpPr txBox="1">
            <a:spLocks noChangeArrowheads="1"/>
          </p:cNvSpPr>
          <p:nvPr/>
        </p:nvSpPr>
        <p:spPr bwMode="auto">
          <a:xfrm>
            <a:off x="469081" y="298103"/>
            <a:ext cx="86701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Hvordan fungerer </a:t>
            </a:r>
            <a:r>
              <a:rPr lang="da-DK" altLang="da-DK" sz="3200" kern="0" dirty="0" err="1" smtClean="0">
                <a:ea typeface="ＭＳ Ｐゴシック" pitchFamily="34" charset="-128"/>
              </a:rPr>
              <a:t>positionQueens</a:t>
            </a:r>
            <a:r>
              <a:rPr lang="da-DK" altLang="da-DK" sz="3200" kern="0" smtClean="0">
                <a:ea typeface="ＭＳ Ｐゴシック" pitchFamily="34" charset="-128"/>
              </a:rPr>
              <a:t>?</a:t>
            </a:r>
            <a:endParaRPr lang="da-DK" altLang="da-DK" sz="3200" kern="0" dirty="0" smtClean="0">
              <a:ea typeface="ＭＳ Ｐゴシック" pitchFamily="34" charset="-128"/>
            </a:endParaRPr>
          </a:p>
        </p:txBody>
      </p:sp>
      <p:sp>
        <p:nvSpPr>
          <p:cNvPr id="164" name="Line 22"/>
          <p:cNvSpPr>
            <a:spLocks noChangeShapeType="1"/>
          </p:cNvSpPr>
          <p:nvPr/>
        </p:nvSpPr>
        <p:spPr bwMode="auto">
          <a:xfrm flipH="1">
            <a:off x="6106020" y="5845609"/>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5" name="Text Box 21"/>
          <p:cNvSpPr txBox="1">
            <a:spLocks noChangeArrowheads="1"/>
          </p:cNvSpPr>
          <p:nvPr/>
        </p:nvSpPr>
        <p:spPr bwMode="auto">
          <a:xfrm>
            <a:off x="6428728" y="5702494"/>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0</a:t>
            </a:r>
            <a:endParaRPr lang="da-DK" altLang="da-DK" sz="1400" b="1" dirty="0">
              <a:solidFill>
                <a:srgbClr val="0000FF"/>
              </a:solidFill>
            </a:endParaRPr>
          </a:p>
        </p:txBody>
      </p:sp>
      <p:sp>
        <p:nvSpPr>
          <p:cNvPr id="166" name="Line 22"/>
          <p:cNvSpPr>
            <a:spLocks noChangeShapeType="1"/>
          </p:cNvSpPr>
          <p:nvPr/>
        </p:nvSpPr>
        <p:spPr bwMode="auto">
          <a:xfrm flipV="1">
            <a:off x="1460396" y="6147623"/>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7" name="Text Box 21"/>
          <p:cNvSpPr txBox="1">
            <a:spLocks noChangeArrowheads="1"/>
          </p:cNvSpPr>
          <p:nvPr/>
        </p:nvSpPr>
        <p:spPr bwMode="auto">
          <a:xfrm>
            <a:off x="1036994" y="6401609"/>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0</a:t>
            </a:r>
            <a:endParaRPr lang="da-DK" altLang="da-DK" sz="1400" b="1" dirty="0">
              <a:solidFill>
                <a:srgbClr val="0000FF"/>
              </a:solidFill>
            </a:endParaRPr>
          </a:p>
        </p:txBody>
      </p:sp>
      <p:sp>
        <p:nvSpPr>
          <p:cNvPr id="168" name="Line 22"/>
          <p:cNvSpPr>
            <a:spLocks noChangeShapeType="1"/>
          </p:cNvSpPr>
          <p:nvPr/>
        </p:nvSpPr>
        <p:spPr bwMode="auto">
          <a:xfrm flipH="1" flipV="1">
            <a:off x="6102989" y="2833331"/>
            <a:ext cx="31148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9" name="Text Box 21"/>
          <p:cNvSpPr txBox="1">
            <a:spLocks noChangeArrowheads="1"/>
          </p:cNvSpPr>
          <p:nvPr/>
        </p:nvSpPr>
        <p:spPr bwMode="auto">
          <a:xfrm>
            <a:off x="6390238" y="2531602"/>
            <a:ext cx="243767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170" name="Line 22"/>
          <p:cNvSpPr>
            <a:spLocks noChangeShapeType="1"/>
          </p:cNvSpPr>
          <p:nvPr/>
        </p:nvSpPr>
        <p:spPr bwMode="auto">
          <a:xfrm flipH="1">
            <a:off x="6102989" y="2833331"/>
            <a:ext cx="32573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1" name="Text Box 21"/>
          <p:cNvSpPr txBox="1">
            <a:spLocks noChangeArrowheads="1"/>
          </p:cNvSpPr>
          <p:nvPr/>
        </p:nvSpPr>
        <p:spPr bwMode="auto">
          <a:xfrm>
            <a:off x="6402904" y="2570066"/>
            <a:ext cx="2442439"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62" name="Line 22"/>
          <p:cNvSpPr>
            <a:spLocks noChangeShapeType="1"/>
          </p:cNvSpPr>
          <p:nvPr/>
        </p:nvSpPr>
        <p:spPr bwMode="auto">
          <a:xfrm>
            <a:off x="830986" y="5890858"/>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3" name="Text Box 21"/>
          <p:cNvSpPr txBox="1">
            <a:spLocks noChangeArrowheads="1"/>
          </p:cNvSpPr>
          <p:nvPr/>
        </p:nvSpPr>
        <p:spPr bwMode="auto">
          <a:xfrm>
            <a:off x="31585" y="5762030"/>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(0)</a:t>
            </a:r>
            <a:endParaRPr lang="da-DK" altLang="da-DK" sz="1400" b="1" dirty="0">
              <a:solidFill>
                <a:srgbClr val="0000FF"/>
              </a:solidFill>
            </a:endParaRPr>
          </a:p>
        </p:txBody>
      </p:sp>
      <p:sp>
        <p:nvSpPr>
          <p:cNvPr id="64" name="Line 22"/>
          <p:cNvSpPr>
            <a:spLocks noChangeShapeType="1"/>
          </p:cNvSpPr>
          <p:nvPr/>
        </p:nvSpPr>
        <p:spPr bwMode="auto">
          <a:xfrm>
            <a:off x="819080" y="5286020"/>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Text Box 21"/>
          <p:cNvSpPr txBox="1">
            <a:spLocks noChangeArrowheads="1"/>
          </p:cNvSpPr>
          <p:nvPr/>
        </p:nvSpPr>
        <p:spPr bwMode="auto">
          <a:xfrm>
            <a:off x="19679" y="5157192"/>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(1)</a:t>
            </a:r>
            <a:endParaRPr lang="da-DK" altLang="da-DK" sz="1400" b="1" dirty="0">
              <a:solidFill>
                <a:srgbClr val="0000FF"/>
              </a:solidFill>
            </a:endParaRPr>
          </a:p>
        </p:txBody>
      </p:sp>
      <p:sp>
        <p:nvSpPr>
          <p:cNvPr id="66" name="Line 22"/>
          <p:cNvSpPr>
            <a:spLocks noChangeShapeType="1"/>
          </p:cNvSpPr>
          <p:nvPr/>
        </p:nvSpPr>
        <p:spPr bwMode="auto">
          <a:xfrm>
            <a:off x="821461" y="468118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22060" y="4552354"/>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(2)</a:t>
            </a:r>
            <a:endParaRPr lang="da-DK" altLang="da-DK" sz="1400" b="1" dirty="0">
              <a:solidFill>
                <a:srgbClr val="0000FF"/>
              </a:solidFill>
            </a:endParaRPr>
          </a:p>
        </p:txBody>
      </p:sp>
      <p:sp>
        <p:nvSpPr>
          <p:cNvPr id="70" name="Line 22"/>
          <p:cNvSpPr>
            <a:spLocks noChangeShapeType="1"/>
          </p:cNvSpPr>
          <p:nvPr/>
        </p:nvSpPr>
        <p:spPr bwMode="auto">
          <a:xfrm>
            <a:off x="816698" y="407634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7" name="Text Box 21"/>
          <p:cNvSpPr txBox="1">
            <a:spLocks noChangeArrowheads="1"/>
          </p:cNvSpPr>
          <p:nvPr/>
        </p:nvSpPr>
        <p:spPr bwMode="auto">
          <a:xfrm>
            <a:off x="17297" y="394751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(3)</a:t>
            </a:r>
            <a:endParaRPr lang="da-DK" altLang="da-DK" sz="1400" b="1" dirty="0">
              <a:solidFill>
                <a:srgbClr val="0000FF"/>
              </a:solidFill>
            </a:endParaRPr>
          </a:p>
        </p:txBody>
      </p:sp>
      <p:sp>
        <p:nvSpPr>
          <p:cNvPr id="86" name="Line 22"/>
          <p:cNvSpPr>
            <a:spLocks noChangeShapeType="1"/>
          </p:cNvSpPr>
          <p:nvPr/>
        </p:nvSpPr>
        <p:spPr bwMode="auto">
          <a:xfrm>
            <a:off x="826223" y="3464363"/>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7" name="Text Box 21"/>
          <p:cNvSpPr txBox="1">
            <a:spLocks noChangeArrowheads="1"/>
          </p:cNvSpPr>
          <p:nvPr/>
        </p:nvSpPr>
        <p:spPr bwMode="auto">
          <a:xfrm>
            <a:off x="26822" y="3335535"/>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88" name="Line 22"/>
          <p:cNvSpPr>
            <a:spLocks noChangeShapeType="1"/>
          </p:cNvSpPr>
          <p:nvPr/>
        </p:nvSpPr>
        <p:spPr bwMode="auto">
          <a:xfrm>
            <a:off x="821460" y="283809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9" name="Text Box 21"/>
          <p:cNvSpPr txBox="1">
            <a:spLocks noChangeArrowheads="1"/>
          </p:cNvSpPr>
          <p:nvPr/>
        </p:nvSpPr>
        <p:spPr bwMode="auto">
          <a:xfrm>
            <a:off x="22059" y="270926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3" name="Rectangle 2"/>
          <p:cNvSpPr/>
          <p:nvPr/>
        </p:nvSpPr>
        <p:spPr bwMode="auto">
          <a:xfrm>
            <a:off x="-36512" y="263691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0" name="Line 22"/>
          <p:cNvSpPr>
            <a:spLocks noChangeShapeType="1"/>
          </p:cNvSpPr>
          <p:nvPr/>
        </p:nvSpPr>
        <p:spPr bwMode="auto">
          <a:xfrm>
            <a:off x="802410" y="2833331"/>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1" name="Text Box 21"/>
          <p:cNvSpPr txBox="1">
            <a:spLocks noChangeArrowheads="1"/>
          </p:cNvSpPr>
          <p:nvPr/>
        </p:nvSpPr>
        <p:spPr bwMode="auto">
          <a:xfrm>
            <a:off x="3009" y="2704503"/>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92" name="Rectangle 91"/>
          <p:cNvSpPr/>
          <p:nvPr/>
        </p:nvSpPr>
        <p:spPr bwMode="auto">
          <a:xfrm>
            <a:off x="-21704" y="267236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4" name="Rectangle 93"/>
          <p:cNvSpPr/>
          <p:nvPr/>
        </p:nvSpPr>
        <p:spPr bwMode="auto">
          <a:xfrm>
            <a:off x="-19322" y="3261727"/>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83" name="Text Box 21"/>
          <p:cNvSpPr txBox="1">
            <a:spLocks noChangeArrowheads="1"/>
          </p:cNvSpPr>
          <p:nvPr/>
        </p:nvSpPr>
        <p:spPr bwMode="auto">
          <a:xfrm>
            <a:off x="1894414" y="320618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5"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5" name="Text Box 21"/>
          <p:cNvSpPr txBox="1">
            <a:spLocks noChangeArrowheads="1"/>
          </p:cNvSpPr>
          <p:nvPr/>
        </p:nvSpPr>
        <p:spPr bwMode="auto">
          <a:xfrm>
            <a:off x="4299476" y="199650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6" name="Text Box 21"/>
          <p:cNvSpPr txBox="1">
            <a:spLocks noChangeArrowheads="1"/>
          </p:cNvSpPr>
          <p:nvPr/>
        </p:nvSpPr>
        <p:spPr bwMode="auto">
          <a:xfrm>
            <a:off x="5566301"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99" name="Text Box 21"/>
          <p:cNvSpPr txBox="1">
            <a:spLocks noChangeArrowheads="1"/>
          </p:cNvSpPr>
          <p:nvPr/>
        </p:nvSpPr>
        <p:spPr bwMode="auto">
          <a:xfrm>
            <a:off x="1291064" y="319753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00" name="Line 22"/>
          <p:cNvSpPr>
            <a:spLocks noChangeShapeType="1"/>
          </p:cNvSpPr>
          <p:nvPr/>
        </p:nvSpPr>
        <p:spPr bwMode="auto">
          <a:xfrm>
            <a:off x="833367" y="3450075"/>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1" name="Text Box 21"/>
          <p:cNvSpPr txBox="1">
            <a:spLocks noChangeArrowheads="1"/>
          </p:cNvSpPr>
          <p:nvPr/>
        </p:nvSpPr>
        <p:spPr bwMode="auto">
          <a:xfrm>
            <a:off x="33966" y="3321247"/>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102" name="Line 22"/>
          <p:cNvSpPr>
            <a:spLocks noChangeShapeType="1"/>
          </p:cNvSpPr>
          <p:nvPr/>
        </p:nvSpPr>
        <p:spPr bwMode="auto">
          <a:xfrm>
            <a:off x="819080" y="283455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3" name="Text Box 21"/>
          <p:cNvSpPr txBox="1">
            <a:spLocks noChangeArrowheads="1"/>
          </p:cNvSpPr>
          <p:nvPr/>
        </p:nvSpPr>
        <p:spPr bwMode="auto">
          <a:xfrm>
            <a:off x="32042" y="2686298"/>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104" name="Line 22"/>
          <p:cNvSpPr>
            <a:spLocks noChangeShapeType="1"/>
          </p:cNvSpPr>
          <p:nvPr/>
        </p:nvSpPr>
        <p:spPr bwMode="auto">
          <a:xfrm>
            <a:off x="823841" y="2240399"/>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5" name="Text Box 21"/>
          <p:cNvSpPr txBox="1">
            <a:spLocks noChangeArrowheads="1"/>
          </p:cNvSpPr>
          <p:nvPr/>
        </p:nvSpPr>
        <p:spPr bwMode="auto">
          <a:xfrm>
            <a:off x="24440" y="2111571"/>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(6)</a:t>
            </a:r>
            <a:endParaRPr lang="da-DK" altLang="da-DK" sz="1400" b="1" dirty="0">
              <a:solidFill>
                <a:srgbClr val="0000FF"/>
              </a:solidFill>
            </a:endParaRPr>
          </a:p>
        </p:txBody>
      </p:sp>
      <p:sp>
        <p:nvSpPr>
          <p:cNvPr id="106" name="Line 22"/>
          <p:cNvSpPr>
            <a:spLocks noChangeShapeType="1"/>
          </p:cNvSpPr>
          <p:nvPr/>
        </p:nvSpPr>
        <p:spPr bwMode="auto">
          <a:xfrm>
            <a:off x="833366" y="162127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7" name="Text Box 21"/>
          <p:cNvSpPr txBox="1">
            <a:spLocks noChangeArrowheads="1"/>
          </p:cNvSpPr>
          <p:nvPr/>
        </p:nvSpPr>
        <p:spPr bwMode="auto">
          <a:xfrm>
            <a:off x="33965" y="149244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(7)</a:t>
            </a:r>
            <a:endParaRPr lang="da-DK" altLang="da-DK" sz="1400" b="1" dirty="0">
              <a:solidFill>
                <a:srgbClr val="0000FF"/>
              </a:solidFill>
            </a:endParaRPr>
          </a:p>
        </p:txBody>
      </p:sp>
      <p:sp>
        <p:nvSpPr>
          <p:cNvPr id="110" name="Text Box 21"/>
          <p:cNvSpPr txBox="1">
            <a:spLocks noChangeArrowheads="1"/>
          </p:cNvSpPr>
          <p:nvPr/>
        </p:nvSpPr>
        <p:spPr bwMode="auto">
          <a:xfrm>
            <a:off x="1266669"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1" name="Text Box 21"/>
          <p:cNvSpPr txBox="1">
            <a:spLocks noChangeArrowheads="1"/>
          </p:cNvSpPr>
          <p:nvPr/>
        </p:nvSpPr>
        <p:spPr bwMode="auto">
          <a:xfrm>
            <a:off x="1906048"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2" name="Text Box 21"/>
          <p:cNvSpPr txBox="1">
            <a:spLocks noChangeArrowheads="1"/>
          </p:cNvSpPr>
          <p:nvPr/>
        </p:nvSpPr>
        <p:spPr bwMode="auto">
          <a:xfrm>
            <a:off x="2481195"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4" name="Text Box 21"/>
          <p:cNvSpPr txBox="1">
            <a:spLocks noChangeArrowheads="1"/>
          </p:cNvSpPr>
          <p:nvPr/>
        </p:nvSpPr>
        <p:spPr bwMode="auto">
          <a:xfrm>
            <a:off x="1257727" y="195690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5" name="Text Box 21"/>
          <p:cNvSpPr txBox="1">
            <a:spLocks noChangeArrowheads="1"/>
          </p:cNvSpPr>
          <p:nvPr/>
        </p:nvSpPr>
        <p:spPr bwMode="auto">
          <a:xfrm>
            <a:off x="1881614" y="198072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6" name="Text Box 21"/>
          <p:cNvSpPr txBox="1">
            <a:spLocks noChangeArrowheads="1"/>
          </p:cNvSpPr>
          <p:nvPr/>
        </p:nvSpPr>
        <p:spPr bwMode="auto">
          <a:xfrm>
            <a:off x="2491215" y="1990246"/>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7" name="Text Box 21"/>
          <p:cNvSpPr txBox="1">
            <a:spLocks noChangeArrowheads="1"/>
          </p:cNvSpPr>
          <p:nvPr/>
        </p:nvSpPr>
        <p:spPr bwMode="auto">
          <a:xfrm>
            <a:off x="3100071" y="19997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8" name="Text Box 21"/>
          <p:cNvSpPr txBox="1">
            <a:spLocks noChangeArrowheads="1"/>
          </p:cNvSpPr>
          <p:nvPr/>
        </p:nvSpPr>
        <p:spPr bwMode="auto">
          <a:xfrm>
            <a:off x="3710414" y="198786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9" name="Text Box 21"/>
          <p:cNvSpPr txBox="1">
            <a:spLocks noChangeArrowheads="1"/>
          </p:cNvSpPr>
          <p:nvPr/>
        </p:nvSpPr>
        <p:spPr bwMode="auto">
          <a:xfrm>
            <a:off x="1277669"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0" name="Text Box 21"/>
          <p:cNvSpPr txBox="1">
            <a:spLocks noChangeArrowheads="1"/>
          </p:cNvSpPr>
          <p:nvPr/>
        </p:nvSpPr>
        <p:spPr bwMode="auto">
          <a:xfrm>
            <a:off x="1878955" y="136070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1" name="Text Box 21"/>
          <p:cNvSpPr txBox="1">
            <a:spLocks noChangeArrowheads="1"/>
          </p:cNvSpPr>
          <p:nvPr/>
        </p:nvSpPr>
        <p:spPr bwMode="auto">
          <a:xfrm>
            <a:off x="2473773"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3" name="Text Box 21"/>
          <p:cNvSpPr txBox="1">
            <a:spLocks noChangeArrowheads="1"/>
          </p:cNvSpPr>
          <p:nvPr/>
        </p:nvSpPr>
        <p:spPr bwMode="auto">
          <a:xfrm>
            <a:off x="3100071" y="1348802"/>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4" name="Text Box 21"/>
          <p:cNvSpPr txBox="1">
            <a:spLocks noChangeArrowheads="1"/>
          </p:cNvSpPr>
          <p:nvPr/>
        </p:nvSpPr>
        <p:spPr bwMode="auto">
          <a:xfrm>
            <a:off x="3722523" y="136584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5" name="Text Box 21"/>
          <p:cNvSpPr txBox="1">
            <a:spLocks noChangeArrowheads="1"/>
          </p:cNvSpPr>
          <p:nvPr/>
        </p:nvSpPr>
        <p:spPr bwMode="auto">
          <a:xfrm>
            <a:off x="4299476" y="13709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6" name="Text Box 21"/>
          <p:cNvSpPr txBox="1">
            <a:spLocks noChangeArrowheads="1"/>
          </p:cNvSpPr>
          <p:nvPr/>
        </p:nvSpPr>
        <p:spPr bwMode="auto">
          <a:xfrm>
            <a:off x="4945683"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8" name="Line 22"/>
          <p:cNvSpPr>
            <a:spLocks noChangeShapeType="1"/>
          </p:cNvSpPr>
          <p:nvPr/>
        </p:nvSpPr>
        <p:spPr bwMode="auto">
          <a:xfrm flipV="1">
            <a:off x="2681187" y="6173515"/>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9" name="Text Box 21"/>
          <p:cNvSpPr txBox="1">
            <a:spLocks noChangeArrowheads="1"/>
          </p:cNvSpPr>
          <p:nvPr/>
        </p:nvSpPr>
        <p:spPr bwMode="auto">
          <a:xfrm>
            <a:off x="2257785" y="6427501"/>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2</a:t>
            </a:r>
            <a:endParaRPr lang="da-DK" altLang="da-DK" sz="1400" b="1" dirty="0">
              <a:solidFill>
                <a:srgbClr val="0000FF"/>
              </a:solidFill>
            </a:endParaRPr>
          </a:p>
        </p:txBody>
      </p:sp>
      <p:sp>
        <p:nvSpPr>
          <p:cNvPr id="130" name="Line 22"/>
          <p:cNvSpPr>
            <a:spLocks noChangeShapeType="1"/>
          </p:cNvSpPr>
          <p:nvPr/>
        </p:nvSpPr>
        <p:spPr bwMode="auto">
          <a:xfrm flipV="1">
            <a:off x="3918590"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1" name="Text Box 21"/>
          <p:cNvSpPr txBox="1">
            <a:spLocks noChangeArrowheads="1"/>
          </p:cNvSpPr>
          <p:nvPr/>
        </p:nvSpPr>
        <p:spPr bwMode="auto">
          <a:xfrm>
            <a:off x="3495188"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4</a:t>
            </a:r>
            <a:endParaRPr lang="da-DK" altLang="da-DK" sz="1400" b="1" dirty="0">
              <a:solidFill>
                <a:srgbClr val="0000FF"/>
              </a:solidFill>
            </a:endParaRPr>
          </a:p>
        </p:txBody>
      </p:sp>
      <p:sp>
        <p:nvSpPr>
          <p:cNvPr id="132" name="Line 22"/>
          <p:cNvSpPr>
            <a:spLocks noChangeShapeType="1"/>
          </p:cNvSpPr>
          <p:nvPr/>
        </p:nvSpPr>
        <p:spPr bwMode="auto">
          <a:xfrm flipV="1">
            <a:off x="5746506"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3" name="Text Box 21"/>
          <p:cNvSpPr txBox="1">
            <a:spLocks noChangeArrowheads="1"/>
          </p:cNvSpPr>
          <p:nvPr/>
        </p:nvSpPr>
        <p:spPr bwMode="auto">
          <a:xfrm>
            <a:off x="5323104"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7</a:t>
            </a:r>
            <a:endParaRPr lang="da-DK" altLang="da-DK" sz="1400" b="1" dirty="0">
              <a:solidFill>
                <a:srgbClr val="0000FF"/>
              </a:solidFill>
            </a:endParaRPr>
          </a:p>
        </p:txBody>
      </p:sp>
      <p:sp>
        <p:nvSpPr>
          <p:cNvPr id="174" name="Line 22"/>
          <p:cNvSpPr>
            <a:spLocks noChangeShapeType="1"/>
          </p:cNvSpPr>
          <p:nvPr/>
        </p:nvSpPr>
        <p:spPr bwMode="auto">
          <a:xfrm flipH="1">
            <a:off x="6121500" y="4659850"/>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5" name="Text Box 21"/>
          <p:cNvSpPr txBox="1">
            <a:spLocks noChangeArrowheads="1"/>
          </p:cNvSpPr>
          <p:nvPr/>
        </p:nvSpPr>
        <p:spPr bwMode="auto">
          <a:xfrm>
            <a:off x="6444208" y="4516735"/>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2</a:t>
            </a:r>
            <a:endParaRPr lang="da-DK" altLang="da-DK" sz="1400" b="1" dirty="0">
              <a:solidFill>
                <a:srgbClr val="0000FF"/>
              </a:solidFill>
            </a:endParaRPr>
          </a:p>
        </p:txBody>
      </p:sp>
      <p:sp>
        <p:nvSpPr>
          <p:cNvPr id="177" name="Line 22"/>
          <p:cNvSpPr>
            <a:spLocks noChangeShapeType="1"/>
          </p:cNvSpPr>
          <p:nvPr/>
        </p:nvSpPr>
        <p:spPr bwMode="auto">
          <a:xfrm flipH="1">
            <a:off x="6156176" y="1594151"/>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8" name="Text Box 21"/>
          <p:cNvSpPr txBox="1">
            <a:spLocks noChangeArrowheads="1"/>
          </p:cNvSpPr>
          <p:nvPr/>
        </p:nvSpPr>
        <p:spPr bwMode="auto">
          <a:xfrm>
            <a:off x="6478884" y="1451036"/>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7</a:t>
            </a:r>
            <a:endParaRPr lang="da-DK" altLang="da-DK" sz="1400" b="1" dirty="0">
              <a:solidFill>
                <a:srgbClr val="0000FF"/>
              </a:solidFill>
            </a:endParaRPr>
          </a:p>
        </p:txBody>
      </p:sp>
      <p:sp>
        <p:nvSpPr>
          <p:cNvPr id="180" name="Text Box 21"/>
          <p:cNvSpPr txBox="1">
            <a:spLocks noChangeArrowheads="1"/>
          </p:cNvSpPr>
          <p:nvPr/>
        </p:nvSpPr>
        <p:spPr bwMode="auto">
          <a:xfrm>
            <a:off x="6382796" y="3292338"/>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4</a:t>
            </a:r>
            <a:endParaRPr lang="da-DK" altLang="da-DK" sz="1400" b="1" dirty="0">
              <a:solidFill>
                <a:srgbClr val="0000FF"/>
              </a:solidFill>
            </a:endParaRPr>
          </a:p>
        </p:txBody>
      </p:sp>
      <p:sp>
        <p:nvSpPr>
          <p:cNvPr id="173" name="Text Box 21"/>
          <p:cNvSpPr txBox="1">
            <a:spLocks noChangeArrowheads="1"/>
          </p:cNvSpPr>
          <p:nvPr/>
        </p:nvSpPr>
        <p:spPr bwMode="auto">
          <a:xfrm>
            <a:off x="6402904" y="3220303"/>
            <a:ext cx="2428151"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Ikke behov for oprydning</a:t>
            </a:r>
          </a:p>
        </p:txBody>
      </p:sp>
      <p:sp>
        <p:nvSpPr>
          <p:cNvPr id="172" name="Line 22"/>
          <p:cNvSpPr>
            <a:spLocks noChangeShapeType="1"/>
          </p:cNvSpPr>
          <p:nvPr/>
        </p:nvSpPr>
        <p:spPr bwMode="auto">
          <a:xfrm flipH="1" flipV="1">
            <a:off x="6101472" y="3448295"/>
            <a:ext cx="325481" cy="17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7" name="Text Box 21"/>
          <p:cNvSpPr txBox="1">
            <a:spLocks noChangeArrowheads="1"/>
          </p:cNvSpPr>
          <p:nvPr/>
        </p:nvSpPr>
        <p:spPr bwMode="auto">
          <a:xfrm>
            <a:off x="6113176" y="2617489"/>
            <a:ext cx="2772874" cy="1281889"/>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200" b="1" dirty="0" smtClean="0">
                <a:solidFill>
                  <a:srgbClr val="0000FF"/>
                </a:solidFill>
              </a:rPr>
              <a:t>Og så videre…..</a:t>
            </a:r>
          </a:p>
          <a:p>
            <a:pPr eaLnBrk="1" hangingPunct="1">
              <a:lnSpc>
                <a:spcPct val="90000"/>
              </a:lnSpc>
              <a:spcBef>
                <a:spcPts val="600"/>
              </a:spcBef>
              <a:buFontTx/>
              <a:buNone/>
            </a:pPr>
            <a:r>
              <a:rPr lang="da-DK" altLang="da-DK" sz="1200" b="1" dirty="0" smtClean="0">
                <a:solidFill>
                  <a:srgbClr val="0000FF"/>
                </a:solidFill>
              </a:rPr>
              <a:t>For 8 dronninger findes første løsning efter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876 positioneringer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114 rekursive kald</a:t>
            </a:r>
          </a:p>
          <a:p>
            <a:pPr eaLnBrk="1" hangingPunct="1">
              <a:lnSpc>
                <a:spcPct val="90000"/>
              </a:lnSpc>
              <a:spcBef>
                <a:spcPts val="300"/>
              </a:spcBef>
            </a:pPr>
            <a:r>
              <a:rPr lang="da-DK" altLang="da-DK" sz="1200" b="1" dirty="0" smtClean="0">
                <a:solidFill>
                  <a:srgbClr val="0000FF"/>
                </a:solidFill>
              </a:rPr>
              <a:t>Godt vi ikke skal gøre det manuelt</a:t>
            </a:r>
          </a:p>
        </p:txBody>
      </p:sp>
      <p:sp>
        <p:nvSpPr>
          <p:cNvPr id="113" name="Text Box 21"/>
          <p:cNvSpPr txBox="1">
            <a:spLocks noChangeArrowheads="1"/>
          </p:cNvSpPr>
          <p:nvPr/>
        </p:nvSpPr>
        <p:spPr bwMode="auto">
          <a:xfrm>
            <a:off x="3433073" y="5361075"/>
            <a:ext cx="5171375" cy="130805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defTabSz="1112838">
              <a:lnSpc>
                <a:spcPct val="90000"/>
              </a:lnSpc>
              <a:spcBef>
                <a:spcPts val="600"/>
              </a:spcBef>
            </a:pPr>
            <a:r>
              <a:rPr lang="da-DK" altLang="da-DK" sz="1200" b="1" dirty="0">
                <a:solidFill>
                  <a:srgbClr val="0000FF"/>
                </a:solidFill>
              </a:rPr>
              <a:t>Problemet vokser </a:t>
            </a:r>
            <a:r>
              <a:rPr lang="da-DK" altLang="da-DK" sz="1200" b="1" dirty="0">
                <a:solidFill>
                  <a:srgbClr val="008000"/>
                </a:solidFill>
              </a:rPr>
              <a:t>meget </a:t>
            </a:r>
            <a:r>
              <a:rPr lang="da-DK" altLang="da-DK" sz="1200" b="1" dirty="0" smtClean="0">
                <a:solidFill>
                  <a:srgbClr val="008000"/>
                </a:solidFill>
              </a:rPr>
              <a:t>hurtigt</a:t>
            </a:r>
            <a:r>
              <a:rPr lang="da-DK" altLang="da-DK" sz="1200" b="1" dirty="0" smtClean="0">
                <a:solidFill>
                  <a:srgbClr val="0000FF"/>
                </a:solidFill>
              </a:rPr>
              <a:t>, når vi øger antallet af dronninger</a:t>
            </a:r>
          </a:p>
          <a:p>
            <a:pPr defTabSz="1112838">
              <a:lnSpc>
                <a:spcPct val="90000"/>
              </a:lnSpc>
              <a:spcBef>
                <a:spcPts val="1200"/>
              </a:spcBef>
              <a:tabLst>
                <a:tab pos="357188" algn="ctr"/>
                <a:tab pos="1524000" algn="ctr"/>
                <a:tab pos="2957513" algn="ctr"/>
                <a:tab pos="4394200" algn="ctr"/>
              </a:tabLst>
            </a:pPr>
            <a:r>
              <a:rPr lang="da-DK" altLang="da-DK" sz="1200" b="1" dirty="0" smtClean="0">
                <a:solidFill>
                  <a:srgbClr val="0000FF"/>
                </a:solidFill>
              </a:rPr>
              <a:t>	Dronninger	Løsninger	Rekursive kald	Tid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8	92	Godt 2 tusinde	1 millisekund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12	14.200	Knap 1 million	Under 1 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16	Knap 15 millioner	Godt 1 milliard	Nogle få minutter</a:t>
            </a:r>
          </a:p>
        </p:txBody>
      </p:sp>
    </p:spTree>
    <p:extLst>
      <p:ext uri="{BB962C8B-B14F-4D97-AF65-F5344CB8AC3E}">
        <p14:creationId xmlns:p14="http://schemas.microsoft.com/office/powerpoint/2010/main" val="121405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31" presetID="1" presetClass="entr" presetSubtype="0" fill="hold" grpId="0"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par>
                                <p:cTn id="133" presetID="1" presetClass="entr" presetSubtype="0" fill="hold" grpId="0"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4"/>
                                        </p:tgtEl>
                                        <p:attrNameLst>
                                          <p:attrName>style.visibility</p:attrName>
                                        </p:attrNameLst>
                                      </p:cBhvr>
                                      <p:to>
                                        <p:strVal val="visible"/>
                                      </p:to>
                                    </p:se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subTnLst>
                                </p:cTn>
                              </p:par>
                              <p:par>
                                <p:cTn id="197" presetID="1" presetClass="entr" presetSubtype="0" fill="hold" grpId="0" nodeType="withEffect">
                                  <p:stCondLst>
                                    <p:cond delay="0"/>
                                  </p:stCondLst>
                                  <p:childTnLst>
                                    <p:set>
                                      <p:cBhvr>
                                        <p:cTn id="198" dur="1" fill="hold">
                                          <p:stCondLst>
                                            <p:cond delay="0"/>
                                          </p:stCondLst>
                                        </p:cTn>
                                        <p:tgtEl>
                                          <p:spTgt spid="170"/>
                                        </p:tgtEl>
                                        <p:attrNameLst>
                                          <p:attrName>style.visibility</p:attrName>
                                        </p:attrNameLst>
                                      </p:cBhvr>
                                      <p:to>
                                        <p:strVal val="visible"/>
                                      </p:to>
                                    </p:set>
                                  </p:childTnLst>
                                  <p:subTnLst>
                                    <p:set>
                                      <p:cBhvr override="childStyle">
                                        <p:cTn dur="1" fill="hold" display="0" masterRel="nextClick" afterEffect="1"/>
                                        <p:tgtEl>
                                          <p:spTgt spid="170"/>
                                        </p:tgtEl>
                                        <p:attrNameLst>
                                          <p:attrName>style.visibility</p:attrName>
                                        </p:attrNameLst>
                                      </p:cBhvr>
                                      <p:to>
                                        <p:strVal val="hidden"/>
                                      </p:to>
                                    </p:set>
                                  </p:subTnLst>
                                </p:cTn>
                              </p:par>
                              <p:par>
                                <p:cTn id="199" presetID="1" presetClass="entr" presetSubtype="0"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207" presetID="1" presetClass="entr" presetSubtype="0"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childTnLst>
                                  <p:subTnLst>
                                    <p:set>
                                      <p:cBhvr override="childStyle">
                                        <p:cTn dur="1" fill="hold" display="0" masterRel="nextClick" afterEffect="1"/>
                                        <p:tgtEl>
                                          <p:spTgt spid="173"/>
                                        </p:tgtEl>
                                        <p:attrNameLst>
                                          <p:attrName>style.visibility</p:attrName>
                                        </p:attrNameLst>
                                      </p:cBhvr>
                                      <p:to>
                                        <p:strVal val="hidden"/>
                                      </p:to>
                                    </p:set>
                                  </p:subTnLst>
                                </p:cTn>
                              </p:par>
                              <p:par>
                                <p:cTn id="209" presetID="1"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217" presetID="1" presetClass="entr" presetSubtype="0" fill="hold" grpId="0" nodeType="withEffect">
                                  <p:stCondLst>
                                    <p:cond delay="0"/>
                                  </p:stCondLst>
                                  <p:childTnLst>
                                    <p:set>
                                      <p:cBhvr>
                                        <p:cTn id="218" dur="1" fill="hold">
                                          <p:stCondLst>
                                            <p:cond delay="0"/>
                                          </p:stCondLst>
                                        </p:cTn>
                                        <p:tgtEl>
                                          <p:spTgt spid="9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6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03"/>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8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0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10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0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12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8" grpId="0"/>
      <p:bldP spid="69" grpId="0"/>
      <p:bldP spid="71" grpId="0"/>
      <p:bldP spid="72" grpId="0"/>
      <p:bldP spid="73" grpId="0"/>
      <p:bldP spid="74" grpId="0"/>
      <p:bldP spid="75" grpId="0"/>
      <p:bldP spid="76" grpId="0"/>
      <p:bldP spid="78" grpId="0"/>
      <p:bldP spid="79" grpId="0"/>
      <p:bldP spid="80" grpId="0"/>
      <p:bldP spid="81" grpId="0"/>
      <p:bldP spid="82" grpId="0"/>
      <p:bldP spid="84"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6" grpId="0"/>
      <p:bldP spid="157" grpId="0"/>
      <p:bldP spid="158" grpId="0"/>
      <p:bldP spid="159" grpId="0"/>
      <p:bldP spid="160" grpId="0"/>
      <p:bldP spid="161" grpId="0"/>
      <p:bldP spid="162" grpId="0"/>
      <p:bldP spid="168" grpId="0" animBg="1"/>
      <p:bldP spid="169" grpId="0"/>
      <p:bldP spid="170" grpId="0" animBg="1"/>
      <p:bldP spid="171" grpId="0" animBg="1"/>
      <p:bldP spid="62" grpId="0" animBg="1"/>
      <p:bldP spid="63" grpId="0"/>
      <p:bldP spid="64" grpId="0" animBg="1"/>
      <p:bldP spid="65" grpId="0"/>
      <p:bldP spid="66" grpId="0" animBg="1"/>
      <p:bldP spid="67" grpId="0"/>
      <p:bldP spid="70" grpId="0" animBg="1"/>
      <p:bldP spid="77" grpId="0"/>
      <p:bldP spid="86" grpId="0" animBg="1"/>
      <p:bldP spid="87" grpId="0"/>
      <p:bldP spid="88" grpId="0" animBg="1"/>
      <p:bldP spid="89" grpId="0"/>
      <p:bldP spid="3" grpId="0" animBg="1"/>
      <p:bldP spid="90" grpId="0" animBg="1"/>
      <p:bldP spid="91" grpId="0"/>
      <p:bldP spid="92" grpId="0" animBg="1"/>
      <p:bldP spid="94" grpId="0" animBg="1"/>
      <p:bldP spid="83" grpId="0"/>
      <p:bldP spid="85" grpId="0"/>
      <p:bldP spid="95" grpId="0"/>
      <p:bldP spid="96" grpId="0"/>
      <p:bldP spid="99" grpId="0"/>
      <p:bldP spid="100" grpId="0" animBg="1"/>
      <p:bldP spid="101" grpId="0"/>
      <p:bldP spid="102" grpId="0" animBg="1"/>
      <p:bldP spid="103" grpId="0"/>
      <p:bldP spid="104" grpId="0" animBg="1"/>
      <p:bldP spid="105" grpId="0"/>
      <p:bldP spid="106" grpId="0" animBg="1"/>
      <p:bldP spid="107" grpId="0"/>
      <p:bldP spid="110" grpId="0"/>
      <p:bldP spid="111" grpId="0"/>
      <p:bldP spid="112" grpId="0"/>
      <p:bldP spid="114" grpId="0"/>
      <p:bldP spid="115" grpId="0"/>
      <p:bldP spid="116" grpId="0"/>
      <p:bldP spid="117" grpId="0"/>
      <p:bldP spid="118" grpId="0"/>
      <p:bldP spid="119" grpId="0"/>
      <p:bldP spid="120" grpId="0"/>
      <p:bldP spid="121" grpId="0"/>
      <p:bldP spid="123" grpId="0"/>
      <p:bldP spid="124" grpId="0"/>
      <p:bldP spid="125" grpId="0"/>
      <p:bldP spid="126" grpId="0"/>
      <p:bldP spid="173" grpId="0" animBg="1"/>
      <p:bldP spid="127" grpId="0" animBg="1"/>
      <p:bldP spid="1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82" y="1484784"/>
            <a:ext cx="3250020" cy="321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1"/>
          <p:cNvSpPr txBox="1">
            <a:spLocks noChangeArrowheads="1"/>
          </p:cNvSpPr>
          <p:nvPr/>
        </p:nvSpPr>
        <p:spPr bwMode="auto">
          <a:xfrm>
            <a:off x="3581625" y="303646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00FF"/>
                </a:solidFill>
                <a:latin typeface="Arial"/>
                <a:cs typeface="Arial"/>
              </a:rPr>
              <a:t>●</a:t>
            </a:r>
            <a:endParaRPr lang="da-DK" altLang="da-DK" sz="2400" b="1" dirty="0">
              <a:solidFill>
                <a:srgbClr val="0000FF"/>
              </a:solidFill>
            </a:endParaRPr>
          </a:p>
        </p:txBody>
      </p:sp>
      <p:sp>
        <p:nvSpPr>
          <p:cNvPr id="14" name="Text Box 21"/>
          <p:cNvSpPr txBox="1">
            <a:spLocks noChangeArrowheads="1"/>
          </p:cNvSpPr>
          <p:nvPr/>
        </p:nvSpPr>
        <p:spPr bwMode="auto">
          <a:xfrm>
            <a:off x="5382931" y="1558424"/>
            <a:ext cx="2933485" cy="218521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600"/>
              </a:spcBef>
              <a:buFontTx/>
              <a:buNone/>
            </a:pPr>
            <a:r>
              <a:rPr lang="da-DK" altLang="da-DK" sz="1400" b="1" dirty="0" smtClean="0">
                <a:solidFill>
                  <a:srgbClr val="0000FF"/>
                </a:solidFill>
              </a:rPr>
              <a:t>Vi skal tjekke søjlen og de to diagonaler</a:t>
            </a:r>
          </a:p>
          <a:p>
            <a:pPr marL="179388" indent="-179388">
              <a:spcBef>
                <a:spcPts val="600"/>
              </a:spcBef>
              <a:buFont typeface="Arial" panose="020B0604020202020204" pitchFamily="34" charset="0"/>
              <a:buChar char="•"/>
            </a:pPr>
            <a:r>
              <a:rPr lang="da-DK" altLang="da-DK" sz="1400" b="1" dirty="0">
                <a:solidFill>
                  <a:srgbClr val="0000FF"/>
                </a:solidFill>
              </a:rPr>
              <a:t>Vi behøver ikke at tjekke opad</a:t>
            </a:r>
            <a:br>
              <a:rPr lang="da-DK" altLang="da-DK" sz="1400" b="1" dirty="0">
                <a:solidFill>
                  <a:srgbClr val="0000FF"/>
                </a:solidFill>
              </a:rPr>
            </a:br>
            <a:r>
              <a:rPr lang="da-DK" altLang="da-DK" sz="1400" b="1" dirty="0">
                <a:solidFill>
                  <a:srgbClr val="0000FF"/>
                </a:solidFill>
              </a:rPr>
              <a:t>(der har vi endnu ikke placeret dronninger)</a:t>
            </a:r>
          </a:p>
          <a:p>
            <a:pPr marL="179388" indent="-179388" eaLnBrk="1" hangingPunct="1">
              <a:spcBef>
                <a:spcPts val="600"/>
              </a:spcBef>
              <a:buFont typeface="Arial" panose="020B0604020202020204" pitchFamily="34" charset="0"/>
              <a:buChar char="•"/>
            </a:pPr>
            <a:r>
              <a:rPr lang="da-DK" altLang="da-DK" sz="1400" b="1" dirty="0" smtClean="0">
                <a:solidFill>
                  <a:srgbClr val="0000FF"/>
                </a:solidFill>
              </a:rPr>
              <a:t>Det gør ikke noget, at vi kommer uden for brættet</a:t>
            </a:r>
            <a:br>
              <a:rPr lang="da-DK" altLang="da-DK" sz="1400" b="1" dirty="0" smtClean="0">
                <a:solidFill>
                  <a:srgbClr val="0000FF"/>
                </a:solidFill>
              </a:rPr>
            </a:br>
            <a:r>
              <a:rPr lang="da-DK" altLang="da-DK" sz="1400" b="1" dirty="0" smtClean="0">
                <a:solidFill>
                  <a:srgbClr val="0000FF"/>
                </a:solidFill>
              </a:rPr>
              <a:t>(der er vi helt sikre på ikke at finde en dronning)</a:t>
            </a:r>
          </a:p>
        </p:txBody>
      </p:sp>
      <p:sp>
        <p:nvSpPr>
          <p:cNvPr id="20" name="Text Box 21"/>
          <p:cNvSpPr txBox="1">
            <a:spLocks noChangeArrowheads="1"/>
          </p:cNvSpPr>
          <p:nvPr/>
        </p:nvSpPr>
        <p:spPr bwMode="auto">
          <a:xfrm>
            <a:off x="3202401"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1" name="Text Box 21"/>
          <p:cNvSpPr txBox="1">
            <a:spLocks noChangeArrowheads="1"/>
          </p:cNvSpPr>
          <p:nvPr/>
        </p:nvSpPr>
        <p:spPr bwMode="auto">
          <a:xfrm>
            <a:off x="3978645"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2" name="Text Box 21"/>
          <p:cNvSpPr txBox="1">
            <a:spLocks noChangeArrowheads="1"/>
          </p:cNvSpPr>
          <p:nvPr/>
        </p:nvSpPr>
        <p:spPr bwMode="auto">
          <a:xfrm>
            <a:off x="3567022"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5" name="Text Box 21"/>
          <p:cNvSpPr txBox="1">
            <a:spLocks noChangeArrowheads="1"/>
          </p:cNvSpPr>
          <p:nvPr/>
        </p:nvSpPr>
        <p:spPr bwMode="auto">
          <a:xfrm>
            <a:off x="2803915" y="38455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7" name="Text Box 21"/>
          <p:cNvSpPr txBox="1">
            <a:spLocks noChangeArrowheads="1"/>
          </p:cNvSpPr>
          <p:nvPr/>
        </p:nvSpPr>
        <p:spPr bwMode="auto">
          <a:xfrm>
            <a:off x="4357825" y="383562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8" name="Text Box 21"/>
          <p:cNvSpPr txBox="1">
            <a:spLocks noChangeArrowheads="1"/>
          </p:cNvSpPr>
          <p:nvPr/>
        </p:nvSpPr>
        <p:spPr bwMode="auto">
          <a:xfrm>
            <a:off x="3561642" y="384731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43" name="Text Box 21"/>
          <p:cNvSpPr txBox="1">
            <a:spLocks noChangeArrowheads="1"/>
          </p:cNvSpPr>
          <p:nvPr/>
        </p:nvSpPr>
        <p:spPr bwMode="auto">
          <a:xfrm>
            <a:off x="1526814" y="4315122"/>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sp>
        <p:nvSpPr>
          <p:cNvPr id="45" name="Line 22"/>
          <p:cNvSpPr>
            <a:spLocks noChangeShapeType="1"/>
          </p:cNvSpPr>
          <p:nvPr/>
        </p:nvSpPr>
        <p:spPr bwMode="auto">
          <a:xfrm flipH="1">
            <a:off x="3773625" y="2073936"/>
            <a:ext cx="0" cy="10232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Text Box 21"/>
          <p:cNvSpPr txBox="1">
            <a:spLocks noChangeArrowheads="1"/>
          </p:cNvSpPr>
          <p:nvPr/>
        </p:nvSpPr>
        <p:spPr bwMode="auto">
          <a:xfrm>
            <a:off x="2534863" y="2021756"/>
            <a:ext cx="1688603" cy="523220"/>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ts val="600"/>
              </a:spcBef>
              <a:buFontTx/>
              <a:buNone/>
              <a:defRPr sz="1400" b="1">
                <a:solidFill>
                  <a:srgbClr val="0000FF"/>
                </a:solidFill>
              </a:defRPr>
            </a:lvl1pPr>
          </a:lstStyle>
          <a:p>
            <a:r>
              <a:rPr lang="da-DK" altLang="da-DK" dirty="0"/>
              <a:t>Kan vi placere</a:t>
            </a:r>
            <a:br>
              <a:rPr lang="da-DK" altLang="da-DK" dirty="0"/>
            </a:br>
            <a:r>
              <a:rPr lang="da-DK" altLang="da-DK" dirty="0"/>
              <a:t>en dronning her?</a:t>
            </a:r>
          </a:p>
        </p:txBody>
      </p:sp>
      <p:sp>
        <p:nvSpPr>
          <p:cNvPr id="68" name="Rectangle 3"/>
          <p:cNvSpPr txBox="1">
            <a:spLocks noChangeArrowheads="1"/>
          </p:cNvSpPr>
          <p:nvPr/>
        </p:nvSpPr>
        <p:spPr bwMode="auto">
          <a:xfrm>
            <a:off x="545863" y="1052737"/>
            <a:ext cx="85981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Skal tjekke om det er legalt at placere en dronning på et givet felt</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a:t>
            </a:r>
          </a:p>
        </p:txBody>
      </p:sp>
      <p:sp>
        <p:nvSpPr>
          <p:cNvPr id="70" name="Text Box 21"/>
          <p:cNvSpPr txBox="1">
            <a:spLocks noChangeArrowheads="1"/>
          </p:cNvSpPr>
          <p:nvPr/>
        </p:nvSpPr>
        <p:spPr bwMode="auto">
          <a:xfrm>
            <a:off x="2389562"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4779947"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2" name="Text Box 21"/>
          <p:cNvSpPr txBox="1">
            <a:spLocks noChangeArrowheads="1"/>
          </p:cNvSpPr>
          <p:nvPr/>
        </p:nvSpPr>
        <p:spPr bwMode="auto">
          <a:xfrm>
            <a:off x="3566033" y="42370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3" name="Rectangle 3"/>
          <p:cNvSpPr txBox="1">
            <a:spLocks noChangeArrowheads="1"/>
          </p:cNvSpPr>
          <p:nvPr/>
        </p:nvSpPr>
        <p:spPr bwMode="auto">
          <a:xfrm>
            <a:off x="507290" y="4888905"/>
            <a:ext cx="8598137" cy="16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vigtigt at denne metoder er effektiv</a:t>
            </a:r>
          </a:p>
          <a:p>
            <a:pPr lvl="1"/>
            <a:r>
              <a:rPr lang="da-DK" altLang="da-DK" sz="1600" dirty="0"/>
              <a:t>For 8 dronninger kaldes den </a:t>
            </a:r>
            <a:r>
              <a:rPr lang="da-DK" altLang="da-DK" sz="1600" dirty="0" smtClean="0"/>
              <a:t>godt 15 tusinde gange</a:t>
            </a:r>
          </a:p>
          <a:p>
            <a:pPr lvl="1"/>
            <a:r>
              <a:rPr lang="da-DK" altLang="da-DK" sz="1600" dirty="0" smtClean="0"/>
              <a:t>For 12 dronninger kaldes den godt 10 millioner gange</a:t>
            </a:r>
          </a:p>
          <a:p>
            <a:pPr lvl="1"/>
            <a:r>
              <a:rPr lang="da-DK" altLang="da-DK" sz="1600" dirty="0" smtClean="0"/>
              <a:t>For 16 dronninger kaldes den godt 18 milliarder gange</a:t>
            </a:r>
          </a:p>
          <a:p>
            <a:pPr lvl="1"/>
            <a:r>
              <a:rPr lang="da-DK" altLang="da-DK" sz="1600" dirty="0" smtClean="0"/>
              <a:t>Metoden bruger godt halvdelen af den samlede beregningstid</a:t>
            </a:r>
            <a:endParaRPr lang="da-DK" altLang="da-DK" sz="1600" dirty="0"/>
          </a:p>
        </p:txBody>
      </p:sp>
      <p:sp>
        <p:nvSpPr>
          <p:cNvPr id="24"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38</a:t>
            </a:fld>
            <a:endParaRPr lang="da-DK" altLang="da-DK" dirty="0"/>
          </a:p>
        </p:txBody>
      </p:sp>
    </p:spTree>
    <p:extLst>
      <p:ext uri="{BB962C8B-B14F-4D97-AF65-F5344CB8AC3E}">
        <p14:creationId xmlns:p14="http://schemas.microsoft.com/office/powerpoint/2010/main" val="4293522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2" grpId="0"/>
      <p:bldP spid="25" grpId="0"/>
      <p:bldP spid="27" grpId="0"/>
      <p:bldP spid="28" grpId="0"/>
      <p:bldP spid="70" grpId="0"/>
      <p:bldP spid="71" grpId="0"/>
      <p:bldP spid="7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b="18378"/>
          <a:stretch/>
        </p:blipFill>
        <p:spPr>
          <a:xfrm>
            <a:off x="860231" y="2861321"/>
            <a:ext cx="4733925" cy="1010677"/>
          </a:xfrm>
          <a:prstGeom prst="rect">
            <a:avLst/>
          </a:prstGeom>
        </p:spPr>
      </p:pic>
      <p:sp>
        <p:nvSpPr>
          <p:cNvPr id="24" name="Rectangle 23"/>
          <p:cNvSpPr/>
          <p:nvPr/>
        </p:nvSpPr>
        <p:spPr bwMode="auto">
          <a:xfrm>
            <a:off x="677989" y="3815417"/>
            <a:ext cx="8330390" cy="293553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108000" rIns="90000" bIns="46800" numCol="1" rtlCol="0" anchor="t" anchorCtr="0" compatLnSpc="1">
            <a:prstTxWarp prst="textNoShape">
              <a:avLst/>
            </a:prstTxWarp>
            <a:spAutoFit/>
          </a:bodyPr>
          <a:lstStyle/>
          <a:p>
            <a:r>
              <a:rPr lang="en-US" altLang="da-DK" sz="1800" b="1" kern="0" dirty="0">
                <a:solidFill>
                  <a:srgbClr val="7030A0"/>
                </a:solidFill>
                <a:latin typeface="Courier New" panose="02070309020205020404" pitchFamily="49" charset="0"/>
                <a:cs typeface="Courier New" panose="02070309020205020404" pitchFamily="49" charset="0"/>
              </a:rPr>
              <a:t>public</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void</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a:t>
            </a:r>
          </a:p>
          <a:p>
            <a:pPr>
              <a:spcBef>
                <a:spcPts val="600"/>
              </a:spcBef>
            </a:pP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noOfQueens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endParaRPr lang="en-US" altLang="da-DK" sz="1800" b="1" kern="0" dirty="0">
              <a:solidFill>
                <a:schemeClr val="tx1"/>
              </a:solidFill>
              <a:latin typeface="Courier New" panose="02070309020205020404" pitchFamily="49" charset="0"/>
              <a:cs typeface="Courier New" panose="02070309020205020404" pitchFamily="49" charset="0"/>
            </a:endParaRPr>
          </a:p>
          <a:p>
            <a:pPr>
              <a:spcBef>
                <a:spcPts val="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nn-NO" altLang="da-DK" sz="1800" b="1" kern="0" dirty="0">
                <a:solidFill>
                  <a:schemeClr val="tx1"/>
                </a:solidFill>
                <a:latin typeface="Courier New" panose="02070309020205020404" pitchFamily="49" charset="0"/>
                <a:cs typeface="Courier New" panose="02070309020205020404" pitchFamily="49" charset="0"/>
              </a:rPr>
              <a:t>queens = Arrays.copyOf(pos</a:t>
            </a:r>
            <a:r>
              <a:rPr lang="nn-NO"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nn-NO" altLang="da-DK" sz="1800" b="1" kern="0" dirty="0" smtClean="0">
                <a:solidFill>
                  <a:schemeClr val="tx1"/>
                </a:solidFill>
                <a:latin typeface="Courier New" panose="02070309020205020404" pitchFamily="49" charset="0"/>
                <a:cs typeface="Courier New" panose="02070309020205020404" pitchFamily="49" charset="0"/>
              </a:rPr>
              <a:t>);</a:t>
            </a:r>
          </a:p>
          <a:p>
            <a:pPr>
              <a:spcBef>
                <a:spcPts val="600"/>
              </a:spcBef>
            </a:pPr>
            <a:r>
              <a:rPr lang="nn-NO" altLang="da-DK" sz="1800" b="1" kern="0" dirty="0">
                <a:solidFill>
                  <a:schemeClr val="tx1"/>
                </a:solidFill>
                <a:latin typeface="Courier New" panose="02070309020205020404" pitchFamily="49" charset="0"/>
                <a:cs typeface="Courier New" panose="02070309020205020404" pitchFamily="49" charset="0"/>
              </a:rPr>
              <a:t> </a:t>
            </a:r>
            <a:r>
              <a:rPr lang="nn-NO"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008000"/>
                </a:solidFill>
                <a:latin typeface="Courier New" panose="02070309020205020404" pitchFamily="49" charset="0"/>
                <a:cs typeface="Courier New" panose="02070309020205020404" pitchFamily="49" charset="0"/>
              </a:rPr>
              <a:t>"x"</a:t>
            </a:r>
            <a:r>
              <a:rPr lang="en-US" altLang="da-DK" sz="1800" b="1" kern="0" dirty="0">
                <a:solidFill>
                  <a:schemeClr val="tx1"/>
                </a:solidFill>
                <a:latin typeface="Courier New" panose="02070309020205020404" pitchFamily="49" charset="0"/>
                <a:cs typeface="Courier New" panose="02070309020205020404" pitchFamily="49" charset="0"/>
              </a:rPr>
              <a:t> + n + </a:t>
            </a:r>
            <a:r>
              <a:rPr lang="en-US" altLang="da-DK" sz="1800" b="1" kern="0" dirty="0">
                <a:solidFill>
                  <a:srgbClr val="008000"/>
                </a:solidFill>
                <a:latin typeface="Courier New" panose="02070309020205020404" pitchFamily="49" charset="0"/>
                <a:cs typeface="Courier New" panose="02070309020205020404" pitchFamily="49" charset="0"/>
              </a:rPr>
              <a:t>" with queens in: " </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p>
          <a:p>
            <a:pPr>
              <a:spcBef>
                <a:spcPts val="0"/>
              </a:spcBef>
            </a:pP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Arrays.toString</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 </a:t>
            </a:r>
            <a:r>
              <a:rPr lang="en-US" altLang="da-DK" sz="1800" b="1" kern="0" dirty="0">
                <a:solidFill>
                  <a:srgbClr val="008000"/>
                </a:solidFill>
                <a:latin typeface="Courier New" panose="02070309020205020404" pitchFamily="49" charset="0"/>
                <a:cs typeface="Courier New" panose="02070309020205020404" pitchFamily="49" charset="0"/>
              </a:rPr>
              <a:t>" =&gt; Legal positions: </a:t>
            </a:r>
            <a:r>
              <a:rPr lang="en-US" altLang="da-DK" sz="1800" b="1" kern="0" dirty="0" smtClean="0">
                <a:solidFill>
                  <a:srgbClr val="008000"/>
                </a:solidFill>
                <a:latin typeface="Courier New" panose="02070309020205020404" pitchFamily="49" charset="0"/>
                <a:cs typeface="Courier New" panose="02070309020205020404" pitchFamily="49" charset="0"/>
              </a:rPr>
              <a:t>"</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spc="-80" dirty="0">
              <a:solidFill>
                <a:schemeClr val="tx1"/>
              </a:solidFill>
              <a:latin typeface="Courier New" panose="02070309020205020404" pitchFamily="49" charset="0"/>
              <a:cs typeface="Courier New" panose="02070309020205020404" pitchFamily="49" charset="0"/>
            </a:endParaRP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for</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i=0; </a:t>
            </a:r>
            <a:r>
              <a:rPr lang="en-US" altLang="da-DK" sz="1800" b="1" kern="0" dirty="0" smtClean="0">
                <a:solidFill>
                  <a:schemeClr val="tx1"/>
                </a:solidFill>
                <a:latin typeface="Courier New" panose="02070309020205020404" pitchFamily="49" charset="0"/>
                <a:cs typeface="Courier New" panose="02070309020205020404" pitchFamily="49" charset="0"/>
              </a:rPr>
              <a:t>i</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i++)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if</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legal(</a:t>
            </a:r>
            <a:r>
              <a:rPr lang="en-US" altLang="da-DK" sz="1800" b="1" kern="0" dirty="0" err="1" smtClean="0">
                <a:solidFill>
                  <a:schemeClr val="tx1"/>
                </a:solidFill>
                <a:latin typeface="Courier New" panose="02070309020205020404" pitchFamily="49" charset="0"/>
                <a:cs typeface="Courier New" panose="02070309020205020404" pitchFamily="49" charset="0"/>
              </a:rPr>
              <a:t>pos.length,i</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spc="-30" dirty="0" smtClean="0">
                <a:solidFill>
                  <a:schemeClr val="tx1"/>
                </a:solidFill>
                <a:latin typeface="Courier New" panose="02070309020205020404" pitchFamily="49" charset="0"/>
                <a:cs typeface="Courier New" panose="02070309020205020404" pitchFamily="49" charset="0"/>
              </a:rPr>
              <a:t>(i </a:t>
            </a:r>
            <a:r>
              <a:rPr lang="en-US" altLang="da-DK" sz="1800" b="1" kern="0" spc="-30" dirty="0">
                <a:solidFill>
                  <a:schemeClr val="tx1"/>
                </a:solidFill>
                <a:latin typeface="Courier New" panose="02070309020205020404" pitchFamily="49" charset="0"/>
                <a:cs typeface="Courier New" panose="02070309020205020404" pitchFamily="49" charset="0"/>
              </a:rPr>
              <a:t>+ </a:t>
            </a:r>
            <a:r>
              <a:rPr lang="en-US" altLang="da-DK" sz="1800" b="1" kern="0" spc="-30" dirty="0">
                <a:solidFill>
                  <a:srgbClr val="008000"/>
                </a:solidFill>
                <a:latin typeface="Courier New" panose="02070309020205020404" pitchFamily="49" charset="0"/>
                <a:cs typeface="Courier New" panose="02070309020205020404" pitchFamily="49" charset="0"/>
              </a:rPr>
              <a:t>" </a:t>
            </a:r>
            <a:r>
              <a:rPr lang="en-US" altLang="da-DK" sz="1800" b="1" kern="0" spc="-30" dirty="0" smtClean="0">
                <a:solidFill>
                  <a:srgbClr val="008000"/>
                </a:solidFill>
                <a:latin typeface="Courier New" panose="02070309020205020404" pitchFamily="49" charset="0"/>
                <a:cs typeface="Courier New" panose="02070309020205020404" pitchFamily="49" charset="0"/>
              </a:rPr>
              <a:t>"</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  }</a:t>
            </a:r>
          </a:p>
          <a:p>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System.out.println</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kumimoji="0" lang="da-DK" sz="1800" b="0" i="0" u="none" strike="noStrike" cap="none" normalizeH="0" baseline="0" dirty="0">
              <a:ln>
                <a:noFill/>
              </a:ln>
              <a:solidFill>
                <a:schemeClr val="tx1"/>
              </a:solidFill>
              <a:effectLst/>
              <a:latin typeface="Arial" charset="0"/>
            </a:endParaRPr>
          </a:p>
        </p:txBody>
      </p:sp>
      <p:sp>
        <p:nvSpPr>
          <p:cNvPr id="68" name="Rectangle 3"/>
          <p:cNvSpPr txBox="1">
            <a:spLocks noChangeArrowheads="1"/>
          </p:cNvSpPr>
          <p:nvPr/>
        </p:nvSpPr>
        <p:spPr bwMode="auto">
          <a:xfrm>
            <a:off x="489924" y="1018224"/>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selvfølgelig også vigtigt at legal metode er korrekt</a:t>
            </a:r>
          </a:p>
          <a:p>
            <a:pPr lvl="1"/>
            <a:r>
              <a:rPr lang="da-DK" altLang="da-DK" sz="1800" dirty="0"/>
              <a:t>Lav en grundig </a:t>
            </a:r>
            <a:r>
              <a:rPr lang="da-DK" altLang="da-DK" sz="1800" dirty="0" smtClean="0"/>
              <a:t>aftestning, </a:t>
            </a:r>
            <a:r>
              <a:rPr lang="da-DK" altLang="da-DK" sz="1800" dirty="0"/>
              <a:t>før </a:t>
            </a:r>
            <a:r>
              <a:rPr lang="da-DK" altLang="da-DK" sz="1800" dirty="0" smtClean="0"/>
              <a:t>I </a:t>
            </a:r>
            <a:r>
              <a:rPr lang="da-DK" altLang="da-DK" sz="1800" dirty="0"/>
              <a:t>forsøger at bruge den i </a:t>
            </a:r>
            <a:r>
              <a:rPr lang="da-DK" altLang="da-DK" sz="1800" dirty="0" err="1" smtClean="0"/>
              <a:t>positionQueens</a:t>
            </a:r>
            <a:endParaRPr lang="da-DK" altLang="da-DK" sz="1800" dirty="0" smtClean="0"/>
          </a:p>
          <a:p>
            <a:pPr lvl="1"/>
            <a:r>
              <a:rPr lang="da-DK" altLang="da-DK" sz="1800" dirty="0" smtClean="0"/>
              <a:t>Det kan f.eks. gøres som vist nedenfor</a:t>
            </a:r>
            <a:endParaRPr lang="da-DK" altLang="da-DK" sz="1800" dirty="0"/>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 (fortsat)</a:t>
            </a:r>
          </a:p>
        </p:txBody>
      </p:sp>
      <p:sp>
        <p:nvSpPr>
          <p:cNvPr id="26"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39</a:t>
            </a:fld>
            <a:endParaRPr lang="da-DK" altLang="da-DK" dirty="0"/>
          </a:p>
        </p:txBody>
      </p:sp>
      <p:sp>
        <p:nvSpPr>
          <p:cNvPr id="29" name="Rectangle 28"/>
          <p:cNvSpPr>
            <a:spLocks noChangeArrowheads="1"/>
          </p:cNvSpPr>
          <p:nvPr/>
        </p:nvSpPr>
        <p:spPr bwMode="auto">
          <a:xfrm>
            <a:off x="988241" y="4270640"/>
            <a:ext cx="4313810" cy="579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flipH="1" flipV="1">
            <a:off x="5302051" y="4697811"/>
            <a:ext cx="457200" cy="264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5780710" y="4574805"/>
            <a:ext cx="250501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Initialiser feltvariabler</a:t>
            </a:r>
            <a:endParaRPr lang="da-DK" altLang="da-DK" sz="1400" b="1" dirty="0">
              <a:solidFill>
                <a:srgbClr val="FF0000"/>
              </a:solidFill>
            </a:endParaRPr>
          </a:p>
        </p:txBody>
      </p:sp>
      <p:sp>
        <p:nvSpPr>
          <p:cNvPr id="35" name="Rectangle 34"/>
          <p:cNvSpPr>
            <a:spLocks noChangeArrowheads="1"/>
          </p:cNvSpPr>
          <p:nvPr/>
        </p:nvSpPr>
        <p:spPr bwMode="auto">
          <a:xfrm>
            <a:off x="967365" y="4912312"/>
            <a:ext cx="7751836" cy="53059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5" name="Rectangle 24"/>
          <p:cNvSpPr>
            <a:spLocks noChangeArrowheads="1"/>
          </p:cNvSpPr>
          <p:nvPr/>
        </p:nvSpPr>
        <p:spPr bwMode="auto">
          <a:xfrm>
            <a:off x="963748" y="5517616"/>
            <a:ext cx="7762652" cy="10111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602035" y="5177610"/>
            <a:ext cx="345382" cy="3000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Line 22"/>
          <p:cNvSpPr>
            <a:spLocks noChangeShapeType="1"/>
          </p:cNvSpPr>
          <p:nvPr/>
        </p:nvSpPr>
        <p:spPr bwMode="auto">
          <a:xfrm>
            <a:off x="576889" y="5726822"/>
            <a:ext cx="363474" cy="2903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Rectangle 38"/>
          <p:cNvSpPr/>
          <p:nvPr/>
        </p:nvSpPr>
        <p:spPr bwMode="auto">
          <a:xfrm>
            <a:off x="940363" y="2497906"/>
            <a:ext cx="3082034" cy="37151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(8,4,6,3,5);</a:t>
            </a:r>
            <a:endParaRPr lang="en-US" altLang="da-DK" sz="1800" b="1" kern="0" dirty="0">
              <a:solidFill>
                <a:schemeClr val="tx1"/>
              </a:solidFill>
              <a:latin typeface="Courier New" panose="02070309020205020404" pitchFamily="49" charset="0"/>
              <a:cs typeface="Courier New" panose="02070309020205020404" pitchFamily="49" charset="0"/>
            </a:endParaRPr>
          </a:p>
        </p:txBody>
      </p:sp>
      <p:grpSp>
        <p:nvGrpSpPr>
          <p:cNvPr id="6" name="Group 5"/>
          <p:cNvGrpSpPr/>
          <p:nvPr/>
        </p:nvGrpSpPr>
        <p:grpSpPr>
          <a:xfrm>
            <a:off x="6062567" y="1704043"/>
            <a:ext cx="2102120" cy="1976132"/>
            <a:chOff x="6212790" y="4475810"/>
            <a:chExt cx="2414991" cy="2247984"/>
          </a:xfrm>
        </p:grpSpPr>
        <p:grpSp>
          <p:nvGrpSpPr>
            <p:cNvPr id="4" name="Group 3"/>
            <p:cNvGrpSpPr/>
            <p:nvPr/>
          </p:nvGrpSpPr>
          <p:grpSpPr>
            <a:xfrm>
              <a:off x="6212790" y="4475810"/>
              <a:ext cx="2414991" cy="2247984"/>
              <a:chOff x="6212790" y="4475810"/>
              <a:chExt cx="2414991" cy="2247984"/>
            </a:xfrm>
          </p:grpSpPr>
          <p:grpSp>
            <p:nvGrpSpPr>
              <p:cNvPr id="3" name="Group 2"/>
              <p:cNvGrpSpPr/>
              <p:nvPr/>
            </p:nvGrpSpPr>
            <p:grpSpPr>
              <a:xfrm>
                <a:off x="6323891" y="4475810"/>
                <a:ext cx="2303890" cy="2247984"/>
                <a:chOff x="6323891" y="4475810"/>
                <a:chExt cx="2303890" cy="224798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891" y="4475810"/>
                  <a:ext cx="2303890" cy="223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21"/>
                <p:cNvSpPr txBox="1">
                  <a:spLocks noChangeArrowheads="1"/>
                </p:cNvSpPr>
                <p:nvPr/>
              </p:nvSpPr>
              <p:spPr bwMode="auto">
                <a:xfrm>
                  <a:off x="7439549" y="631884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0" name="Text Box 21"/>
                <p:cNvSpPr txBox="1">
                  <a:spLocks noChangeArrowheads="1"/>
                </p:cNvSpPr>
                <p:nvPr/>
              </p:nvSpPr>
              <p:spPr bwMode="auto">
                <a:xfrm>
                  <a:off x="7167164" y="578858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1" name="Text Box 21"/>
                <p:cNvSpPr txBox="1">
                  <a:spLocks noChangeArrowheads="1"/>
                </p:cNvSpPr>
                <p:nvPr/>
              </p:nvSpPr>
              <p:spPr bwMode="auto">
                <a:xfrm>
                  <a:off x="7989507" y="6041947"/>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41" name="Text Box 21"/>
              <p:cNvSpPr txBox="1">
                <a:spLocks noChangeArrowheads="1"/>
              </p:cNvSpPr>
              <p:nvPr/>
            </p:nvSpPr>
            <p:spPr bwMode="auto">
              <a:xfrm>
                <a:off x="6212790" y="6388799"/>
                <a:ext cx="628600" cy="2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grpSp>
        <p:sp>
          <p:nvSpPr>
            <p:cNvPr id="32" name="Text Box 21"/>
            <p:cNvSpPr txBox="1">
              <a:spLocks noChangeArrowheads="1"/>
            </p:cNvSpPr>
            <p:nvPr/>
          </p:nvSpPr>
          <p:spPr bwMode="auto">
            <a:xfrm>
              <a:off x="7719614" y="5516444"/>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33" name="Rectangle 32"/>
          <p:cNvSpPr>
            <a:spLocks noChangeArrowheads="1"/>
          </p:cNvSpPr>
          <p:nvPr/>
        </p:nvSpPr>
        <p:spPr bwMode="auto">
          <a:xfrm>
            <a:off x="1747084" y="5798032"/>
            <a:ext cx="2658855" cy="28312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Text Box 21"/>
          <p:cNvSpPr txBox="1">
            <a:spLocks noChangeArrowheads="1"/>
          </p:cNvSpPr>
          <p:nvPr/>
        </p:nvSpPr>
        <p:spPr bwMode="auto">
          <a:xfrm>
            <a:off x="6639049" y="2358520"/>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23" name="Text Box 21"/>
          <p:cNvSpPr txBox="1">
            <a:spLocks noChangeArrowheads="1"/>
          </p:cNvSpPr>
          <p:nvPr/>
        </p:nvSpPr>
        <p:spPr bwMode="auto">
          <a:xfrm>
            <a:off x="7838134" y="237057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34" name="Rectangle 33"/>
          <p:cNvSpPr>
            <a:spLocks noChangeArrowheads="1"/>
          </p:cNvSpPr>
          <p:nvPr/>
        </p:nvSpPr>
        <p:spPr bwMode="auto">
          <a:xfrm>
            <a:off x="4602298" y="3925020"/>
            <a:ext cx="1557330" cy="26397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H="1" flipV="1">
            <a:off x="6192548" y="4235279"/>
            <a:ext cx="438783" cy="1227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601897" y="4030083"/>
            <a:ext cx="2505017" cy="5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Variabelt antal parametre</a:t>
            </a:r>
          </a:p>
          <a:p>
            <a:pPr eaLnBrk="1" hangingPunct="1">
              <a:lnSpc>
                <a:spcPct val="90000"/>
              </a:lnSpc>
              <a:spcBef>
                <a:spcPts val="200"/>
              </a:spcBef>
              <a:buFontTx/>
              <a:buNone/>
            </a:pPr>
            <a:r>
              <a:rPr lang="da-DK" altLang="da-DK" sz="1400" b="1" dirty="0" smtClean="0">
                <a:solidFill>
                  <a:srgbClr val="0000FF"/>
                </a:solidFill>
              </a:rPr>
              <a:t>Konverteres til et int array</a:t>
            </a:r>
            <a:endParaRPr lang="da-DK" altLang="da-DK" sz="1400" b="1" dirty="0">
              <a:solidFill>
                <a:srgbClr val="0000FF"/>
              </a:solidFill>
            </a:endParaRPr>
          </a:p>
        </p:txBody>
      </p:sp>
      <p:sp>
        <p:nvSpPr>
          <p:cNvPr id="40" name="Line 22"/>
          <p:cNvSpPr>
            <a:spLocks noChangeShapeType="1"/>
          </p:cNvSpPr>
          <p:nvPr/>
        </p:nvSpPr>
        <p:spPr bwMode="auto">
          <a:xfrm flipH="1" flipV="1">
            <a:off x="3885229" y="6117957"/>
            <a:ext cx="314969" cy="19375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4182878" y="6175831"/>
            <a:ext cx="125459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Kald af legal</a:t>
            </a:r>
            <a:endParaRPr lang="da-DK" altLang="da-DK" sz="1400" b="1" dirty="0">
              <a:solidFill>
                <a:srgbClr val="0000FF"/>
              </a:solidFill>
            </a:endParaRPr>
          </a:p>
        </p:txBody>
      </p:sp>
      <p:sp>
        <p:nvSpPr>
          <p:cNvPr id="43" name="Line 22"/>
          <p:cNvSpPr>
            <a:spLocks noChangeShapeType="1"/>
          </p:cNvSpPr>
          <p:nvPr/>
        </p:nvSpPr>
        <p:spPr bwMode="auto">
          <a:xfrm flipH="1">
            <a:off x="2462160" y="2328744"/>
            <a:ext cx="0" cy="2478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4" name="Text Box 21"/>
          <p:cNvSpPr txBox="1">
            <a:spLocks noChangeArrowheads="1"/>
          </p:cNvSpPr>
          <p:nvPr/>
        </p:nvSpPr>
        <p:spPr bwMode="auto">
          <a:xfrm>
            <a:off x="870715" y="2099535"/>
            <a:ext cx="195712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Størrelsen af brættet</a:t>
            </a:r>
            <a:endParaRPr lang="da-DK" altLang="da-DK" sz="1400" b="1" dirty="0">
              <a:solidFill>
                <a:srgbClr val="0000FF"/>
              </a:solidFill>
            </a:endParaRPr>
          </a:p>
        </p:txBody>
      </p:sp>
      <p:sp>
        <p:nvSpPr>
          <p:cNvPr id="45" name="Line 22"/>
          <p:cNvSpPr>
            <a:spLocks noChangeShapeType="1"/>
          </p:cNvSpPr>
          <p:nvPr/>
        </p:nvSpPr>
        <p:spPr bwMode="auto">
          <a:xfrm flipH="1">
            <a:off x="3275856" y="2328743"/>
            <a:ext cx="0" cy="2478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Line 22"/>
          <p:cNvSpPr>
            <a:spLocks noChangeShapeType="1"/>
          </p:cNvSpPr>
          <p:nvPr/>
        </p:nvSpPr>
        <p:spPr bwMode="auto">
          <a:xfrm flipH="1">
            <a:off x="2794314" y="2328743"/>
            <a:ext cx="254097"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7" name="Text Box 21"/>
          <p:cNvSpPr txBox="1">
            <a:spLocks noChangeArrowheads="1"/>
          </p:cNvSpPr>
          <p:nvPr/>
        </p:nvSpPr>
        <p:spPr bwMode="auto">
          <a:xfrm>
            <a:off x="2853050" y="2099535"/>
            <a:ext cx="258441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Dronninger, der er placeret</a:t>
            </a:r>
            <a:endParaRPr lang="da-DK" altLang="da-DK" sz="1400" b="1" dirty="0">
              <a:solidFill>
                <a:srgbClr val="FF0000"/>
              </a:solidFill>
            </a:endParaRPr>
          </a:p>
        </p:txBody>
      </p:sp>
      <p:sp>
        <p:nvSpPr>
          <p:cNvPr id="48" name="Line 22"/>
          <p:cNvSpPr>
            <a:spLocks noChangeShapeType="1"/>
          </p:cNvSpPr>
          <p:nvPr/>
        </p:nvSpPr>
        <p:spPr bwMode="auto">
          <a:xfrm>
            <a:off x="3419872" y="2328743"/>
            <a:ext cx="129772"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9" name="Line 22"/>
          <p:cNvSpPr>
            <a:spLocks noChangeShapeType="1"/>
          </p:cNvSpPr>
          <p:nvPr/>
        </p:nvSpPr>
        <p:spPr bwMode="auto">
          <a:xfrm flipH="1">
            <a:off x="3073623" y="2328743"/>
            <a:ext cx="58217" cy="2688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420154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p:bldP spid="35" grpId="0" animBg="1"/>
      <p:bldP spid="25" grpId="0" animBg="1"/>
      <p:bldP spid="27" grpId="0" animBg="1"/>
      <p:bldP spid="28" grpId="0" animBg="1"/>
      <p:bldP spid="33" grpId="0" animBg="1"/>
      <p:bldP spid="34" grpId="0" animBg="1"/>
      <p:bldP spid="36" grpId="0" animBg="1"/>
      <p:bldP spid="37" grpId="0"/>
      <p:bldP spid="40" grpId="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260648"/>
            <a:ext cx="8207375" cy="682625"/>
          </a:xfrm>
        </p:spPr>
        <p:txBody>
          <a:bodyPr/>
          <a:lstStyle/>
          <a:p>
            <a:r>
              <a:rPr lang="da-DK" altLang="da-DK" sz="3200" dirty="0">
                <a:ea typeface="ＭＳ Ｐゴシック" pitchFamily="34" charset="-128"/>
              </a:rPr>
              <a:t>Forskelle på arrays og arraylister</a:t>
            </a:r>
          </a:p>
        </p:txBody>
      </p:sp>
      <p:sp>
        <p:nvSpPr>
          <p:cNvPr id="18435" name="Content Placeholder 2"/>
          <p:cNvSpPr>
            <a:spLocks noGrp="1"/>
          </p:cNvSpPr>
          <p:nvPr>
            <p:ph idx="1"/>
          </p:nvPr>
        </p:nvSpPr>
        <p:spPr>
          <a:xfrm>
            <a:off x="468313" y="980728"/>
            <a:ext cx="8496175" cy="5805264"/>
          </a:xfrm>
        </p:spPr>
        <p:txBody>
          <a:bodyPr/>
          <a:lstStyle/>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Arrays har </a:t>
            </a:r>
            <a:r>
              <a:rPr lang="da-DK" altLang="da-DK" b="1" dirty="0">
                <a:solidFill>
                  <a:srgbClr val="A50021"/>
                </a:solidFill>
                <a:ea typeface="ＭＳ Ｐゴシック" pitchFamily="34" charset="-128"/>
                <a:cs typeface="ＭＳ Ｐゴシック" pitchFamily="-65" charset="-128"/>
              </a:rPr>
              <a:t>et </a:t>
            </a:r>
            <a:r>
              <a:rPr lang="da-DK" altLang="da-DK" b="1" dirty="0" smtClean="0">
                <a:solidFill>
                  <a:srgbClr val="A50021"/>
                </a:solidFill>
                <a:ea typeface="ＭＳ Ｐゴシック" pitchFamily="34" charset="-128"/>
                <a:cs typeface="ＭＳ Ｐゴシック" pitchFamily="-65" charset="-128"/>
              </a:rPr>
              <a:t>fast </a:t>
            </a:r>
            <a:r>
              <a:rPr lang="da-DK" altLang="da-DK" b="1" dirty="0">
                <a:solidFill>
                  <a:srgbClr val="A50021"/>
                </a:solidFill>
                <a:ea typeface="ＭＳ Ｐゴシック" pitchFamily="34" charset="-128"/>
                <a:cs typeface="ＭＳ Ｐゴシック" pitchFamily="-65" charset="-128"/>
              </a:rPr>
              <a:t>(på forhånd kendt) antal elementer</a:t>
            </a:r>
            <a:endParaRPr lang="da-DK" altLang="da-DK" b="1" dirty="0" smtClean="0">
              <a:solidFill>
                <a:srgbClr val="A50021"/>
              </a:solidFill>
              <a:ea typeface="ＭＳ Ｐゴシック" pitchFamily="34" charset="-128"/>
              <a:cs typeface="ＭＳ Ｐゴシック" pitchFamily="-65" charset="-128"/>
            </a:endParaRPr>
          </a:p>
          <a:p>
            <a:pPr marL="342900" lvl="1" indent="-342900">
              <a:spcBef>
                <a:spcPts val="800"/>
              </a:spcBef>
              <a:buFontTx/>
              <a:buChar char="•"/>
            </a:pPr>
            <a:r>
              <a:rPr lang="da-DK" altLang="da-DK" b="1" dirty="0" smtClean="0">
                <a:solidFill>
                  <a:srgbClr val="A50021"/>
                </a:solidFill>
                <a:ea typeface="ＭＳ Ｐゴシック" pitchFamily="34" charset="-128"/>
                <a:cs typeface="ＭＳ Ｐゴシック" pitchFamily="-65" charset="-128"/>
              </a:rPr>
              <a:t>Kan </a:t>
            </a:r>
            <a:r>
              <a:rPr lang="da-DK" altLang="da-DK" b="1" dirty="0">
                <a:solidFill>
                  <a:srgbClr val="A50021"/>
                </a:solidFill>
                <a:ea typeface="ＭＳ Ｐゴシック" pitchFamily="34" charset="-128"/>
                <a:cs typeface="ＭＳ Ｐゴシック" pitchFamily="-65" charset="-128"/>
              </a:rPr>
              <a:t>anvendes på primitive typer (uden brug af </a:t>
            </a:r>
            <a:r>
              <a:rPr lang="da-DK" altLang="da-DK" b="1" dirty="0" err="1">
                <a:solidFill>
                  <a:srgbClr val="A50021"/>
                </a:solidFill>
                <a:ea typeface="ＭＳ Ｐゴシック" pitchFamily="34" charset="-128"/>
                <a:cs typeface="ＭＳ Ｐゴシック" pitchFamily="-65" charset="-128"/>
              </a:rPr>
              <a:t>wrapper</a:t>
            </a:r>
            <a:r>
              <a:rPr lang="da-DK" altLang="da-DK" b="1" dirty="0">
                <a:solidFill>
                  <a:srgbClr val="A50021"/>
                </a:solidFill>
                <a:ea typeface="ＭＳ Ｐゴシック" pitchFamily="34" charset="-128"/>
                <a:cs typeface="ＭＳ Ｐゴシック" pitchFamily="-65" charset="-128"/>
              </a:rPr>
              <a:t> klasse)</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Simplere syntax</a:t>
            </a:r>
            <a:endParaRPr lang="da-DK" altLang="da-DK" b="1" dirty="0">
              <a:solidFill>
                <a:srgbClr val="A50021"/>
              </a:solidFill>
              <a:ea typeface="ＭＳ Ｐゴシック" pitchFamily="34" charset="-128"/>
              <a:cs typeface="ＭＳ Ｐゴシック" pitchFamily="-65" charset="-128"/>
            </a:endParaRPr>
          </a:p>
          <a:p>
            <a:pPr marL="2152650" lvl="1" indent="0">
              <a:spcBef>
                <a:spcPts val="0"/>
              </a:spcBef>
              <a:buNone/>
            </a:pPr>
            <a:r>
              <a:rPr lang="da-DK" altLang="da-DK" sz="1600" b="1" dirty="0" smtClean="0">
                <a:solidFill>
                  <a:srgbClr val="7030A0"/>
                </a:solidFill>
                <a:latin typeface="Courier New" panose="02070309020205020404" pitchFamily="49" charset="0"/>
                <a:cs typeface="Courier New" panose="02070309020205020404" pitchFamily="49" charset="0"/>
              </a:rPr>
              <a:t>private</a:t>
            </a:r>
            <a:r>
              <a:rPr lang="da-DK" altLang="da-DK" sz="1600" b="1" dirty="0" smtClean="0">
                <a:solidFill>
                  <a:srgbClr val="FF0000"/>
                </a:solidFill>
                <a:latin typeface="Courier New" panose="02070309020205020404" pitchFamily="49" charset="0"/>
                <a:cs typeface="Courier New" panose="02070309020205020404" pitchFamily="49" charset="0"/>
              </a:rPr>
              <a:t> </a:t>
            </a:r>
            <a:r>
              <a:rPr lang="da-DK" altLang="da-DK" sz="1600" b="1" dirty="0" err="1">
                <a:solidFill>
                  <a:srgbClr val="FF0000"/>
                </a:solidFill>
                <a:latin typeface="Courier New" panose="02070309020205020404" pitchFamily="49" charset="0"/>
                <a:cs typeface="Courier New" panose="02070309020205020404" pitchFamily="49" charset="0"/>
              </a:rPr>
              <a:t>int</a:t>
            </a:r>
            <a:r>
              <a:rPr lang="da-DK" altLang="da-DK" sz="1600" b="1" dirty="0">
                <a:solidFill>
                  <a:srgbClr val="000000"/>
                </a:solidFill>
                <a:latin typeface="Courier New" panose="02070309020205020404" pitchFamily="49" charset="0"/>
                <a:cs typeface="Courier New" panose="02070309020205020404" pitchFamily="49" charset="0"/>
              </a:rPr>
              <a:t>[] </a:t>
            </a:r>
            <a:r>
              <a:rPr lang="da-DK" altLang="da-DK" sz="1600" b="1" dirty="0" err="1" smtClean="0">
                <a:solidFill>
                  <a:srgbClr val="000000"/>
                </a:solidFill>
                <a:latin typeface="Courier New" panose="02070309020205020404" pitchFamily="49" charset="0"/>
                <a:cs typeface="Courier New" panose="02070309020205020404" pitchFamily="49" charset="0"/>
              </a:rPr>
              <a:t>hourCounts</a:t>
            </a:r>
            <a:r>
              <a:rPr lang="da-DK" altLang="da-DK" sz="1600" b="1" dirty="0" smtClean="0">
                <a:solidFill>
                  <a:srgbClr val="000000"/>
                </a:solidFill>
                <a:latin typeface="Courier New" panose="02070309020205020404" pitchFamily="49" charset="0"/>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eger</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1" indent="0">
              <a:spcBef>
                <a:spcPts val="900"/>
              </a:spcBef>
              <a:buNone/>
            </a:pP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sz="1600" b="1"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 new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&lt;&gt;();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2" indent="0">
              <a:spcBef>
                <a:spcPts val="90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b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b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hourCounts.get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Velegnet til at håndtere </a:t>
            </a:r>
            <a:r>
              <a:rPr lang="da-DK" altLang="da-DK" b="1" dirty="0" err="1" smtClean="0">
                <a:solidFill>
                  <a:srgbClr val="A50021"/>
                </a:solidFill>
                <a:ea typeface="ＭＳ Ｐゴシック" pitchFamily="34" charset="-128"/>
                <a:cs typeface="ＭＳ Ｐゴシック" pitchFamily="-65" charset="-128"/>
              </a:rPr>
              <a:t>flerdimensionele</a:t>
            </a:r>
            <a:r>
              <a:rPr lang="da-DK" altLang="da-DK" b="1" dirty="0" smtClean="0">
                <a:solidFill>
                  <a:srgbClr val="A50021"/>
                </a:solidFill>
                <a:ea typeface="ＭＳ Ｐゴシック" pitchFamily="34" charset="-128"/>
                <a:cs typeface="ＭＳ Ｐゴシック" pitchFamily="-65" charset="-128"/>
              </a:rPr>
              <a:t> strukturer</a:t>
            </a:r>
            <a:endParaRPr lang="da-DK" altLang="da-DK" b="1" dirty="0">
              <a:solidFill>
                <a:srgbClr val="A50021"/>
              </a:solidFill>
              <a:ea typeface="ＭＳ Ｐゴシック" pitchFamily="34" charset="-128"/>
              <a:cs typeface="ＭＳ Ｐゴシック" pitchFamily="-65" charset="-128"/>
            </a:endParaRP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minuteCounts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][60];</a:t>
            </a: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secondCounts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[24][60][60];</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Indbygget i </a:t>
            </a:r>
            <a:r>
              <a:rPr lang="da-DK" altLang="da-DK" b="1" dirty="0">
                <a:solidFill>
                  <a:srgbClr val="A50021"/>
                </a:solidFill>
                <a:ea typeface="ＭＳ Ｐゴシック" pitchFamily="34" charset="-128"/>
                <a:cs typeface="ＭＳ Ｐゴシック" pitchFamily="-65" charset="-128"/>
              </a:rPr>
              <a:t>Java sproget</a:t>
            </a:r>
          </a:p>
          <a:p>
            <a:pPr lvl="1">
              <a:spcBef>
                <a:spcPts val="300"/>
              </a:spcBef>
            </a:pPr>
            <a:r>
              <a:rPr lang="da-DK" altLang="da-DK" sz="1600" spc="-50" dirty="0">
                <a:ea typeface="ＭＳ Ｐゴシック" pitchFamily="34" charset="-128"/>
              </a:rPr>
              <a:t>Giver </a:t>
            </a:r>
            <a:r>
              <a:rPr lang="da-DK" altLang="da-DK" sz="1600" spc="-50" dirty="0" smtClean="0">
                <a:ea typeface="ＭＳ Ｐゴシック" pitchFamily="34" charset="-128"/>
              </a:rPr>
              <a:t>simplere syntax som til gengæld afviger fra den, vi kender fra andre objektsamlinger</a:t>
            </a:r>
          </a:p>
          <a:p>
            <a:pPr lvl="1">
              <a:spcBef>
                <a:spcPts val="0"/>
              </a:spcBef>
            </a:pPr>
            <a:r>
              <a:rPr lang="da-DK" altLang="da-DK" sz="1600" dirty="0" smtClean="0">
                <a:ea typeface="ＭＳ Ｐゴシック" pitchFamily="34" charset="-128"/>
              </a:rPr>
              <a:t>Kendt fra mange andre programmeringssprog</a:t>
            </a:r>
          </a:p>
          <a:p>
            <a:pPr>
              <a:spcBef>
                <a:spcPts val="600"/>
              </a:spcBef>
            </a:pPr>
            <a:r>
              <a:rPr lang="da-DK" altLang="da-DK" sz="2000" u="sng" dirty="0" smtClean="0">
                <a:ea typeface="ＭＳ Ｐゴシック" pitchFamily="34" charset="-128"/>
              </a:rPr>
              <a:t>Ikke</a:t>
            </a:r>
            <a:r>
              <a:rPr lang="da-DK" altLang="da-DK" sz="2000" dirty="0" smtClean="0">
                <a:ea typeface="ＭＳ Ｐゴシック" pitchFamily="34" charset="-128"/>
              </a:rPr>
              <a:t> en del af Collection frameworket</a:t>
            </a:r>
          </a:p>
          <a:p>
            <a:pPr lvl="1">
              <a:spcBef>
                <a:spcPts val="100"/>
              </a:spcBef>
            </a:pPr>
            <a:r>
              <a:rPr lang="da-DK" altLang="da-DK" sz="1600" dirty="0">
                <a:ea typeface="ＭＳ Ｐゴシック" pitchFamily="34" charset="-128"/>
              </a:rPr>
              <a:t>Men man kan </a:t>
            </a:r>
            <a:r>
              <a:rPr lang="da-DK" altLang="da-DK" sz="1600" dirty="0" smtClean="0">
                <a:ea typeface="ＭＳ Ｐゴシック" pitchFamily="34" charset="-128"/>
              </a:rPr>
              <a:t>alligevel bruge </a:t>
            </a:r>
            <a:r>
              <a:rPr lang="da-DK" altLang="da-DK" sz="1600" dirty="0">
                <a:ea typeface="ＭＳ Ｐゴシック" pitchFamily="34" charset="-128"/>
              </a:rPr>
              <a:t>for-</a:t>
            </a:r>
            <a:r>
              <a:rPr lang="da-DK" altLang="da-DK" sz="1600" dirty="0" err="1">
                <a:ea typeface="ＭＳ Ｐゴシック" pitchFamily="34" charset="-128"/>
              </a:rPr>
              <a:t>each</a:t>
            </a:r>
            <a:r>
              <a:rPr lang="da-DK" altLang="da-DK" sz="1600" dirty="0">
                <a:ea typeface="ＭＳ Ｐゴシック" pitchFamily="34" charset="-128"/>
              </a:rPr>
              <a:t> </a:t>
            </a:r>
            <a:r>
              <a:rPr lang="da-DK" altLang="da-DK" sz="1600" dirty="0" smtClean="0">
                <a:ea typeface="ＭＳ Ｐゴシック" pitchFamily="34" charset="-128"/>
              </a:rPr>
              <a:t>løkker på dem</a:t>
            </a:r>
          </a:p>
          <a:p>
            <a:pPr lvl="1">
              <a:spcBef>
                <a:spcPts val="100"/>
              </a:spcBef>
            </a:pPr>
            <a:r>
              <a:rPr lang="da-DK" altLang="da-DK" sz="1600" dirty="0">
                <a:ea typeface="ＭＳ Ｐゴシック" pitchFamily="34" charset="-128"/>
              </a:rPr>
              <a:t>Array objekter har ikke metoder (i stedet kan man bruge klassemetoder fra forskellige klasser bl.a. </a:t>
            </a:r>
            <a:r>
              <a:rPr lang="da-DK" altLang="da-DK" sz="1600" dirty="0" err="1">
                <a:ea typeface="ＭＳ Ｐゴシック" pitchFamily="34" charset="-128"/>
              </a:rPr>
              <a:t>java.util.Arrays</a:t>
            </a:r>
            <a:r>
              <a:rPr lang="da-DK" altLang="da-DK" sz="1600" dirty="0">
                <a:ea typeface="ＭＳ Ｐゴシック" pitchFamily="34" charset="-128"/>
              </a:rPr>
              <a:t>)</a:t>
            </a:r>
          </a:p>
          <a:p>
            <a:pPr lvl="1">
              <a:spcBef>
                <a:spcPts val="100"/>
              </a:spcBef>
            </a:pPr>
            <a:endParaRPr lang="da-DK" altLang="da-DK" sz="16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Text Box 5"/>
          <p:cNvSpPr txBox="1">
            <a:spLocks noChangeArrowheads="1"/>
          </p:cNvSpPr>
          <p:nvPr/>
        </p:nvSpPr>
        <p:spPr bwMode="auto">
          <a:xfrm>
            <a:off x="1418076" y="2236395"/>
            <a:ext cx="1117523"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Erklæring</a:t>
            </a:r>
            <a:endParaRPr lang="da-DK" altLang="da-DK" sz="1600" b="1" dirty="0">
              <a:solidFill>
                <a:srgbClr val="0000FF"/>
              </a:solidFill>
            </a:endParaRPr>
          </a:p>
        </p:txBody>
      </p:sp>
      <p:sp>
        <p:nvSpPr>
          <p:cNvPr id="8" name="Text Box 5"/>
          <p:cNvSpPr txBox="1">
            <a:spLocks noChangeArrowheads="1"/>
          </p:cNvSpPr>
          <p:nvPr/>
        </p:nvSpPr>
        <p:spPr bwMode="auto">
          <a:xfrm>
            <a:off x="1962384" y="3419817"/>
            <a:ext cx="593392"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Kald</a:t>
            </a:r>
            <a:endParaRPr lang="da-DK" altLang="da-DK" sz="1600" b="1" dirty="0">
              <a:solidFill>
                <a:srgbClr val="0000FF"/>
              </a:solidFill>
            </a:endParaRPr>
          </a:p>
        </p:txBody>
      </p:sp>
      <p:sp>
        <p:nvSpPr>
          <p:cNvPr id="9" name="Text Box 5"/>
          <p:cNvSpPr txBox="1">
            <a:spLocks noChangeArrowheads="1"/>
          </p:cNvSpPr>
          <p:nvPr/>
        </p:nvSpPr>
        <p:spPr bwMode="auto">
          <a:xfrm>
            <a:off x="1232345" y="2829998"/>
            <a:ext cx="1339196"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Initialisering</a:t>
            </a:r>
            <a:endParaRPr lang="da-DK" altLang="da-DK" sz="1600" b="1" dirty="0">
              <a:solidFill>
                <a:srgbClr val="0000FF"/>
              </a:solidFill>
            </a:endParaRPr>
          </a:p>
        </p:txBody>
      </p:sp>
    </p:spTree>
    <p:extLst>
      <p:ext uri="{BB962C8B-B14F-4D97-AF65-F5344CB8AC3E}">
        <p14:creationId xmlns:p14="http://schemas.microsoft.com/office/powerpoint/2010/main" val="147137421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40</a:t>
            </a:fld>
            <a:endParaRPr lang="da-DK" altLang="da-DK" dirty="0"/>
          </a:p>
        </p:txBody>
      </p:sp>
      <p:sp>
        <p:nvSpPr>
          <p:cNvPr id="19" name="Rectangle 3"/>
          <p:cNvSpPr txBox="1">
            <a:spLocks noChangeArrowheads="1"/>
          </p:cNvSpPr>
          <p:nvPr/>
        </p:nvSpPr>
        <p:spPr bwMode="auto">
          <a:xfrm>
            <a:off x="539552" y="112474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Skal konvertere </a:t>
            </a:r>
            <a:r>
              <a:rPr lang="da-DK" sz="2000" dirty="0"/>
              <a:t>fra (</a:t>
            </a:r>
            <a:r>
              <a:rPr lang="da-DK" sz="2000" dirty="0" err="1"/>
              <a:t>row,col</a:t>
            </a:r>
            <a:r>
              <a:rPr lang="da-DK" sz="2000" dirty="0"/>
              <a:t>) notation til den sædvanlige </a:t>
            </a:r>
            <a:r>
              <a:rPr lang="da-DK" sz="2000" dirty="0" smtClean="0"/>
              <a:t>skaknotation, </a:t>
            </a:r>
            <a:r>
              <a:rPr lang="da-DK" sz="2000" dirty="0"/>
              <a:t>hvor </a:t>
            </a:r>
            <a:r>
              <a:rPr lang="da-DK" sz="2000" dirty="0" smtClean="0"/>
              <a:t>f.eks. (5,3</a:t>
            </a:r>
            <a:r>
              <a:rPr lang="da-DK" sz="2000" dirty="0"/>
              <a:t>) skrives som </a:t>
            </a:r>
            <a:r>
              <a:rPr lang="da-DK" sz="2000" dirty="0" smtClean="0"/>
              <a:t>d6</a:t>
            </a:r>
          </a:p>
          <a:p>
            <a:pPr lvl="1">
              <a:spcBef>
                <a:spcPts val="600"/>
              </a:spcBef>
            </a:pPr>
            <a:r>
              <a:rPr lang="da-DK" sz="1600" dirty="0" smtClean="0"/>
              <a:t>For at kunne gøre dette, har vi behov for at kunne mappe</a:t>
            </a:r>
            <a:br>
              <a:rPr lang="da-DK" sz="1600" dirty="0" smtClean="0"/>
            </a:br>
            <a:r>
              <a:rPr lang="da-DK" sz="1600" dirty="0" smtClean="0"/>
              <a:t>fra tal til bogstaver</a:t>
            </a:r>
          </a:p>
          <a:p>
            <a:pPr lvl="1">
              <a:spcBef>
                <a:spcPts val="600"/>
              </a:spcBef>
            </a:pPr>
            <a:r>
              <a:rPr lang="da-DK" sz="1600" dirty="0" smtClean="0"/>
              <a:t>I ovenstående eksempel skal heltallet </a:t>
            </a:r>
            <a:r>
              <a:rPr lang="da-DK" sz="1600" b="1" dirty="0" smtClean="0"/>
              <a:t>3</a:t>
            </a:r>
            <a:r>
              <a:rPr lang="da-DK" sz="1600" dirty="0" smtClean="0"/>
              <a:t> </a:t>
            </a:r>
            <a:r>
              <a:rPr lang="da-DK" sz="1600" dirty="0" smtClean="0">
                <a:sym typeface="Wingdings" panose="05000000000000000000" pitchFamily="2" charset="2"/>
              </a:rPr>
              <a:t>mappes i</a:t>
            </a:r>
            <a:br>
              <a:rPr lang="da-DK" sz="1600" dirty="0" smtClean="0">
                <a:sym typeface="Wingdings" panose="05000000000000000000" pitchFamily="2" charset="2"/>
              </a:rPr>
            </a:br>
            <a:r>
              <a:rPr lang="da-DK" sz="1600" dirty="0" smtClean="0">
                <a:sym typeface="Wingdings" panose="05000000000000000000" pitchFamily="2" charset="2"/>
              </a:rPr>
              <a:t>char værdien  </a:t>
            </a:r>
            <a:r>
              <a:rPr lang="da-DK" sz="1600" b="1" dirty="0" smtClean="0">
                <a:sym typeface="Wingdings" panose="05000000000000000000" pitchFamily="2" charset="2"/>
              </a:rPr>
              <a:t>'d'</a:t>
            </a:r>
            <a:r>
              <a:rPr lang="da-DK" sz="1600" dirty="0" smtClean="0">
                <a:sym typeface="Wingdings" panose="05000000000000000000" pitchFamily="2" charset="2"/>
              </a:rPr>
              <a:t> (som er det 4. bogstav)</a:t>
            </a:r>
            <a:endParaRPr lang="da-DK" sz="1600" dirty="0" smtClean="0"/>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Det </a:t>
            </a:r>
            <a:r>
              <a:rPr lang="da-DK" b="1" dirty="0">
                <a:solidFill>
                  <a:srgbClr val="A50021"/>
                </a:solidFill>
                <a:ea typeface="ＭＳ Ｐゴシック" pitchFamily="-106" charset="-128"/>
                <a:cs typeface="ＭＳ Ｐゴシック" pitchFamily="-106" charset="-128"/>
              </a:rPr>
              <a:t>kan gøres på mindst fire </a:t>
            </a:r>
            <a:r>
              <a:rPr lang="da-DK" b="1" dirty="0" smtClean="0">
                <a:solidFill>
                  <a:srgbClr val="A50021"/>
                </a:solidFill>
                <a:ea typeface="ＭＳ Ｐゴシック" pitchFamily="-106" charset="-128"/>
                <a:cs typeface="ＭＳ Ｐゴシック" pitchFamily="-106" charset="-128"/>
              </a:rPr>
              <a:t>måder,</a:t>
            </a:r>
            <a:br>
              <a:rPr lang="da-DK" b="1" dirty="0" smtClean="0">
                <a:solidFill>
                  <a:srgbClr val="A50021"/>
                </a:solidFill>
                <a:ea typeface="ＭＳ Ｐゴシック" pitchFamily="-106" charset="-128"/>
                <a:cs typeface="ＭＳ Ｐゴシック" pitchFamily="-106" charset="-128"/>
              </a:rPr>
            </a:br>
            <a:r>
              <a:rPr lang="da-DK" b="1" dirty="0" smtClean="0">
                <a:solidFill>
                  <a:srgbClr val="A50021"/>
                </a:solidFill>
                <a:ea typeface="ＭＳ Ｐゴシック" pitchFamily="-106" charset="-128"/>
                <a:cs typeface="ＭＳ Ｐゴシック" pitchFamily="-106" charset="-128"/>
              </a:rPr>
              <a:t>idet</a:t>
            </a:r>
            <a:r>
              <a:rPr lang="da-DK" b="1" dirty="0">
                <a:solidFill>
                  <a:srgbClr val="A50021"/>
                </a:solidFill>
                <a:ea typeface="ＭＳ Ｐゴシック" pitchFamily="-106" charset="-128"/>
                <a:cs typeface="ＭＳ Ｐゴシック" pitchFamily="-106" charset="-128"/>
              </a:rPr>
              <a:t> </a:t>
            </a:r>
            <a:r>
              <a:rPr lang="da-DK" b="1" dirty="0" smtClean="0">
                <a:solidFill>
                  <a:srgbClr val="A50021"/>
                </a:solidFill>
                <a:ea typeface="ＭＳ Ｐゴシック" pitchFamily="-106" charset="-128"/>
                <a:cs typeface="ＭＳ Ｐゴシック" pitchFamily="-106" charset="-128"/>
              </a:rPr>
              <a:t>man kan bruge</a:t>
            </a:r>
          </a:p>
          <a:p>
            <a:pPr lvl="1">
              <a:spcBef>
                <a:spcPts val="600"/>
              </a:spcBef>
            </a:pPr>
            <a:r>
              <a:rPr lang="da-DK" sz="1600" dirty="0" smtClean="0"/>
              <a:t>et map </a:t>
            </a:r>
            <a:r>
              <a:rPr lang="da-DK" sz="1600" b="1" dirty="0"/>
              <a:t>Map&lt;Integer</a:t>
            </a:r>
            <a:r>
              <a:rPr lang="da-DK" sz="1600" b="1" dirty="0" smtClean="0"/>
              <a:t>,</a:t>
            </a:r>
            <a:r>
              <a:rPr lang="da-DK" sz="800" b="1" dirty="0" smtClean="0"/>
              <a:t> </a:t>
            </a:r>
            <a:r>
              <a:rPr lang="da-DK" sz="1600" b="1" dirty="0" smtClean="0"/>
              <a:t>Char&gt;</a:t>
            </a:r>
            <a:endParaRPr lang="da-DK" sz="1600" dirty="0" smtClean="0"/>
          </a:p>
          <a:p>
            <a:pPr lvl="1">
              <a:spcBef>
                <a:spcPts val="600"/>
              </a:spcBef>
            </a:pPr>
            <a:r>
              <a:rPr lang="da-DK" sz="1600" dirty="0" smtClean="0"/>
              <a:t>et </a:t>
            </a:r>
            <a:r>
              <a:rPr lang="da-DK" sz="1600" dirty="0"/>
              <a:t>char array </a:t>
            </a:r>
            <a:r>
              <a:rPr lang="da-DK" sz="1600" b="1" dirty="0" smtClean="0"/>
              <a:t>char</a:t>
            </a:r>
            <a:r>
              <a:rPr lang="da-DK" sz="1600" b="1" dirty="0"/>
              <a:t>[ ]</a:t>
            </a:r>
          </a:p>
          <a:p>
            <a:pPr lvl="1">
              <a:spcBef>
                <a:spcPts val="600"/>
              </a:spcBef>
            </a:pPr>
            <a:r>
              <a:rPr lang="da-DK" sz="1600" dirty="0" smtClean="0"/>
              <a:t>en tekststreng </a:t>
            </a:r>
            <a:r>
              <a:rPr lang="da-DK" sz="1600" b="1" spc="-40" dirty="0" smtClean="0">
                <a:solidFill>
                  <a:srgbClr val="008000"/>
                </a:solidFill>
              </a:rPr>
              <a:t>"</a:t>
            </a:r>
            <a:r>
              <a:rPr lang="da-DK" sz="1600" b="1" spc="-40" dirty="0" err="1" smtClean="0">
                <a:solidFill>
                  <a:srgbClr val="008000"/>
                </a:solidFill>
              </a:rPr>
              <a:t>abcdefghijklmnopqrstuvwxyz</a:t>
            </a:r>
            <a:r>
              <a:rPr lang="da-DK" sz="1600" b="1" spc="-40" dirty="0" smtClean="0">
                <a:solidFill>
                  <a:srgbClr val="008000"/>
                </a:solidFill>
              </a:rPr>
              <a:t>"</a:t>
            </a:r>
            <a:r>
              <a:rPr lang="da-DK" sz="1600" b="1" dirty="0" smtClean="0">
                <a:solidFill>
                  <a:srgbClr val="008000"/>
                </a:solidFill>
              </a:rPr>
              <a:t> </a:t>
            </a:r>
            <a:r>
              <a:rPr lang="da-DK" sz="1600" dirty="0"/>
              <a:t>og </a:t>
            </a:r>
            <a:r>
              <a:rPr lang="da-DK" sz="1600" b="1" dirty="0" err="1"/>
              <a:t>charAt</a:t>
            </a:r>
            <a:r>
              <a:rPr lang="da-DK" sz="1600" dirty="0"/>
              <a:t> </a:t>
            </a:r>
            <a:r>
              <a:rPr lang="da-DK" sz="1600" dirty="0" smtClean="0"/>
              <a:t>metoden i String klassen</a:t>
            </a:r>
            <a:endParaRPr lang="da-DK" sz="1600" dirty="0"/>
          </a:p>
          <a:p>
            <a:pPr lvl="1">
              <a:spcBef>
                <a:spcPts val="600"/>
              </a:spcBef>
            </a:pPr>
            <a:r>
              <a:rPr lang="da-DK" sz="1600" dirty="0" smtClean="0"/>
              <a:t>udtrykket </a:t>
            </a:r>
            <a:r>
              <a:rPr lang="da-DK" sz="1600" b="1" dirty="0" smtClean="0"/>
              <a:t>(char)('a' + i)</a:t>
            </a:r>
            <a:r>
              <a:rPr lang="da-DK" sz="1600" dirty="0" smtClean="0"/>
              <a:t>, der evaluerer til det </a:t>
            </a:r>
            <a:r>
              <a:rPr lang="da-DK" sz="1600" dirty="0" err="1" smtClean="0"/>
              <a:t>i'te</a:t>
            </a:r>
            <a:r>
              <a:rPr lang="da-DK" sz="1600" dirty="0"/>
              <a:t> </a:t>
            </a:r>
            <a:r>
              <a:rPr lang="da-DK" sz="1600" dirty="0" smtClean="0"/>
              <a:t>bogstav efter 'a'</a:t>
            </a:r>
            <a:br>
              <a:rPr lang="da-DK" sz="1600" dirty="0" smtClean="0"/>
            </a:br>
            <a:r>
              <a:rPr lang="da-DK" sz="1600" dirty="0" smtClean="0"/>
              <a:t>(virker kun hvis </a:t>
            </a:r>
            <a:r>
              <a:rPr lang="da-DK" sz="1600" b="1" dirty="0" smtClean="0"/>
              <a:t>i ≤ 27</a:t>
            </a:r>
            <a:r>
              <a:rPr lang="da-DK" sz="1600" dirty="0" smtClean="0"/>
              <a:t>;</a:t>
            </a:r>
            <a:r>
              <a:rPr lang="da-DK" sz="1600" dirty="0"/>
              <a:t> </a:t>
            </a:r>
            <a:r>
              <a:rPr lang="da-DK" sz="1600" dirty="0" smtClean="0"/>
              <a:t>antallet af bogstaver i det engelske alfabet)</a:t>
            </a:r>
            <a:endParaRPr lang="da-DK" sz="1600" dirty="0"/>
          </a:p>
        </p:txBody>
      </p:sp>
      <p:sp>
        <p:nvSpPr>
          <p:cNvPr id="12"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err="1" smtClean="0">
                <a:ea typeface="ＭＳ Ｐゴシック" pitchFamily="34" charset="-128"/>
              </a:rPr>
              <a:t>convert</a:t>
            </a:r>
            <a:r>
              <a:rPr lang="da-DK" altLang="da-DK" sz="3200" kern="0" dirty="0" smtClean="0">
                <a:ea typeface="ＭＳ Ｐゴシック" pitchFamily="34" charset="-128"/>
              </a:rPr>
              <a:t> metoden</a:t>
            </a:r>
          </a:p>
        </p:txBody>
      </p:sp>
      <p:grpSp>
        <p:nvGrpSpPr>
          <p:cNvPr id="4" name="Group 3"/>
          <p:cNvGrpSpPr/>
          <p:nvPr/>
        </p:nvGrpSpPr>
        <p:grpSpPr>
          <a:xfrm>
            <a:off x="6461956" y="1844824"/>
            <a:ext cx="2376264" cy="2253711"/>
            <a:chOff x="5718686" y="1796377"/>
            <a:chExt cx="2669738" cy="2500398"/>
          </a:xfrm>
        </p:grpSpPr>
        <p:pic>
          <p:nvPicPr>
            <p:cNvPr id="8" name="Picture 7"/>
            <p:cNvPicPr/>
            <p:nvPr/>
          </p:nvPicPr>
          <p:blipFill>
            <a:blip r:embed="rId3"/>
            <a:stretch>
              <a:fillRect/>
            </a:stretch>
          </p:blipFill>
          <p:spPr>
            <a:xfrm>
              <a:off x="6012160" y="1796377"/>
              <a:ext cx="2376264" cy="2208687"/>
            </a:xfrm>
            <a:prstGeom prst="rect">
              <a:avLst/>
            </a:prstGeom>
          </p:spPr>
        </p:pic>
        <p:sp>
          <p:nvSpPr>
            <p:cNvPr id="16" name="Text Box 21"/>
            <p:cNvSpPr txBox="1">
              <a:spLocks noChangeArrowheads="1"/>
            </p:cNvSpPr>
            <p:nvPr/>
          </p:nvSpPr>
          <p:spPr bwMode="auto">
            <a:xfrm>
              <a:off x="6917403" y="4010543"/>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3</a:t>
              </a:r>
            </a:p>
          </p:txBody>
        </p:sp>
        <p:sp>
          <p:nvSpPr>
            <p:cNvPr id="17" name="Text Box 21"/>
            <p:cNvSpPr txBox="1">
              <a:spLocks noChangeArrowheads="1"/>
            </p:cNvSpPr>
            <p:nvPr/>
          </p:nvSpPr>
          <p:spPr bwMode="auto">
            <a:xfrm>
              <a:off x="5718686" y="2405477"/>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5</a:t>
              </a:r>
            </a:p>
          </p:txBody>
        </p:sp>
      </p:grpSp>
      <p:grpSp>
        <p:nvGrpSpPr>
          <p:cNvPr id="18" name="Group 17"/>
          <p:cNvGrpSpPr/>
          <p:nvPr/>
        </p:nvGrpSpPr>
        <p:grpSpPr>
          <a:xfrm>
            <a:off x="1307676" y="5321401"/>
            <a:ext cx="5708587" cy="1079399"/>
            <a:chOff x="1331640" y="3881133"/>
            <a:chExt cx="5823957" cy="1079399"/>
          </a:xfrm>
        </p:grpSpPr>
        <p:sp>
          <p:nvSpPr>
            <p:cNvPr id="20" name="Text Box 4"/>
            <p:cNvSpPr txBox="1">
              <a:spLocks noChangeArrowheads="1"/>
            </p:cNvSpPr>
            <p:nvPr/>
          </p:nvSpPr>
          <p:spPr bwMode="auto">
            <a:xfrm>
              <a:off x="1331640" y="3881133"/>
              <a:ext cx="2187167" cy="1079399"/>
            </a:xfrm>
            <a:prstGeom prst="rect">
              <a:avLst/>
            </a:prstGeom>
            <a:solidFill>
              <a:srgbClr val="FFFFCC"/>
            </a:solidFill>
            <a:ln w="28575">
              <a:solidFill>
                <a:srgbClr val="0000FF"/>
              </a:solidFill>
              <a:miter lim="800000"/>
              <a:headEnd/>
              <a:tailEnd/>
            </a:ln>
            <a:extLst/>
          </p:spPr>
          <p:txBody>
            <a:bodyPr wrap="square" lIns="18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)('a' + </a:t>
              </a:r>
              <a:r>
                <a:rPr lang="en-US" altLang="da-DK" sz="1600" b="1" dirty="0" smtClean="0">
                  <a:solidFill>
                    <a:schemeClr val="tx1"/>
                  </a:solidFill>
                  <a:latin typeface="Courier New" pitchFamily="49" charset="0"/>
                </a:rPr>
                <a:t>3)</a:t>
              </a: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)(97 + </a:t>
              </a:r>
              <a:r>
                <a:rPr lang="en-US" altLang="da-DK" sz="1600" b="1" dirty="0" smtClean="0">
                  <a:solidFill>
                    <a:schemeClr val="tx1"/>
                  </a:solidFill>
                  <a:latin typeface="Courier New" pitchFamily="49" charset="0"/>
                </a:rPr>
                <a:t>3)</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smtClean="0">
                  <a:solidFill>
                    <a:schemeClr val="tx1"/>
                  </a:solidFill>
                  <a:latin typeface="Courier New" pitchFamily="49" charset="0"/>
                </a:rPr>
                <a:t>)(100)</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'd'</a:t>
              </a:r>
              <a:endParaRPr lang="en-US" altLang="da-DK" sz="1600" b="1" dirty="0">
                <a:solidFill>
                  <a:schemeClr val="tx1"/>
                </a:solidFill>
                <a:latin typeface="Courier New" pitchFamily="49" charset="0"/>
              </a:endParaRPr>
            </a:p>
          </p:txBody>
        </p:sp>
        <p:sp>
          <p:nvSpPr>
            <p:cNvPr id="21" name="Line 22"/>
            <p:cNvSpPr>
              <a:spLocks noChangeShapeType="1"/>
            </p:cNvSpPr>
            <p:nvPr/>
          </p:nvSpPr>
          <p:spPr bwMode="auto">
            <a:xfrm flipH="1" flipV="1">
              <a:off x="3554616" y="4289184"/>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3963295" y="4143933"/>
              <a:ext cx="26311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'a' </a:t>
              </a:r>
              <a:r>
                <a:rPr lang="da-DK" altLang="da-DK" sz="1400" b="1" dirty="0" smtClean="0">
                  <a:solidFill>
                    <a:srgbClr val="FF0000"/>
                  </a:solidFill>
                </a:rPr>
                <a:t>forfremmes til </a:t>
              </a:r>
              <a:r>
                <a:rPr lang="da-DK" altLang="da-DK" sz="1400" b="1" dirty="0">
                  <a:solidFill>
                    <a:srgbClr val="FF0000"/>
                  </a:solidFill>
                </a:rPr>
                <a:t>heltallet </a:t>
              </a:r>
              <a:r>
                <a:rPr lang="da-DK" altLang="da-DK" sz="1400" b="1" dirty="0" smtClean="0">
                  <a:solidFill>
                    <a:srgbClr val="FF0000"/>
                  </a:solidFill>
                </a:rPr>
                <a:t>97</a:t>
              </a:r>
            </a:p>
          </p:txBody>
        </p:sp>
        <p:sp>
          <p:nvSpPr>
            <p:cNvPr id="23" name="Line 22"/>
            <p:cNvSpPr>
              <a:spLocks noChangeShapeType="1"/>
            </p:cNvSpPr>
            <p:nvPr/>
          </p:nvSpPr>
          <p:spPr bwMode="auto">
            <a:xfrm flipH="1" flipV="1">
              <a:off x="3554616" y="4783451"/>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3990029" y="4634695"/>
              <a:ext cx="316556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100 begrænses til char værdien 'd'</a:t>
              </a:r>
            </a:p>
          </p:txBody>
        </p:sp>
      </p:grpSp>
      <p:sp>
        <p:nvSpPr>
          <p:cNvPr id="15" name="Oval 14"/>
          <p:cNvSpPr/>
          <p:nvPr/>
        </p:nvSpPr>
        <p:spPr bwMode="auto">
          <a:xfrm>
            <a:off x="7491655" y="23220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5849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Udskrift af tabeller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41</a:t>
            </a:fld>
            <a:endParaRPr lang="da-DK" altLang="da-DK" dirty="0"/>
          </a:p>
        </p:txBody>
      </p:sp>
      <p:sp>
        <p:nvSpPr>
          <p:cNvPr id="7" name="Rectangle 3"/>
          <p:cNvSpPr txBox="1">
            <a:spLocks noChangeArrowheads="1"/>
          </p:cNvSpPr>
          <p:nvPr/>
        </p:nvSpPr>
        <p:spPr bwMode="auto">
          <a:xfrm>
            <a:off x="427628" y="1124744"/>
            <a:ext cx="8465854" cy="72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Når man skal udskrive tabeller som nedenstående, kan det være hensigtsmæssigt at bruge </a:t>
            </a:r>
            <a:r>
              <a:rPr lang="da-DK" altLang="da-DK" sz="2000" kern="0" dirty="0" smtClean="0">
                <a:solidFill>
                  <a:srgbClr val="008000"/>
                </a:solidFill>
                <a:ea typeface="ＭＳ Ｐゴシック" pitchFamily="34" charset="-128"/>
              </a:rPr>
              <a:t>format</a:t>
            </a:r>
            <a:r>
              <a:rPr lang="da-DK" altLang="da-DK" sz="2000" kern="0" dirty="0" smtClean="0">
                <a:ea typeface="ＭＳ Ｐゴシック" pitchFamily="34" charset="-128"/>
              </a:rPr>
              <a:t> metoden (i stedet for </a:t>
            </a:r>
            <a:r>
              <a:rPr lang="da-DK" altLang="da-DK" sz="2000" kern="0" dirty="0" err="1" smtClean="0">
                <a:ea typeface="ＭＳ Ｐゴシック" pitchFamily="34" charset="-128"/>
              </a:rPr>
              <a:t>println</a:t>
            </a:r>
            <a:r>
              <a:rPr lang="da-DK" altLang="da-DK" sz="2000" kern="0" dirty="0" smtClean="0">
                <a:ea typeface="ＭＳ Ｐゴシック" pitchFamily="34" charset="-128"/>
              </a:rPr>
              <a:t>)</a:t>
            </a:r>
          </a:p>
        </p:txBody>
      </p:sp>
      <p:sp>
        <p:nvSpPr>
          <p:cNvPr id="8" name="Rectangle 7"/>
          <p:cNvSpPr/>
          <p:nvPr/>
        </p:nvSpPr>
        <p:spPr bwMode="auto">
          <a:xfrm>
            <a:off x="865552" y="1847768"/>
            <a:ext cx="7619720" cy="637918"/>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fr-FR" sz="1800" b="1" kern="0" spc="-150" dirty="0" err="1">
                <a:solidFill>
                  <a:schemeClr val="tx1"/>
                </a:solidFill>
                <a:latin typeface="Courier New" panose="02070309020205020404" pitchFamily="49" charset="0"/>
                <a:cs typeface="Courier New" panose="02070309020205020404" pitchFamily="49" charset="0"/>
              </a:rPr>
              <a:t>System.out.format</a:t>
            </a:r>
            <a:r>
              <a:rPr lang="fr-FR" sz="1800" b="1" kern="0" spc="-150" dirty="0" smtClean="0">
                <a:solidFill>
                  <a:schemeClr val="tx1"/>
                </a:solidFill>
                <a:latin typeface="Courier New" panose="02070309020205020404" pitchFamily="49" charset="0"/>
                <a:cs typeface="Courier New" panose="02070309020205020404" pitchFamily="49" charset="0"/>
              </a:rPr>
              <a:t>(</a:t>
            </a:r>
            <a:r>
              <a:rPr lang="fr-FR" sz="1800" b="1" kern="0" spc="-150" dirty="0" smtClean="0">
                <a:solidFill>
                  <a:srgbClr val="008000"/>
                </a:solidFill>
                <a:latin typeface="Courier New" panose="02070309020205020404" pitchFamily="49" charset="0"/>
                <a:cs typeface="Courier New" panose="02070309020205020404" pitchFamily="49" charset="0"/>
              </a:rPr>
              <a:t>"%6d  %,12d   %,10d   %,12d %</a:t>
            </a:r>
            <a:r>
              <a:rPr lang="fr-FR" sz="1800" b="1" kern="0" spc="-150" dirty="0">
                <a:solidFill>
                  <a:srgbClr val="008000"/>
                </a:solidFill>
                <a:latin typeface="Courier New" panose="02070309020205020404" pitchFamily="49" charset="0"/>
                <a:cs typeface="Courier New" panose="02070309020205020404" pitchFamily="49" charset="0"/>
              </a:rPr>
              <a:t>n"</a:t>
            </a:r>
            <a:r>
              <a:rPr lang="fr-FR" sz="1800" b="1" kern="0" spc="-150" dirty="0">
                <a:solidFill>
                  <a:schemeClr val="tx1"/>
                </a:solidFill>
                <a:latin typeface="Courier New" panose="02070309020205020404" pitchFamily="49" charset="0"/>
                <a:cs typeface="Courier New" panose="02070309020205020404" pitchFamily="49" charset="0"/>
              </a:rPr>
              <a:t>,</a:t>
            </a:r>
          </a:p>
          <a:p>
            <a:r>
              <a:rPr lang="fr-FR" sz="1800" b="1" kern="0" spc="-150" dirty="0" smtClean="0">
                <a:solidFill>
                  <a:schemeClr val="tx1"/>
                </a:solidFill>
                <a:latin typeface="Courier New" panose="02070309020205020404" pitchFamily="49" charset="0"/>
                <a:cs typeface="Courier New" panose="02070309020205020404" pitchFamily="49" charset="0"/>
              </a:rPr>
              <a:t>  </a:t>
            </a:r>
            <a:r>
              <a:rPr lang="fr-FR" sz="1800" b="1" kern="0" spc="-150" dirty="0" err="1" smtClean="0">
                <a:solidFill>
                  <a:schemeClr val="tx1"/>
                </a:solidFill>
                <a:latin typeface="Courier New" panose="02070309020205020404" pitchFamily="49" charset="0"/>
                <a:cs typeface="Courier New" panose="02070309020205020404" pitchFamily="49" charset="0"/>
              </a:rPr>
              <a:t>noOfQueens</a:t>
            </a:r>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 duration,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/duration);</a:t>
            </a:r>
            <a:endParaRPr lang="da-DK" sz="1800" b="1" kern="0" spc="-150" dirty="0" smtClean="0">
              <a:solidFill>
                <a:schemeClr val="tx1"/>
              </a:solidFill>
              <a:latin typeface="Courier New" panose="02070309020205020404" pitchFamily="49" charset="0"/>
              <a:cs typeface="Courier New" panose="02070309020205020404" pitchFamily="49" charset="0"/>
            </a:endParaRPr>
          </a:p>
        </p:txBody>
      </p:sp>
      <p:sp>
        <p:nvSpPr>
          <p:cNvPr id="10" name="Rectangle 3"/>
          <p:cNvSpPr txBox="1">
            <a:spLocks noChangeArrowheads="1"/>
          </p:cNvSpPr>
          <p:nvPr/>
        </p:nvSpPr>
        <p:spPr bwMode="auto">
          <a:xfrm>
            <a:off x="518208" y="2636912"/>
            <a:ext cx="8158248"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Format metoden tager et variabelt antal parametre</a:t>
            </a:r>
          </a:p>
          <a:p>
            <a:pPr lvl="1">
              <a:spcBef>
                <a:spcPts val="400"/>
              </a:spcBef>
            </a:pPr>
            <a:r>
              <a:rPr lang="da-DK" altLang="da-DK" sz="1600" kern="0" dirty="0">
                <a:ea typeface="ＭＳ Ｐゴシック" pitchFamily="34" charset="-128"/>
              </a:rPr>
              <a:t>Første </a:t>
            </a:r>
            <a:r>
              <a:rPr lang="da-DK" altLang="da-DK" sz="1600" kern="0" dirty="0" smtClean="0">
                <a:ea typeface="ＭＳ Ｐゴシック" pitchFamily="34" charset="-128"/>
              </a:rPr>
              <a:t>parameter angiver formatet af den tekststreng, der skal udskrives, mens de øvrige parametre angiver de værdier, der skal indsættes i tekststrengen (konverteres til et Object array)</a:t>
            </a:r>
          </a:p>
          <a:p>
            <a:pPr lvl="1">
              <a:spcBef>
                <a:spcPts val="400"/>
              </a:spcBef>
            </a:pPr>
            <a:r>
              <a:rPr lang="da-DK" altLang="da-DK" sz="1600" kern="0" dirty="0" smtClean="0">
                <a:ea typeface="ＭＳ Ｐゴシック" pitchFamily="34" charset="-128"/>
              </a:rPr>
              <a:t>Format parameteren indeholder nogle </a:t>
            </a:r>
            <a:r>
              <a:rPr lang="da-DK" altLang="da-DK" sz="1600" b="1" kern="0" dirty="0" smtClean="0">
                <a:solidFill>
                  <a:srgbClr val="008000"/>
                </a:solidFill>
                <a:ea typeface="ＭＳ Ｐゴシック" pitchFamily="34" charset="-128"/>
              </a:rPr>
              <a:t>format </a:t>
            </a:r>
            <a:r>
              <a:rPr lang="da-DK" altLang="da-DK" sz="1600" b="1" kern="0" dirty="0" err="1" smtClean="0">
                <a:solidFill>
                  <a:srgbClr val="008000"/>
                </a:solidFill>
                <a:ea typeface="ＭＳ Ｐゴシック" pitchFamily="34" charset="-128"/>
              </a:rPr>
              <a:t>specifiers</a:t>
            </a:r>
            <a:endParaRPr lang="da-DK" altLang="da-DK" sz="1600" kern="0" dirty="0">
              <a:ea typeface="ＭＳ Ｐゴシック" pitchFamily="34" charset="-128"/>
            </a:endParaRPr>
          </a:p>
          <a:p>
            <a:pPr lvl="1">
              <a:spcBef>
                <a:spcPts val="400"/>
              </a:spcBef>
            </a:pPr>
            <a:r>
              <a:rPr lang="da-DK" altLang="da-DK" sz="1600" kern="0" dirty="0" smtClean="0">
                <a:ea typeface="ＭＳ Ｐゴシック" pitchFamily="34" charset="-128"/>
              </a:rPr>
              <a:t>F.eks. angiver </a:t>
            </a:r>
            <a:r>
              <a:rPr lang="da-DK" altLang="da-DK" sz="1600" b="1" kern="0" dirty="0" smtClean="0">
                <a:solidFill>
                  <a:srgbClr val="008000"/>
                </a:solidFill>
                <a:ea typeface="ＭＳ Ｐゴシック" pitchFamily="34" charset="-128"/>
              </a:rPr>
              <a:t>%,12d</a:t>
            </a:r>
            <a:r>
              <a:rPr lang="da-DK" altLang="da-DK" sz="1600" kern="0" dirty="0" smtClean="0">
                <a:ea typeface="ＭＳ Ｐゴシック" pitchFamily="34" charset="-128"/>
              </a:rPr>
              <a:t>, at der på dette</a:t>
            </a:r>
            <a:br>
              <a:rPr lang="da-DK" altLang="da-DK" sz="1600" kern="0" dirty="0" smtClean="0">
                <a:ea typeface="ＭＳ Ｐゴシック" pitchFamily="34" charset="-128"/>
              </a:rPr>
            </a:br>
            <a:r>
              <a:rPr lang="da-DK" altLang="da-DK" sz="1600" kern="0" dirty="0" smtClean="0">
                <a:ea typeface="ＭＳ Ｐゴシック" pitchFamily="34" charset="-128"/>
              </a:rPr>
              <a:t>sted, skal udskrives et heltal, der skal</a:t>
            </a:r>
            <a:br>
              <a:rPr lang="da-DK" altLang="da-DK" sz="1600" kern="0" dirty="0" smtClean="0">
                <a:ea typeface="ＭＳ Ｐゴシック" pitchFamily="34" charset="-128"/>
              </a:rPr>
            </a:br>
            <a:r>
              <a:rPr lang="da-DK" altLang="da-DK" sz="1600" kern="0" dirty="0" smtClean="0">
                <a:ea typeface="ＭＳ Ｐゴシック" pitchFamily="34" charset="-128"/>
              </a:rPr>
              <a:t>fylde 12 tegn med et komma indsat</a:t>
            </a:r>
            <a:br>
              <a:rPr lang="da-DK" altLang="da-DK" sz="1600" kern="0" dirty="0" smtClean="0">
                <a:ea typeface="ＭＳ Ｐゴシック" pitchFamily="34" charset="-128"/>
              </a:rPr>
            </a:br>
            <a:r>
              <a:rPr lang="da-DK" altLang="da-DK" sz="1600" kern="0" dirty="0" smtClean="0">
                <a:ea typeface="ＭＳ Ｐゴシック" pitchFamily="34" charset="-128"/>
              </a:rPr>
              <a:t>for hvert tredje</a:t>
            </a:r>
          </a:p>
          <a:p>
            <a:pPr lvl="1">
              <a:spcBef>
                <a:spcPts val="400"/>
              </a:spcBef>
            </a:pPr>
            <a:r>
              <a:rPr lang="da-DK" altLang="da-DK" sz="1600" kern="0" dirty="0" smtClean="0">
                <a:ea typeface="ＭＳ Ｐゴシック" pitchFamily="34" charset="-128"/>
              </a:rPr>
              <a:t>%n angiver linjeskift (new line)</a:t>
            </a:r>
          </a:p>
          <a:p>
            <a:pPr lvl="1">
              <a:spcBef>
                <a:spcPts val="400"/>
              </a:spcBef>
            </a:pPr>
            <a:r>
              <a:rPr lang="da-DK" altLang="da-DK" sz="1600" kern="0" dirty="0" smtClean="0">
                <a:ea typeface="ＭＳ Ｐゴシック" pitchFamily="34" charset="-128"/>
              </a:rPr>
              <a:t>Der er tilsvarende format </a:t>
            </a:r>
            <a:r>
              <a:rPr lang="da-DK" altLang="da-DK" sz="1600" kern="0" dirty="0" err="1" smtClean="0">
                <a:ea typeface="ＭＳ Ｐゴシック" pitchFamily="34" charset="-128"/>
              </a:rPr>
              <a:t>specifiers</a:t>
            </a:r>
            <a:r>
              <a:rPr lang="da-DK" altLang="da-DK" sz="1600" kern="0" dirty="0" smtClean="0">
                <a:ea typeface="ＭＳ Ｐゴシック" pitchFamily="34" charset="-128"/>
              </a:rPr>
              <a:t/>
            </a:r>
            <a:br>
              <a:rPr lang="da-DK" altLang="da-DK" sz="1600" kern="0" dirty="0" smtClean="0">
                <a:ea typeface="ＭＳ Ｐゴシック" pitchFamily="34" charset="-128"/>
              </a:rPr>
            </a:br>
            <a:r>
              <a:rPr lang="da-DK" altLang="da-DK" sz="1600" kern="0" dirty="0" smtClean="0">
                <a:ea typeface="ＭＳ Ｐゴシック" pitchFamily="34" charset="-128"/>
              </a:rPr>
              <a:t>for reelle tal, datoer og tidspunkter</a:t>
            </a:r>
          </a:p>
          <a:p>
            <a:pPr lvl="1">
              <a:spcBef>
                <a:spcPts val="2400"/>
              </a:spcBef>
            </a:pPr>
            <a:r>
              <a:rPr lang="da-DK" altLang="da-DK" sz="1600" kern="0" dirty="0" smtClean="0">
                <a:ea typeface="ＭＳ Ｐゴシック" pitchFamily="34" charset="-128"/>
              </a:rPr>
              <a:t>Detaljer </a:t>
            </a:r>
            <a:r>
              <a:rPr lang="da-DK" altLang="da-DK" sz="1600" kern="0" dirty="0">
                <a:ea typeface="ＭＳ Ｐゴシック" pitchFamily="34" charset="-128"/>
              </a:rPr>
              <a:t>kan ses på:</a:t>
            </a:r>
            <a:br>
              <a:rPr lang="da-DK" altLang="da-DK" sz="1600" kern="0" dirty="0">
                <a:ea typeface="ＭＳ Ｐゴシック" pitchFamily="34" charset="-128"/>
              </a:rPr>
            </a:br>
            <a:r>
              <a:rPr lang="da-DK" altLang="da-DK" sz="1600" kern="0" dirty="0">
                <a:ea typeface="ＭＳ Ｐゴシック" pitchFamily="34" charset="-128"/>
              </a:rPr>
              <a:t>https://</a:t>
            </a:r>
            <a:r>
              <a:rPr lang="da-DK" altLang="da-DK" sz="1600" kern="0" dirty="0" smtClean="0">
                <a:ea typeface="ＭＳ Ｐゴシック" pitchFamily="34" charset="-128"/>
              </a:rPr>
              <a:t>docs.oracle.com/javase/tutorial/java/data/numberformat.html   </a:t>
            </a:r>
            <a:r>
              <a:rPr lang="da-DK" altLang="da-DK" sz="1600" kern="0" dirty="0" smtClean="0">
                <a:ea typeface="ＭＳ Ｐゴシック" pitchFamily="34" charset="-128"/>
                <a:hlinkClick r:id="rId3"/>
              </a:rPr>
              <a:t>Link</a:t>
            </a:r>
            <a:endParaRPr lang="da-DK" altLang="da-DK" sz="1600" kern="0" dirty="0">
              <a:ea typeface="ＭＳ Ｐゴシック" pitchFamily="34" charset="-128"/>
            </a:endParaRPr>
          </a:p>
        </p:txBody>
      </p:sp>
      <p:grpSp>
        <p:nvGrpSpPr>
          <p:cNvPr id="3" name="Group 2"/>
          <p:cNvGrpSpPr/>
          <p:nvPr/>
        </p:nvGrpSpPr>
        <p:grpSpPr>
          <a:xfrm>
            <a:off x="4849817" y="4050177"/>
            <a:ext cx="4019863" cy="2300747"/>
            <a:chOff x="4849817" y="4050177"/>
            <a:chExt cx="4019863" cy="2300747"/>
          </a:xfrm>
        </p:grpSpPr>
        <p:pic>
          <p:nvPicPr>
            <p:cNvPr id="9" name="Picture 8"/>
            <p:cNvPicPr/>
            <p:nvPr/>
          </p:nvPicPr>
          <p:blipFill>
            <a:blip r:embed="rId4"/>
            <a:stretch>
              <a:fillRect/>
            </a:stretch>
          </p:blipFill>
          <p:spPr>
            <a:xfrm>
              <a:off x="4849817" y="4050177"/>
              <a:ext cx="4019863" cy="2300747"/>
            </a:xfrm>
            <a:prstGeom prst="rect">
              <a:avLst/>
            </a:prstGeom>
          </p:spPr>
        </p:pic>
        <p:sp>
          <p:nvSpPr>
            <p:cNvPr id="11" name="Rectangle 10"/>
            <p:cNvSpPr>
              <a:spLocks noChangeArrowheads="1"/>
            </p:cNvSpPr>
            <p:nvPr/>
          </p:nvSpPr>
          <p:spPr bwMode="auto">
            <a:xfrm>
              <a:off x="5586153" y="4771505"/>
              <a:ext cx="864523" cy="12053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Tree>
    <p:extLst>
      <p:ext uri="{BB962C8B-B14F-4D97-AF65-F5344CB8AC3E}">
        <p14:creationId xmlns:p14="http://schemas.microsoft.com/office/powerpoint/2010/main" val="40580984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49685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42</a:t>
            </a:fld>
            <a:endParaRPr lang="da-DK" altLang="da-DK" dirty="0"/>
          </a:p>
        </p:txBody>
      </p:sp>
      <p:sp>
        <p:nvSpPr>
          <p:cNvPr id="5" name="Rectangle 3"/>
          <p:cNvSpPr txBox="1">
            <a:spLocks noChangeArrowheads="1"/>
          </p:cNvSpPr>
          <p:nvPr/>
        </p:nvSpPr>
        <p:spPr bwMode="auto">
          <a:xfrm>
            <a:off x="383717" y="1010469"/>
            <a:ext cx="8465854"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Arrays</a:t>
            </a:r>
          </a:p>
          <a:p>
            <a:pPr lvl="1">
              <a:spcBef>
                <a:spcPts val="300"/>
              </a:spcBef>
            </a:pPr>
            <a:r>
              <a:rPr lang="da-DK" altLang="da-DK" sz="1800" kern="0" dirty="0" smtClean="0">
                <a:ea typeface="ＭＳ Ｐゴシック" pitchFamily="34" charset="-128"/>
              </a:rPr>
              <a:t>Objektsamlinger med et fast antal elementer</a:t>
            </a:r>
          </a:p>
          <a:p>
            <a:pPr lvl="1">
              <a:spcBef>
                <a:spcPts val="300"/>
              </a:spcBef>
            </a:pPr>
            <a:r>
              <a:rPr lang="da-DK" altLang="da-DK" sz="1800" kern="0" spc="-60" dirty="0" smtClean="0">
                <a:ea typeface="ＭＳ Ｐゴシック" pitchFamily="34" charset="-128"/>
              </a:rPr>
              <a:t>Velkendt fra mange andre programmeringssprog</a:t>
            </a:r>
          </a:p>
          <a:p>
            <a:pPr>
              <a:spcBef>
                <a:spcPts val="800"/>
              </a:spcBef>
            </a:pPr>
            <a:r>
              <a:rPr lang="da-DK" altLang="da-DK" sz="2000" kern="0" dirty="0">
                <a:ea typeface="ＭＳ Ｐゴシック" pitchFamily="34" charset="-128"/>
              </a:rPr>
              <a:t>Brug af Java uden BlueJ</a:t>
            </a:r>
          </a:p>
          <a:p>
            <a:pPr lvl="1">
              <a:spcBef>
                <a:spcPts val="300"/>
              </a:spcBef>
            </a:pPr>
            <a:r>
              <a:rPr lang="da-DK" altLang="da-DK" sz="1800" kern="0" spc="-30" dirty="0">
                <a:ea typeface="ＭＳ Ｐゴシック" pitchFamily="34" charset="-128"/>
              </a:rPr>
              <a:t>Start af Java fra konsolvindue via </a:t>
            </a:r>
            <a:r>
              <a:rPr lang="da-DK" altLang="da-DK" sz="1800" kern="0" spc="-30" dirty="0" err="1">
                <a:ea typeface="ＭＳ Ｐゴシック" pitchFamily="34" charset="-128"/>
              </a:rPr>
              <a:t>main</a:t>
            </a:r>
            <a:r>
              <a:rPr lang="da-DK" altLang="da-DK" sz="1800" kern="0" spc="-30" dirty="0">
                <a:ea typeface="ＭＳ Ｐゴシック" pitchFamily="34" charset="-128"/>
              </a:rPr>
              <a:t> metode</a:t>
            </a:r>
          </a:p>
          <a:p>
            <a:pPr>
              <a:spcBef>
                <a:spcPts val="800"/>
              </a:spcBef>
            </a:pPr>
            <a:r>
              <a:rPr lang="da-DK" altLang="da-DK" sz="2000" kern="0" dirty="0" smtClean="0">
                <a:ea typeface="ＭＳ Ｐゴシック" pitchFamily="34" charset="-128"/>
              </a:rPr>
              <a:t>Principper for design af klasser</a:t>
            </a:r>
          </a:p>
          <a:p>
            <a:pPr lvl="1">
              <a:spcBef>
                <a:spcPts val="300"/>
              </a:spcBef>
            </a:pPr>
            <a:r>
              <a:rPr lang="da-DK" altLang="da-DK" sz="1800" kern="0" spc="-50" dirty="0" smtClean="0">
                <a:ea typeface="ＭＳ Ｐゴシック" pitchFamily="34" charset="-128"/>
              </a:rPr>
              <a:t>Undgå dublering af kode (</a:t>
            </a:r>
            <a:r>
              <a:rPr lang="en-GB" altLang="da-DK" sz="1800" kern="0" spc="-50" dirty="0" smtClean="0">
                <a:ea typeface="ＭＳ Ｐゴシック" pitchFamily="34" charset="-128"/>
              </a:rPr>
              <a:t>code duplication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Løs kobling mellem klasserne (</a:t>
            </a:r>
            <a:r>
              <a:rPr lang="en-GB" altLang="da-DK" sz="1800" kern="0" spc="-50" dirty="0" smtClean="0">
                <a:ea typeface="ＭＳ Ｐゴシック" pitchFamily="34" charset="-128"/>
              </a:rPr>
              <a:t>loose coupling</a:t>
            </a:r>
            <a:r>
              <a:rPr lang="da-DK" altLang="da-DK" sz="1800" kern="0" spc="-50" dirty="0" smtClean="0">
                <a:ea typeface="ＭＳ Ｐゴシック" pitchFamily="34" charset="-128"/>
              </a:rPr>
              <a:t>)</a:t>
            </a:r>
          </a:p>
          <a:p>
            <a:pPr lvl="1">
              <a:spcBef>
                <a:spcPts val="300"/>
              </a:spcBef>
            </a:pPr>
            <a:r>
              <a:rPr lang="da-DK" altLang="da-DK" sz="1800" kern="0" spc="-80" dirty="0" smtClean="0">
                <a:ea typeface="ＭＳ Ｐゴシック" pitchFamily="34" charset="-128"/>
              </a:rPr>
              <a:t>Sammenhængende klasser og metoder (</a:t>
            </a:r>
            <a:r>
              <a:rPr lang="en-GB" altLang="da-DK" sz="1800" kern="0" spc="-80" dirty="0" smtClean="0">
                <a:ea typeface="ＭＳ Ｐゴシック" pitchFamily="34" charset="-128"/>
              </a:rPr>
              <a:t>cohesion</a:t>
            </a:r>
            <a:r>
              <a:rPr lang="da-DK" altLang="da-DK" sz="1800" kern="0" spc="-80" dirty="0" smtClean="0">
                <a:ea typeface="ＭＳ Ｐゴシック" pitchFamily="34" charset="-128"/>
              </a:rPr>
              <a:t>)</a:t>
            </a:r>
          </a:p>
          <a:p>
            <a:pPr lvl="1">
              <a:spcBef>
                <a:spcPts val="300"/>
              </a:spcBef>
            </a:pPr>
            <a:r>
              <a:rPr lang="da-DK" altLang="da-DK" sz="1800" kern="0" spc="-50" dirty="0" smtClean="0">
                <a:ea typeface="ＭＳ Ｐゴシック" pitchFamily="34" charset="-128"/>
              </a:rPr>
              <a:t>Ansvarsfuldt design (</a:t>
            </a:r>
            <a:r>
              <a:rPr lang="en-GB" altLang="da-DK" sz="1800" kern="0" spc="-50" dirty="0" smtClean="0">
                <a:ea typeface="ＭＳ Ｐゴシック" pitchFamily="34" charset="-128"/>
              </a:rPr>
              <a:t>responsibility-driven design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Tænk fremad (</a:t>
            </a:r>
            <a:r>
              <a:rPr lang="en-GB" altLang="da-DK" sz="1800" kern="0" spc="-50" dirty="0" smtClean="0">
                <a:ea typeface="ＭＳ Ｐゴシック" pitchFamily="34" charset="-128"/>
              </a:rPr>
              <a:t>think ahead</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Regelmæssig omstrukturering (refaktorering)</a:t>
            </a:r>
          </a:p>
          <a:p>
            <a:pPr>
              <a:spcBef>
                <a:spcPts val="800"/>
              </a:spcBef>
            </a:pPr>
            <a:r>
              <a:rPr lang="da-DK" altLang="da-DK" sz="2000" dirty="0">
                <a:ea typeface="ＭＳ Ｐゴシック" pitchFamily="34" charset="-128"/>
              </a:rPr>
              <a:t>Mundtlig præsentation</a:t>
            </a:r>
          </a:p>
          <a:p>
            <a:pPr lvl="1">
              <a:spcBef>
                <a:spcPts val="300"/>
              </a:spcBef>
            </a:pPr>
            <a:r>
              <a:rPr lang="da-DK" altLang="da-DK" sz="1800" dirty="0">
                <a:ea typeface="ＭＳ Ｐゴシック" pitchFamily="34" charset="-128"/>
              </a:rPr>
              <a:t>Kan som alt andet </a:t>
            </a:r>
            <a:r>
              <a:rPr lang="da-DK" altLang="da-DK" sz="1800" dirty="0" smtClean="0">
                <a:ea typeface="ＭＳ Ｐゴシック" pitchFamily="34" charset="-128"/>
              </a:rPr>
              <a:t>trænes – de </a:t>
            </a:r>
            <a:r>
              <a:rPr lang="da-DK" altLang="da-DK" sz="1800" dirty="0">
                <a:ea typeface="ＭＳ Ｐゴシック" pitchFamily="34" charset="-128"/>
              </a:rPr>
              <a:t>næste </a:t>
            </a:r>
            <a:r>
              <a:rPr lang="da-DK" altLang="da-DK" sz="1800" dirty="0" smtClean="0">
                <a:ea typeface="ＭＳ Ｐゴシック" pitchFamily="34" charset="-128"/>
              </a:rPr>
              <a:t>uger </a:t>
            </a:r>
            <a:r>
              <a:rPr lang="da-DK" altLang="da-DK" sz="1800" dirty="0">
                <a:ea typeface="ＭＳ Ｐゴシック" pitchFamily="34" charset="-128"/>
              </a:rPr>
              <a:t>vil vi </a:t>
            </a:r>
            <a:r>
              <a:rPr lang="da-DK" altLang="da-DK" sz="1800" dirty="0" smtClean="0">
                <a:ea typeface="ＭＳ Ｐゴシック" pitchFamily="34" charset="-128"/>
              </a:rPr>
              <a:t>træne </a:t>
            </a:r>
            <a:r>
              <a:rPr lang="da-DK" altLang="da-DK" sz="1800" dirty="0">
                <a:ea typeface="ＭＳ Ｐゴシック" pitchFamily="34" charset="-128"/>
              </a:rPr>
              <a:t>systematisk</a:t>
            </a:r>
          </a:p>
          <a:p>
            <a:pPr lvl="1">
              <a:spcBef>
                <a:spcPts val="300"/>
              </a:spcBef>
            </a:pPr>
            <a:r>
              <a:rPr lang="da-DK" altLang="da-DK" sz="1800" dirty="0">
                <a:ea typeface="ＭＳ Ｐゴシック" pitchFamily="34" charset="-128"/>
              </a:rPr>
              <a:t>Vi vil fokusere på mundtlig </a:t>
            </a:r>
            <a:r>
              <a:rPr lang="da-DK" altLang="da-DK" sz="1800" dirty="0" smtClean="0">
                <a:ea typeface="ＭＳ Ｐゴシック" pitchFamily="34" charset="-128"/>
              </a:rPr>
              <a:t>eksamen, men det, som I lærer, </a:t>
            </a:r>
            <a:r>
              <a:rPr lang="da-DK" altLang="da-DK" sz="1800" dirty="0">
                <a:ea typeface="ＭＳ Ｐゴシック" pitchFamily="34" charset="-128"/>
              </a:rPr>
              <a:t>vil også være </a:t>
            </a:r>
            <a:r>
              <a:rPr lang="da-DK" altLang="da-DK" sz="1800" dirty="0" smtClean="0">
                <a:ea typeface="ＭＳ Ｐゴシック" pitchFamily="34" charset="-128"/>
              </a:rPr>
              <a:t>nyttigt i </a:t>
            </a:r>
            <a:r>
              <a:rPr lang="da-DK" altLang="da-DK" sz="1800" dirty="0">
                <a:ea typeface="ＭＳ Ｐゴシック" pitchFamily="34" charset="-128"/>
              </a:rPr>
              <a:t>mange andre </a:t>
            </a:r>
            <a:r>
              <a:rPr lang="da-DK" altLang="da-DK" sz="1800" dirty="0" smtClean="0">
                <a:ea typeface="ＭＳ Ｐゴシック" pitchFamily="34" charset="-128"/>
              </a:rPr>
              <a:t>situationer</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106" charset="-128"/>
              </a:rPr>
              <a:t>Afleveringsopgave: Dronninger (Queens)</a:t>
            </a:r>
            <a:endParaRPr lang="da-DK" altLang="da-DK" b="1" dirty="0">
              <a:solidFill>
                <a:srgbClr val="A50021"/>
              </a:solidFill>
              <a:ea typeface="ＭＳ Ｐゴシック" pitchFamily="34" charset="-128"/>
              <a:cs typeface="ＭＳ Ｐゴシック" pitchFamily="-106" charset="-128"/>
            </a:endParaRPr>
          </a:p>
        </p:txBody>
      </p:sp>
      <p:sp>
        <p:nvSpPr>
          <p:cNvPr id="7" name="Text Box 5"/>
          <p:cNvSpPr txBox="1">
            <a:spLocks noChangeArrowheads="1"/>
          </p:cNvSpPr>
          <p:nvPr/>
        </p:nvSpPr>
        <p:spPr bwMode="auto">
          <a:xfrm>
            <a:off x="6014646" y="620688"/>
            <a:ext cx="2982139" cy="1682512"/>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dirty="0" smtClean="0"/>
              <a:t>Dronningeopgaven er større og mere kompleks end de opgaver, som I hidtil har løst</a:t>
            </a:r>
          </a:p>
          <a:p>
            <a:pPr>
              <a:spcBef>
                <a:spcPts val="300"/>
              </a:spcBef>
            </a:pPr>
            <a:r>
              <a:rPr lang="da-DK" altLang="da-DK" dirty="0" smtClean="0"/>
              <a:t>Via webboardet kan I få hurtig hjælp</a:t>
            </a:r>
          </a:p>
          <a:p>
            <a:pPr>
              <a:spcBef>
                <a:spcPts val="300"/>
              </a:spcBef>
            </a:pPr>
            <a:r>
              <a:rPr lang="da-DK" altLang="da-DK" dirty="0" smtClean="0"/>
              <a:t>I må meget gerne svare på hinandens postings</a:t>
            </a:r>
          </a:p>
          <a:p>
            <a:pPr>
              <a:spcBef>
                <a:spcPts val="300"/>
              </a:spcBef>
            </a:pPr>
            <a:r>
              <a:rPr lang="da-DK" altLang="da-DK" dirty="0" smtClean="0"/>
              <a:t>Man kan poste anonymt, hvis man ønsker det</a:t>
            </a:r>
            <a:endParaRPr lang="da-DK" altLang="da-DK" dirty="0"/>
          </a:p>
        </p:txBody>
      </p:sp>
      <p:sp>
        <p:nvSpPr>
          <p:cNvPr id="6" name="Text Box 5"/>
          <p:cNvSpPr txBox="1">
            <a:spLocks noChangeArrowheads="1"/>
          </p:cNvSpPr>
          <p:nvPr/>
        </p:nvSpPr>
        <p:spPr bwMode="auto">
          <a:xfrm>
            <a:off x="6014645" y="2492896"/>
            <a:ext cx="2982139" cy="1695336"/>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dirty="0" smtClean="0"/>
              <a:t>Studiecaféen er </a:t>
            </a:r>
            <a:r>
              <a:rPr lang="da-DK" dirty="0"/>
              <a:t>bemandet med </a:t>
            </a:r>
            <a:r>
              <a:rPr lang="da-DK" dirty="0" smtClean="0"/>
              <a:t>en instruktor </a:t>
            </a:r>
            <a:r>
              <a:rPr lang="da-DK" dirty="0"/>
              <a:t>fra </a:t>
            </a:r>
            <a:r>
              <a:rPr lang="da-DK" dirty="0" smtClean="0"/>
              <a:t>kurset </a:t>
            </a:r>
            <a:r>
              <a:rPr lang="da-DK" dirty="0"/>
              <a:t>på følgende tidspunkter:</a:t>
            </a:r>
          </a:p>
          <a:p>
            <a:pPr>
              <a:spcBef>
                <a:spcPts val="200"/>
              </a:spcBef>
            </a:pPr>
            <a:r>
              <a:rPr lang="da-DK" dirty="0"/>
              <a:t>Mandag kl. </a:t>
            </a:r>
            <a:r>
              <a:rPr lang="da-DK" dirty="0" smtClean="0"/>
              <a:t>12-14</a:t>
            </a:r>
            <a:endParaRPr lang="da-DK" dirty="0"/>
          </a:p>
          <a:p>
            <a:pPr>
              <a:spcBef>
                <a:spcPts val="200"/>
              </a:spcBef>
            </a:pPr>
            <a:r>
              <a:rPr lang="da-DK" dirty="0"/>
              <a:t>Tirsdag kl. </a:t>
            </a:r>
            <a:r>
              <a:rPr lang="da-DK" dirty="0" smtClean="0"/>
              <a:t>16-18</a:t>
            </a:r>
            <a:endParaRPr lang="da-DK" dirty="0"/>
          </a:p>
          <a:p>
            <a:pPr>
              <a:spcBef>
                <a:spcPts val="200"/>
              </a:spcBef>
            </a:pPr>
            <a:r>
              <a:rPr lang="da-DK" dirty="0"/>
              <a:t>Onsdag kl. 11-13</a:t>
            </a:r>
          </a:p>
          <a:p>
            <a:pPr>
              <a:spcBef>
                <a:spcPts val="200"/>
              </a:spcBef>
            </a:pPr>
            <a:r>
              <a:rPr lang="da-DK" dirty="0"/>
              <a:t>Torsdag kl. </a:t>
            </a:r>
            <a:r>
              <a:rPr lang="da-DK" dirty="0" smtClean="0"/>
              <a:t>8-10</a:t>
            </a:r>
            <a:endParaRPr lang="da-DK" dirty="0"/>
          </a:p>
          <a:p>
            <a:pPr>
              <a:spcBef>
                <a:spcPts val="200"/>
              </a:spcBef>
            </a:pPr>
            <a:r>
              <a:rPr lang="da-DK" dirty="0"/>
              <a:t>Fredag kl. 10-12</a:t>
            </a:r>
          </a:p>
        </p:txBody>
      </p:sp>
      <p:sp>
        <p:nvSpPr>
          <p:cNvPr id="8" name="Text Box 5"/>
          <p:cNvSpPr txBox="1">
            <a:spLocks noChangeArrowheads="1"/>
          </p:cNvSpPr>
          <p:nvPr/>
        </p:nvSpPr>
        <p:spPr bwMode="auto">
          <a:xfrm>
            <a:off x="6014645" y="4377928"/>
            <a:ext cx="2982139" cy="484748"/>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a:spcBef>
                <a:spcPts val="200"/>
              </a:spcBef>
            </a:pPr>
            <a:r>
              <a:rPr lang="da-DK" dirty="0"/>
              <a:t>Forlad lokalet i god ro og orden</a:t>
            </a:r>
          </a:p>
          <a:p>
            <a:pPr>
              <a:spcBef>
                <a:spcPts val="200"/>
              </a:spcBef>
            </a:pPr>
            <a:r>
              <a:rPr lang="da-DK" spc="-30" dirty="0" smtClean="0"/>
              <a:t>Dem, </a:t>
            </a:r>
            <a:r>
              <a:rPr lang="da-DK" spc="-30" dirty="0"/>
              <a:t>der skal spritte </a:t>
            </a:r>
            <a:r>
              <a:rPr lang="da-DK" spc="-30" dirty="0" smtClean="0"/>
              <a:t>af, </a:t>
            </a:r>
            <a:r>
              <a:rPr lang="da-DK" spc="-30" dirty="0"/>
              <a:t>bliver tilbage</a:t>
            </a:r>
          </a:p>
        </p:txBody>
      </p:sp>
    </p:spTree>
    <p:extLst>
      <p:ext uri="{BB962C8B-B14F-4D97-AF65-F5344CB8AC3E}">
        <p14:creationId xmlns:p14="http://schemas.microsoft.com/office/powerpoint/2010/main" val="180853482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43</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Eksempler på brug af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467544" y="1124744"/>
            <a:ext cx="8064896"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t>
            </a:r>
            <a:r>
              <a:rPr lang="da-DK" altLang="da-DK" b="1" kern="0" dirty="0">
                <a:solidFill>
                  <a:srgbClr val="A50021"/>
                </a:solidFill>
                <a:ea typeface="ＭＳ Ｐゴシック" pitchFamily="34" charset="-128"/>
                <a:cs typeface="ＭＳ Ｐゴシック" pitchFamily="-65" charset="-128"/>
              </a:rPr>
              <a:t>arrayliste er en liste af </a:t>
            </a:r>
            <a:r>
              <a:rPr lang="da-DK" altLang="da-DK" b="1" kern="0" dirty="0" smtClean="0">
                <a:solidFill>
                  <a:srgbClr val="A50021"/>
                </a:solidFill>
                <a:ea typeface="ＭＳ Ｐゴシック" pitchFamily="34" charset="-128"/>
                <a:cs typeface="ＭＳ Ｐゴシック" pitchFamily="-65" charset="-128"/>
              </a:rPr>
              <a:t>objekter implementeret </a:t>
            </a:r>
            <a:r>
              <a:rPr lang="da-DK" altLang="da-DK" b="1" kern="0" dirty="0">
                <a:solidFill>
                  <a:srgbClr val="A50021"/>
                </a:solidFill>
                <a:ea typeface="ＭＳ Ｐゴシック" pitchFamily="34" charset="-128"/>
                <a:cs typeface="ＭＳ Ｐゴシック" pitchFamily="-65" charset="-128"/>
              </a:rPr>
              <a:t>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pPr>
            <a:r>
              <a:rPr lang="da-DK" altLang="da-DK" sz="1800" dirty="0">
                <a:ea typeface="ＭＳ Ｐゴシック" pitchFamily="34" charset="-128"/>
              </a:rPr>
              <a:t>Der er </a:t>
            </a:r>
            <a:r>
              <a:rPr lang="da-DK" altLang="da-DK" sz="1800" dirty="0" smtClean="0">
                <a:ea typeface="ＭＳ Ｐゴシック" pitchFamily="34" charset="-128"/>
              </a:rPr>
              <a:t>ubrugte </a:t>
            </a:r>
            <a:r>
              <a:rPr lang="da-DK" altLang="da-DK" sz="1800" dirty="0">
                <a:ea typeface="ＭＳ Ｐゴシック" pitchFamily="34" charset="-128"/>
              </a:rPr>
              <a:t>elementer i arrayet, således at man kan indsætte nye elementer i arraylisten</a:t>
            </a:r>
          </a:p>
          <a:p>
            <a:pPr lvl="1">
              <a:spcBef>
                <a:spcPts val="600"/>
              </a:spcBef>
            </a:pPr>
            <a:r>
              <a:rPr lang="da-DK" altLang="da-DK" sz="1800" dirty="0">
                <a:ea typeface="ＭＳ Ｐゴシック" pitchFamily="34" charset="-128"/>
              </a:rPr>
              <a:t>Når alle elementer er </a:t>
            </a:r>
            <a:r>
              <a:rPr lang="da-DK" altLang="da-DK" sz="1800" dirty="0" smtClean="0">
                <a:ea typeface="ＭＳ Ｐゴシック" pitchFamily="34" charset="-128"/>
              </a:rPr>
              <a:t>brugt, </a:t>
            </a:r>
            <a:r>
              <a:rPr lang="da-DK" altLang="da-DK" sz="1800" dirty="0">
                <a:ea typeface="ＭＳ Ｐゴシック" pitchFamily="34" charset="-128"/>
              </a:rPr>
              <a:t>udskiftes arrayet med et nyt (og større)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En tekststreng (objekt af typen String) er en liste </a:t>
            </a:r>
            <a:r>
              <a:rPr lang="da-DK" altLang="da-DK" b="1" kern="0" dirty="0">
                <a:solidFill>
                  <a:srgbClr val="A50021"/>
                </a:solidFill>
                <a:ea typeface="ＭＳ Ｐゴシック" pitchFamily="34" charset="-128"/>
                <a:cs typeface="ＭＳ Ｐゴシック" pitchFamily="-65" charset="-128"/>
              </a:rPr>
              <a:t>af tegn </a:t>
            </a:r>
            <a:r>
              <a:rPr lang="da-DK" altLang="da-DK" b="1" kern="0" dirty="0" smtClean="0">
                <a:solidFill>
                  <a:srgbClr val="A50021"/>
                </a:solidFill>
                <a:ea typeface="ＭＳ Ｐゴシック" pitchFamily="34" charset="-128"/>
                <a:cs typeface="ＭＳ Ｐゴシック" pitchFamily="-65" charset="-128"/>
              </a:rPr>
              <a:t>(char) </a:t>
            </a:r>
            <a:r>
              <a:rPr lang="da-DK" altLang="da-DK" b="1" kern="0" dirty="0">
                <a:solidFill>
                  <a:srgbClr val="A50021"/>
                </a:solidFill>
                <a:ea typeface="ＭＳ Ｐゴシック" pitchFamily="34" charset="-128"/>
                <a:cs typeface="ＭＳ Ｐゴシック" pitchFamily="-65" charset="-128"/>
              </a:rPr>
              <a:t>implementeret 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buFontTx/>
              <a:buChar char="–"/>
            </a:pPr>
            <a:r>
              <a:rPr lang="da-DK" altLang="da-DK" sz="1800" dirty="0">
                <a:ea typeface="ＭＳ Ｐゴシック" pitchFamily="34" charset="-128"/>
              </a:rPr>
              <a:t>Her er der ikke ubrugte </a:t>
            </a:r>
            <a:r>
              <a:rPr lang="da-DK" altLang="da-DK" sz="1800" dirty="0" smtClean="0">
                <a:ea typeface="ＭＳ Ｐゴシック" pitchFamily="34" charset="-128"/>
              </a:rPr>
              <a:t>elementer</a:t>
            </a:r>
            <a:endParaRPr lang="da-DK" altLang="da-DK" sz="1800" dirty="0">
              <a:ea typeface="ＭＳ Ｐゴシック" pitchFamily="34" charset="-128"/>
            </a:endParaRPr>
          </a:p>
          <a:p>
            <a:pPr lvl="1">
              <a:spcBef>
                <a:spcPts val="600"/>
              </a:spcBef>
              <a:buFontTx/>
              <a:buChar char="–"/>
            </a:pPr>
            <a:r>
              <a:rPr lang="da-DK" altLang="da-DK" sz="1800" dirty="0">
                <a:ea typeface="ＭＳ Ｐゴシック" pitchFamily="34" charset="-128"/>
              </a:rPr>
              <a:t>Man har </a:t>
            </a:r>
            <a:r>
              <a:rPr lang="da-DK" altLang="da-DK" sz="1800" dirty="0" smtClean="0">
                <a:ea typeface="ＭＳ Ｐゴシック" pitchFamily="34" charset="-128"/>
              </a:rPr>
              <a:t>ikke behov for at kunne tilføje flere tegn, idet String objekter er immutable (ikke kan ændres, når de først er skabt)</a:t>
            </a:r>
            <a:endParaRPr lang="da-DK" altLang="da-DK" sz="1800" dirty="0">
              <a:ea typeface="ＭＳ Ｐゴシック" pitchFamily="34" charset="-128"/>
            </a:endParaRPr>
          </a:p>
        </p:txBody>
      </p:sp>
    </p:spTree>
    <p:extLst>
      <p:ext uri="{BB962C8B-B14F-4D97-AF65-F5344CB8AC3E}">
        <p14:creationId xmlns:p14="http://schemas.microsoft.com/office/powerpoint/2010/main" val="29495049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92579"/>
            <a:ext cx="8676456" cy="682625"/>
          </a:xfrm>
        </p:spPr>
        <p:txBody>
          <a:bodyPr/>
          <a:lstStyle/>
          <a:p>
            <a:r>
              <a:rPr lang="da-DK" altLang="da-DK" sz="3200" dirty="0" smtClean="0">
                <a:ea typeface="ＭＳ Ｐゴシック" pitchFamily="34" charset="-128"/>
              </a:rPr>
              <a:t>Adressebog med personer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20" name="Text Box 5"/>
          <p:cNvSpPr txBox="1">
            <a:spLocks noChangeArrowheads="1"/>
          </p:cNvSpPr>
          <p:nvPr/>
        </p:nvSpPr>
        <p:spPr bwMode="auto">
          <a:xfrm>
            <a:off x="342151" y="4944700"/>
            <a:ext cx="1801974"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smtClean="0">
                <a:solidFill>
                  <a:srgbClr val="0D1EF2"/>
                </a:solidFill>
                <a:latin typeface="+mn-lt"/>
                <a:ea typeface="ＭＳ Ｐゴシック" charset="0"/>
              </a:rPr>
              <a:t>Arraylisten er implementeret via et Object</a:t>
            </a:r>
            <a:r>
              <a:rPr lang="da-DK" sz="1000" b="1" dirty="0">
                <a:solidFill>
                  <a:srgbClr val="0D1EF2"/>
                </a:solidFill>
                <a:latin typeface="+mn-lt"/>
                <a:ea typeface="ＭＳ Ｐゴシック" charset="0"/>
              </a:rPr>
              <a:t> </a:t>
            </a:r>
            <a:r>
              <a:rPr lang="da-DK" sz="1400" b="1" dirty="0" smtClean="0">
                <a:solidFill>
                  <a:srgbClr val="0D1EF2"/>
                </a:solidFill>
                <a:latin typeface="+mn-lt"/>
                <a:ea typeface="ＭＳ Ｐゴシック" charset="0"/>
              </a:rPr>
              <a:t>array</a:t>
            </a:r>
            <a:endParaRPr lang="da-DK" sz="1400" b="1" dirty="0">
              <a:solidFill>
                <a:srgbClr val="0D1EF2"/>
              </a:solidFill>
              <a:latin typeface="+mn-lt"/>
              <a:ea typeface="ＭＳ Ｐゴシック" charset="0"/>
            </a:endParaRPr>
          </a:p>
        </p:txBody>
      </p:sp>
      <p:pic>
        <p:nvPicPr>
          <p:cNvPr id="5" name="Picture 4"/>
          <p:cNvPicPr>
            <a:picLocks noChangeAspect="1"/>
          </p:cNvPicPr>
          <p:nvPr/>
        </p:nvPicPr>
        <p:blipFill>
          <a:blip r:embed="rId3"/>
          <a:stretch>
            <a:fillRect/>
          </a:stretch>
        </p:blipFill>
        <p:spPr>
          <a:xfrm>
            <a:off x="467544" y="1029314"/>
            <a:ext cx="835032" cy="568166"/>
          </a:xfrm>
          <a:prstGeom prst="rect">
            <a:avLst/>
          </a:prstGeom>
        </p:spPr>
      </p:pic>
      <p:pic>
        <p:nvPicPr>
          <p:cNvPr id="6" name="Picture 5"/>
          <p:cNvPicPr>
            <a:picLocks noChangeAspect="1"/>
          </p:cNvPicPr>
          <p:nvPr/>
        </p:nvPicPr>
        <p:blipFill>
          <a:blip r:embed="rId4"/>
          <a:stretch>
            <a:fillRect/>
          </a:stretch>
        </p:blipFill>
        <p:spPr>
          <a:xfrm>
            <a:off x="342151" y="1666502"/>
            <a:ext cx="3293745" cy="1560195"/>
          </a:xfrm>
          <a:prstGeom prst="rect">
            <a:avLst/>
          </a:prstGeom>
        </p:spPr>
      </p:pic>
      <p:pic>
        <p:nvPicPr>
          <p:cNvPr id="8" name="Picture 7"/>
          <p:cNvPicPr>
            <a:picLocks noChangeAspect="1"/>
          </p:cNvPicPr>
          <p:nvPr/>
        </p:nvPicPr>
        <p:blipFill>
          <a:blip r:embed="rId5"/>
          <a:stretch>
            <a:fillRect/>
          </a:stretch>
        </p:blipFill>
        <p:spPr>
          <a:xfrm>
            <a:off x="300162" y="3288932"/>
            <a:ext cx="3313748" cy="1593533"/>
          </a:xfrm>
          <a:prstGeom prst="rect">
            <a:avLst/>
          </a:prstGeom>
        </p:spPr>
      </p:pic>
      <p:pic>
        <p:nvPicPr>
          <p:cNvPr id="9" name="Picture 8"/>
          <p:cNvPicPr>
            <a:picLocks noChangeAspect="1"/>
          </p:cNvPicPr>
          <p:nvPr/>
        </p:nvPicPr>
        <p:blipFill>
          <a:blip r:embed="rId6"/>
          <a:stretch>
            <a:fillRect/>
          </a:stretch>
        </p:blipFill>
        <p:spPr>
          <a:xfrm>
            <a:off x="2597229" y="3644265"/>
            <a:ext cx="3340418" cy="3213735"/>
          </a:xfrm>
          <a:prstGeom prst="rect">
            <a:avLst/>
          </a:prstGeom>
        </p:spPr>
      </p:pic>
      <p:pic>
        <p:nvPicPr>
          <p:cNvPr id="10" name="Picture 9"/>
          <p:cNvPicPr>
            <a:picLocks noChangeAspect="1"/>
          </p:cNvPicPr>
          <p:nvPr/>
        </p:nvPicPr>
        <p:blipFill>
          <a:blip r:embed="rId7"/>
          <a:stretch>
            <a:fillRect/>
          </a:stretch>
        </p:blipFill>
        <p:spPr>
          <a:xfrm>
            <a:off x="3403104" y="1299891"/>
            <a:ext cx="3300413" cy="1553528"/>
          </a:xfrm>
          <a:prstGeom prst="rect">
            <a:avLst/>
          </a:prstGeom>
        </p:spPr>
      </p:pic>
      <p:sp>
        <p:nvSpPr>
          <p:cNvPr id="16" name="Text Box 5"/>
          <p:cNvSpPr txBox="1">
            <a:spLocks noChangeArrowheads="1"/>
          </p:cNvSpPr>
          <p:nvPr/>
        </p:nvSpPr>
        <p:spPr bwMode="auto">
          <a:xfrm>
            <a:off x="6957410" y="1353032"/>
            <a:ext cx="1881202"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600"/>
              </a:spcBef>
              <a:buClr>
                <a:schemeClr val="tx1"/>
              </a:buClr>
              <a:buSzPct val="75000"/>
              <a:defRPr/>
            </a:pPr>
            <a:r>
              <a:rPr lang="da-DK" sz="1400" b="1" dirty="0">
                <a:solidFill>
                  <a:srgbClr val="0000FF"/>
                </a:solidFill>
              </a:rPr>
              <a:t>String</a:t>
            </a:r>
            <a:r>
              <a:rPr lang="da-DK" sz="1400" b="1" dirty="0">
                <a:solidFill>
                  <a:srgbClr val="0000FF"/>
                </a:solidFill>
              </a:rPr>
              <a:t> </a:t>
            </a:r>
            <a:r>
              <a:rPr lang="da-DK" sz="1400" b="1" dirty="0">
                <a:solidFill>
                  <a:srgbClr val="0000FF"/>
                </a:solidFill>
              </a:rPr>
              <a:t>objektet er </a:t>
            </a:r>
            <a:r>
              <a:rPr lang="da-DK" sz="1400" b="1" dirty="0" smtClean="0">
                <a:solidFill>
                  <a:srgbClr val="0000FF"/>
                </a:solidFill>
              </a:rPr>
              <a:t>implementeret </a:t>
            </a:r>
            <a:r>
              <a:rPr lang="da-DK" sz="1400" b="1" dirty="0">
                <a:solidFill>
                  <a:srgbClr val="0000FF"/>
                </a:solidFill>
              </a:rPr>
              <a:t>via et </a:t>
            </a:r>
            <a:r>
              <a:rPr lang="da-DK" sz="1400" b="1" dirty="0" smtClean="0">
                <a:solidFill>
                  <a:srgbClr val="0000FF"/>
                </a:solidFill>
              </a:rPr>
              <a:t>byte array</a:t>
            </a:r>
          </a:p>
        </p:txBody>
      </p:sp>
      <p:pic>
        <p:nvPicPr>
          <p:cNvPr id="7" name="Picture 6"/>
          <p:cNvPicPr>
            <a:picLocks noChangeAspect="1"/>
          </p:cNvPicPr>
          <p:nvPr/>
        </p:nvPicPr>
        <p:blipFill>
          <a:blip r:embed="rId8"/>
          <a:stretch>
            <a:fillRect/>
          </a:stretch>
        </p:blipFill>
        <p:spPr>
          <a:xfrm>
            <a:off x="5136228" y="2335625"/>
            <a:ext cx="3451333" cy="1782143"/>
          </a:xfrm>
          <a:prstGeom prst="rect">
            <a:avLst/>
          </a:prstGeom>
        </p:spPr>
      </p:pic>
      <p:grpSp>
        <p:nvGrpSpPr>
          <p:cNvPr id="13" name="Group 12"/>
          <p:cNvGrpSpPr/>
          <p:nvPr/>
        </p:nvGrpSpPr>
        <p:grpSpPr>
          <a:xfrm>
            <a:off x="5652120" y="3855329"/>
            <a:ext cx="3290534" cy="2490295"/>
            <a:chOff x="5652120" y="3855329"/>
            <a:chExt cx="3290534" cy="2490295"/>
          </a:xfrm>
        </p:grpSpPr>
        <p:pic>
          <p:nvPicPr>
            <p:cNvPr id="4" name="Picture 3"/>
            <p:cNvPicPr>
              <a:picLocks noChangeAspect="1"/>
            </p:cNvPicPr>
            <p:nvPr/>
          </p:nvPicPr>
          <p:blipFill>
            <a:blip r:embed="rId9"/>
            <a:stretch>
              <a:fillRect/>
            </a:stretch>
          </p:blipFill>
          <p:spPr>
            <a:xfrm>
              <a:off x="5652120" y="3855329"/>
              <a:ext cx="3290534" cy="2490295"/>
            </a:xfrm>
            <a:prstGeom prst="rect">
              <a:avLst/>
            </a:prstGeom>
          </p:spPr>
        </p:pic>
        <p:sp>
          <p:nvSpPr>
            <p:cNvPr id="17" name="Text Box 21"/>
            <p:cNvSpPr txBox="1">
              <a:spLocks noChangeArrowheads="1"/>
            </p:cNvSpPr>
            <p:nvPr/>
          </p:nvSpPr>
          <p:spPr bwMode="auto">
            <a:xfrm>
              <a:off x="7610736" y="4458113"/>
              <a:ext cx="224338" cy="1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107000"/>
                </a:lnSpc>
                <a:spcBef>
                  <a:spcPct val="50000"/>
                </a:spcBef>
                <a:buFontTx/>
                <a:buNone/>
              </a:pPr>
              <a:r>
                <a:rPr lang="da-DK" altLang="da-DK" sz="1200" b="1" dirty="0" smtClean="0">
                  <a:solidFill>
                    <a:srgbClr val="FF0000"/>
                  </a:solidFill>
                </a:rPr>
                <a:t>Cecilie</a:t>
              </a:r>
              <a:endParaRPr lang="da-DK" altLang="da-DK" sz="1200" b="1" dirty="0">
                <a:solidFill>
                  <a:srgbClr val="FF0000"/>
                </a:solidFill>
              </a:endParaRPr>
            </a:p>
          </p:txBody>
        </p:sp>
      </p:grpSp>
      <p:sp>
        <p:nvSpPr>
          <p:cNvPr id="18" name="Text Box 5"/>
          <p:cNvSpPr txBox="1">
            <a:spLocks noChangeArrowheads="1"/>
          </p:cNvSpPr>
          <p:nvPr/>
        </p:nvSpPr>
        <p:spPr bwMode="auto">
          <a:xfrm>
            <a:off x="359774" y="5805264"/>
            <a:ext cx="1801974" cy="951543"/>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err="1" smtClean="0">
                <a:solidFill>
                  <a:srgbClr val="0D1EF2"/>
                </a:solidFill>
                <a:latin typeface="+mn-lt"/>
                <a:ea typeface="ＭＳ Ｐゴシック" charset="0"/>
              </a:rPr>
              <a:t>Array’et</a:t>
            </a:r>
            <a:r>
              <a:rPr lang="da-DK" sz="1400" b="1" dirty="0" smtClean="0">
                <a:solidFill>
                  <a:srgbClr val="0D1EF2"/>
                </a:solidFill>
                <a:latin typeface="+mn-lt"/>
                <a:ea typeface="ＭＳ Ｐゴシック" charset="0"/>
              </a:rPr>
              <a:t> har 10 elementer, hvoraf de første fem pt er i brug</a:t>
            </a:r>
            <a:endParaRPr lang="da-DK" sz="1400" b="1" dirty="0">
              <a:solidFill>
                <a:srgbClr val="0D1EF2"/>
              </a:solidFill>
              <a:latin typeface="+mn-lt"/>
              <a:ea typeface="ＭＳ Ｐゴシック" charset="0"/>
            </a:endParaRPr>
          </a:p>
        </p:txBody>
      </p:sp>
    </p:spTree>
    <p:extLst>
      <p:ext uri="{BB962C8B-B14F-4D97-AF65-F5344CB8AC3E}">
        <p14:creationId xmlns:p14="http://schemas.microsoft.com/office/powerpoint/2010/main" val="2792177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a:off x="1014367" y="1846094"/>
            <a:ext cx="29241" cy="3683169"/>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1741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Billedrepræsentation via arrays</a:t>
            </a:r>
          </a:p>
        </p:txBody>
      </p:sp>
      <p:sp>
        <p:nvSpPr>
          <p:cNvPr id="17411" name="Rectangle 3"/>
          <p:cNvSpPr>
            <a:spLocks noChangeArrowheads="1"/>
          </p:cNvSpPr>
          <p:nvPr/>
        </p:nvSpPr>
        <p:spPr bwMode="auto">
          <a:xfrm>
            <a:off x="1290449" y="1652048"/>
            <a:ext cx="2717800" cy="4114800"/>
          </a:xfrm>
          <a:prstGeom prst="rect">
            <a:avLst/>
          </a:prstGeom>
          <a:solidFill>
            <a:srgbClr val="CCECFF"/>
          </a:solidFill>
          <a:ln w="12700">
            <a:solidFill>
              <a:srgbClr val="000066"/>
            </a:solidFill>
            <a:miter lim="800000"/>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2" name="Text Box 4"/>
          <p:cNvSpPr txBox="1">
            <a:spLocks noChangeArrowheads="1"/>
          </p:cNvSpPr>
          <p:nvPr/>
        </p:nvSpPr>
        <p:spPr bwMode="auto">
          <a:xfrm>
            <a:off x="2485271" y="1148001"/>
            <a:ext cx="4459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col</a:t>
            </a:r>
            <a:endParaRPr lang="da-DK" altLang="da-DK" sz="1600" dirty="0"/>
          </a:p>
        </p:txBody>
      </p:sp>
      <p:sp>
        <p:nvSpPr>
          <p:cNvPr id="17413" name="Text Box 5"/>
          <p:cNvSpPr txBox="1">
            <a:spLocks noChangeArrowheads="1"/>
          </p:cNvSpPr>
          <p:nvPr/>
        </p:nvSpPr>
        <p:spPr bwMode="auto">
          <a:xfrm>
            <a:off x="468314" y="3283174"/>
            <a:ext cx="558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row</a:t>
            </a:r>
            <a:endParaRPr lang="da-DK" altLang="da-DK" sz="1600" dirty="0"/>
          </a:p>
        </p:txBody>
      </p:sp>
      <p:sp>
        <p:nvSpPr>
          <p:cNvPr id="17414" name="Line 6"/>
          <p:cNvSpPr>
            <a:spLocks noChangeShapeType="1"/>
          </p:cNvSpPr>
          <p:nvPr/>
        </p:nvSpPr>
        <p:spPr bwMode="auto">
          <a:xfrm>
            <a:off x="1282700" y="18123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5" name="Rectangle 7"/>
          <p:cNvSpPr>
            <a:spLocks noChangeArrowheads="1"/>
          </p:cNvSpPr>
          <p:nvPr/>
        </p:nvSpPr>
        <p:spPr bwMode="auto">
          <a:xfrm>
            <a:off x="2476500" y="3183940"/>
            <a:ext cx="152400" cy="15240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6" name="Line 8"/>
          <p:cNvSpPr>
            <a:spLocks noChangeShapeType="1"/>
          </p:cNvSpPr>
          <p:nvPr/>
        </p:nvSpPr>
        <p:spPr bwMode="auto">
          <a:xfrm flipH="1">
            <a:off x="3352800" y="1431340"/>
            <a:ext cx="1447800" cy="9906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7" name="Line 9"/>
          <p:cNvSpPr>
            <a:spLocks noChangeShapeType="1"/>
          </p:cNvSpPr>
          <p:nvPr/>
        </p:nvSpPr>
        <p:spPr bwMode="auto">
          <a:xfrm>
            <a:off x="3352800" y="2421940"/>
            <a:ext cx="304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8" name="Line 10"/>
          <p:cNvSpPr>
            <a:spLocks noChangeShapeType="1"/>
          </p:cNvSpPr>
          <p:nvPr/>
        </p:nvSpPr>
        <p:spPr bwMode="auto">
          <a:xfrm flipH="1">
            <a:off x="2717800" y="2421940"/>
            <a:ext cx="939800" cy="68580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17420" name="Line 12"/>
          <p:cNvSpPr>
            <a:spLocks noChangeShapeType="1"/>
          </p:cNvSpPr>
          <p:nvPr/>
        </p:nvSpPr>
        <p:spPr bwMode="auto">
          <a:xfrm>
            <a:off x="1282700" y="19647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1" name="Line 13"/>
          <p:cNvSpPr>
            <a:spLocks noChangeShapeType="1"/>
          </p:cNvSpPr>
          <p:nvPr/>
        </p:nvSpPr>
        <p:spPr bwMode="auto">
          <a:xfrm>
            <a:off x="1282700" y="21171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2" name="Text Box 14"/>
          <p:cNvSpPr txBox="1">
            <a:spLocks noChangeArrowheads="1"/>
          </p:cNvSpPr>
          <p:nvPr/>
        </p:nvSpPr>
        <p:spPr bwMode="auto">
          <a:xfrm>
            <a:off x="1181100" y="126876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3" name="Text Box 15"/>
          <p:cNvSpPr txBox="1">
            <a:spLocks noChangeArrowheads="1"/>
          </p:cNvSpPr>
          <p:nvPr/>
        </p:nvSpPr>
        <p:spPr bwMode="auto">
          <a:xfrm>
            <a:off x="889144" y="15075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5" name="Text Box 17"/>
          <p:cNvSpPr txBox="1">
            <a:spLocks noChangeArrowheads="1"/>
          </p:cNvSpPr>
          <p:nvPr/>
        </p:nvSpPr>
        <p:spPr bwMode="auto">
          <a:xfrm>
            <a:off x="3733799" y="1268760"/>
            <a:ext cx="90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w</a:t>
            </a:r>
            <a:r>
              <a:rPr lang="da-DK" altLang="da-DK" sz="1600" dirty="0" smtClean="0"/>
              <a:t>idth-1</a:t>
            </a:r>
            <a:endParaRPr lang="da-DK" altLang="da-DK" sz="1600" dirty="0"/>
          </a:p>
        </p:txBody>
      </p:sp>
      <p:pic>
        <p:nvPicPr>
          <p:cNvPr id="312339" name="Picture 19" descr="bast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060848"/>
            <a:ext cx="25844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Line 20"/>
          <p:cNvSpPr>
            <a:spLocks noChangeShapeType="1"/>
          </p:cNvSpPr>
          <p:nvPr/>
        </p:nvSpPr>
        <p:spPr bwMode="auto">
          <a:xfrm>
            <a:off x="14351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29" name="Line 21"/>
          <p:cNvSpPr>
            <a:spLocks noChangeShapeType="1"/>
          </p:cNvSpPr>
          <p:nvPr/>
        </p:nvSpPr>
        <p:spPr bwMode="auto">
          <a:xfrm>
            <a:off x="15875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30" name="Line 22"/>
          <p:cNvSpPr>
            <a:spLocks noChangeShapeType="1"/>
          </p:cNvSpPr>
          <p:nvPr/>
        </p:nvSpPr>
        <p:spPr bwMode="auto">
          <a:xfrm>
            <a:off x="17399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fld id="{0EE49BC7-ED61-4EA0-8D07-4D89037983AF}" type="slidenum">
              <a:rPr lang="da-DK" altLang="da-DK" smtClean="0"/>
              <a:pPr/>
              <a:t>7</a:t>
            </a:fld>
            <a:endParaRPr lang="da-DK" altLang="da-DK" dirty="0"/>
          </a:p>
        </p:txBody>
      </p:sp>
      <p:sp>
        <p:nvSpPr>
          <p:cNvPr id="25" name="Rectangle 24"/>
          <p:cNvSpPr/>
          <p:nvPr/>
        </p:nvSpPr>
        <p:spPr bwMode="auto">
          <a:xfrm>
            <a:off x="534754" y="5127915"/>
            <a:ext cx="7565638"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b="1" kern="0" dirty="0">
                <a:solidFill>
                  <a:srgbClr val="7030A0"/>
                </a:solidFill>
                <a:latin typeface="Courier New" panose="02070309020205020404" pitchFamily="49" charset="0"/>
                <a:cs typeface="Courier New" panose="02070309020205020404" pitchFamily="49" charset="0"/>
              </a:rPr>
              <a:t>private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 </a:t>
            </a:r>
            <a:r>
              <a:rPr lang="da-DK" altLang="da-DK" b="1" kern="0" dirty="0" smtClean="0">
                <a:solidFill>
                  <a:schemeClr val="tx1"/>
                </a:solidFill>
                <a:latin typeface="Courier New" panose="02070309020205020404" pitchFamily="49" charset="0"/>
                <a:cs typeface="Courier New" panose="02070309020205020404" pitchFamily="49" charset="0"/>
              </a:rPr>
              <a:t>pixels = </a:t>
            </a:r>
            <a:r>
              <a:rPr lang="da-DK" altLang="da-DK" b="1" kern="0" dirty="0" smtClean="0">
                <a:solidFill>
                  <a:srgbClr val="7030A0"/>
                </a:solidFill>
                <a:latin typeface="Courier New" panose="02070309020205020404" pitchFamily="49" charset="0"/>
                <a:cs typeface="Courier New" panose="02070309020205020404" pitchFamily="49" charset="0"/>
              </a:rPr>
              <a:t>new</a:t>
            </a:r>
            <a:r>
              <a:rPr lang="da-DK" altLang="da-DK" b="1" kern="0" dirty="0" smtClean="0">
                <a:solidFill>
                  <a:schemeClr val="tx1"/>
                </a:solidFill>
                <a:latin typeface="Courier New" panose="02070309020205020404" pitchFamily="49" charset="0"/>
                <a:cs typeface="Courier New" panose="02070309020205020404" pitchFamily="49" charset="0"/>
              </a:rPr>
              <a:t> </a:t>
            </a:r>
            <a:r>
              <a:rPr lang="da-DK" altLang="da-DK" b="1" kern="0" dirty="0" smtClean="0">
                <a:solidFill>
                  <a:srgbClr val="FF0000"/>
                </a:solidFill>
                <a:latin typeface="Courier New" panose="02070309020205020404" pitchFamily="49" charset="0"/>
                <a:cs typeface="Courier New" panose="02070309020205020404" pitchFamily="49" charset="0"/>
              </a:rPr>
              <a:t>int</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width</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height</a:t>
            </a:r>
            <a:r>
              <a:rPr lang="da-DK" altLang="da-DK" b="1" kern="0" dirty="0" smtClean="0">
                <a:solidFill>
                  <a:schemeClr val="tx1"/>
                </a:solidFill>
                <a:latin typeface="Courier New" panose="02070309020205020404" pitchFamily="49" charset="0"/>
                <a:cs typeface="Courier New" panose="02070309020205020404" pitchFamily="49" charset="0"/>
              </a:rPr>
              <a:t>];</a:t>
            </a:r>
            <a:endParaRPr kumimoji="0" lang="da-DK" sz="2000" b="0" i="0" u="none" strike="noStrike" cap="none" normalizeH="0" baseline="0" dirty="0">
              <a:ln>
                <a:noFill/>
              </a:ln>
              <a:solidFill>
                <a:schemeClr val="tx1"/>
              </a:solidFill>
              <a:effectLst/>
              <a:latin typeface="Arial" charset="0"/>
            </a:endParaRPr>
          </a:p>
        </p:txBody>
      </p:sp>
      <p:sp>
        <p:nvSpPr>
          <p:cNvPr id="26" name="Text Box 5"/>
          <p:cNvSpPr txBox="1">
            <a:spLocks noChangeArrowheads="1"/>
          </p:cNvSpPr>
          <p:nvPr/>
        </p:nvSpPr>
        <p:spPr bwMode="auto">
          <a:xfrm>
            <a:off x="1907704" y="4358377"/>
            <a:ext cx="2736304" cy="366767"/>
          </a:xfrm>
          <a:prstGeom prst="rect">
            <a:avLst/>
          </a:prstGeom>
          <a:solidFill>
            <a:srgbClr val="CCFFCC"/>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800" b="1" dirty="0" smtClean="0">
                <a:solidFill>
                  <a:srgbClr val="FF0000"/>
                </a:solidFill>
                <a:latin typeface="+mn-lt"/>
                <a:ea typeface="ＭＳ Ｐゴシック" charset="0"/>
              </a:rPr>
              <a:t>2-dimensionalt array</a:t>
            </a:r>
            <a:endParaRPr lang="da-DK" sz="1800" b="1" dirty="0">
              <a:solidFill>
                <a:srgbClr val="FF0000"/>
              </a:solidFill>
              <a:latin typeface="+mn-lt"/>
              <a:ea typeface="ＭＳ Ｐゴシック" charset="0"/>
            </a:endParaRPr>
          </a:p>
        </p:txBody>
      </p:sp>
      <p:sp>
        <p:nvSpPr>
          <p:cNvPr id="27" name="Line 22"/>
          <p:cNvSpPr>
            <a:spLocks noChangeShapeType="1"/>
          </p:cNvSpPr>
          <p:nvPr/>
        </p:nvSpPr>
        <p:spPr bwMode="auto">
          <a:xfrm flipH="1">
            <a:off x="2619214" y="4725144"/>
            <a:ext cx="9686" cy="393757"/>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17"/>
          <p:cNvSpPr txBox="1">
            <a:spLocks noChangeArrowheads="1"/>
          </p:cNvSpPr>
          <p:nvPr/>
        </p:nvSpPr>
        <p:spPr bwMode="auto">
          <a:xfrm>
            <a:off x="366335" y="5538718"/>
            <a:ext cx="916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h</a:t>
            </a:r>
            <a:r>
              <a:rPr lang="da-DK" altLang="da-DK" sz="1600" dirty="0" smtClean="0"/>
              <a:t>eight-1</a:t>
            </a:r>
            <a:endParaRPr lang="da-DK" altLang="da-DK" sz="1600" dirty="0"/>
          </a:p>
        </p:txBody>
      </p:sp>
      <p:cxnSp>
        <p:nvCxnSpPr>
          <p:cNvPr id="31" name="Straight Arrow Connector 30"/>
          <p:cNvCxnSpPr/>
          <p:nvPr/>
        </p:nvCxnSpPr>
        <p:spPr bwMode="auto">
          <a:xfrm>
            <a:off x="1587501" y="1438037"/>
            <a:ext cx="2146298" cy="0"/>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30" name="Text Box 5"/>
          <p:cNvSpPr txBox="1">
            <a:spLocks noChangeArrowheads="1"/>
          </p:cNvSpPr>
          <p:nvPr/>
        </p:nvSpPr>
        <p:spPr bwMode="auto">
          <a:xfrm>
            <a:off x="1405880" y="5949280"/>
            <a:ext cx="2292909" cy="33598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Elementtypen er </a:t>
            </a:r>
            <a:r>
              <a:rPr lang="da-DK" sz="1600" b="1" dirty="0" err="1" smtClean="0">
                <a:solidFill>
                  <a:srgbClr val="0000FF"/>
                </a:solidFill>
                <a:latin typeface="+mn-lt"/>
                <a:ea typeface="ＭＳ Ｐゴシック" charset="0"/>
              </a:rPr>
              <a:t>int</a:t>
            </a:r>
            <a:endParaRPr lang="da-DK" sz="1600" b="1" dirty="0">
              <a:solidFill>
                <a:srgbClr val="0000FF"/>
              </a:solidFill>
              <a:latin typeface="+mn-lt"/>
              <a:ea typeface="ＭＳ Ｐゴシック" charset="0"/>
            </a:endParaRPr>
          </a:p>
        </p:txBody>
      </p:sp>
      <p:sp>
        <p:nvSpPr>
          <p:cNvPr id="32" name="Line 22"/>
          <p:cNvSpPr>
            <a:spLocks noChangeShapeType="1"/>
          </p:cNvSpPr>
          <p:nvPr/>
        </p:nvSpPr>
        <p:spPr bwMode="auto">
          <a:xfrm flipV="1">
            <a:off x="2123267" y="5521856"/>
            <a:ext cx="7749" cy="431729"/>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Text Box 5"/>
          <p:cNvSpPr txBox="1">
            <a:spLocks noChangeArrowheads="1"/>
          </p:cNvSpPr>
          <p:nvPr/>
        </p:nvSpPr>
        <p:spPr bwMode="auto">
          <a:xfrm>
            <a:off x="5859115" y="5953586"/>
            <a:ext cx="1665213" cy="582211"/>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Størrelsen er </a:t>
            </a:r>
            <a:r>
              <a:rPr lang="da-DK" sz="1600" b="1" dirty="0" err="1" smtClean="0">
                <a:solidFill>
                  <a:srgbClr val="0000FF"/>
                </a:solidFill>
                <a:latin typeface="+mn-lt"/>
                <a:ea typeface="ＭＳ Ｐゴシック" charset="0"/>
              </a:rPr>
              <a:t>width</a:t>
            </a:r>
            <a:r>
              <a:rPr lang="da-DK" sz="1600" b="1" dirty="0" smtClean="0">
                <a:solidFill>
                  <a:srgbClr val="0000FF"/>
                </a:solidFill>
                <a:latin typeface="+mn-lt"/>
                <a:ea typeface="ＭＳ Ｐゴシック" charset="0"/>
              </a:rPr>
              <a:t> x </a:t>
            </a:r>
            <a:r>
              <a:rPr lang="da-DK" sz="1600" b="1" dirty="0" err="1" smtClean="0">
                <a:solidFill>
                  <a:srgbClr val="0000FF"/>
                </a:solidFill>
                <a:latin typeface="+mn-lt"/>
                <a:ea typeface="ＭＳ Ｐゴシック" charset="0"/>
              </a:rPr>
              <a:t>height</a:t>
            </a:r>
            <a:endParaRPr lang="da-DK" sz="1600" b="1" dirty="0">
              <a:solidFill>
                <a:srgbClr val="0000FF"/>
              </a:solidFill>
              <a:latin typeface="+mn-lt"/>
              <a:ea typeface="ＭＳ Ｐゴシック" charset="0"/>
            </a:endParaRPr>
          </a:p>
        </p:txBody>
      </p:sp>
      <p:sp>
        <p:nvSpPr>
          <p:cNvPr id="34" name="Line 22"/>
          <p:cNvSpPr>
            <a:spLocks noChangeShapeType="1"/>
          </p:cNvSpPr>
          <p:nvPr/>
        </p:nvSpPr>
        <p:spPr bwMode="auto">
          <a:xfrm flipH="1" flipV="1">
            <a:off x="6084168" y="5534430"/>
            <a:ext cx="252028" cy="419156"/>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Line 22"/>
          <p:cNvSpPr>
            <a:spLocks noChangeShapeType="1"/>
          </p:cNvSpPr>
          <p:nvPr/>
        </p:nvSpPr>
        <p:spPr bwMode="auto">
          <a:xfrm flipV="1">
            <a:off x="6948264" y="5521856"/>
            <a:ext cx="216024" cy="43173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6" name="Text Box 11"/>
          <p:cNvSpPr txBox="1">
            <a:spLocks noChangeArrowheads="1"/>
          </p:cNvSpPr>
          <p:nvPr/>
        </p:nvSpPr>
        <p:spPr bwMode="auto">
          <a:xfrm>
            <a:off x="4876800" y="1196752"/>
            <a:ext cx="4015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rgbClr val="000066"/>
                </a:solidFill>
              </a:rPr>
              <a:t>Gråtoneværdi: Pixel</a:t>
            </a:r>
            <a:r>
              <a:rPr lang="da-DK" altLang="da-DK" sz="1100" dirty="0" smtClean="0">
                <a:solidFill>
                  <a:srgbClr val="000066"/>
                </a:solidFill>
              </a:rPr>
              <a:t> </a:t>
            </a:r>
            <a:r>
              <a:rPr lang="da-DK" altLang="da-DK" sz="1800" dirty="0">
                <a:solidFill>
                  <a:srgbClr val="000066"/>
                </a:solidFill>
              </a:rPr>
              <a:t>(</a:t>
            </a:r>
            <a:r>
              <a:rPr lang="da-DK" altLang="da-DK" sz="1800" dirty="0" err="1" smtClean="0">
                <a:solidFill>
                  <a:srgbClr val="000066"/>
                </a:solidFill>
              </a:rPr>
              <a:t>x,y</a:t>
            </a:r>
            <a:r>
              <a:rPr lang="da-DK" altLang="da-DK" sz="1800" dirty="0">
                <a:solidFill>
                  <a:srgbClr val="000066"/>
                </a:solidFill>
              </a:rPr>
              <a:t>)  </a:t>
            </a:r>
            <a:r>
              <a:rPr lang="da-DK" altLang="da-DK" sz="1800" dirty="0">
                <a:solidFill>
                  <a:srgbClr val="000066"/>
                </a:solidFill>
                <a:sym typeface="Symbol" pitchFamily="18" charset="2"/>
              </a:rPr>
              <a:t>  [0..</a:t>
            </a:r>
            <a:r>
              <a:rPr lang="da-DK" altLang="da-DK" sz="1800" dirty="0" smtClean="0">
                <a:solidFill>
                  <a:srgbClr val="000066"/>
                </a:solidFill>
                <a:sym typeface="Symbol" pitchFamily="18" charset="2"/>
              </a:rPr>
              <a:t>255] hvor 0 </a:t>
            </a:r>
            <a:r>
              <a:rPr lang="da-DK" altLang="da-DK" sz="1800" dirty="0">
                <a:solidFill>
                  <a:srgbClr val="000066"/>
                </a:solidFill>
                <a:sym typeface="Symbol" pitchFamily="18" charset="2"/>
              </a:rPr>
              <a:t>~ </a:t>
            </a:r>
            <a:r>
              <a:rPr lang="da-DK" altLang="da-DK" sz="1800" dirty="0" smtClean="0">
                <a:solidFill>
                  <a:srgbClr val="000066"/>
                </a:solidFill>
                <a:sym typeface="Symbol" pitchFamily="18" charset="2"/>
              </a:rPr>
              <a:t>sort og 255 ~ hvid</a:t>
            </a:r>
            <a:endParaRPr lang="da-DK" altLang="da-DK" sz="1800" dirty="0">
              <a:solidFill>
                <a:srgbClr val="000066"/>
              </a:solidFill>
              <a:sym typeface="Symbol" pitchFamily="18" charset="2"/>
            </a:endParaRPr>
          </a:p>
        </p:txBody>
      </p:sp>
    </p:spTree>
    <p:extLst>
      <p:ext uri="{BB962C8B-B14F-4D97-AF65-F5344CB8AC3E}">
        <p14:creationId xmlns:p14="http://schemas.microsoft.com/office/powerpoint/2010/main" val="1036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Afbildning via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sp>
        <p:nvSpPr>
          <p:cNvPr id="7" name="Content Placeholder 2"/>
          <p:cNvSpPr txBox="1">
            <a:spLocks/>
          </p:cNvSpPr>
          <p:nvPr/>
        </p:nvSpPr>
        <p:spPr bwMode="auto">
          <a:xfrm>
            <a:off x="467544" y="1124744"/>
            <a:ext cx="8496944" cy="24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afbildning </a:t>
            </a:r>
            <a:r>
              <a:rPr lang="da-DK" altLang="da-DK" b="1" kern="0" dirty="0" err="1" smtClean="0">
                <a:solidFill>
                  <a:srgbClr val="A50021"/>
                </a:solidFill>
                <a:ea typeface="ＭＳ Ｐゴシック" pitchFamily="34" charset="-128"/>
                <a:cs typeface="ＭＳ Ｐゴシック" pitchFamily="-65" charset="-128"/>
              </a:rPr>
              <a:t>Map</a:t>
            </a:r>
            <a:r>
              <a:rPr lang="da-DK" altLang="da-DK" b="1" kern="0" dirty="0" smtClean="0">
                <a:solidFill>
                  <a:srgbClr val="A50021"/>
                </a:solidFill>
                <a:ea typeface="ＭＳ Ｐゴシック" pitchFamily="34" charset="-128"/>
                <a:cs typeface="ＭＳ Ｐゴシック" pitchFamily="-65" charset="-128"/>
              </a:rPr>
              <a:t>&lt;</a:t>
            </a:r>
            <a:r>
              <a:rPr lang="da-DK" altLang="da-DK" b="1" kern="0" dirty="0" err="1" smtClean="0">
                <a:solidFill>
                  <a:srgbClr val="A50021"/>
                </a:solidFill>
                <a:ea typeface="ＭＳ Ｐゴシック" pitchFamily="34" charset="-128"/>
                <a:cs typeface="ＭＳ Ｐゴシック" pitchFamily="-65" charset="-128"/>
              </a:rPr>
              <a:t>Integer</a:t>
            </a:r>
            <a:r>
              <a:rPr lang="da-DK" altLang="da-DK" b="1" kern="0" dirty="0" smtClean="0">
                <a:solidFill>
                  <a:srgbClr val="A50021"/>
                </a:solidFill>
                <a:ea typeface="ＭＳ Ｐゴシック" pitchFamily="34" charset="-128"/>
                <a:cs typeface="ＭＳ Ｐゴシック" pitchFamily="-65" charset="-128"/>
              </a:rPr>
              <a:t>, V&gt; kan erstattes af et array V</a:t>
            </a:r>
            <a:r>
              <a:rPr lang="da-DK" altLang="da-DK" sz="2800" b="1" kern="0" baseline="10000" dirty="0" smtClean="0">
                <a:solidFill>
                  <a:srgbClr val="A50021"/>
                </a:solidFill>
                <a:ea typeface="ＭＳ Ｐゴシック" pitchFamily="34" charset="-128"/>
                <a:cs typeface="ＭＳ Ｐゴシック" pitchFamily="-65" charset="-128"/>
              </a:rPr>
              <a:t>[ ]</a:t>
            </a:r>
            <a:endParaRPr lang="da-DK" altLang="da-DK" b="1" kern="0" baseline="10000" dirty="0" smtClean="0">
              <a:solidFill>
                <a:srgbClr val="A50021"/>
              </a:solidFill>
              <a:ea typeface="ＭＳ Ｐゴシック" pitchFamily="34" charset="-128"/>
              <a:cs typeface="ＭＳ Ｐゴシック" pitchFamily="-65" charset="-128"/>
            </a:endParaRPr>
          </a:p>
          <a:p>
            <a:pPr lvl="1">
              <a:spcBef>
                <a:spcPts val="600"/>
              </a:spcBef>
            </a:pPr>
            <a:r>
              <a:rPr lang="da-DK" altLang="da-DK" sz="1800" dirty="0" smtClean="0">
                <a:ea typeface="ＭＳ Ｐゴシック" pitchFamily="34" charset="-128"/>
              </a:rPr>
              <a:t>Forudsætter at vi på forhånd ved, hvilket interval af heltal nøglerne befinder sig i</a:t>
            </a:r>
          </a:p>
          <a:p>
            <a:pPr lvl="1">
              <a:spcBef>
                <a:spcPts val="600"/>
              </a:spcBef>
            </a:pPr>
            <a:r>
              <a:rPr lang="da-DK" altLang="da-DK" sz="1800" dirty="0" smtClean="0">
                <a:ea typeface="ＭＳ Ｐゴシック" pitchFamily="34" charset="-128"/>
              </a:rPr>
              <a:t>At der ikke er for store "huller" imellem nøglerne</a:t>
            </a:r>
          </a:p>
          <a:p>
            <a:pPr lvl="1">
              <a:spcBef>
                <a:spcPts val="600"/>
              </a:spcBef>
            </a:pPr>
            <a:r>
              <a:rPr lang="da-DK" altLang="da-DK" sz="1800" dirty="0" smtClean="0">
                <a:ea typeface="ＭＳ Ｐゴシック" pitchFamily="34" charset="-128"/>
              </a:rPr>
              <a:t>Hvis de brugte nøgler ligger i intervallet [min, max] repræsenteres afbildningen ved et array V[max−min+1], og nøgler konverteres til indices ved at subtrahere min</a:t>
            </a:r>
            <a:endParaRPr lang="da-DK" altLang="da-DK" sz="1800" dirty="0">
              <a:ea typeface="ＭＳ Ｐゴシック" pitchFamily="34" charset="-128"/>
            </a:endParaRPr>
          </a:p>
        </p:txBody>
      </p:sp>
      <p:grpSp>
        <p:nvGrpSpPr>
          <p:cNvPr id="4" name="Group 3"/>
          <p:cNvGrpSpPr/>
          <p:nvPr/>
        </p:nvGrpSpPr>
        <p:grpSpPr>
          <a:xfrm>
            <a:off x="1564019" y="3481844"/>
            <a:ext cx="2016224" cy="2528935"/>
            <a:chOff x="1564019" y="3564360"/>
            <a:chExt cx="2016224" cy="2528935"/>
          </a:xfrm>
        </p:grpSpPr>
        <p:sp>
          <p:nvSpPr>
            <p:cNvPr id="6" name="AutoShape 4"/>
            <p:cNvSpPr>
              <a:spLocks noChangeArrowheads="1"/>
            </p:cNvSpPr>
            <p:nvPr/>
          </p:nvSpPr>
          <p:spPr bwMode="auto">
            <a:xfrm>
              <a:off x="1619671" y="3564360"/>
              <a:ext cx="1960571" cy="2528935"/>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8" name="Rectangle 7"/>
            <p:cNvSpPr>
              <a:spLocks noChangeArrowheads="1"/>
            </p:cNvSpPr>
            <p:nvPr/>
          </p:nvSpPr>
          <p:spPr bwMode="auto">
            <a:xfrm>
              <a:off x="1825680" y="4590251"/>
              <a:ext cx="449434"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4</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9" name="Rectangle 8"/>
            <p:cNvSpPr>
              <a:spLocks noChangeArrowheads="1"/>
            </p:cNvSpPr>
            <p:nvPr/>
          </p:nvSpPr>
          <p:spPr bwMode="auto">
            <a:xfrm>
              <a:off x="2275115" y="4590251"/>
              <a:ext cx="94105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0" name="Rectangle 9"/>
            <p:cNvSpPr>
              <a:spLocks noChangeArrowheads="1"/>
            </p:cNvSpPr>
            <p:nvPr/>
          </p:nvSpPr>
          <p:spPr bwMode="auto">
            <a:xfrm>
              <a:off x="1825680" y="5056742"/>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9</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1" name="Rectangle 10"/>
            <p:cNvSpPr>
              <a:spLocks noChangeArrowheads="1"/>
            </p:cNvSpPr>
            <p:nvPr/>
          </p:nvSpPr>
          <p:spPr bwMode="auto">
            <a:xfrm>
              <a:off x="2275115" y="5056742"/>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"Ida"</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2" name="Rectangle 11"/>
            <p:cNvSpPr>
              <a:spLocks noChangeArrowheads="1"/>
            </p:cNvSpPr>
            <p:nvPr/>
          </p:nvSpPr>
          <p:spPr bwMode="auto">
            <a:xfrm>
              <a:off x="1825680" y="4096361"/>
              <a:ext cx="463643"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3" name="Text Box 6"/>
            <p:cNvSpPr txBox="1">
              <a:spLocks noChangeArrowheads="1"/>
            </p:cNvSpPr>
            <p:nvPr/>
          </p:nvSpPr>
          <p:spPr bwMode="auto">
            <a:xfrm>
              <a:off x="1564019" y="3690290"/>
              <a:ext cx="201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Map&lt;</a:t>
              </a:r>
              <a:r>
                <a:rPr lang="en-AU" sz="1400" u="sng" dirty="0" err="1" smtClean="0">
                  <a:solidFill>
                    <a:schemeClr val="bg1"/>
                  </a:solidFill>
                  <a:latin typeface="Trebuchet MS" charset="0"/>
                </a:rPr>
                <a:t>integer,String</a:t>
              </a:r>
              <a:r>
                <a:rPr lang="en-AU" sz="1400" u="sng" dirty="0" smtClean="0">
                  <a:solidFill>
                    <a:schemeClr val="bg1"/>
                  </a:solidFill>
                  <a:latin typeface="Trebuchet MS" charset="0"/>
                </a:rPr>
                <a:t>&gt;</a:t>
              </a:r>
              <a:endParaRPr lang="en-AU" sz="1800" u="sng" dirty="0" smtClean="0">
                <a:solidFill>
                  <a:schemeClr val="bg1"/>
                </a:solidFill>
                <a:latin typeface="Trebuchet MS" charset="0"/>
              </a:endParaRPr>
            </a:p>
          </p:txBody>
        </p:sp>
        <p:sp>
          <p:nvSpPr>
            <p:cNvPr id="14" name="Rectangle 13"/>
            <p:cNvSpPr>
              <a:spLocks noChangeArrowheads="1"/>
            </p:cNvSpPr>
            <p:nvPr/>
          </p:nvSpPr>
          <p:spPr bwMode="auto">
            <a:xfrm>
              <a:off x="2289325" y="4096361"/>
              <a:ext cx="92684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"Peter"</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5" name="Rectangle 14"/>
            <p:cNvSpPr>
              <a:spLocks noChangeArrowheads="1"/>
            </p:cNvSpPr>
            <p:nvPr/>
          </p:nvSpPr>
          <p:spPr bwMode="auto">
            <a:xfrm>
              <a:off x="1824171" y="5526013"/>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8</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6" name="Rectangle 15"/>
            <p:cNvSpPr>
              <a:spLocks noChangeArrowheads="1"/>
            </p:cNvSpPr>
            <p:nvPr/>
          </p:nvSpPr>
          <p:spPr bwMode="auto">
            <a:xfrm>
              <a:off x="2273606" y="5526013"/>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grpSp>
      <p:grpSp>
        <p:nvGrpSpPr>
          <p:cNvPr id="54" name="Group 53"/>
          <p:cNvGrpSpPr/>
          <p:nvPr/>
        </p:nvGrpSpPr>
        <p:grpSpPr>
          <a:xfrm>
            <a:off x="4932040" y="3481844"/>
            <a:ext cx="3033338" cy="2340837"/>
            <a:chOff x="4932040" y="3565868"/>
            <a:chExt cx="3033338" cy="2340837"/>
          </a:xfrm>
        </p:grpSpPr>
        <p:grpSp>
          <p:nvGrpSpPr>
            <p:cNvPr id="35" name="Group 34"/>
            <p:cNvGrpSpPr/>
            <p:nvPr/>
          </p:nvGrpSpPr>
          <p:grpSpPr>
            <a:xfrm>
              <a:off x="4932040" y="3565868"/>
              <a:ext cx="1106441" cy="2340837"/>
              <a:chOff x="4932040" y="3625638"/>
              <a:chExt cx="1106441" cy="2340837"/>
            </a:xfrm>
          </p:grpSpPr>
          <p:sp>
            <p:nvSpPr>
              <p:cNvPr id="19" name="AutoShape 4"/>
              <p:cNvSpPr>
                <a:spLocks noChangeArrowheads="1"/>
              </p:cNvSpPr>
              <p:nvPr/>
            </p:nvSpPr>
            <p:spPr bwMode="auto">
              <a:xfrm>
                <a:off x="4975143" y="3625638"/>
                <a:ext cx="1063338" cy="2340837"/>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24" name="Rectangle 23"/>
              <p:cNvSpPr>
                <a:spLocks noChangeArrowheads="1"/>
              </p:cNvSpPr>
              <p:nvPr/>
            </p:nvSpPr>
            <p:spPr bwMode="auto">
              <a:xfrm>
                <a:off x="5350288" y="4142235"/>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0</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5" name="Text Box 6"/>
              <p:cNvSpPr txBox="1">
                <a:spLocks noChangeArrowheads="1"/>
              </p:cNvSpPr>
              <p:nvPr/>
            </p:nvSpPr>
            <p:spPr bwMode="auto">
              <a:xfrm>
                <a:off x="4932040" y="3751568"/>
                <a:ext cx="11064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String</a:t>
                </a:r>
                <a:r>
                  <a:rPr lang="en-AU" sz="1400" dirty="0" smtClean="0">
                    <a:solidFill>
                      <a:schemeClr val="bg1"/>
                    </a:solidFill>
                    <a:latin typeface="Trebuchet MS" charset="0"/>
                  </a:rPr>
                  <a:t>[]</a:t>
                </a:r>
              </a:p>
            </p:txBody>
          </p:sp>
          <p:sp>
            <p:nvSpPr>
              <p:cNvPr id="27" name="Rectangle 26"/>
              <p:cNvSpPr>
                <a:spLocks noChangeArrowheads="1"/>
              </p:cNvSpPr>
              <p:nvPr/>
            </p:nvSpPr>
            <p:spPr bwMode="auto">
              <a:xfrm>
                <a:off x="5350288" y="4349842"/>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1</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28" name="Rectangle 27"/>
              <p:cNvSpPr>
                <a:spLocks noChangeArrowheads="1"/>
              </p:cNvSpPr>
              <p:nvPr/>
            </p:nvSpPr>
            <p:spPr bwMode="auto">
              <a:xfrm>
                <a:off x="5350288" y="4557449"/>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9" name="Rectangle 28"/>
              <p:cNvSpPr>
                <a:spLocks noChangeArrowheads="1"/>
              </p:cNvSpPr>
              <p:nvPr/>
            </p:nvSpPr>
            <p:spPr bwMode="auto">
              <a:xfrm>
                <a:off x="5350288" y="4765056"/>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3</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0" name="Rectangle 29"/>
              <p:cNvSpPr>
                <a:spLocks noChangeArrowheads="1"/>
              </p:cNvSpPr>
              <p:nvPr/>
            </p:nvSpPr>
            <p:spPr bwMode="auto">
              <a:xfrm>
                <a:off x="5350288" y="4972663"/>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4</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1" name="Rectangle 30"/>
              <p:cNvSpPr>
                <a:spLocks noChangeArrowheads="1"/>
              </p:cNvSpPr>
              <p:nvPr/>
            </p:nvSpPr>
            <p:spPr bwMode="auto">
              <a:xfrm>
                <a:off x="5350288" y="5180270"/>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5</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2" name="Rectangle 31"/>
              <p:cNvSpPr>
                <a:spLocks noChangeArrowheads="1"/>
              </p:cNvSpPr>
              <p:nvPr/>
            </p:nvSpPr>
            <p:spPr bwMode="auto">
              <a:xfrm>
                <a:off x="5350288" y="5387877"/>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6</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33" name="Rectangle 32"/>
              <p:cNvSpPr>
                <a:spLocks noChangeArrowheads="1"/>
              </p:cNvSpPr>
              <p:nvPr/>
            </p:nvSpPr>
            <p:spPr bwMode="auto">
              <a:xfrm>
                <a:off x="5350288" y="5595484"/>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7</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grpSp>
        <p:grpSp>
          <p:nvGrpSpPr>
            <p:cNvPr id="36" name="Group 35"/>
            <p:cNvGrpSpPr/>
            <p:nvPr/>
          </p:nvGrpSpPr>
          <p:grpSpPr>
            <a:xfrm>
              <a:off x="6915707" y="3925908"/>
              <a:ext cx="1025427" cy="510902"/>
              <a:chOff x="6876256" y="3777838"/>
              <a:chExt cx="1224136" cy="510902"/>
            </a:xfrm>
          </p:grpSpPr>
          <p:sp>
            <p:nvSpPr>
              <p:cNvPr id="51" name="AutoShape 5"/>
              <p:cNvSpPr>
                <a:spLocks noChangeArrowheads="1"/>
              </p:cNvSpPr>
              <p:nvPr/>
            </p:nvSpPr>
            <p:spPr bwMode="auto">
              <a:xfrm>
                <a:off x="6876256" y="3788346"/>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2" name="Text Box 7"/>
              <p:cNvSpPr txBox="1">
                <a:spLocks noChangeArrowheads="1"/>
              </p:cNvSpPr>
              <p:nvPr/>
            </p:nvSpPr>
            <p:spPr bwMode="auto">
              <a:xfrm>
                <a:off x="7020271" y="3777838"/>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3" name="Rectangle 48"/>
              <p:cNvSpPr>
                <a:spLocks noChangeArrowheads="1"/>
              </p:cNvSpPr>
              <p:nvPr/>
            </p:nvSpPr>
            <p:spPr bwMode="auto">
              <a:xfrm>
                <a:off x="7077081" y="4049682"/>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"Peter"</a:t>
                </a:r>
                <a:endParaRPr lang="en-US" altLang="da-DK" sz="1400" b="1" dirty="0">
                  <a:solidFill>
                    <a:srgbClr val="008000"/>
                  </a:solidFill>
                </a:endParaRPr>
              </a:p>
            </p:txBody>
          </p:sp>
        </p:grpSp>
        <p:sp>
          <p:nvSpPr>
            <p:cNvPr id="55" name="Line 22"/>
            <p:cNvSpPr>
              <a:spLocks noChangeShapeType="1"/>
            </p:cNvSpPr>
            <p:nvPr/>
          </p:nvSpPr>
          <p:spPr bwMode="auto">
            <a:xfrm>
              <a:off x="5663335" y="4189948"/>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56" name="Group 55"/>
            <p:cNvGrpSpPr/>
            <p:nvPr/>
          </p:nvGrpSpPr>
          <p:grpSpPr>
            <a:xfrm>
              <a:off x="6931689" y="4647240"/>
              <a:ext cx="1025427" cy="510902"/>
              <a:chOff x="6866332" y="3779090"/>
              <a:chExt cx="1224136" cy="510902"/>
            </a:xfrm>
          </p:grpSpPr>
          <p:sp>
            <p:nvSpPr>
              <p:cNvPr id="57"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8"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9"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"Ole"</a:t>
                </a:r>
                <a:endParaRPr lang="en-US" altLang="da-DK" sz="1400" b="1" dirty="0">
                  <a:solidFill>
                    <a:srgbClr val="008000"/>
                  </a:solidFill>
                </a:endParaRPr>
              </a:p>
            </p:txBody>
          </p:sp>
        </p:grpSp>
        <p:grpSp>
          <p:nvGrpSpPr>
            <p:cNvPr id="60" name="Group 59"/>
            <p:cNvGrpSpPr/>
            <p:nvPr/>
          </p:nvGrpSpPr>
          <p:grpSpPr>
            <a:xfrm>
              <a:off x="6939951" y="5388995"/>
              <a:ext cx="1025427" cy="510902"/>
              <a:chOff x="6866332" y="3779090"/>
              <a:chExt cx="1224136" cy="510902"/>
            </a:xfrm>
          </p:grpSpPr>
          <p:sp>
            <p:nvSpPr>
              <p:cNvPr id="61"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62"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63"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"Ida"</a:t>
                </a:r>
                <a:endParaRPr lang="en-US" altLang="da-DK" sz="1400" b="1" dirty="0">
                  <a:solidFill>
                    <a:srgbClr val="008000"/>
                  </a:solidFill>
                </a:endParaRPr>
              </a:p>
            </p:txBody>
          </p:sp>
        </p:grpSp>
        <p:sp>
          <p:nvSpPr>
            <p:cNvPr id="64" name="Line 22"/>
            <p:cNvSpPr>
              <a:spLocks noChangeShapeType="1"/>
            </p:cNvSpPr>
            <p:nvPr/>
          </p:nvSpPr>
          <p:spPr bwMode="auto">
            <a:xfrm>
              <a:off x="5655021" y="5649227"/>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Line 22"/>
            <p:cNvSpPr>
              <a:spLocks noChangeShapeType="1"/>
            </p:cNvSpPr>
            <p:nvPr/>
          </p:nvSpPr>
          <p:spPr bwMode="auto">
            <a:xfrm flipV="1">
              <a:off x="5655020" y="4930221"/>
              <a:ext cx="1276669" cy="49251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6" name="Line 22"/>
            <p:cNvSpPr>
              <a:spLocks noChangeShapeType="1"/>
            </p:cNvSpPr>
            <p:nvPr/>
          </p:nvSpPr>
          <p:spPr bwMode="auto">
            <a:xfrm>
              <a:off x="5655020" y="4598918"/>
              <a:ext cx="1276669" cy="18243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67" name="Text Box 21"/>
          <p:cNvSpPr txBox="1">
            <a:spLocks noChangeArrowheads="1"/>
          </p:cNvSpPr>
          <p:nvPr/>
        </p:nvSpPr>
        <p:spPr bwMode="auto">
          <a:xfrm>
            <a:off x="4995734" y="5930116"/>
            <a:ext cx="2600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De fire grå array indgange er ubrugte, dvs. lig null</a:t>
            </a:r>
            <a:endParaRPr lang="da-DK" altLang="da-DK" sz="1400" b="1" dirty="0">
              <a:solidFill>
                <a:srgbClr val="FF0000"/>
              </a:solidFill>
            </a:endParaRPr>
          </a:p>
        </p:txBody>
      </p:sp>
      <p:sp>
        <p:nvSpPr>
          <p:cNvPr id="69" name="Right Arrow 68"/>
          <p:cNvSpPr/>
          <p:nvPr/>
        </p:nvSpPr>
        <p:spPr bwMode="auto">
          <a:xfrm>
            <a:off x="4067944" y="4634274"/>
            <a:ext cx="432048" cy="288032"/>
          </a:xfrm>
          <a:prstGeom prst="rightArrow">
            <a:avLst/>
          </a:prstGeom>
          <a:solidFill>
            <a:srgbClr val="0000FF"/>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3595112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Nyttige metoder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7" name="Content Placeholder 2"/>
          <p:cNvSpPr txBox="1">
            <a:spLocks/>
          </p:cNvSpPr>
          <p:nvPr/>
        </p:nvSpPr>
        <p:spPr bwMode="auto">
          <a:xfrm>
            <a:off x="467544" y="980729"/>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200"/>
              </a:spcBef>
            </a:pPr>
            <a:r>
              <a:rPr lang="da-DK" altLang="da-DK" sz="2000" dirty="0" smtClean="0">
                <a:ea typeface="ＭＳ Ｐゴシック" pitchFamily="34" charset="-128"/>
              </a:rPr>
              <a:t>Konvertering </a:t>
            </a:r>
            <a:r>
              <a:rPr lang="da-DK" altLang="da-DK" sz="2000" dirty="0">
                <a:ea typeface="ＭＳ Ｐゴシック" pitchFamily="34" charset="-128"/>
              </a:rPr>
              <a:t>fra lister til arrays</a:t>
            </a:r>
          </a:p>
          <a:p>
            <a:pPr lvl="1">
              <a:spcBef>
                <a:spcPts val="600"/>
              </a:spcBef>
            </a:pPr>
            <a:r>
              <a:rPr lang="da-DK" altLang="da-DK" sz="1800" dirty="0" err="1">
                <a:ea typeface="ＭＳ Ｐゴシック" pitchFamily="34" charset="-128"/>
              </a:rPr>
              <a:t>ArrayList</a:t>
            </a:r>
            <a:r>
              <a:rPr lang="da-DK" altLang="da-DK" sz="1800" dirty="0">
                <a:ea typeface="ＭＳ Ｐゴシック" pitchFamily="34" charset="-128"/>
              </a:rPr>
              <a:t> og andre List klasser indeholder </a:t>
            </a:r>
            <a:r>
              <a:rPr lang="da-DK" altLang="da-DK" sz="1800" dirty="0" smtClean="0">
                <a:ea typeface="ＭＳ Ｐゴシック" pitchFamily="34" charset="-128"/>
              </a:rPr>
              <a:t>metoden </a:t>
            </a:r>
            <a:r>
              <a:rPr lang="da-DK" altLang="da-DK" sz="1800" b="1" dirty="0" err="1" smtClean="0">
                <a:solidFill>
                  <a:srgbClr val="008000"/>
                </a:solidFill>
                <a:ea typeface="ＭＳ Ｐゴシック" pitchFamily="34" charset="-128"/>
              </a:rPr>
              <a:t>toArray</a:t>
            </a:r>
            <a:r>
              <a:rPr lang="da-DK" altLang="da-DK" sz="1800" b="1" dirty="0" smtClean="0">
                <a:ea typeface="ＭＳ Ｐゴシック" pitchFamily="34" charset="-128"/>
              </a:rPr>
              <a:t>, </a:t>
            </a:r>
            <a:r>
              <a:rPr lang="da-DK" altLang="da-DK" sz="1800" dirty="0" smtClean="0">
                <a:ea typeface="ＭＳ Ｐゴシック" pitchFamily="34" charset="-128"/>
              </a:rPr>
              <a:t>der </a:t>
            </a:r>
            <a:r>
              <a:rPr lang="da-DK" altLang="da-DK" sz="1800" dirty="0">
                <a:ea typeface="ＭＳ Ｐゴシック" pitchFamily="34" charset="-128"/>
              </a:rPr>
              <a:t>konverterer listen til et </a:t>
            </a:r>
            <a:r>
              <a:rPr lang="da-DK" altLang="da-DK" sz="1800" dirty="0" smtClean="0">
                <a:ea typeface="ＭＳ Ｐゴシック" pitchFamily="34" charset="-128"/>
              </a:rPr>
              <a:t>array</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Klassen </a:t>
            </a:r>
            <a:r>
              <a:rPr lang="da-DK" altLang="da-DK" b="1" kern="0" dirty="0" err="1" smtClean="0">
                <a:solidFill>
                  <a:srgbClr val="A50021"/>
                </a:solidFill>
                <a:ea typeface="ＭＳ Ｐゴシック" pitchFamily="34" charset="-128"/>
                <a:cs typeface="ＭＳ Ｐゴシック" pitchFamily="-65" charset="-128"/>
              </a:rPr>
              <a:t>java.util.Arrays</a:t>
            </a:r>
            <a:r>
              <a:rPr lang="da-DK" altLang="da-DK" b="1" kern="0" dirty="0" smtClean="0">
                <a:solidFill>
                  <a:srgbClr val="A50021"/>
                </a:solidFill>
                <a:ea typeface="ＭＳ Ｐゴシック" pitchFamily="34" charset="-128"/>
                <a:cs typeface="ＭＳ Ｐゴシック" pitchFamily="-65" charset="-128"/>
              </a:rPr>
              <a:t> indeholder nogle nyttige klassemetoder til manipulation af arrays, heriblandt</a:t>
            </a:r>
          </a:p>
          <a:p>
            <a:pPr lvl="1">
              <a:spcBef>
                <a:spcPts val="600"/>
              </a:spcBef>
              <a:tabLst>
                <a:tab pos="1797050" algn="l"/>
              </a:tabLst>
            </a:pPr>
            <a:r>
              <a:rPr lang="da-DK" altLang="da-DK" sz="1800" b="1" dirty="0" smtClean="0">
                <a:solidFill>
                  <a:srgbClr val="008000"/>
                </a:solidFill>
                <a:ea typeface="ＭＳ Ｐゴシック" pitchFamily="34" charset="-128"/>
              </a:rPr>
              <a:t>stream</a:t>
            </a:r>
            <a:r>
              <a:rPr lang="da-DK" altLang="da-DK" sz="1800" dirty="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Stream med </a:t>
            </a:r>
            <a:r>
              <a:rPr lang="da-DK" altLang="da-DK" sz="1800" dirty="0" smtClean="0">
                <a:ea typeface="ＭＳ Ｐゴシック" pitchFamily="34" charset="-128"/>
              </a:rPr>
              <a:t>elementerne i et array</a:t>
            </a:r>
            <a:endParaRPr lang="da-DK" altLang="da-DK" sz="1800" dirty="0">
              <a:ea typeface="ＭＳ Ｐゴシック" pitchFamily="34" charset="-128"/>
            </a:endParaRPr>
          </a:p>
          <a:p>
            <a:pPr lvl="1">
              <a:spcBef>
                <a:spcPts val="600"/>
              </a:spcBef>
              <a:tabLst>
                <a:tab pos="1797050" algn="l"/>
              </a:tabLst>
            </a:pPr>
            <a:r>
              <a:rPr lang="da-DK" altLang="da-DK" sz="1800" b="1" dirty="0" smtClean="0">
                <a:solidFill>
                  <a:srgbClr val="008000"/>
                </a:solidFill>
                <a:ea typeface="ＭＳ Ｐゴシック" pitchFamily="34" charset="-128"/>
              </a:rPr>
              <a:t>equals</a:t>
            </a:r>
            <a:r>
              <a:rPr lang="da-DK" altLang="da-DK" sz="1800" dirty="0" smtClean="0">
                <a:ea typeface="ＭＳ Ｐゴシック" pitchFamily="34" charset="-128"/>
              </a:rPr>
              <a:t>	</a:t>
            </a:r>
            <a:r>
              <a:rPr lang="da-DK" altLang="da-DK" sz="1800" spc="-50" dirty="0" smtClean="0">
                <a:ea typeface="ＭＳ Ｐゴシック" pitchFamily="34" charset="-128"/>
              </a:rPr>
              <a:t>tester om to arrays er ens (samme elementer i samme rækkefølge)</a:t>
            </a:r>
          </a:p>
          <a:p>
            <a:pPr lvl="1">
              <a:spcBef>
                <a:spcPts val="600"/>
              </a:spcBef>
              <a:tabLst>
                <a:tab pos="1797050" algn="l"/>
              </a:tabLst>
            </a:pPr>
            <a:r>
              <a:rPr lang="da-DK" altLang="da-DK" sz="1800" b="1" dirty="0" err="1" smtClean="0">
                <a:solidFill>
                  <a:srgbClr val="008000"/>
                </a:solidFill>
                <a:ea typeface="ＭＳ Ｐゴシック" pitchFamily="34" charset="-128"/>
              </a:rPr>
              <a:t>toString</a:t>
            </a:r>
            <a:r>
              <a:rPr lang="da-DK" altLang="da-DK" sz="1800" dirty="0" smtClean="0">
                <a:ea typeface="ＭＳ Ｐゴシック" pitchFamily="34" charset="-128"/>
              </a:rPr>
              <a:t>	tekstrepræsentation af et array og dets elementer [e</a:t>
            </a:r>
            <a:r>
              <a:rPr lang="da-DK" altLang="da-DK" sz="1800" baseline="-25000" dirty="0" smtClean="0">
                <a:ea typeface="ＭＳ Ｐゴシック" pitchFamily="34" charset="-128"/>
              </a:rPr>
              <a:t>0</a:t>
            </a:r>
            <a:r>
              <a:rPr lang="da-DK" altLang="da-DK" sz="1800" dirty="0" smtClean="0">
                <a:ea typeface="ＭＳ Ｐゴシック" pitchFamily="34" charset="-128"/>
              </a:rPr>
              <a:t>, e</a:t>
            </a:r>
            <a:r>
              <a:rPr lang="da-DK" altLang="da-DK" sz="1800" baseline="-25000" dirty="0" smtClean="0">
                <a:ea typeface="ＭＳ Ｐゴシック" pitchFamily="34" charset="-128"/>
              </a:rPr>
              <a:t>1</a:t>
            </a:r>
            <a:r>
              <a:rPr lang="da-DK" altLang="da-DK" sz="1800" dirty="0" smtClean="0">
                <a:ea typeface="ＭＳ Ｐゴシック" pitchFamily="34" charset="-128"/>
              </a:rPr>
              <a:t>,...,</a:t>
            </a:r>
            <a:r>
              <a:rPr lang="da-DK" altLang="da-DK" sz="1800" dirty="0" err="1" smtClean="0">
                <a:ea typeface="ＭＳ Ｐゴシック" pitchFamily="34" charset="-128"/>
              </a:rPr>
              <a:t>e</a:t>
            </a:r>
            <a:r>
              <a:rPr lang="da-DK" altLang="da-DK" sz="1800" baseline="-25000" dirty="0" err="1" smtClean="0">
                <a:ea typeface="ＭＳ Ｐゴシック" pitchFamily="34" charset="-128"/>
              </a:rPr>
              <a:t>last</a:t>
            </a:r>
            <a:r>
              <a:rPr lang="da-DK" altLang="da-DK" sz="1800" dirty="0" smtClean="0">
                <a:ea typeface="ＭＳ Ｐゴシック" pitchFamily="34" charset="-128"/>
              </a:rPr>
              <a:t>]</a:t>
            </a:r>
          </a:p>
          <a:p>
            <a:pPr lvl="1">
              <a:spcBef>
                <a:spcPts val="600"/>
              </a:spcBef>
              <a:tabLst>
                <a:tab pos="1797050" algn="l"/>
              </a:tabLst>
            </a:pPr>
            <a:r>
              <a:rPr lang="da-DK" altLang="da-DK" sz="1800" b="1" dirty="0" err="1" smtClean="0">
                <a:solidFill>
                  <a:srgbClr val="008000"/>
                </a:solidFill>
                <a:ea typeface="ＭＳ Ｐゴシック" pitchFamily="34" charset="-128"/>
              </a:rPr>
              <a:t>fill</a:t>
            </a:r>
            <a:r>
              <a:rPr lang="da-DK" altLang="da-DK" sz="1800" dirty="0" smtClean="0">
                <a:ea typeface="ＭＳ Ｐゴシック" pitchFamily="34" charset="-128"/>
              </a:rPr>
              <a:t>	opdaterer alle elementer i et array til en specificeret værdi</a:t>
            </a:r>
          </a:p>
          <a:p>
            <a:pPr lvl="1">
              <a:spcBef>
                <a:spcPts val="600"/>
              </a:spcBef>
              <a:tabLst>
                <a:tab pos="1797050" algn="l"/>
              </a:tabLst>
            </a:pPr>
            <a:r>
              <a:rPr lang="da-DK" altLang="da-DK" sz="1800" b="1" dirty="0" err="1">
                <a:solidFill>
                  <a:srgbClr val="008000"/>
                </a:solidFill>
                <a:ea typeface="ＭＳ Ｐゴシック" pitchFamily="34" charset="-128"/>
              </a:rPr>
              <a:t>copyOf</a:t>
            </a:r>
            <a:r>
              <a:rPr lang="da-DK" altLang="da-DK" sz="1800" dirty="0" smtClean="0">
                <a:ea typeface="ＭＳ Ｐゴシック" pitchFamily="34" charset="-128"/>
              </a:rPr>
              <a:t>	</a:t>
            </a:r>
            <a:r>
              <a:rPr lang="da-DK" altLang="da-DK" sz="1800" spc="-60" dirty="0" smtClean="0">
                <a:ea typeface="ＭＳ Ｐゴシック" pitchFamily="34" charset="-128"/>
              </a:rPr>
              <a:t>kopierer arrayet og ændrer længden </a:t>
            </a:r>
          </a:p>
          <a:p>
            <a:pPr lvl="1">
              <a:spcBef>
                <a:spcPts val="600"/>
              </a:spcBef>
              <a:tabLst>
                <a:tab pos="1797050" algn="l"/>
              </a:tabLst>
            </a:pPr>
            <a:r>
              <a:rPr lang="da-DK" altLang="da-DK" sz="1800" b="1" dirty="0" smtClean="0">
                <a:solidFill>
                  <a:srgbClr val="008000"/>
                </a:solidFill>
                <a:ea typeface="ＭＳ Ｐゴシック" pitchFamily="34" charset="-128"/>
              </a:rPr>
              <a:t>sort</a:t>
            </a:r>
            <a:r>
              <a:rPr lang="da-DK" altLang="da-DK" sz="1800" dirty="0" smtClean="0">
                <a:ea typeface="ＭＳ Ｐゴシック" pitchFamily="34" charset="-128"/>
              </a:rPr>
              <a:t>	sortering af elementerne i et array</a:t>
            </a:r>
          </a:p>
          <a:p>
            <a:pPr lvl="1">
              <a:spcBef>
                <a:spcPts val="600"/>
              </a:spcBef>
              <a:tabLst>
                <a:tab pos="2335213" algn="l"/>
              </a:tabLst>
            </a:pPr>
            <a:r>
              <a:rPr lang="da-DK" altLang="da-DK" sz="1800" b="1" dirty="0" err="1" smtClean="0">
                <a:solidFill>
                  <a:srgbClr val="008000"/>
                </a:solidFill>
                <a:ea typeface="ＭＳ Ｐゴシック" pitchFamily="34" charset="-128"/>
              </a:rPr>
              <a:t>binarySearch</a:t>
            </a:r>
            <a:r>
              <a:rPr lang="da-DK" altLang="da-DK" sz="1800" dirty="0">
                <a:ea typeface="ＭＳ Ｐゴシック" pitchFamily="34" charset="-128"/>
              </a:rPr>
              <a:t>	</a:t>
            </a:r>
            <a:r>
              <a:rPr lang="da-DK" altLang="da-DK" sz="1800" dirty="0" smtClean="0">
                <a:ea typeface="ＭＳ Ｐゴシック" pitchFamily="34" charset="-128"/>
              </a:rPr>
              <a:t> søgning i et array</a:t>
            </a:r>
          </a:p>
          <a:p>
            <a:pPr lvl="1">
              <a:spcBef>
                <a:spcPts val="600"/>
              </a:spcBef>
              <a:tabLst>
                <a:tab pos="1795463" algn="l"/>
              </a:tabLst>
            </a:pPr>
            <a:r>
              <a:rPr lang="da-DK" altLang="da-DK" sz="1800" b="1" dirty="0" err="1" smtClean="0">
                <a:solidFill>
                  <a:srgbClr val="008000"/>
                </a:solidFill>
                <a:ea typeface="ＭＳ Ｐゴシック" pitchFamily="34" charset="-128"/>
              </a:rPr>
              <a:t>asList</a:t>
            </a:r>
            <a:r>
              <a:rPr lang="da-DK" altLang="da-DK" sz="1800" b="1" dirty="0" smtClean="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a:t>
            </a:r>
            <a:r>
              <a:rPr lang="da-DK" altLang="da-DK" sz="1800" dirty="0" err="1">
                <a:ea typeface="ＭＳ Ｐゴシック" pitchFamily="34" charset="-128"/>
              </a:rPr>
              <a:t>fixed-size</a:t>
            </a:r>
            <a:r>
              <a:rPr lang="da-DK" altLang="da-DK" sz="1800" dirty="0">
                <a:ea typeface="ＭＳ Ｐゴシック" pitchFamily="34" charset="-128"/>
              </a:rPr>
              <a:t>) </a:t>
            </a:r>
            <a:r>
              <a:rPr lang="da-DK" altLang="da-DK" sz="1800" dirty="0" smtClean="0">
                <a:ea typeface="ＭＳ Ｐゴシック" pitchFamily="34" charset="-128"/>
              </a:rPr>
              <a:t>List </a:t>
            </a:r>
            <a:r>
              <a:rPr lang="da-DK" altLang="da-DK" sz="1800" dirty="0">
                <a:ea typeface="ＭＳ Ｐゴシック" pitchFamily="34" charset="-128"/>
              </a:rPr>
              <a:t>implementeret via et </a:t>
            </a:r>
            <a:r>
              <a:rPr lang="da-DK" altLang="da-DK" sz="1800" dirty="0" smtClean="0">
                <a:ea typeface="ＭＳ Ｐゴシック" pitchFamily="34" charset="-128"/>
              </a:rPr>
              <a:t>array</a:t>
            </a:r>
            <a:endParaRPr lang="da-DK" altLang="da-DK" sz="1800" dirty="0">
              <a:ea typeface="ＭＳ Ｐゴシック" pitchFamily="34" charset="-128"/>
            </a:endParaRPr>
          </a:p>
        </p:txBody>
      </p:sp>
      <p:sp>
        <p:nvSpPr>
          <p:cNvPr id="8" name="Rectangle 7"/>
          <p:cNvSpPr/>
          <p:nvPr/>
        </p:nvSpPr>
        <p:spPr bwMode="auto">
          <a:xfrm>
            <a:off x="1237487" y="5676372"/>
            <a:ext cx="6120680" cy="32466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lvl="1">
              <a:tabLst>
                <a:tab pos="1795463" algn="l"/>
              </a:tabLst>
            </a:pPr>
            <a:r>
              <a:rPr lang="da-DK" altLang="da-DK" sz="1400" b="1" kern="0" spc="-150" dirty="0" smtClean="0">
                <a:solidFill>
                  <a:schemeClr val="tx1"/>
                </a:solidFill>
                <a:latin typeface="Courier New" panose="02070309020205020404" pitchFamily="49" charset="0"/>
                <a:cs typeface="Courier New" panose="02070309020205020404" pitchFamily="49" charset="0"/>
              </a:rPr>
              <a:t>List&lt;String&gt; </a:t>
            </a:r>
            <a:r>
              <a:rPr lang="da-DK" altLang="da-DK" sz="1400" b="1" kern="0" spc="-150" dirty="0" err="1" smtClean="0">
                <a:solidFill>
                  <a:schemeClr val="tx1"/>
                </a:solidFill>
                <a:latin typeface="Courier New" panose="02070309020205020404" pitchFamily="49" charset="0"/>
                <a:cs typeface="Courier New" panose="02070309020205020404" pitchFamily="49" charset="0"/>
              </a:rPr>
              <a:t>names</a:t>
            </a:r>
            <a:r>
              <a:rPr lang="da-DK" altLang="da-DK" sz="1400" b="1" kern="0" spc="-150" dirty="0" smtClean="0">
                <a:solidFill>
                  <a:schemeClr val="tx1"/>
                </a:solidFill>
                <a:latin typeface="Courier New" panose="02070309020205020404" pitchFamily="49" charset="0"/>
                <a:cs typeface="Courier New" panose="02070309020205020404" pitchFamily="49" charset="0"/>
              </a:rPr>
              <a:t> = </a:t>
            </a:r>
            <a:r>
              <a:rPr lang="da-DK" altLang="da-DK" sz="1400" b="1" kern="0" spc="-150" dirty="0" err="1" smtClean="0">
                <a:solidFill>
                  <a:schemeClr val="tx1"/>
                </a:solidFill>
                <a:latin typeface="Courier New" panose="02070309020205020404" pitchFamily="49" charset="0"/>
                <a:cs typeface="Courier New" panose="02070309020205020404" pitchFamily="49" charset="0"/>
              </a:rPr>
              <a:t>Arrays.asList</a:t>
            </a:r>
            <a:r>
              <a:rPr lang="da-DK" altLang="da-DK" sz="1400" b="1" kern="0" spc="-150" dirty="0">
                <a:solidFill>
                  <a:schemeClr val="tx1"/>
                </a:solidFill>
                <a:latin typeface="Courier New" panose="02070309020205020404" pitchFamily="49" charset="0"/>
                <a:cs typeface="Courier New" panose="02070309020205020404" pitchFamily="49" charset="0"/>
              </a:rPr>
              <a:t>("Peter", "Anna", "Sofus", "Ida</a:t>
            </a:r>
            <a:r>
              <a:rPr lang="da-DK" altLang="da-DK" sz="1400" b="1" kern="0" spc="-150" dirty="0" smtClean="0">
                <a:solidFill>
                  <a:schemeClr val="tx1"/>
                </a:solidFill>
                <a:latin typeface="Courier New" panose="02070309020205020404" pitchFamily="49" charset="0"/>
                <a:cs typeface="Courier New" panose="02070309020205020404" pitchFamily="49" charset="0"/>
              </a:rPr>
              <a:t>");</a:t>
            </a:r>
            <a:endParaRPr lang="da-DK" altLang="da-DK" sz="1400" b="1" kern="0" spc="-150" dirty="0">
              <a:solidFill>
                <a:schemeClr val="tx1"/>
              </a:solidFill>
              <a:latin typeface="Courier New" panose="02070309020205020404" pitchFamily="49" charset="0"/>
              <a:cs typeface="Courier New" panose="02070309020205020404" pitchFamily="49" charset="0"/>
            </a:endParaRPr>
          </a:p>
        </p:txBody>
      </p:sp>
      <p:sp>
        <p:nvSpPr>
          <p:cNvPr id="11" name="Text Box 5"/>
          <p:cNvSpPr txBox="1">
            <a:spLocks noChangeArrowheads="1"/>
          </p:cNvSpPr>
          <p:nvPr/>
        </p:nvSpPr>
        <p:spPr bwMode="auto">
          <a:xfrm>
            <a:off x="1237487" y="6160172"/>
            <a:ext cx="2596282" cy="305212"/>
          </a:xfrm>
          <a:prstGeom prst="rect">
            <a:avLst/>
          </a:prstGeom>
          <a:solidFill>
            <a:schemeClr val="accent1">
              <a:lumMod val="20000"/>
              <a:lumOff val="80000"/>
            </a:schemeClr>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List&lt;T&gt; </a:t>
            </a:r>
            <a:r>
              <a:rPr lang="da-DK" sz="1400" b="1" dirty="0" err="1" smtClean="0">
                <a:solidFill>
                  <a:schemeClr val="tx1"/>
                </a:solidFill>
                <a:latin typeface="Courier New" panose="02070309020205020404" pitchFamily="49" charset="0"/>
                <a:ea typeface="ＭＳ Ｐゴシック" charset="0"/>
                <a:cs typeface="Courier New" panose="02070309020205020404" pitchFamily="49" charset="0"/>
              </a:rPr>
              <a:t>asList</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a:t>
            </a:r>
            <a:r>
              <a:rPr lang="da-DK" sz="800" b="1" dirty="0" smtClean="0">
                <a:solidFill>
                  <a:schemeClr val="tx1"/>
                </a:solidFill>
                <a:latin typeface="Courier New" panose="02070309020205020404" pitchFamily="49" charset="0"/>
                <a:ea typeface="ＭＳ Ｐゴシック" charset="0"/>
                <a:cs typeface="Courier New" panose="02070309020205020404" pitchFamily="49" charset="0"/>
              </a:rPr>
              <a:t> </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T... a)</a:t>
            </a:r>
            <a:endParaRPr lang="da-DK" sz="1400" b="1" dirty="0">
              <a:solidFill>
                <a:schemeClr val="tx1"/>
              </a:solidFill>
              <a:latin typeface="Courier New" panose="02070309020205020404" pitchFamily="49" charset="0"/>
              <a:ea typeface="ＭＳ Ｐゴシック" charset="0"/>
              <a:cs typeface="Courier New" panose="02070309020205020404" pitchFamily="49" charset="0"/>
            </a:endParaRPr>
          </a:p>
        </p:txBody>
      </p:sp>
      <p:sp>
        <p:nvSpPr>
          <p:cNvPr id="9" name="Text Box 5"/>
          <p:cNvSpPr txBox="1">
            <a:spLocks noChangeArrowheads="1"/>
          </p:cNvSpPr>
          <p:nvPr/>
        </p:nvSpPr>
        <p:spPr bwMode="auto">
          <a:xfrm>
            <a:off x="4004325" y="6158953"/>
            <a:ext cx="2950738" cy="517249"/>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rgbClr val="0000FF"/>
                </a:solidFill>
                <a:latin typeface="+mn-lt"/>
                <a:ea typeface="ＭＳ Ｐゴシック" charset="0"/>
              </a:rPr>
              <a:t>Metoden har et </a:t>
            </a:r>
            <a:r>
              <a:rPr lang="da-DK" sz="1400" b="1" dirty="0" smtClean="0">
                <a:solidFill>
                  <a:srgbClr val="008000"/>
                </a:solidFill>
                <a:latin typeface="+mn-lt"/>
                <a:ea typeface="ＭＳ Ｐゴシック" charset="0"/>
              </a:rPr>
              <a:t>variabelt</a:t>
            </a:r>
            <a:r>
              <a:rPr lang="da-DK" sz="1400" b="1" dirty="0" smtClean="0">
                <a:solidFill>
                  <a:srgbClr val="0000FF"/>
                </a:solidFill>
                <a:latin typeface="+mn-lt"/>
                <a:ea typeface="ＭＳ Ｐゴシック" charset="0"/>
              </a:rPr>
              <a:t> antal parametre, som alle er af typen T</a:t>
            </a:r>
            <a:endParaRPr lang="da-DK" sz="1400" b="1" dirty="0">
              <a:solidFill>
                <a:srgbClr val="0000FF"/>
              </a:solidFill>
              <a:latin typeface="+mn-lt"/>
              <a:ea typeface="ＭＳ Ｐゴシック" charset="0"/>
            </a:endParaRPr>
          </a:p>
        </p:txBody>
      </p:sp>
      <p:sp>
        <p:nvSpPr>
          <p:cNvPr id="12" name="Rectangle 11"/>
          <p:cNvSpPr/>
          <p:nvPr/>
        </p:nvSpPr>
        <p:spPr bwMode="auto">
          <a:xfrm>
            <a:off x="2957410" y="6210107"/>
            <a:ext cx="473687" cy="195517"/>
          </a:xfrm>
          <a:prstGeom prst="rect">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spTree>
    <p:extLst>
      <p:ext uri="{BB962C8B-B14F-4D97-AF65-F5344CB8AC3E}">
        <p14:creationId xmlns:p14="http://schemas.microsoft.com/office/powerpoint/2010/main" val="156346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12"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8534</TotalTime>
  <Words>6013</Words>
  <Application>Microsoft Office PowerPoint</Application>
  <PresentationFormat>On-screen Show (4:3)</PresentationFormat>
  <Paragraphs>740</Paragraphs>
  <Slides>43</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ＭＳ Ｐゴシック</vt:lpstr>
      <vt:lpstr>ＭＳ Ｐゴシック</vt:lpstr>
      <vt:lpstr>Arial</vt:lpstr>
      <vt:lpstr>Courier New</vt:lpstr>
      <vt:lpstr>Monotype Sorts</vt:lpstr>
      <vt:lpstr>Symbol</vt:lpstr>
      <vt:lpstr>Times New Roman</vt:lpstr>
      <vt:lpstr>Trebuchet MS</vt:lpstr>
      <vt:lpstr>Wingdings</vt:lpstr>
      <vt:lpstr>Standarddesign</vt:lpstr>
      <vt:lpstr>Forelæsning Uge 9</vt:lpstr>
      <vt:lpstr>● Arrays</vt:lpstr>
      <vt:lpstr>Løkker brugt på arrays</vt:lpstr>
      <vt:lpstr>Forskelle på arrays og arraylister</vt:lpstr>
      <vt:lpstr>Eksempler på brug af arrays</vt:lpstr>
      <vt:lpstr>Adressebog med personer</vt:lpstr>
      <vt:lpstr>Billedrepræsentation via arrays</vt:lpstr>
      <vt:lpstr>Afbildning via arrays</vt:lpstr>
      <vt:lpstr>Nyttige metoder</vt:lpstr>
      <vt:lpstr>Polymorfi og mangel på samme</vt:lpstr>
      <vt:lpstr>Mini-quiz om arraylister og arrays</vt:lpstr>
      <vt:lpstr>PowerPoint Presentation</vt:lpstr>
      <vt:lpstr>Start og oversættelse af Java kode</vt:lpstr>
      <vt:lpstr>main metoden</vt:lpstr>
      <vt:lpstr>BlueJ kontra andre Java editorer</vt:lpstr>
      <vt:lpstr>● Principper for design af klasser</vt:lpstr>
      <vt:lpstr>Undgå dublering af kode</vt:lpstr>
      <vt:lpstr>Løs kobling mellem klasserne</vt:lpstr>
      <vt:lpstr>Sammenhængende (cohesion)</vt:lpstr>
      <vt:lpstr>Responsibility-driven design</vt:lpstr>
      <vt:lpstr>Tænk fremad</vt:lpstr>
      <vt:lpstr>De fem C'er – for godt design af klasser</vt:lpstr>
      <vt:lpstr>Regelmæssig omstrukturering (refactoring)</vt:lpstr>
      <vt:lpstr>● Mundtlig præsentation</vt:lpstr>
      <vt:lpstr>Mundtlig eksamen</vt:lpstr>
      <vt:lpstr>Forløbet af eksamen</vt:lpstr>
      <vt:lpstr>Træning gør mester</vt:lpstr>
      <vt:lpstr>Organisering af træningen</vt:lpstr>
      <vt:lpstr>Forberedelse til mundtlig eksamen</vt:lpstr>
      <vt:lpstr>Java kode eksempler</vt:lpstr>
      <vt:lpstr>Træning gør mester</vt:lpstr>
      <vt:lpstr>Gode råd omkring eksamen (fortsat)</vt:lpstr>
      <vt:lpstr>Du skal kunne forklare din kode</vt:lpstr>
      <vt:lpstr>Videoer om mundtlig eksamen</vt:lpstr>
      <vt:lpstr>● Afleveringsopgave: Dronninger (Queens)</vt:lpstr>
      <vt:lpstr>positionQueens metoden (rekursiv metode)</vt:lpstr>
      <vt:lpstr>PowerPoint Presentation</vt:lpstr>
      <vt:lpstr>PowerPoint Presentation</vt:lpstr>
      <vt:lpstr>PowerPoint Presentation</vt:lpstr>
      <vt:lpstr>PowerPoint Presentation</vt:lpstr>
      <vt:lpstr>Udskrift af tabeller</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783</cp:revision>
  <cp:lastPrinted>2018-12-03T12:02:08Z</cp:lastPrinted>
  <dcterms:created xsi:type="dcterms:W3CDTF">2009-09-02T10:07:09Z</dcterms:created>
  <dcterms:modified xsi:type="dcterms:W3CDTF">2021-10-21T09:21:13Z</dcterms:modified>
</cp:coreProperties>
</file>