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0"/>
  </p:notesMasterIdLst>
  <p:handoutMasterIdLst>
    <p:handoutMasterId r:id="rId61"/>
  </p:handoutMasterIdLst>
  <p:sldIdLst>
    <p:sldId id="375" r:id="rId2"/>
    <p:sldId id="402" r:id="rId3"/>
    <p:sldId id="274" r:id="rId4"/>
    <p:sldId id="275" r:id="rId5"/>
    <p:sldId id="296" r:id="rId6"/>
    <p:sldId id="295" r:id="rId7"/>
    <p:sldId id="287" r:id="rId8"/>
    <p:sldId id="288" r:id="rId9"/>
    <p:sldId id="340" r:id="rId10"/>
    <p:sldId id="341" r:id="rId11"/>
    <p:sldId id="290" r:id="rId12"/>
    <p:sldId id="293" r:id="rId13"/>
    <p:sldId id="323" r:id="rId14"/>
    <p:sldId id="301" r:id="rId15"/>
    <p:sldId id="349" r:id="rId16"/>
    <p:sldId id="350" r:id="rId17"/>
    <p:sldId id="351" r:id="rId18"/>
    <p:sldId id="405" r:id="rId19"/>
    <p:sldId id="353" r:id="rId20"/>
    <p:sldId id="387" r:id="rId21"/>
    <p:sldId id="355" r:id="rId22"/>
    <p:sldId id="356" r:id="rId23"/>
    <p:sldId id="357" r:id="rId24"/>
    <p:sldId id="358" r:id="rId25"/>
    <p:sldId id="363" r:id="rId26"/>
    <p:sldId id="406" r:id="rId27"/>
    <p:sldId id="395" r:id="rId28"/>
    <p:sldId id="346" r:id="rId29"/>
    <p:sldId id="314" r:id="rId30"/>
    <p:sldId id="414" r:id="rId31"/>
    <p:sldId id="396" r:id="rId32"/>
    <p:sldId id="316" r:id="rId33"/>
    <p:sldId id="401" r:id="rId34"/>
    <p:sldId id="403" r:id="rId35"/>
    <p:sldId id="407" r:id="rId36"/>
    <p:sldId id="338" r:id="rId37"/>
    <p:sldId id="404" r:id="rId38"/>
    <p:sldId id="345" r:id="rId39"/>
    <p:sldId id="410" r:id="rId40"/>
    <p:sldId id="409" r:id="rId41"/>
    <p:sldId id="408" r:id="rId42"/>
    <p:sldId id="411" r:id="rId43"/>
    <p:sldId id="328" r:id="rId44"/>
    <p:sldId id="318" r:id="rId45"/>
    <p:sldId id="415" r:id="rId46"/>
    <p:sldId id="339" r:id="rId47"/>
    <p:sldId id="335" r:id="rId48"/>
    <p:sldId id="327" r:id="rId49"/>
    <p:sldId id="400" r:id="rId50"/>
    <p:sldId id="391" r:id="rId51"/>
    <p:sldId id="393" r:id="rId52"/>
    <p:sldId id="399" r:id="rId53"/>
    <p:sldId id="336" r:id="rId54"/>
    <p:sldId id="397" r:id="rId55"/>
    <p:sldId id="398" r:id="rId56"/>
    <p:sldId id="412" r:id="rId57"/>
    <p:sldId id="413" r:id="rId58"/>
    <p:sldId id="334" r:id="rId59"/>
  </p:sldIdLst>
  <p:sldSz cx="9144000" cy="6858000" type="screen4x3"/>
  <p:notesSz cx="7099300" cy="10234613"/>
  <p:defaultTextStyle>
    <a:defPPr>
      <a:defRPr lang="da-DK"/>
    </a:defPPr>
    <a:lvl1pPr algn="l" rtl="0" fontAlgn="base">
      <a:spcBef>
        <a:spcPct val="0"/>
      </a:spcBef>
      <a:spcAft>
        <a:spcPct val="0"/>
      </a:spcAft>
      <a:defRPr sz="2000" kern="1200">
        <a:solidFill>
          <a:srgbClr val="A50021"/>
        </a:solidFill>
        <a:latin typeface="Arial"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charset="0"/>
        <a:ea typeface="ＭＳ Ｐゴシック" pitchFamily="34" charset="-128"/>
        <a:cs typeface="+mn-cs"/>
      </a:defRPr>
    </a:lvl5pPr>
    <a:lvl6pPr marL="2286000" algn="l" defTabSz="914400" rtl="0" eaLnBrk="1" latinLnBrk="0" hangingPunct="1">
      <a:defRPr sz="2000" kern="1200">
        <a:solidFill>
          <a:srgbClr val="A50021"/>
        </a:solidFill>
        <a:latin typeface="Arial" charset="0"/>
        <a:ea typeface="ＭＳ Ｐゴシック" pitchFamily="34" charset="-128"/>
        <a:cs typeface="+mn-cs"/>
      </a:defRPr>
    </a:lvl6pPr>
    <a:lvl7pPr marL="2743200" algn="l" defTabSz="914400" rtl="0" eaLnBrk="1" latinLnBrk="0" hangingPunct="1">
      <a:defRPr sz="2000" kern="1200">
        <a:solidFill>
          <a:srgbClr val="A50021"/>
        </a:solidFill>
        <a:latin typeface="Arial" charset="0"/>
        <a:ea typeface="ＭＳ Ｐゴシック" pitchFamily="34" charset="-128"/>
        <a:cs typeface="+mn-cs"/>
      </a:defRPr>
    </a:lvl7pPr>
    <a:lvl8pPr marL="3200400" algn="l" defTabSz="914400" rtl="0" eaLnBrk="1" latinLnBrk="0" hangingPunct="1">
      <a:defRPr sz="2000" kern="1200">
        <a:solidFill>
          <a:srgbClr val="A50021"/>
        </a:solidFill>
        <a:latin typeface="Arial" charset="0"/>
        <a:ea typeface="ＭＳ Ｐゴシック" pitchFamily="34" charset="-128"/>
        <a:cs typeface="+mn-cs"/>
      </a:defRPr>
    </a:lvl8pPr>
    <a:lvl9pPr marL="3657600" algn="l" defTabSz="914400" rtl="0" eaLnBrk="1" latinLnBrk="0" hangingPunct="1">
      <a:defRPr sz="2000" kern="1200">
        <a:solidFill>
          <a:srgbClr val="A50021"/>
        </a:solidFill>
        <a:latin typeface="Arial" charset="0"/>
        <a:ea typeface="ＭＳ Ｐゴシック" pitchFamily="34" charset="-128"/>
        <a:cs typeface="+mn-cs"/>
      </a:defRPr>
    </a:lvl9pPr>
  </p:defaultTextStyle>
  <p:extLst>
    <p:ext uri="{521415D9-36F7-43E2-AB2F-B90AF26B5E84}">
      <p14:sectionLst xmlns:p14="http://schemas.microsoft.com/office/powerpoint/2010/main">
        <p14:section name="Default Section" id="{6DAA713F-5F37-409B-BE0B-0BDA6802FF5C}">
          <p14:sldIdLst>
            <p14:sldId id="375"/>
            <p14:sldId id="402"/>
            <p14:sldId id="274"/>
            <p14:sldId id="275"/>
            <p14:sldId id="296"/>
            <p14:sldId id="295"/>
            <p14:sldId id="287"/>
            <p14:sldId id="288"/>
            <p14:sldId id="340"/>
            <p14:sldId id="341"/>
            <p14:sldId id="290"/>
            <p14:sldId id="293"/>
            <p14:sldId id="323"/>
            <p14:sldId id="301"/>
            <p14:sldId id="349"/>
            <p14:sldId id="350"/>
            <p14:sldId id="351"/>
            <p14:sldId id="405"/>
            <p14:sldId id="353"/>
            <p14:sldId id="387"/>
            <p14:sldId id="355"/>
            <p14:sldId id="356"/>
            <p14:sldId id="357"/>
            <p14:sldId id="358"/>
            <p14:sldId id="363"/>
            <p14:sldId id="406"/>
            <p14:sldId id="395"/>
            <p14:sldId id="346"/>
            <p14:sldId id="314"/>
            <p14:sldId id="414"/>
            <p14:sldId id="396"/>
            <p14:sldId id="316"/>
            <p14:sldId id="401"/>
            <p14:sldId id="403"/>
            <p14:sldId id="407"/>
            <p14:sldId id="338"/>
            <p14:sldId id="404"/>
            <p14:sldId id="345"/>
            <p14:sldId id="410"/>
            <p14:sldId id="409"/>
            <p14:sldId id="408"/>
            <p14:sldId id="411"/>
            <p14:sldId id="328"/>
            <p14:sldId id="318"/>
            <p14:sldId id="415"/>
            <p14:sldId id="339"/>
            <p14:sldId id="335"/>
            <p14:sldId id="327"/>
            <p14:sldId id="400"/>
            <p14:sldId id="391"/>
            <p14:sldId id="393"/>
            <p14:sldId id="399"/>
            <p14:sldId id="336"/>
            <p14:sldId id="397"/>
            <p14:sldId id="398"/>
            <p14:sldId id="412"/>
            <p14:sldId id="413"/>
            <p14:sldId id="33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008000"/>
    <a:srgbClr val="0000CC"/>
    <a:srgbClr val="CCECFF"/>
    <a:srgbClr val="FFFFCC"/>
    <a:srgbClr val="92D050"/>
    <a:srgbClr val="000066"/>
    <a:srgbClr val="CCFFCC"/>
    <a:srgbClr val="66C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98" autoAdjust="0"/>
    <p:restoredTop sz="94726" autoAdjust="0"/>
  </p:normalViewPr>
  <p:slideViewPr>
    <p:cSldViewPr>
      <p:cViewPr varScale="1">
        <p:scale>
          <a:sx n="119" d="100"/>
          <a:sy n="119" d="100"/>
        </p:scale>
        <p:origin x="98" y="98"/>
      </p:cViewPr>
      <p:guideLst>
        <p:guide orient="horz" pos="2160"/>
        <p:guide pos="2880"/>
      </p:guideLst>
    </p:cSldViewPr>
  </p:slideViewPr>
  <p:outlineViewPr>
    <p:cViewPr>
      <p:scale>
        <a:sx n="33" d="100"/>
        <a:sy n="33" d="100"/>
      </p:scale>
      <p:origin x="0" y="-4722"/>
    </p:cViewPr>
  </p:outlineViewPr>
  <p:notesTextViewPr>
    <p:cViewPr>
      <p:scale>
        <a:sx n="100" d="100"/>
        <a:sy n="100" d="100"/>
      </p:scale>
      <p:origin x="0" y="0"/>
    </p:cViewPr>
  </p:notesTextViewPr>
  <p:sorterViewPr>
    <p:cViewPr>
      <p:scale>
        <a:sx n="150" d="100"/>
        <a:sy n="150" d="100"/>
      </p:scale>
      <p:origin x="0" y="-144"/>
    </p:cViewPr>
  </p:sorterViewPr>
  <p:notesViewPr>
    <p:cSldViewPr>
      <p:cViewPr varScale="1">
        <p:scale>
          <a:sx n="88" d="100"/>
          <a:sy n="88" d="100"/>
        </p:scale>
        <p:origin x="-2220" y="-102"/>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3" name="Rectangle 3"/>
          <p:cNvSpPr>
            <a:spLocks noGrp="1" noChangeArrowheads="1"/>
          </p:cNvSpPr>
          <p:nvPr>
            <p:ph type="dt" sz="quarter" idx="1"/>
          </p:nvPr>
        </p:nvSpPr>
        <p:spPr bwMode="auto">
          <a:xfrm>
            <a:off x="4020548"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4" name="Rectangle 4"/>
          <p:cNvSpPr>
            <a:spLocks noGrp="1" noChangeArrowheads="1"/>
          </p:cNvSpPr>
          <p:nvPr>
            <p:ph type="ftr" sz="quarter" idx="2"/>
          </p:nvPr>
        </p:nvSpPr>
        <p:spPr bwMode="auto">
          <a:xfrm>
            <a:off x="1"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5" name="Rectangle 5"/>
          <p:cNvSpPr>
            <a:spLocks noGrp="1" noChangeArrowheads="1"/>
          </p:cNvSpPr>
          <p:nvPr>
            <p:ph type="sldNum" sz="quarter" idx="3"/>
          </p:nvPr>
        </p:nvSpPr>
        <p:spPr bwMode="auto">
          <a:xfrm>
            <a:off x="4020548"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a:solidFill>
                  <a:schemeClr val="tx1"/>
                </a:solidFill>
                <a:latin typeface="Times New Roman" pitchFamily="18" charset="0"/>
              </a:defRPr>
            </a:lvl1pPr>
          </a:lstStyle>
          <a:p>
            <a:pPr>
              <a:defRPr/>
            </a:pPr>
            <a:fld id="{39B72E09-9C15-4F53-91FA-378928BEE7AC}" type="slidenum">
              <a:rPr lang="da-DK" altLang="da-DK"/>
              <a:pPr>
                <a:defRPr/>
              </a:pPr>
              <a:t>‹#›</a:t>
            </a:fld>
            <a:endParaRPr lang="da-DK" altLang="da-DK"/>
          </a:p>
        </p:txBody>
      </p:sp>
    </p:spTree>
    <p:extLst>
      <p:ext uri="{BB962C8B-B14F-4D97-AF65-F5344CB8AC3E}">
        <p14:creationId xmlns:p14="http://schemas.microsoft.com/office/powerpoint/2010/main" val="9017496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3" name="Rectangle 3"/>
          <p:cNvSpPr>
            <a:spLocks noGrp="1" noChangeArrowheads="1"/>
          </p:cNvSpPr>
          <p:nvPr>
            <p:ph type="dt" idx="1"/>
          </p:nvPr>
        </p:nvSpPr>
        <p:spPr bwMode="auto">
          <a:xfrm>
            <a:off x="4022215"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4"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46796" y="4861564"/>
            <a:ext cx="5205709" cy="4605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p>
            <a:pPr lvl="0"/>
            <a:r>
              <a:rPr lang="da-DK" noProof="0" smtClean="0"/>
              <a:t>Klik for at redigere teksttypografierne i masteren</a:t>
            </a:r>
          </a:p>
          <a:p>
            <a:pPr lvl="1"/>
            <a:r>
              <a:rPr lang="da-DK" noProof="0" smtClean="0"/>
              <a:t>Andet niveau</a:t>
            </a:r>
          </a:p>
          <a:p>
            <a:pPr lvl="2"/>
            <a:r>
              <a:rPr lang="da-DK" noProof="0" smtClean="0"/>
              <a:t>Tredje niveau</a:t>
            </a:r>
          </a:p>
          <a:p>
            <a:pPr lvl="3"/>
            <a:r>
              <a:rPr lang="da-DK" noProof="0" smtClean="0"/>
              <a:t>Fjerde niveau</a:t>
            </a:r>
          </a:p>
          <a:p>
            <a:pPr lvl="4"/>
            <a:r>
              <a:rPr lang="da-DK" noProof="0" smtClean="0"/>
              <a:t>Femte niveau</a:t>
            </a:r>
          </a:p>
        </p:txBody>
      </p:sp>
      <p:sp>
        <p:nvSpPr>
          <p:cNvPr id="5126" name="Rectangle 6"/>
          <p:cNvSpPr>
            <a:spLocks noGrp="1" noChangeArrowheads="1"/>
          </p:cNvSpPr>
          <p:nvPr>
            <p:ph type="ftr" sz="quarter" idx="4"/>
          </p:nvPr>
        </p:nvSpPr>
        <p:spPr bwMode="auto">
          <a:xfrm>
            <a:off x="1"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7" name="Rectangle 7"/>
          <p:cNvSpPr>
            <a:spLocks noGrp="1" noChangeArrowheads="1"/>
          </p:cNvSpPr>
          <p:nvPr>
            <p:ph type="sldNum" sz="quarter" idx="5"/>
          </p:nvPr>
        </p:nvSpPr>
        <p:spPr bwMode="auto">
          <a:xfrm>
            <a:off x="4022215"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b="1">
                <a:solidFill>
                  <a:srgbClr val="CC0000"/>
                </a:solidFill>
                <a:latin typeface="Times New Roman" pitchFamily="18" charset="0"/>
              </a:defRPr>
            </a:lvl1pPr>
          </a:lstStyle>
          <a:p>
            <a:pPr>
              <a:defRPr/>
            </a:pPr>
            <a:fld id="{E392DC24-3004-4372-BE92-7F24D50BA456}" type="slidenum">
              <a:rPr lang="da-DK" altLang="da-DK"/>
              <a:pPr>
                <a:defRPr/>
              </a:pPr>
              <a:t>‹#›</a:t>
            </a:fld>
            <a:endParaRPr lang="da-DK" altLang="da-DK"/>
          </a:p>
        </p:txBody>
      </p:sp>
    </p:spTree>
    <p:extLst>
      <p:ext uri="{BB962C8B-B14F-4D97-AF65-F5344CB8AC3E}">
        <p14:creationId xmlns:p14="http://schemas.microsoft.com/office/powerpoint/2010/main" val="71282625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1</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852312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10</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4093823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5D17C5E-7D9C-4A77-82FB-5F53D978180A}" type="slidenum">
              <a:rPr lang="da-DK" altLang="da-DK" sz="1300">
                <a:solidFill>
                  <a:srgbClr val="CC0000"/>
                </a:solidFill>
                <a:latin typeface="Times New Roman" pitchFamily="18" charset="0"/>
              </a:rPr>
              <a:pPr eaLnBrk="1" hangingPunct="1">
                <a:defRPr/>
              </a:pPr>
              <a:t>11</a:t>
            </a:fld>
            <a:endParaRPr lang="da-DK" altLang="da-DK" sz="1300">
              <a:solidFill>
                <a:srgbClr val="CC0000"/>
              </a:solidFill>
              <a:latin typeface="Times New Roman" pitchFamily="18" charset="0"/>
            </a:endParaRPr>
          </a:p>
        </p:txBody>
      </p:sp>
      <p:sp>
        <p:nvSpPr>
          <p:cNvPr id="174082" name="Rectangle 2"/>
          <p:cNvSpPr>
            <a:spLocks noGrp="1" noRot="1" noChangeAspect="1" noChangeArrowheads="1" noTextEdit="1"/>
          </p:cNvSpPr>
          <p:nvPr>
            <p:ph type="sldImg"/>
          </p:nvPr>
        </p:nvSpPr>
        <p:spPr>
          <a:ln/>
          <a:extLst>
            <a:ext uri="{FAA26D3D-D897-4be2-8F04-BA451C77F1D7}"/>
          </a:extLst>
        </p:spPr>
      </p:sp>
      <p:sp>
        <p:nvSpPr>
          <p:cNvPr id="174083" name="Rectangle 3"/>
          <p:cNvSpPr>
            <a:spLocks noGrp="1" noChangeArrowheads="1"/>
          </p:cNvSpPr>
          <p:nvPr>
            <p:ph type="body" idx="1"/>
          </p:nvPr>
        </p:nvSpPr>
        <p:spPr/>
        <p:txBody>
          <a:bodyPr/>
          <a:lstStyle/>
          <a:p>
            <a:pPr eaLnBrk="1" hangingPunct="1">
              <a:defRPr/>
            </a:pPr>
            <a:endParaRPr lang="en-US" dirty="0" smtClean="0">
              <a:cs typeface="+mn-cs"/>
            </a:endParaRPr>
          </a:p>
        </p:txBody>
      </p:sp>
    </p:spTree>
    <p:extLst>
      <p:ext uri="{BB962C8B-B14F-4D97-AF65-F5344CB8AC3E}">
        <p14:creationId xmlns:p14="http://schemas.microsoft.com/office/powerpoint/2010/main" val="401347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FE3D9FE5-4151-4219-8ADF-C577A8CCF119}" type="slidenum">
              <a:rPr lang="da-DK" altLang="da-DK" sz="1300">
                <a:solidFill>
                  <a:srgbClr val="CC0000"/>
                </a:solidFill>
                <a:latin typeface="Times New Roman" pitchFamily="18" charset="0"/>
              </a:rPr>
              <a:pPr eaLnBrk="1" hangingPunct="1">
                <a:defRPr/>
              </a:pPr>
              <a:t>12</a:t>
            </a:fld>
            <a:endParaRPr lang="da-DK" altLang="da-DK" sz="1300">
              <a:solidFill>
                <a:srgbClr val="CC0000"/>
              </a:solidFill>
              <a:latin typeface="Times New Roman" pitchFamily="18" charset="0"/>
            </a:endParaRPr>
          </a:p>
        </p:txBody>
      </p:sp>
      <p:sp>
        <p:nvSpPr>
          <p:cNvPr id="176130" name="Rectangle 2"/>
          <p:cNvSpPr>
            <a:spLocks noGrp="1" noRot="1" noChangeAspect="1" noChangeArrowheads="1" noTextEdit="1"/>
          </p:cNvSpPr>
          <p:nvPr>
            <p:ph type="sldImg"/>
          </p:nvPr>
        </p:nvSpPr>
        <p:spPr>
          <a:ln/>
          <a:extLst>
            <a:ext uri="{FAA26D3D-D897-4be2-8F04-BA451C77F1D7}"/>
          </a:extLst>
        </p:spPr>
      </p:sp>
      <p:sp>
        <p:nvSpPr>
          <p:cNvPr id="17613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739639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91337978-325B-449D-921E-5F397F957BB8}" type="slidenum">
              <a:rPr lang="da-DK" altLang="da-DK" sz="1300">
                <a:solidFill>
                  <a:srgbClr val="CC0000"/>
                </a:solidFill>
                <a:latin typeface="Times New Roman" pitchFamily="18" charset="0"/>
              </a:rPr>
              <a:pPr eaLnBrk="1" hangingPunct="1">
                <a:defRPr/>
              </a:pPr>
              <a:t>13</a:t>
            </a:fld>
            <a:endParaRPr lang="da-DK" altLang="da-DK" sz="1300">
              <a:solidFill>
                <a:srgbClr val="CC0000"/>
              </a:solidFill>
              <a:latin typeface="Times New Roman" pitchFamily="18" charset="0"/>
            </a:endParaRPr>
          </a:p>
        </p:txBody>
      </p:sp>
      <p:sp>
        <p:nvSpPr>
          <p:cNvPr id="164866" name="Rectangle 2"/>
          <p:cNvSpPr>
            <a:spLocks noGrp="1" noRot="1" noChangeAspect="1" noChangeArrowheads="1" noTextEdit="1"/>
          </p:cNvSpPr>
          <p:nvPr>
            <p:ph type="sldImg"/>
          </p:nvPr>
        </p:nvSpPr>
        <p:spPr>
          <a:ln/>
          <a:extLst>
            <a:ext uri="{FAA26D3D-D897-4be2-8F04-BA451C77F1D7}"/>
          </a:extLst>
        </p:spPr>
      </p:sp>
      <p:sp>
        <p:nvSpPr>
          <p:cNvPr id="16486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054164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14</a:t>
            </a:fld>
            <a:endParaRPr lang="da-DK" altLang="da-DK"/>
          </a:p>
        </p:txBody>
      </p:sp>
    </p:spTree>
    <p:extLst>
      <p:ext uri="{BB962C8B-B14F-4D97-AF65-F5344CB8AC3E}">
        <p14:creationId xmlns:p14="http://schemas.microsoft.com/office/powerpoint/2010/main" val="850998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7D1B321F-A4D8-4F88-986A-38FD7C27D28C}" type="slidenum">
              <a:rPr lang="da-DK" altLang="da-DK" sz="1300">
                <a:solidFill>
                  <a:srgbClr val="CC0000"/>
                </a:solidFill>
                <a:latin typeface="Times New Roman" pitchFamily="18" charset="0"/>
              </a:rPr>
              <a:pPr eaLnBrk="1" hangingPunct="1"/>
              <a:t>15</a:t>
            </a:fld>
            <a:endParaRPr lang="da-DK" altLang="da-DK" sz="1300">
              <a:solidFill>
                <a:srgbClr val="CC0000"/>
              </a:solidFill>
              <a:latin typeface="Times New Roman" pitchFamily="18" charset="0"/>
            </a:endParaRPr>
          </a:p>
        </p:txBody>
      </p:sp>
      <p:sp>
        <p:nvSpPr>
          <p:cNvPr id="20482" name="Rectangle 2"/>
          <p:cNvSpPr>
            <a:spLocks noGrp="1" noRot="1" noChangeAspect="1" noChangeArrowheads="1" noTextEdit="1"/>
          </p:cNvSpPr>
          <p:nvPr>
            <p:ph type="sldImg"/>
          </p:nvPr>
        </p:nvSpPr>
        <p:spPr>
          <a:xfrm>
            <a:off x="992188" y="768350"/>
            <a:ext cx="5114925" cy="3836988"/>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49822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3C8576D3-8764-4FF8-B8FC-7B515826DBD3}" type="slidenum">
              <a:rPr lang="da-DK" altLang="da-DK" sz="1300">
                <a:solidFill>
                  <a:srgbClr val="CC0000"/>
                </a:solidFill>
                <a:latin typeface="Times New Roman" pitchFamily="18" charset="0"/>
              </a:rPr>
              <a:pPr eaLnBrk="1" hangingPunct="1"/>
              <a:t>16</a:t>
            </a:fld>
            <a:endParaRPr lang="da-DK" altLang="da-DK" sz="1300">
              <a:solidFill>
                <a:srgbClr val="CC0000"/>
              </a:solidFill>
              <a:latin typeface="Times New Roman" pitchFamily="18" charset="0"/>
            </a:endParaRPr>
          </a:p>
        </p:txBody>
      </p:sp>
      <p:sp>
        <p:nvSpPr>
          <p:cNvPr id="22530" name="Rectangle 2"/>
          <p:cNvSpPr>
            <a:spLocks noGrp="1" noRot="1" noChangeAspect="1" noChangeArrowheads="1" noTextEdit="1"/>
          </p:cNvSpPr>
          <p:nvPr>
            <p:ph type="sldImg"/>
          </p:nvPr>
        </p:nvSpPr>
        <p:spPr>
          <a:xfrm>
            <a:off x="992188" y="768350"/>
            <a:ext cx="5114925" cy="3836988"/>
          </a:xfrm>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02824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11B317F-238C-4BDB-84C2-9AE7D09B76BA}" type="slidenum">
              <a:rPr lang="da-DK" altLang="da-DK" sz="1300">
                <a:solidFill>
                  <a:srgbClr val="CC0000"/>
                </a:solidFill>
                <a:latin typeface="Times New Roman" pitchFamily="18" charset="0"/>
              </a:rPr>
              <a:pPr eaLnBrk="1" hangingPunct="1"/>
              <a:t>17</a:t>
            </a:fld>
            <a:endParaRPr lang="da-DK" altLang="da-DK" sz="1300">
              <a:solidFill>
                <a:srgbClr val="CC0000"/>
              </a:solidFill>
              <a:latin typeface="Times New Roman" pitchFamily="18" charset="0"/>
            </a:endParaRPr>
          </a:p>
        </p:txBody>
      </p:sp>
      <p:sp>
        <p:nvSpPr>
          <p:cNvPr id="24578" name="Rectangle 2"/>
          <p:cNvSpPr>
            <a:spLocks noGrp="1" noRot="1" noChangeAspect="1" noChangeArrowheads="1" noTextEdit="1"/>
          </p:cNvSpPr>
          <p:nvPr>
            <p:ph type="sldImg"/>
          </p:nvPr>
        </p:nvSpPr>
        <p:spPr>
          <a:xfrm>
            <a:off x="992188" y="768350"/>
            <a:ext cx="5114925" cy="3836988"/>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086662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11B317F-238C-4BDB-84C2-9AE7D09B76BA}" type="slidenum">
              <a:rPr lang="da-DK" altLang="da-DK" sz="1300">
                <a:solidFill>
                  <a:srgbClr val="CC0000"/>
                </a:solidFill>
                <a:latin typeface="Times New Roman" pitchFamily="18" charset="0"/>
              </a:rPr>
              <a:pPr eaLnBrk="1" hangingPunct="1"/>
              <a:t>18</a:t>
            </a:fld>
            <a:endParaRPr lang="da-DK" altLang="da-DK" sz="1300">
              <a:solidFill>
                <a:srgbClr val="CC0000"/>
              </a:solidFill>
              <a:latin typeface="Times New Roman" pitchFamily="18" charset="0"/>
            </a:endParaRPr>
          </a:p>
        </p:txBody>
      </p:sp>
      <p:sp>
        <p:nvSpPr>
          <p:cNvPr id="24578" name="Rectangle 2"/>
          <p:cNvSpPr>
            <a:spLocks noGrp="1" noRot="1" noChangeAspect="1" noChangeArrowheads="1" noTextEdit="1"/>
          </p:cNvSpPr>
          <p:nvPr>
            <p:ph type="sldImg"/>
          </p:nvPr>
        </p:nvSpPr>
        <p:spPr>
          <a:xfrm>
            <a:off x="992188" y="768350"/>
            <a:ext cx="5114925" cy="3836988"/>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40587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39AF9067-D9A9-49D8-978E-141F86F6FAC7}" type="slidenum">
              <a:rPr lang="da-DK" altLang="da-DK" sz="1300">
                <a:solidFill>
                  <a:srgbClr val="CC0000"/>
                </a:solidFill>
                <a:latin typeface="Times New Roman" pitchFamily="18" charset="0"/>
              </a:rPr>
              <a:pPr eaLnBrk="1" hangingPunct="1"/>
              <a:t>19</a:t>
            </a:fld>
            <a:endParaRPr lang="da-DK" altLang="da-DK" sz="1300">
              <a:solidFill>
                <a:srgbClr val="CC0000"/>
              </a:solidFill>
              <a:latin typeface="Times New Roman" pitchFamily="18" charset="0"/>
            </a:endParaRPr>
          </a:p>
        </p:txBody>
      </p:sp>
      <p:sp>
        <p:nvSpPr>
          <p:cNvPr id="30722" name="Rectangle 2"/>
          <p:cNvSpPr>
            <a:spLocks noGrp="1" noRot="1" noChangeAspect="1" noChangeArrowheads="1" noTextEdit="1"/>
          </p:cNvSpPr>
          <p:nvPr>
            <p:ph type="sldImg"/>
          </p:nvPr>
        </p:nvSpPr>
        <p:spPr>
          <a:xfrm>
            <a:off x="992188" y="768350"/>
            <a:ext cx="5114925" cy="3836988"/>
          </a:xfrm>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29674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2</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06122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78029E8-6499-4F91-8B0F-57F2EA1DBF40}" type="slidenum">
              <a:rPr lang="da-DK" altLang="da-DK" sz="1300">
                <a:solidFill>
                  <a:srgbClr val="CC0000"/>
                </a:solidFill>
                <a:latin typeface="Times New Roman" pitchFamily="18" charset="0"/>
              </a:rPr>
              <a:pPr eaLnBrk="1" hangingPunct="1">
                <a:defRPr/>
              </a:pPr>
              <a:t>20</a:t>
            </a:fld>
            <a:endParaRPr lang="da-DK" altLang="da-DK" sz="1300">
              <a:solidFill>
                <a:srgbClr val="CC0000"/>
              </a:solidFill>
              <a:latin typeface="Times New Roman" pitchFamily="18" charset="0"/>
            </a:endParaRPr>
          </a:p>
        </p:txBody>
      </p:sp>
      <p:sp>
        <p:nvSpPr>
          <p:cNvPr id="177154" name="Rectangle 2"/>
          <p:cNvSpPr>
            <a:spLocks noGrp="1" noRot="1" noChangeAspect="1" noChangeArrowheads="1" noTextEdit="1"/>
          </p:cNvSpPr>
          <p:nvPr>
            <p:ph type="sldImg"/>
          </p:nvPr>
        </p:nvSpPr>
        <p:spPr>
          <a:ln/>
          <a:extLst>
            <a:ext uri="{FAA26D3D-D897-4be2-8F04-BA451C77F1D7}"/>
          </a:extLst>
        </p:spPr>
      </p:sp>
      <p:sp>
        <p:nvSpPr>
          <p:cNvPr id="17715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392196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0D6DE263-F7BF-4BDC-8C9E-F7E72E4B3EF4}" type="slidenum">
              <a:rPr lang="da-DK" altLang="da-DK" sz="1300">
                <a:solidFill>
                  <a:srgbClr val="CC0000"/>
                </a:solidFill>
                <a:latin typeface="Times New Roman" pitchFamily="18" charset="0"/>
              </a:rPr>
              <a:pPr eaLnBrk="1" hangingPunct="1"/>
              <a:t>21</a:t>
            </a:fld>
            <a:endParaRPr lang="da-DK" altLang="da-DK" sz="1300">
              <a:solidFill>
                <a:srgbClr val="CC0000"/>
              </a:solidFill>
              <a:latin typeface="Times New Roman" pitchFamily="18" charset="0"/>
            </a:endParaRPr>
          </a:p>
        </p:txBody>
      </p:sp>
      <p:sp>
        <p:nvSpPr>
          <p:cNvPr id="34818" name="Rectangle 2"/>
          <p:cNvSpPr>
            <a:spLocks noGrp="1" noRot="1" noChangeAspect="1" noChangeArrowheads="1" noTextEdit="1"/>
          </p:cNvSpPr>
          <p:nvPr>
            <p:ph type="sldImg"/>
          </p:nvPr>
        </p:nvSpPr>
        <p:spPr>
          <a:xfrm>
            <a:off x="992188" y="768350"/>
            <a:ext cx="5114925" cy="3836988"/>
          </a:xfrm>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57051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CAE86E6B-1BFA-4C60-AEAB-87576669C9CD}" type="slidenum">
              <a:rPr lang="da-DK" altLang="da-DK" sz="1300">
                <a:solidFill>
                  <a:srgbClr val="CC0000"/>
                </a:solidFill>
                <a:latin typeface="Times New Roman" pitchFamily="18" charset="0"/>
              </a:rPr>
              <a:pPr eaLnBrk="1" hangingPunct="1"/>
              <a:t>22</a:t>
            </a:fld>
            <a:endParaRPr lang="da-DK" altLang="da-DK" sz="1300">
              <a:solidFill>
                <a:srgbClr val="CC0000"/>
              </a:solidFill>
              <a:latin typeface="Times New Roman" pitchFamily="18" charset="0"/>
            </a:endParaRPr>
          </a:p>
        </p:txBody>
      </p:sp>
      <p:sp>
        <p:nvSpPr>
          <p:cNvPr id="32770" name="Rectangle 2"/>
          <p:cNvSpPr>
            <a:spLocks noGrp="1" noRot="1" noChangeAspect="1" noChangeArrowheads="1" noTextEdit="1"/>
          </p:cNvSpPr>
          <p:nvPr>
            <p:ph type="sldImg"/>
          </p:nvPr>
        </p:nvSpPr>
        <p:spPr>
          <a:xfrm>
            <a:off x="992188" y="768350"/>
            <a:ext cx="5114925" cy="3836988"/>
          </a:xfrm>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3642817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565F8A03-1C6F-4C3E-8044-5F2D0B41541E}" type="slidenum">
              <a:rPr lang="da-DK" altLang="da-DK" sz="1300">
                <a:solidFill>
                  <a:srgbClr val="CC0000"/>
                </a:solidFill>
                <a:latin typeface="Times New Roman" pitchFamily="18" charset="0"/>
              </a:rPr>
              <a:pPr eaLnBrk="1" hangingPunct="1"/>
              <a:t>23</a:t>
            </a:fld>
            <a:endParaRPr lang="da-DK" altLang="da-DK" sz="1300">
              <a:solidFill>
                <a:srgbClr val="CC0000"/>
              </a:solidFill>
              <a:latin typeface="Times New Roman" pitchFamily="18" charset="0"/>
            </a:endParaRPr>
          </a:p>
        </p:txBody>
      </p:sp>
      <p:sp>
        <p:nvSpPr>
          <p:cNvPr id="38914" name="Rectangle 2"/>
          <p:cNvSpPr>
            <a:spLocks noGrp="1" noRot="1" noChangeAspect="1" noChangeArrowheads="1" noTextEdit="1"/>
          </p:cNvSpPr>
          <p:nvPr>
            <p:ph type="sldImg"/>
          </p:nvPr>
        </p:nvSpPr>
        <p:spPr>
          <a:xfrm>
            <a:off x="992188" y="768350"/>
            <a:ext cx="5114925" cy="3836988"/>
          </a:xfrm>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825719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8626A80-2EB0-47DB-8A60-756753A53BD7}" type="slidenum">
              <a:rPr lang="da-DK" altLang="da-DK" sz="1300">
                <a:solidFill>
                  <a:srgbClr val="CC0000"/>
                </a:solidFill>
                <a:latin typeface="Times New Roman" pitchFamily="18" charset="0"/>
              </a:rPr>
              <a:pPr eaLnBrk="1" hangingPunct="1"/>
              <a:t>24</a:t>
            </a:fld>
            <a:endParaRPr lang="da-DK" altLang="da-DK" sz="1300">
              <a:solidFill>
                <a:srgbClr val="CC0000"/>
              </a:solidFill>
              <a:latin typeface="Times New Roman" pitchFamily="18" charset="0"/>
            </a:endParaRPr>
          </a:p>
        </p:txBody>
      </p:sp>
      <p:sp>
        <p:nvSpPr>
          <p:cNvPr id="36866" name="Rectangle 2"/>
          <p:cNvSpPr>
            <a:spLocks noGrp="1" noRot="1" noChangeAspect="1" noChangeArrowheads="1" noTextEdit="1"/>
          </p:cNvSpPr>
          <p:nvPr>
            <p:ph type="sldImg"/>
          </p:nvPr>
        </p:nvSpPr>
        <p:spPr>
          <a:xfrm>
            <a:off x="992188" y="768350"/>
            <a:ext cx="5114925" cy="3836988"/>
          </a:xfrm>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638702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A374E860-539D-44DF-8ADF-5E545A7C3B2F}" type="slidenum">
              <a:rPr lang="da-DK" altLang="da-DK" sz="1300">
                <a:solidFill>
                  <a:srgbClr val="CC0000"/>
                </a:solidFill>
                <a:latin typeface="Times New Roman" pitchFamily="18" charset="0"/>
              </a:rPr>
              <a:pPr eaLnBrk="1" hangingPunct="1"/>
              <a:t>25</a:t>
            </a:fld>
            <a:endParaRPr lang="da-DK" altLang="da-DK" sz="1300">
              <a:solidFill>
                <a:srgbClr val="CC0000"/>
              </a:solidFill>
              <a:latin typeface="Times New Roman" pitchFamily="18" charset="0"/>
            </a:endParaRPr>
          </a:p>
        </p:txBody>
      </p:sp>
      <p:sp>
        <p:nvSpPr>
          <p:cNvPr id="52226" name="Rectangle 2"/>
          <p:cNvSpPr>
            <a:spLocks noGrp="1" noRot="1" noChangeAspect="1" noChangeArrowheads="1" noTextEdit="1"/>
          </p:cNvSpPr>
          <p:nvPr>
            <p:ph type="sldImg"/>
          </p:nvPr>
        </p:nvSpPr>
        <p:spPr>
          <a:xfrm>
            <a:off x="992188" y="768350"/>
            <a:ext cx="5114925" cy="3836988"/>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323700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A374E860-539D-44DF-8ADF-5E545A7C3B2F}" type="slidenum">
              <a:rPr lang="da-DK" altLang="da-DK" sz="1300">
                <a:solidFill>
                  <a:srgbClr val="CC0000"/>
                </a:solidFill>
                <a:latin typeface="Times New Roman" pitchFamily="18" charset="0"/>
              </a:rPr>
              <a:pPr eaLnBrk="1" hangingPunct="1"/>
              <a:t>26</a:t>
            </a:fld>
            <a:endParaRPr lang="da-DK" altLang="da-DK" sz="1300">
              <a:solidFill>
                <a:srgbClr val="CC0000"/>
              </a:solidFill>
              <a:latin typeface="Times New Roman" pitchFamily="18" charset="0"/>
            </a:endParaRPr>
          </a:p>
        </p:txBody>
      </p:sp>
      <p:sp>
        <p:nvSpPr>
          <p:cNvPr id="52226" name="Rectangle 2"/>
          <p:cNvSpPr>
            <a:spLocks noGrp="1" noRot="1" noChangeAspect="1" noChangeArrowheads="1" noTextEdit="1"/>
          </p:cNvSpPr>
          <p:nvPr>
            <p:ph type="sldImg"/>
          </p:nvPr>
        </p:nvSpPr>
        <p:spPr>
          <a:xfrm>
            <a:off x="992188" y="768350"/>
            <a:ext cx="5114925" cy="3836988"/>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929207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E838739B-DFB0-4923-B106-39F36203FBA6}" type="slidenum">
              <a:rPr lang="da-DK" altLang="da-DK" sz="1300">
                <a:solidFill>
                  <a:srgbClr val="CC0000"/>
                </a:solidFill>
                <a:latin typeface="Times New Roman" pitchFamily="18" charset="0"/>
              </a:rPr>
              <a:pPr eaLnBrk="1" hangingPunct="1"/>
              <a:t>27</a:t>
            </a:fld>
            <a:endParaRPr lang="da-DK" altLang="da-DK" sz="1300">
              <a:solidFill>
                <a:srgbClr val="CC0000"/>
              </a:solidFill>
              <a:latin typeface="Times New Roman" pitchFamily="18" charset="0"/>
            </a:endParaRPr>
          </a:p>
        </p:txBody>
      </p:sp>
      <p:sp>
        <p:nvSpPr>
          <p:cNvPr id="60418" name="Rectangle 2"/>
          <p:cNvSpPr>
            <a:spLocks noGrp="1" noRot="1" noChangeAspect="1" noChangeArrowheads="1" noTextEdit="1"/>
          </p:cNvSpPr>
          <p:nvPr>
            <p:ph type="sldImg"/>
          </p:nvPr>
        </p:nvSpPr>
        <p:spPr>
          <a:xfrm>
            <a:off x="992188" y="768350"/>
            <a:ext cx="5114925" cy="3836988"/>
          </a:xfrm>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128610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28</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3289207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29</a:t>
            </a:fld>
            <a:endParaRPr lang="da-DK" altLang="da-DK"/>
          </a:p>
        </p:txBody>
      </p:sp>
    </p:spTree>
    <p:extLst>
      <p:ext uri="{BB962C8B-B14F-4D97-AF65-F5344CB8AC3E}">
        <p14:creationId xmlns:p14="http://schemas.microsoft.com/office/powerpoint/2010/main" val="1223006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5AAC67F3-50CF-46A9-9848-896B46A33050}" type="slidenum">
              <a:rPr lang="da-DK" altLang="da-DK" sz="1300">
                <a:solidFill>
                  <a:srgbClr val="CC0000"/>
                </a:solidFill>
                <a:latin typeface="Times New Roman" pitchFamily="18" charset="0"/>
              </a:rPr>
              <a:pPr eaLnBrk="1" hangingPunct="1">
                <a:defRPr/>
              </a:pPr>
              <a:t>3</a:t>
            </a:fld>
            <a:endParaRPr lang="da-DK" altLang="da-DK" sz="1300">
              <a:solidFill>
                <a:srgbClr val="CC0000"/>
              </a:solidFill>
              <a:latin typeface="Times New Roman" pitchFamily="18" charset="0"/>
            </a:endParaRPr>
          </a:p>
        </p:txBody>
      </p:sp>
      <p:sp>
        <p:nvSpPr>
          <p:cNvPr id="157698" name="Rectangle 2"/>
          <p:cNvSpPr>
            <a:spLocks noGrp="1" noRot="1" noChangeAspect="1" noChangeArrowheads="1" noTextEdit="1"/>
          </p:cNvSpPr>
          <p:nvPr>
            <p:ph type="sldImg"/>
          </p:nvPr>
        </p:nvSpPr>
        <p:spPr>
          <a:ln/>
          <a:extLst>
            <a:ext uri="{FAA26D3D-D897-4be2-8F04-BA451C77F1D7}"/>
          </a:extLst>
        </p:spPr>
      </p:sp>
      <p:sp>
        <p:nvSpPr>
          <p:cNvPr id="157699"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3059498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542" eaLnBrk="0" hangingPunct="0">
              <a:defRPr sz="1900">
                <a:solidFill>
                  <a:srgbClr val="A50021"/>
                </a:solidFill>
                <a:latin typeface="Arial" pitchFamily="34" charset="0"/>
                <a:ea typeface="ＭＳ Ｐゴシック" pitchFamily="34" charset="-128"/>
              </a:defRPr>
            </a:lvl1pPr>
            <a:lvl2pPr marL="715907" indent="-275349" defTabSz="954542" eaLnBrk="0" hangingPunct="0">
              <a:defRPr sz="1900">
                <a:solidFill>
                  <a:srgbClr val="A50021"/>
                </a:solidFill>
                <a:latin typeface="Arial" pitchFamily="34" charset="0"/>
                <a:ea typeface="ＭＳ Ｐゴシック" pitchFamily="34" charset="-128"/>
              </a:defRPr>
            </a:lvl2pPr>
            <a:lvl3pPr marL="1101395" indent="-220279" defTabSz="954542" eaLnBrk="0" hangingPunct="0">
              <a:defRPr sz="1900">
                <a:solidFill>
                  <a:srgbClr val="A50021"/>
                </a:solidFill>
                <a:latin typeface="Arial" pitchFamily="34" charset="0"/>
                <a:ea typeface="ＭＳ Ｐゴシック" pitchFamily="34" charset="-128"/>
              </a:defRPr>
            </a:lvl3pPr>
            <a:lvl4pPr marL="1541953" indent="-220279" defTabSz="954542" eaLnBrk="0" hangingPunct="0">
              <a:defRPr sz="1900">
                <a:solidFill>
                  <a:srgbClr val="A50021"/>
                </a:solidFill>
                <a:latin typeface="Arial" pitchFamily="34" charset="0"/>
                <a:ea typeface="ＭＳ Ｐゴシック" pitchFamily="34" charset="-128"/>
              </a:defRPr>
            </a:lvl4pPr>
            <a:lvl5pPr marL="1982511" indent="-220279" defTabSz="954542" eaLnBrk="0" hangingPunct="0">
              <a:defRPr sz="1900">
                <a:solidFill>
                  <a:srgbClr val="A50021"/>
                </a:solidFill>
                <a:latin typeface="Arial" pitchFamily="34" charset="0"/>
                <a:ea typeface="ＭＳ Ｐゴシック" pitchFamily="34" charset="-128"/>
              </a:defRPr>
            </a:lvl5pPr>
            <a:lvl6pPr marL="2423069"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626"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4184"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742"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30</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6926726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31</a:t>
            </a:fld>
            <a:endParaRPr lang="da-DK" altLang="da-DK"/>
          </a:p>
        </p:txBody>
      </p:sp>
    </p:spTree>
    <p:extLst>
      <p:ext uri="{BB962C8B-B14F-4D97-AF65-F5344CB8AC3E}">
        <p14:creationId xmlns:p14="http://schemas.microsoft.com/office/powerpoint/2010/main" val="1223006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32</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9424769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33</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4015935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34</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0806027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35</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2562496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36</a:t>
            </a:fld>
            <a:endParaRPr lang="da-DK" altLang="da-DK"/>
          </a:p>
        </p:txBody>
      </p:sp>
    </p:spTree>
    <p:extLst>
      <p:ext uri="{BB962C8B-B14F-4D97-AF65-F5344CB8AC3E}">
        <p14:creationId xmlns:p14="http://schemas.microsoft.com/office/powerpoint/2010/main" val="35069393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37</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1601518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38</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9152293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39</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755741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266810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40</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7480416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542" eaLnBrk="0" hangingPunct="0">
              <a:defRPr sz="1900">
                <a:solidFill>
                  <a:srgbClr val="A50021"/>
                </a:solidFill>
                <a:latin typeface="Arial" pitchFamily="34" charset="0"/>
                <a:ea typeface="ＭＳ Ｐゴシック" pitchFamily="34" charset="-128"/>
              </a:defRPr>
            </a:lvl1pPr>
            <a:lvl2pPr marL="715907" indent="-275349" defTabSz="954542" eaLnBrk="0" hangingPunct="0">
              <a:defRPr sz="1900">
                <a:solidFill>
                  <a:srgbClr val="A50021"/>
                </a:solidFill>
                <a:latin typeface="Arial" pitchFamily="34" charset="0"/>
                <a:ea typeface="ＭＳ Ｐゴシック" pitchFamily="34" charset="-128"/>
              </a:defRPr>
            </a:lvl2pPr>
            <a:lvl3pPr marL="1101395" indent="-220279" defTabSz="954542" eaLnBrk="0" hangingPunct="0">
              <a:defRPr sz="1900">
                <a:solidFill>
                  <a:srgbClr val="A50021"/>
                </a:solidFill>
                <a:latin typeface="Arial" pitchFamily="34" charset="0"/>
                <a:ea typeface="ＭＳ Ｐゴシック" pitchFamily="34" charset="-128"/>
              </a:defRPr>
            </a:lvl3pPr>
            <a:lvl4pPr marL="1541953" indent="-220279" defTabSz="954542" eaLnBrk="0" hangingPunct="0">
              <a:defRPr sz="1900">
                <a:solidFill>
                  <a:srgbClr val="A50021"/>
                </a:solidFill>
                <a:latin typeface="Arial" pitchFamily="34" charset="0"/>
                <a:ea typeface="ＭＳ Ｐゴシック" pitchFamily="34" charset="-128"/>
              </a:defRPr>
            </a:lvl4pPr>
            <a:lvl5pPr marL="1982511" indent="-220279" defTabSz="954542" eaLnBrk="0" hangingPunct="0">
              <a:defRPr sz="1900">
                <a:solidFill>
                  <a:srgbClr val="A50021"/>
                </a:solidFill>
                <a:latin typeface="Arial" pitchFamily="34" charset="0"/>
                <a:ea typeface="ＭＳ Ｐゴシック" pitchFamily="34" charset="-128"/>
              </a:defRPr>
            </a:lvl5pPr>
            <a:lvl6pPr marL="2423069"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626"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4184"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742"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41</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455655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542" eaLnBrk="0" hangingPunct="0">
              <a:defRPr sz="1900">
                <a:solidFill>
                  <a:srgbClr val="A50021"/>
                </a:solidFill>
                <a:latin typeface="Arial" pitchFamily="34" charset="0"/>
                <a:ea typeface="ＭＳ Ｐゴシック" pitchFamily="34" charset="-128"/>
              </a:defRPr>
            </a:lvl1pPr>
            <a:lvl2pPr marL="715907" indent="-275349" defTabSz="954542" eaLnBrk="0" hangingPunct="0">
              <a:defRPr sz="1900">
                <a:solidFill>
                  <a:srgbClr val="A50021"/>
                </a:solidFill>
                <a:latin typeface="Arial" pitchFamily="34" charset="0"/>
                <a:ea typeface="ＭＳ Ｐゴシック" pitchFamily="34" charset="-128"/>
              </a:defRPr>
            </a:lvl2pPr>
            <a:lvl3pPr marL="1101395" indent="-220279" defTabSz="954542" eaLnBrk="0" hangingPunct="0">
              <a:defRPr sz="1900">
                <a:solidFill>
                  <a:srgbClr val="A50021"/>
                </a:solidFill>
                <a:latin typeface="Arial" pitchFamily="34" charset="0"/>
                <a:ea typeface="ＭＳ Ｐゴシック" pitchFamily="34" charset="-128"/>
              </a:defRPr>
            </a:lvl3pPr>
            <a:lvl4pPr marL="1541953" indent="-220279" defTabSz="954542" eaLnBrk="0" hangingPunct="0">
              <a:defRPr sz="1900">
                <a:solidFill>
                  <a:srgbClr val="A50021"/>
                </a:solidFill>
                <a:latin typeface="Arial" pitchFamily="34" charset="0"/>
                <a:ea typeface="ＭＳ Ｐゴシック" pitchFamily="34" charset="-128"/>
              </a:defRPr>
            </a:lvl4pPr>
            <a:lvl5pPr marL="1982511" indent="-220279" defTabSz="954542" eaLnBrk="0" hangingPunct="0">
              <a:defRPr sz="1900">
                <a:solidFill>
                  <a:srgbClr val="A50021"/>
                </a:solidFill>
                <a:latin typeface="Arial" pitchFamily="34" charset="0"/>
                <a:ea typeface="ＭＳ Ｐゴシック" pitchFamily="34" charset="-128"/>
              </a:defRPr>
            </a:lvl5pPr>
            <a:lvl6pPr marL="2423069"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626"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4184"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742"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42</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8423939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43</a:t>
            </a:fld>
            <a:endParaRPr lang="da-DK" altLang="da-DK"/>
          </a:p>
        </p:txBody>
      </p:sp>
    </p:spTree>
    <p:extLst>
      <p:ext uri="{BB962C8B-B14F-4D97-AF65-F5344CB8AC3E}">
        <p14:creationId xmlns:p14="http://schemas.microsoft.com/office/powerpoint/2010/main" val="3586045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44</a:t>
            </a:fld>
            <a:endParaRPr lang="da-DK" altLang="da-DK"/>
          </a:p>
        </p:txBody>
      </p:sp>
    </p:spTree>
    <p:extLst>
      <p:ext uri="{BB962C8B-B14F-4D97-AF65-F5344CB8AC3E}">
        <p14:creationId xmlns:p14="http://schemas.microsoft.com/office/powerpoint/2010/main" val="21430536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45</a:t>
            </a:fld>
            <a:endParaRPr lang="da-DK" altLang="da-DK"/>
          </a:p>
        </p:txBody>
      </p:sp>
    </p:spTree>
    <p:extLst>
      <p:ext uri="{BB962C8B-B14F-4D97-AF65-F5344CB8AC3E}">
        <p14:creationId xmlns:p14="http://schemas.microsoft.com/office/powerpoint/2010/main" val="33316555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46</a:t>
            </a:fld>
            <a:endParaRPr lang="da-DK" altLang="da-DK"/>
          </a:p>
        </p:txBody>
      </p:sp>
    </p:spTree>
    <p:extLst>
      <p:ext uri="{BB962C8B-B14F-4D97-AF65-F5344CB8AC3E}">
        <p14:creationId xmlns:p14="http://schemas.microsoft.com/office/powerpoint/2010/main" val="22723941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47</a:t>
            </a:fld>
            <a:endParaRPr lang="da-DK" altLang="da-DK"/>
          </a:p>
        </p:txBody>
      </p:sp>
    </p:spTree>
    <p:extLst>
      <p:ext uri="{BB962C8B-B14F-4D97-AF65-F5344CB8AC3E}">
        <p14:creationId xmlns:p14="http://schemas.microsoft.com/office/powerpoint/2010/main" val="5070830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83C56153-86EE-44E0-9C98-EE70E425269B}" type="slidenum">
              <a:rPr lang="da-DK" altLang="da-DK" sz="1300">
                <a:solidFill>
                  <a:srgbClr val="CC0000"/>
                </a:solidFill>
              </a:rPr>
              <a:pPr eaLnBrk="1" hangingPunct="1">
                <a:spcBef>
                  <a:spcPct val="0"/>
                </a:spcBef>
                <a:defRPr/>
              </a:pPr>
              <a:t>48</a:t>
            </a:fld>
            <a:endParaRPr lang="da-DK" altLang="da-DK" sz="1300">
              <a:solidFill>
                <a:srgbClr val="CC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603399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49</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35690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EE6673EE-20EE-4BAB-AAF8-7C1797E37256}" type="slidenum">
              <a:rPr lang="da-DK" altLang="da-DK" sz="1300">
                <a:solidFill>
                  <a:srgbClr val="CC0000"/>
                </a:solidFill>
                <a:latin typeface="Times New Roman" pitchFamily="18" charset="0"/>
              </a:rPr>
              <a:pPr eaLnBrk="1" hangingPunct="1">
                <a:defRPr/>
              </a:pPr>
              <a:t>5</a:t>
            </a:fld>
            <a:endParaRPr lang="da-DK" altLang="da-DK" sz="1300">
              <a:solidFill>
                <a:srgbClr val="CC0000"/>
              </a:solidFill>
              <a:latin typeface="Times New Roman" pitchFamily="18" charset="0"/>
            </a:endParaRPr>
          </a:p>
        </p:txBody>
      </p:sp>
      <p:sp>
        <p:nvSpPr>
          <p:cNvPr id="168962" name="Rectangle 2"/>
          <p:cNvSpPr>
            <a:spLocks noGrp="1" noRot="1" noChangeAspect="1" noChangeArrowheads="1" noTextEdit="1"/>
          </p:cNvSpPr>
          <p:nvPr>
            <p:ph type="sldImg"/>
          </p:nvPr>
        </p:nvSpPr>
        <p:spPr>
          <a:ln/>
          <a:extLst>
            <a:ext uri="{FAA26D3D-D897-4be2-8F04-BA451C77F1D7}"/>
          </a:extLst>
        </p:spPr>
      </p:sp>
      <p:sp>
        <p:nvSpPr>
          <p:cNvPr id="168963" name="Rectangle 3"/>
          <p:cNvSpPr>
            <a:spLocks noGrp="1" noChangeArrowheads="1"/>
          </p:cNvSpPr>
          <p:nvPr>
            <p:ph type="body" idx="1"/>
          </p:nvPr>
        </p:nvSpPr>
        <p:spPr/>
        <p:txBody>
          <a:bodyPr/>
          <a:lstStyle/>
          <a:p>
            <a:pPr eaLnBrk="1" hangingPunct="1">
              <a:defRPr/>
            </a:pPr>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7662432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7D1B321F-A4D8-4F88-986A-38FD7C27D28C}" type="slidenum">
              <a:rPr lang="da-DK" altLang="da-DK" sz="1300">
                <a:solidFill>
                  <a:srgbClr val="CC0000"/>
                </a:solidFill>
                <a:latin typeface="Times New Roman" pitchFamily="18" charset="0"/>
              </a:rPr>
              <a:pPr eaLnBrk="1" hangingPunct="1"/>
              <a:t>50</a:t>
            </a:fld>
            <a:endParaRPr lang="da-DK" altLang="da-DK" sz="1300">
              <a:solidFill>
                <a:srgbClr val="CC0000"/>
              </a:solidFill>
              <a:latin typeface="Times New Roman" pitchFamily="18" charset="0"/>
            </a:endParaRPr>
          </a:p>
        </p:txBody>
      </p:sp>
      <p:sp>
        <p:nvSpPr>
          <p:cNvPr id="20482" name="Rectangle 2"/>
          <p:cNvSpPr>
            <a:spLocks noGrp="1" noRot="1" noChangeAspect="1" noChangeArrowheads="1" noTextEdit="1"/>
          </p:cNvSpPr>
          <p:nvPr>
            <p:ph type="sldImg"/>
          </p:nvPr>
        </p:nvSpPr>
        <p:spPr>
          <a:xfrm>
            <a:off x="992188" y="768350"/>
            <a:ext cx="5114925" cy="3836988"/>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8337218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51</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8632658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52</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290452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53</a:t>
            </a:fld>
            <a:endParaRPr lang="da-DK" altLang="da-DK"/>
          </a:p>
        </p:txBody>
      </p:sp>
    </p:spTree>
    <p:extLst>
      <p:ext uri="{BB962C8B-B14F-4D97-AF65-F5344CB8AC3E}">
        <p14:creationId xmlns:p14="http://schemas.microsoft.com/office/powerpoint/2010/main" val="34426845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54</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77835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55</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68271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56</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000208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57</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6439004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0A7C83F2-97F6-4FF2-A03C-029400408B2C}" type="slidenum">
              <a:rPr lang="da-DK" altLang="da-DK" sz="1300">
                <a:solidFill>
                  <a:srgbClr val="CC0000"/>
                </a:solidFill>
              </a:rPr>
              <a:pPr eaLnBrk="1" hangingPunct="1">
                <a:spcBef>
                  <a:spcPct val="0"/>
                </a:spcBef>
              </a:pPr>
              <a:t>58</a:t>
            </a:fld>
            <a:endParaRPr lang="da-DK" altLang="da-DK" sz="1300">
              <a:solidFill>
                <a:srgbClr val="CC0000"/>
              </a:solidFill>
            </a:endParaRPr>
          </a:p>
        </p:txBody>
      </p:sp>
      <p:sp>
        <p:nvSpPr>
          <p:cNvPr id="10243" name="Rectangle 2"/>
          <p:cNvSpPr>
            <a:spLocks noGrp="1" noRot="1" noChangeAspect="1" noChangeArrowheads="1" noTextEdit="1"/>
          </p:cNvSpPr>
          <p:nvPr>
            <p:ph type="sldImg"/>
          </p:nvPr>
        </p:nvSpPr>
        <p:spPr>
          <a:xfrm>
            <a:off x="992188" y="768350"/>
            <a:ext cx="5114925" cy="3836988"/>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497084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A6271B5-DEEF-48A6-A6D8-37FEC61C2D5E}" type="slidenum">
              <a:rPr lang="da-DK" altLang="da-DK" sz="1300">
                <a:solidFill>
                  <a:srgbClr val="CC0000"/>
                </a:solidFill>
                <a:latin typeface="Times New Roman" pitchFamily="18" charset="0"/>
              </a:rPr>
              <a:pPr eaLnBrk="1" hangingPunct="1">
                <a:defRPr/>
              </a:pPr>
              <a:t>6</a:t>
            </a:fld>
            <a:endParaRPr lang="da-DK" altLang="da-DK" sz="1300">
              <a:solidFill>
                <a:srgbClr val="CC0000"/>
              </a:solidFill>
              <a:latin typeface="Times New Roman" pitchFamily="18" charset="0"/>
            </a:endParaRPr>
          </a:p>
        </p:txBody>
      </p:sp>
      <p:sp>
        <p:nvSpPr>
          <p:cNvPr id="169986" name="Rectangle 2"/>
          <p:cNvSpPr>
            <a:spLocks noGrp="1" noRot="1" noChangeAspect="1" noChangeArrowheads="1" noTextEdit="1"/>
          </p:cNvSpPr>
          <p:nvPr>
            <p:ph type="sldImg"/>
          </p:nvPr>
        </p:nvSpPr>
        <p:spPr>
          <a:ln/>
          <a:extLst>
            <a:ext uri="{FAA26D3D-D897-4be2-8F04-BA451C77F1D7}"/>
          </a:extLst>
        </p:spPr>
      </p:sp>
      <p:sp>
        <p:nvSpPr>
          <p:cNvPr id="169987" name="Rectangle 3"/>
          <p:cNvSpPr>
            <a:spLocks noGrp="1" noChangeArrowheads="1"/>
          </p:cNvSpPr>
          <p:nvPr>
            <p:ph type="body" idx="1"/>
          </p:nvPr>
        </p:nvSpPr>
        <p:spPr/>
        <p:txBody>
          <a:bodyPr/>
          <a:lstStyle/>
          <a:p>
            <a:pPr eaLnBrk="1" hangingPunct="1">
              <a:defRPr/>
            </a:pPr>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48035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C7D790EB-8028-4589-AA22-2B8A51A0E984}" type="slidenum">
              <a:rPr lang="da-DK" altLang="da-DK" sz="1300">
                <a:solidFill>
                  <a:srgbClr val="CC0000"/>
                </a:solidFill>
                <a:latin typeface="Times New Roman" pitchFamily="18" charset="0"/>
              </a:rPr>
              <a:pPr eaLnBrk="1" hangingPunct="1">
                <a:defRPr/>
              </a:pPr>
              <a:t>7</a:t>
            </a:fld>
            <a:endParaRPr lang="da-DK" altLang="da-DK" sz="1300">
              <a:solidFill>
                <a:srgbClr val="CC0000"/>
              </a:solidFill>
              <a:latin typeface="Times New Roman" pitchFamily="18" charset="0"/>
            </a:endParaRPr>
          </a:p>
        </p:txBody>
      </p:sp>
      <p:sp>
        <p:nvSpPr>
          <p:cNvPr id="171010" name="Rectangle 2"/>
          <p:cNvSpPr>
            <a:spLocks noGrp="1" noRot="1" noChangeAspect="1" noChangeArrowheads="1" noTextEdit="1"/>
          </p:cNvSpPr>
          <p:nvPr>
            <p:ph type="sldImg"/>
          </p:nvPr>
        </p:nvSpPr>
        <p:spPr>
          <a:ln/>
          <a:extLst>
            <a:ext uri="{FAA26D3D-D897-4be2-8F04-BA451C77F1D7}"/>
          </a:extLst>
        </p:spPr>
      </p:sp>
      <p:sp>
        <p:nvSpPr>
          <p:cNvPr id="17101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834144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8</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872077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9</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4218951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da-DK"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a-DK" smtClean="0"/>
              <a:t>Click to edit Master subtitle style</a:t>
            </a:r>
            <a:endParaRPr lang="en-US"/>
          </a:p>
        </p:txBody>
      </p:sp>
      <p:sp>
        <p:nvSpPr>
          <p:cNvPr id="7" name="Slide Number Placeholder 6"/>
          <p:cNvSpPr>
            <a:spLocks noGrp="1" noChangeArrowheads="1"/>
          </p:cNvSpPr>
          <p:nvPr>
            <p:ph type="sldNum" sz="quarter" idx="12"/>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519836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6" name="Rectangle 6"/>
          <p:cNvSpPr>
            <a:spLocks noGrp="1" noChangeArrowheads="1"/>
          </p:cNvSpPr>
          <p:nvPr>
            <p:ph type="sldNum" sz="quarter" idx="12"/>
          </p:nvPr>
        </p:nvSpPr>
        <p:spPr>
          <a:xfrm>
            <a:off x="8460432" y="6400800"/>
            <a:ext cx="683568" cy="457200"/>
          </a:xfrm>
          <a:prstGeom prst="rect">
            <a:avLst/>
          </a:prstGeom>
          <a:ln>
            <a:noFill/>
          </a:ln>
        </p:spPr>
        <p:txBody>
          <a:bodyPr/>
          <a:lstStyle>
            <a:lvl1pPr algn="ctr">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309467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sz="half" idx="1"/>
          </p:nvPr>
        </p:nvSpPr>
        <p:spPr>
          <a:xfrm>
            <a:off x="468313" y="1052513"/>
            <a:ext cx="4027487"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4" name="Content Placeholder 3"/>
          <p:cNvSpPr>
            <a:spLocks noGrp="1"/>
          </p:cNvSpPr>
          <p:nvPr>
            <p:ph sz="half" idx="2"/>
          </p:nvPr>
        </p:nvSpPr>
        <p:spPr>
          <a:xfrm>
            <a:off x="4648200" y="1052513"/>
            <a:ext cx="4027488"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8"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0487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426023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68313" y="260350"/>
            <a:ext cx="8207375" cy="682625"/>
          </a:xfrm>
        </p:spPr>
        <p:txBody>
          <a:bodyPr/>
          <a:lstStyle/>
          <a:p>
            <a:r>
              <a:rPr lang="en-US" smtClean="0"/>
              <a:t>Click to edit Master title style</a:t>
            </a:r>
            <a:endParaRPr lang="da-DK"/>
          </a:p>
        </p:txBody>
      </p:sp>
      <p:sp>
        <p:nvSpPr>
          <p:cNvPr id="3" name="Content Placeholder 2"/>
          <p:cNvSpPr>
            <a:spLocks noGrp="1"/>
          </p:cNvSpPr>
          <p:nvPr>
            <p:ph sz="quarter" idx="1"/>
          </p:nvPr>
        </p:nvSpPr>
        <p:spPr>
          <a:xfrm>
            <a:off x="468313" y="1052513"/>
            <a:ext cx="4027487" cy="2520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quarter" idx="2"/>
          </p:nvPr>
        </p:nvSpPr>
        <p:spPr>
          <a:xfrm>
            <a:off x="4648200" y="1052513"/>
            <a:ext cx="4027488" cy="2520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Content Placeholder 4"/>
          <p:cNvSpPr>
            <a:spLocks noGrp="1"/>
          </p:cNvSpPr>
          <p:nvPr>
            <p:ph sz="quarter" idx="3"/>
          </p:nvPr>
        </p:nvSpPr>
        <p:spPr>
          <a:xfrm>
            <a:off x="468313" y="3725863"/>
            <a:ext cx="4027487" cy="2522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6" name="Content Placeholder 5"/>
          <p:cNvSpPr>
            <a:spLocks noGrp="1"/>
          </p:cNvSpPr>
          <p:nvPr>
            <p:ph sz="quarter" idx="4"/>
          </p:nvPr>
        </p:nvSpPr>
        <p:spPr>
          <a:xfrm>
            <a:off x="4648200" y="3725863"/>
            <a:ext cx="4027488" cy="2522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9" name="Rectangle 6"/>
          <p:cNvSpPr>
            <a:spLocks noGrp="1" noChangeArrowheads="1"/>
          </p:cNvSpPr>
          <p:nvPr>
            <p:ph type="sldNum" sz="quarter" idx="12"/>
          </p:nvPr>
        </p:nvSpPr>
        <p:spPr>
          <a:xfrm>
            <a:off x="8604448" y="6400800"/>
            <a:ext cx="541222" cy="457200"/>
          </a:xfrm>
          <a:prstGeom prst="rect">
            <a:avLst/>
          </a:prstGeom>
          <a:ln/>
        </p:spPr>
        <p:txBody>
          <a:bodyPr/>
          <a:lstStyle>
            <a:lvl1pPr>
              <a:defRPr/>
            </a:lvl1pPr>
          </a:lstStyle>
          <a:p>
            <a:pPr algn="ctr"/>
            <a:fld id="{4BBFF0A3-FC4E-415E-BA83-286ABBC135C0}" type="slidenum">
              <a:rPr lang="da-DK" altLang="da-DK" smtClean="0"/>
              <a:pPr algn="ctr"/>
              <a:t>‹#›</a:t>
            </a:fld>
            <a:endParaRPr lang="da-DK" altLang="da-DK" dirty="0"/>
          </a:p>
        </p:txBody>
      </p:sp>
    </p:spTree>
    <p:extLst>
      <p:ext uri="{BB962C8B-B14F-4D97-AF65-F5344CB8AC3E}">
        <p14:creationId xmlns:p14="http://schemas.microsoft.com/office/powerpoint/2010/main" val="36705767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da-DK"/>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1033" name="Line 9"/>
          <p:cNvSpPr>
            <a:spLocks noChangeShapeType="1"/>
          </p:cNvSpPr>
          <p:nvPr userDrawn="1"/>
        </p:nvSpPr>
        <p:spPr bwMode="auto">
          <a:xfrm flipV="1">
            <a:off x="468313" y="981075"/>
            <a:ext cx="8207375" cy="0"/>
          </a:xfrm>
          <a:prstGeom prst="line">
            <a:avLst/>
          </a:prstGeom>
          <a:noFill/>
          <a:ln w="254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8" name="Rectangle 6"/>
          <p:cNvSpPr>
            <a:spLocks noGrp="1" noChangeArrowheads="1"/>
          </p:cNvSpPr>
          <p:nvPr>
            <p:ph type="sldNum" sz="quarter" idx="4"/>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ftr="0" dt="0"/>
  <p:txStyles>
    <p:title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google.dk/url?sa=i&amp;rct=j&amp;q=&amp;esrc=s&amp;source=images&amp;cd=&amp;cad=rja&amp;uact=8&amp;ved=0ahUKEwiE3t3tttzOAhVGDCwKHXimA3IQjRwIBw&amp;url=http://www.gratisskole.dk/?mod%3Dminipic%26id%3D1130&amp;psig=AFQjCNEp7S3trPSaUwmh8AWxml2_pQ0ZnQ&amp;ust=1472209728712471" TargetMode="External"/><Relationship Id="rId7"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 Id="rId5" Type="http://schemas.openxmlformats.org/officeDocument/2006/relationships/image" Target="../media/image11.pn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jpe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2.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tuderende.au.dk/studier/fagportaler/datalogi/studiemiljoe/cs-studiecafe/"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youtube.com/watch?v=eZ-mRXazw8U&amp;feature=youtu.be&amp;list=PLhSj0GiCgYksW0Qp7C4qIk8CS1BRGxPO_"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361247"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marL="271463" indent="-271463"/>
            <a:r>
              <a:rPr lang="da-DK" altLang="da-DK" sz="2800" dirty="0"/>
              <a:t>Velkommen til </a:t>
            </a:r>
            <a:r>
              <a:rPr lang="da-DK" altLang="da-DK" sz="2800" dirty="0" smtClean="0"/>
              <a:t>Introduktion til Programmering </a:t>
            </a:r>
            <a:endParaRPr lang="da-DK" altLang="da-DK" sz="2800" dirty="0"/>
          </a:p>
        </p:txBody>
      </p:sp>
      <p:sp>
        <p:nvSpPr>
          <p:cNvPr id="8" name="Content Placeholder 2"/>
          <p:cNvSpPr txBox="1">
            <a:spLocks/>
          </p:cNvSpPr>
          <p:nvPr/>
        </p:nvSpPr>
        <p:spPr bwMode="auto">
          <a:xfrm>
            <a:off x="459225" y="1052736"/>
            <a:ext cx="8577271" cy="580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800"/>
              </a:spcBef>
              <a:buChar char="•"/>
            </a:pPr>
            <a:r>
              <a:rPr lang="da-DK" altLang="da-DK" b="1" dirty="0">
                <a:solidFill>
                  <a:srgbClr val="A50021"/>
                </a:solidFill>
              </a:rPr>
              <a:t>Kurset har </a:t>
            </a:r>
            <a:r>
              <a:rPr lang="da-DK" altLang="da-DK" b="1" dirty="0" smtClean="0">
                <a:solidFill>
                  <a:srgbClr val="A50021"/>
                </a:solidFill>
              </a:rPr>
              <a:t>ca. 200 </a:t>
            </a:r>
            <a:r>
              <a:rPr lang="da-DK" altLang="da-DK" b="1" dirty="0">
                <a:solidFill>
                  <a:srgbClr val="A50021"/>
                </a:solidFill>
              </a:rPr>
              <a:t>studerende fordelt på </a:t>
            </a:r>
            <a:r>
              <a:rPr lang="da-DK" altLang="da-DK" b="1" dirty="0" smtClean="0">
                <a:solidFill>
                  <a:srgbClr val="A50021"/>
                </a:solidFill>
              </a:rPr>
              <a:t>10 </a:t>
            </a:r>
            <a:r>
              <a:rPr lang="da-DK" altLang="da-DK" b="1" dirty="0">
                <a:solidFill>
                  <a:srgbClr val="A50021"/>
                </a:solidFill>
              </a:rPr>
              <a:t>øvelseshold</a:t>
            </a:r>
          </a:p>
          <a:p>
            <a:pPr marL="728663" lvl="1" indent="-271463">
              <a:spcBef>
                <a:spcPts val="300"/>
              </a:spcBef>
            </a:pPr>
            <a:r>
              <a:rPr lang="da-DK" altLang="da-DK" sz="1800" dirty="0" smtClean="0"/>
              <a:t>7 hold med nye studerende på datalogi bacheloren (</a:t>
            </a:r>
            <a:r>
              <a:rPr lang="da-DK" altLang="da-DK" sz="1800" dirty="0" err="1" smtClean="0"/>
              <a:t>DA1-DA7</a:t>
            </a:r>
            <a:r>
              <a:rPr lang="da-DK" altLang="da-DK" sz="1800" dirty="0" smtClean="0"/>
              <a:t>)</a:t>
            </a:r>
          </a:p>
          <a:p>
            <a:pPr marL="728663" lvl="1" indent="-271463">
              <a:spcBef>
                <a:spcPts val="300"/>
              </a:spcBef>
            </a:pPr>
            <a:r>
              <a:rPr lang="da-DK" altLang="da-DK" sz="1800" dirty="0" smtClean="0"/>
              <a:t>2 hold med</a:t>
            </a:r>
            <a:r>
              <a:rPr lang="da-DK" altLang="da-DK" sz="1800" dirty="0"/>
              <a:t> </a:t>
            </a:r>
            <a:r>
              <a:rPr lang="da-DK" altLang="da-DK" sz="1800" dirty="0" smtClean="0"/>
              <a:t>nye studerende på it bacheloren (</a:t>
            </a:r>
            <a:r>
              <a:rPr lang="da-DK" altLang="da-DK" sz="1800" dirty="0" err="1" smtClean="0"/>
              <a:t>IT1-IT2</a:t>
            </a:r>
            <a:r>
              <a:rPr lang="da-DK" altLang="da-DK" sz="1800" dirty="0" smtClean="0"/>
              <a:t>)</a:t>
            </a:r>
          </a:p>
          <a:p>
            <a:pPr marL="728663" lvl="1" indent="-271463">
              <a:spcBef>
                <a:spcPts val="300"/>
              </a:spcBef>
            </a:pPr>
            <a:r>
              <a:rPr lang="da-DK" altLang="da-DK" sz="1800" dirty="0" smtClean="0"/>
              <a:t>1 hold med ældre studerende fra andre studieretninger (Hold 1)</a:t>
            </a:r>
            <a:endParaRPr lang="da-DK" altLang="da-DK" sz="2000" dirty="0" smtClean="0"/>
          </a:p>
          <a:p>
            <a:pPr marL="271463" indent="-271463">
              <a:spcBef>
                <a:spcPts val="1200"/>
              </a:spcBef>
            </a:pPr>
            <a:r>
              <a:rPr lang="da-DK" altLang="da-DK" sz="2000" dirty="0" smtClean="0"/>
              <a:t>Jeg hedder Kurt Jensen og er professor på Institut for Datalogi</a:t>
            </a:r>
          </a:p>
          <a:p>
            <a:pPr marL="728663" lvl="1" indent="-271463">
              <a:spcBef>
                <a:spcPts val="300"/>
              </a:spcBef>
            </a:pPr>
            <a:r>
              <a:rPr lang="da-DK" altLang="da-DK" sz="1800" dirty="0" smtClean="0"/>
              <a:t>Jeg har undervist i "Introduktion til programmering" gennem rigtigt mange år (med tilsammen 4.000 studerende)</a:t>
            </a:r>
          </a:p>
          <a:p>
            <a:pPr marL="728663" lvl="1" indent="-271463">
              <a:spcBef>
                <a:spcPts val="300"/>
              </a:spcBef>
            </a:pPr>
            <a:r>
              <a:rPr lang="da-DK" altLang="da-DK" sz="1800" dirty="0" smtClean="0"/>
              <a:t>Derudover har jeg i næsten 20 år været leder af instituttet</a:t>
            </a:r>
          </a:p>
          <a:p>
            <a:pPr marL="728663" lvl="1" indent="-271463">
              <a:spcBef>
                <a:spcPts val="300"/>
              </a:spcBef>
            </a:pPr>
            <a:r>
              <a:rPr lang="da-DK" altLang="da-DK" sz="1800" dirty="0" smtClean="0"/>
              <a:t>Det er jeg ikke længere, så nu kan jeg lave andre</a:t>
            </a:r>
            <a:br>
              <a:rPr lang="da-DK" altLang="da-DK" sz="1800" dirty="0" smtClean="0"/>
            </a:br>
            <a:r>
              <a:rPr lang="da-DK" altLang="da-DK" sz="1800" dirty="0" smtClean="0"/>
              <a:t>sjove og interessante ting som f.eks. at undervise jer</a:t>
            </a:r>
          </a:p>
          <a:p>
            <a:pPr marL="728663" lvl="1" indent="-271463">
              <a:spcBef>
                <a:spcPts val="300"/>
              </a:spcBef>
            </a:pPr>
            <a:r>
              <a:rPr lang="da-DK" altLang="da-DK" sz="1800" dirty="0" smtClean="0"/>
              <a:t>I </a:t>
            </a:r>
            <a:r>
              <a:rPr lang="da-DK" altLang="da-DK" sz="1800" dirty="0"/>
              <a:t>kan Google mig ved at skrive </a:t>
            </a:r>
            <a:r>
              <a:rPr lang="da-DK" altLang="da-DK" sz="1800" dirty="0" smtClean="0"/>
              <a:t>"Kurt Jensen </a:t>
            </a:r>
            <a:r>
              <a:rPr lang="da-DK" altLang="da-DK" sz="1800" dirty="0"/>
              <a:t>au"</a:t>
            </a:r>
          </a:p>
          <a:p>
            <a:pPr marL="271463" indent="-271463">
              <a:spcBef>
                <a:spcPts val="1200"/>
              </a:spcBef>
            </a:pPr>
            <a:r>
              <a:rPr lang="da-DK" altLang="da-DK" sz="2000" dirty="0" smtClean="0"/>
              <a:t>Til at hjælpe mig har jeg 13 studenterinstruktorer</a:t>
            </a:r>
          </a:p>
          <a:p>
            <a:pPr marL="728663" lvl="1" indent="-271463">
              <a:spcBef>
                <a:spcPts val="300"/>
              </a:spcBef>
            </a:pPr>
            <a:r>
              <a:rPr lang="da-DK" altLang="da-DK" sz="1800" dirty="0" smtClean="0"/>
              <a:t>Primært 2. og 3. års studerende på datalogi og</a:t>
            </a:r>
            <a:br>
              <a:rPr lang="da-DK" altLang="da-DK" sz="1800" dirty="0" smtClean="0"/>
            </a:br>
            <a:r>
              <a:rPr lang="da-DK" altLang="da-DK" sz="1800" dirty="0" smtClean="0"/>
              <a:t>it-produktudvikling</a:t>
            </a:r>
            <a:r>
              <a:rPr lang="da-DK" altLang="da-DK" dirty="0" smtClean="0"/>
              <a:t/>
            </a:r>
            <a:br>
              <a:rPr lang="da-DK" altLang="da-DK" dirty="0" smtClean="0"/>
            </a:br>
            <a:endParaRPr lang="da-DK" altLang="da-DK" dirty="0"/>
          </a:p>
          <a:p>
            <a:pPr>
              <a:buFontTx/>
              <a:buNone/>
            </a:pPr>
            <a:endParaRPr lang="da-DK" altLang="da-DK" dirty="0"/>
          </a:p>
          <a:p>
            <a:pPr>
              <a:buFontTx/>
              <a:buNone/>
            </a:pPr>
            <a:endParaRPr lang="da-DK" altLang="da-DK" dirty="0"/>
          </a:p>
          <a:p>
            <a:pPr>
              <a:buFontTx/>
              <a:buNone/>
            </a:pPr>
            <a:endParaRPr lang="da-DK" altLang="da-DK" dirty="0"/>
          </a:p>
        </p:txBody>
      </p:sp>
      <p:pic>
        <p:nvPicPr>
          <p:cNvPr id="2" name="Picture 1"/>
          <p:cNvPicPr>
            <a:picLocks noChangeAspect="1"/>
          </p:cNvPicPr>
          <p:nvPr/>
        </p:nvPicPr>
        <p:blipFill>
          <a:blip r:embed="rId3"/>
          <a:stretch>
            <a:fillRect/>
          </a:stretch>
        </p:blipFill>
        <p:spPr>
          <a:xfrm>
            <a:off x="7092280" y="4509120"/>
            <a:ext cx="1872208" cy="2139666"/>
          </a:xfrm>
          <a:prstGeom prst="rect">
            <a:avLst/>
          </a:prstGeom>
        </p:spPr>
      </p:pic>
    </p:spTree>
    <p:extLst>
      <p:ext uri="{BB962C8B-B14F-4D97-AF65-F5344CB8AC3E}">
        <p14:creationId xmlns:p14="http://schemas.microsoft.com/office/powerpoint/2010/main" val="38280247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lledresultat for træ med rødder">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14" t="1" r="8274" b="41766"/>
          <a:stretch/>
        </p:blipFill>
        <p:spPr bwMode="auto">
          <a:xfrm>
            <a:off x="3923928" y="5600093"/>
            <a:ext cx="1679523" cy="1213283"/>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4" descr="home_puzzvirg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3" name="Text Box 51"/>
          <p:cNvSpPr txBox="1">
            <a:spLocks noChangeArrowheads="1"/>
          </p:cNvSpPr>
          <p:nvPr/>
        </p:nvSpPr>
        <p:spPr bwMode="auto">
          <a:xfrm>
            <a:off x="775154" y="24403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76" name="Picture 64" descr="stop%2520sign%2520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4511" y="5162649"/>
            <a:ext cx="287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10</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br>
              <a:rPr lang="da-DK" altLang="da-DK" sz="2000" kern="0" dirty="0" smtClean="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3"/>
            <a:ext cx="267" cy="35708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8" name="AutoShape 73"/>
          <p:cNvSpPr>
            <a:spLocks noChangeArrowheads="1"/>
          </p:cNvSpPr>
          <p:nvPr/>
        </p:nvSpPr>
        <p:spPr bwMode="auto">
          <a:xfrm>
            <a:off x="5117848" y="4008447"/>
            <a:ext cx="940823" cy="78971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2" name="Line 147"/>
          <p:cNvSpPr>
            <a:spLocks noChangeShapeType="1"/>
          </p:cNvSpPr>
          <p:nvPr/>
        </p:nvSpPr>
        <p:spPr bwMode="auto">
          <a:xfrm>
            <a:off x="5250730" y="3617167"/>
            <a:ext cx="333641" cy="37516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94" name="Text Box 101"/>
          <p:cNvSpPr txBox="1">
            <a:spLocks noChangeArrowheads="1"/>
          </p:cNvSpPr>
          <p:nvPr/>
        </p:nvSpPr>
        <p:spPr bwMode="auto">
          <a:xfrm>
            <a:off x="5938190" y="5237699"/>
            <a:ext cx="2985113" cy="1077218"/>
          </a:xfrm>
          <a:prstGeom prst="rect">
            <a:avLst/>
          </a:prstGeom>
          <a:solidFill>
            <a:srgbClr val="FFFFCC"/>
          </a:solidFill>
          <a:ln w="57150" cmpd="thickThin">
            <a:solidFill>
              <a:srgbClr val="000066"/>
            </a:solidFill>
            <a:miter lim="800000"/>
            <a:headEnd/>
            <a:tailEnd/>
          </a:ln>
          <a:effectLs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smtClean="0"/>
              <a:t>Enten finder vi en løsning</a:t>
            </a:r>
          </a:p>
          <a:p>
            <a:pPr eaLnBrk="1" hangingPunct="1">
              <a:defRPr/>
            </a:pPr>
            <a:r>
              <a:rPr lang="da-DK" altLang="da-DK" sz="1600" b="1" dirty="0" smtClean="0"/>
              <a:t>(i en af de blå trekanter) eller</a:t>
            </a:r>
          </a:p>
          <a:p>
            <a:pPr eaLnBrk="1" hangingPunct="1">
              <a:defRPr/>
            </a:pPr>
            <a:r>
              <a:rPr lang="da-DK" altLang="da-DK" sz="1600" b="1" dirty="0" smtClean="0"/>
              <a:t>også har vi vist, at der ikke</a:t>
            </a:r>
          </a:p>
          <a:p>
            <a:pPr eaLnBrk="1" hangingPunct="1">
              <a:defRPr/>
            </a:pPr>
            <a:r>
              <a:rPr lang="da-DK" altLang="da-DK" sz="1600" b="1" dirty="0" smtClean="0"/>
              <a:t>findes en løsning</a:t>
            </a:r>
          </a:p>
        </p:txBody>
      </p:sp>
      <p:sp>
        <p:nvSpPr>
          <p:cNvPr id="84" name="Text Box 101"/>
          <p:cNvSpPr txBox="1">
            <a:spLocks noChangeArrowheads="1"/>
          </p:cNvSpPr>
          <p:nvPr/>
        </p:nvSpPr>
        <p:spPr bwMode="auto">
          <a:xfrm>
            <a:off x="251521" y="5661248"/>
            <a:ext cx="3626516" cy="1015663"/>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smtClean="0"/>
              <a:t> Vores ”vejvalg” udgør et træ</a:t>
            </a:r>
          </a:p>
          <a:p>
            <a:pPr eaLnBrk="1" hangingPunct="1">
              <a:defRPr/>
            </a:pPr>
            <a:r>
              <a:rPr lang="da-DK" altLang="da-DK" sz="1050" b="1" dirty="0" smtClean="0"/>
              <a:t> </a:t>
            </a:r>
          </a:p>
          <a:p>
            <a:pPr eaLnBrk="1" hangingPunct="1">
              <a:defRPr/>
            </a:pPr>
            <a:endParaRPr lang="da-DK" altLang="da-DK" sz="1600" b="1" dirty="0"/>
          </a:p>
          <a:p>
            <a:pPr eaLnBrk="1" hangingPunct="1">
              <a:defRPr/>
            </a:pPr>
            <a:endParaRPr lang="da-DK" altLang="da-DK" sz="1600" b="1" dirty="0" smtClean="0"/>
          </a:p>
        </p:txBody>
      </p:sp>
      <p:sp>
        <p:nvSpPr>
          <p:cNvPr id="95" name="AutoShape 73"/>
          <p:cNvSpPr>
            <a:spLocks noChangeArrowheads="1"/>
          </p:cNvSpPr>
          <p:nvPr/>
        </p:nvSpPr>
        <p:spPr bwMode="auto">
          <a:xfrm>
            <a:off x="5692759" y="3253863"/>
            <a:ext cx="623490" cy="615717"/>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7" name="AutoShape 73"/>
          <p:cNvSpPr>
            <a:spLocks noChangeArrowheads="1"/>
          </p:cNvSpPr>
          <p:nvPr/>
        </p:nvSpPr>
        <p:spPr bwMode="auto">
          <a:xfrm>
            <a:off x="6454466" y="2904263"/>
            <a:ext cx="767438" cy="78971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8" name="AutoShape 73"/>
          <p:cNvSpPr>
            <a:spLocks noChangeArrowheads="1"/>
          </p:cNvSpPr>
          <p:nvPr/>
        </p:nvSpPr>
        <p:spPr bwMode="auto">
          <a:xfrm>
            <a:off x="7376090" y="2914050"/>
            <a:ext cx="1012334" cy="1314405"/>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9" name="AutoShape 73"/>
          <p:cNvSpPr>
            <a:spLocks noChangeArrowheads="1"/>
          </p:cNvSpPr>
          <p:nvPr/>
        </p:nvSpPr>
        <p:spPr bwMode="auto">
          <a:xfrm>
            <a:off x="7969889" y="2180902"/>
            <a:ext cx="667188" cy="72336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81" name="Text Box 101"/>
          <p:cNvSpPr txBox="1">
            <a:spLocks noChangeArrowheads="1"/>
          </p:cNvSpPr>
          <p:nvPr/>
        </p:nvSpPr>
        <p:spPr bwMode="auto">
          <a:xfrm>
            <a:off x="298435" y="5991752"/>
            <a:ext cx="3576903" cy="646331"/>
          </a:xfrm>
          <a:prstGeom prst="rect">
            <a:avLst/>
          </a:prstGeom>
          <a:noFill/>
          <a:ln w="57150" cmpd="thickThin">
            <a:no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800" b="1" spc="-40" dirty="0" smtClean="0"/>
              <a:t>R</a:t>
            </a:r>
            <a:r>
              <a:rPr lang="da-DK" altLang="da-DK" sz="1800" b="1" spc="-80" dirty="0" smtClean="0"/>
              <a:t>oden er foroven, forgreningerne i </a:t>
            </a:r>
            <a:r>
              <a:rPr lang="da-DK" altLang="da-DK" sz="1800" b="1" dirty="0" smtClean="0"/>
              <a:t>midten og bladene forneden</a:t>
            </a:r>
          </a:p>
        </p:txBody>
      </p:sp>
      <p:sp>
        <p:nvSpPr>
          <p:cNvPr id="85" name="Text Box 11"/>
          <p:cNvSpPr txBox="1">
            <a:spLocks noChangeArrowheads="1"/>
          </p:cNvSpPr>
          <p:nvPr/>
        </p:nvSpPr>
        <p:spPr bwMode="auto">
          <a:xfrm>
            <a:off x="7380312" y="1481922"/>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Rod</a:t>
            </a:r>
          </a:p>
        </p:txBody>
      </p:sp>
      <p:sp>
        <p:nvSpPr>
          <p:cNvPr id="86" name="Text Box 11"/>
          <p:cNvSpPr txBox="1">
            <a:spLocks noChangeArrowheads="1"/>
          </p:cNvSpPr>
          <p:nvPr/>
        </p:nvSpPr>
        <p:spPr bwMode="auto">
          <a:xfrm>
            <a:off x="5195297" y="2329828"/>
            <a:ext cx="1341091"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Forgreninger</a:t>
            </a:r>
          </a:p>
        </p:txBody>
      </p:sp>
      <p:sp>
        <p:nvSpPr>
          <p:cNvPr id="87" name="Text Box 11"/>
          <p:cNvSpPr txBox="1">
            <a:spLocks noChangeArrowheads="1"/>
          </p:cNvSpPr>
          <p:nvPr/>
        </p:nvSpPr>
        <p:spPr bwMode="auto">
          <a:xfrm>
            <a:off x="4474313" y="4958706"/>
            <a:ext cx="720984"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Blade</a:t>
            </a:r>
          </a:p>
        </p:txBody>
      </p:sp>
      <p:sp>
        <p:nvSpPr>
          <p:cNvPr id="89" name="Text Box 11"/>
          <p:cNvSpPr txBox="1">
            <a:spLocks noChangeArrowheads="1"/>
          </p:cNvSpPr>
          <p:nvPr/>
        </p:nvSpPr>
        <p:spPr bwMode="auto">
          <a:xfrm>
            <a:off x="6321253" y="3999471"/>
            <a:ext cx="983980"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Del-træer</a:t>
            </a:r>
          </a:p>
        </p:txBody>
      </p:sp>
      <p:sp>
        <p:nvSpPr>
          <p:cNvPr id="90" name="Text Box 11"/>
          <p:cNvSpPr txBox="1">
            <a:spLocks noChangeArrowheads="1"/>
          </p:cNvSpPr>
          <p:nvPr/>
        </p:nvSpPr>
        <p:spPr bwMode="auto">
          <a:xfrm>
            <a:off x="5908749" y="1411562"/>
            <a:ext cx="724978" cy="371513"/>
          </a:xfrm>
          <a:prstGeom prst="rect">
            <a:avLst/>
          </a:prstGeom>
          <a:solidFill>
            <a:srgbClr val="FFFFCC"/>
          </a:solidFill>
          <a:ln w="28575">
            <a:solidFill>
              <a:srgbClr val="A50021"/>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smtClean="0">
                <a:solidFill>
                  <a:srgbClr val="C00000"/>
                </a:solidFill>
              </a:rPr>
              <a:t>Træ</a:t>
            </a:r>
          </a:p>
        </p:txBody>
      </p:sp>
      <p:sp>
        <p:nvSpPr>
          <p:cNvPr id="91" name="Text Box 11"/>
          <p:cNvSpPr txBox="1">
            <a:spLocks noChangeArrowheads="1"/>
          </p:cNvSpPr>
          <p:nvPr/>
        </p:nvSpPr>
        <p:spPr bwMode="auto">
          <a:xfrm>
            <a:off x="5172659" y="2768155"/>
            <a:ext cx="477628"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Sti</a:t>
            </a:r>
          </a:p>
        </p:txBody>
      </p:sp>
      <p:sp>
        <p:nvSpPr>
          <p:cNvPr id="93" name="Text Box 11"/>
          <p:cNvSpPr txBox="1">
            <a:spLocks noChangeArrowheads="1"/>
          </p:cNvSpPr>
          <p:nvPr/>
        </p:nvSpPr>
        <p:spPr bwMode="auto">
          <a:xfrm>
            <a:off x="6018557" y="1958063"/>
            <a:ext cx="809355"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Knuder</a:t>
            </a:r>
          </a:p>
        </p:txBody>
      </p:sp>
    </p:spTree>
    <p:extLst>
      <p:ext uri="{BB962C8B-B14F-4D97-AF65-F5344CB8AC3E}">
        <p14:creationId xmlns:p14="http://schemas.microsoft.com/office/powerpoint/2010/main" val="388614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8" presetClass="emph" presetSubtype="0" fill="hold" nodeType="clickEffect">
                                  <p:stCondLst>
                                    <p:cond delay="0"/>
                                  </p:stCondLst>
                                  <p:childTnLst>
                                    <p:animRot by="10800000">
                                      <p:cBhvr>
                                        <p:cTn id="36" dur="2000" fill="hold"/>
                                        <p:tgtEl>
                                          <p:spTgt spid="1026"/>
                                        </p:tgtEl>
                                        <p:attrNameLst>
                                          <p:attrName>r</p:attrName>
                                        </p:attrNameLst>
                                      </p:cBhvr>
                                    </p:animRot>
                                  </p:childTnLst>
                                </p:cTn>
                              </p:par>
                            </p:childTnLst>
                          </p:cTn>
                        </p:par>
                        <p:par>
                          <p:cTn id="37" fill="hold">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8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9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8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8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8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9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94" grpId="0" animBg="1"/>
      <p:bldP spid="84" grpId="0" animBg="1"/>
      <p:bldP spid="95" grpId="0" animBg="1"/>
      <p:bldP spid="97" grpId="0" animBg="1"/>
      <p:bldP spid="98" grpId="0" animBg="1"/>
      <p:bldP spid="99" grpId="0" animBg="1"/>
      <p:bldP spid="81" grpId="0"/>
      <p:bldP spid="85" grpId="0"/>
      <p:bldP spid="86" grpId="0"/>
      <p:bldP spid="87" grpId="0"/>
      <p:bldP spid="89" grpId="0"/>
      <p:bldP spid="90" grpId="0" animBg="1"/>
      <p:bldP spid="91" grpId="0"/>
      <p:bldP spid="9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333375"/>
            <a:ext cx="5217921" cy="609600"/>
          </a:xfrm>
        </p:spPr>
        <p:txBody>
          <a:bodyPr/>
          <a:lstStyle/>
          <a:p>
            <a:pPr eaLnBrk="1" hangingPunct="1">
              <a:defRPr/>
            </a:pPr>
            <a:r>
              <a:rPr lang="da-DK" sz="3200" noProof="0" dirty="0" smtClean="0">
                <a:cs typeface="+mj-cs"/>
              </a:rPr>
              <a:t>Algoritmen – pseudokode</a:t>
            </a:r>
          </a:p>
        </p:txBody>
      </p:sp>
      <p:sp>
        <p:nvSpPr>
          <p:cNvPr id="143364" name="Text Box 4"/>
          <p:cNvSpPr txBox="1">
            <a:spLocks noChangeArrowheads="1"/>
          </p:cNvSpPr>
          <p:nvPr/>
        </p:nvSpPr>
        <p:spPr bwMode="auto">
          <a:xfrm>
            <a:off x="683568" y="1250750"/>
            <a:ext cx="7920880" cy="4678204"/>
          </a:xfrm>
          <a:prstGeom prst="rect">
            <a:avLst/>
          </a:prstGeom>
          <a:solidFill>
            <a:srgbClr val="FFFFCC"/>
          </a:solidFill>
          <a:ln w="38100">
            <a:solidFill>
              <a:srgbClr val="0000CC"/>
            </a:solidFill>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err="1" smtClean="0">
                <a:solidFill>
                  <a:schemeClr val="tx1"/>
                </a:solidFill>
                <a:latin typeface="Courier New" pitchFamily="49" charset="0"/>
              </a:rPr>
              <a:t>prøvAlleMuligheder</a:t>
            </a: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HVIS</a:t>
            </a:r>
            <a:r>
              <a:rPr lang="da-DK" altLang="da-DK" sz="1600" b="1" dirty="0" smtClean="0">
                <a:solidFill>
                  <a:schemeClr val="tx1"/>
                </a:solidFill>
                <a:latin typeface="Courier New" pitchFamily="49" charset="0"/>
              </a:rPr>
              <a:t> alle felter er udfyldt {</a:t>
            </a:r>
          </a:p>
          <a:p>
            <a:pPr eaLnBrk="1" hangingPunct="1">
              <a:defRPr/>
            </a:pPr>
            <a:r>
              <a:rPr lang="da-DK" altLang="da-DK" sz="1600" b="1" dirty="0" smtClean="0">
                <a:solidFill>
                  <a:schemeClr val="tx1"/>
                </a:solidFill>
                <a:latin typeface="Courier New" pitchFamily="49" charset="0"/>
              </a:rPr>
              <a:t>    udskriv løsning</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ELLERS </a:t>
            </a:r>
            <a:r>
              <a:rPr lang="da-DK" altLang="da-DK" sz="1600" b="1" dirty="0" smtClean="0">
                <a:solidFill>
                  <a:schemeClr val="tx1"/>
                </a:solidFill>
                <a:latin typeface="Courier New" pitchFamily="49" charset="0"/>
              </a:rPr>
              <a:t>{</a:t>
            </a:r>
          </a:p>
          <a:p>
            <a:pPr eaLnBrk="1" hangingPunct="1">
              <a:defRPr/>
            </a:pPr>
            <a:r>
              <a:rPr lang="da-DK" altLang="da-DK" sz="1600" b="1" dirty="0" smtClean="0">
                <a:solidFill>
                  <a:schemeClr val="tx1"/>
                </a:solidFill>
                <a:latin typeface="Courier New" pitchFamily="49" charset="0"/>
              </a:rPr>
              <a:t>    husk nuværende felt</a:t>
            </a:r>
          </a:p>
          <a:p>
            <a:pPr eaLnBrk="1" hangingPunct="1">
              <a:defRPr/>
            </a:pPr>
            <a:r>
              <a:rPr lang="da-DK" altLang="da-DK" sz="1600" b="1" dirty="0" smtClean="0">
                <a:solidFill>
                  <a:schemeClr val="tx1"/>
                </a:solidFill>
                <a:latin typeface="Courier New" pitchFamily="49" charset="0"/>
              </a:rPr>
              <a:t>    gå til næste tomme felt</a:t>
            </a:r>
          </a:p>
          <a:p>
            <a:pPr eaLnBrk="1" hangingPunct="1">
              <a:spcBef>
                <a:spcPts val="600"/>
              </a:spcBef>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FOR</a:t>
            </a:r>
            <a:r>
              <a:rPr lang="da-DK" altLang="da-DK" sz="1600" b="1" dirty="0" smtClean="0">
                <a:solidFill>
                  <a:schemeClr val="tx1"/>
                </a:solidFill>
                <a:latin typeface="Courier New" pitchFamily="49" charset="0"/>
              </a:rPr>
              <a:t> hvert ciffer c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HVIS</a:t>
            </a:r>
            <a:r>
              <a:rPr lang="da-DK" altLang="da-DK" sz="1600" b="1" dirty="0" smtClean="0">
                <a:solidFill>
                  <a:schemeClr val="tx1"/>
                </a:solidFill>
                <a:latin typeface="Courier New" pitchFamily="49" charset="0"/>
              </a:rPr>
              <a:t> c kan bruges {</a:t>
            </a:r>
          </a:p>
          <a:p>
            <a:pPr eaLnBrk="1" hangingPunct="1">
              <a:defRPr/>
            </a:pPr>
            <a:r>
              <a:rPr lang="da-DK" altLang="da-DK" sz="1600" b="1" dirty="0" smtClean="0">
                <a:solidFill>
                  <a:schemeClr val="tx1"/>
                </a:solidFill>
                <a:latin typeface="Courier New" pitchFamily="49" charset="0"/>
              </a:rPr>
              <a:t>        indsæt c i felt</a:t>
            </a:r>
          </a:p>
          <a:p>
            <a:pPr eaLnBrk="1" hangingPunct="1">
              <a:defRPr/>
            </a:pPr>
            <a:r>
              <a:rPr lang="da-DK" altLang="da-DK" sz="1600" b="1" dirty="0" smtClean="0">
                <a:solidFill>
                  <a:schemeClr val="tx1"/>
                </a:solidFill>
                <a:latin typeface="Courier New" pitchFamily="49" charset="0"/>
              </a:rPr>
              <a:t>        </a:t>
            </a:r>
            <a:r>
              <a:rPr lang="da-DK" altLang="da-DK" sz="1600" b="1" dirty="0" err="1" smtClean="0">
                <a:solidFill>
                  <a:schemeClr val="tx1"/>
                </a:solidFill>
                <a:latin typeface="Courier New" pitchFamily="49" charset="0"/>
              </a:rPr>
              <a:t>prøvAlleMuligheder</a:t>
            </a:r>
            <a:r>
              <a:rPr lang="da-DK" altLang="da-DK" sz="1600" b="1" dirty="0" smtClean="0">
                <a:solidFill>
                  <a:schemeClr val="tx1"/>
                </a:solidFill>
                <a:latin typeface="Courier New" pitchFamily="49" charset="0"/>
              </a:rPr>
              <a:t>()</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   </a:t>
            </a:r>
          </a:p>
          <a:p>
            <a:pPr eaLnBrk="1" hangingPunct="1">
              <a:spcBef>
                <a:spcPts val="600"/>
              </a:spcBef>
              <a:defRPr/>
            </a:pPr>
            <a:r>
              <a:rPr lang="da-DK" altLang="da-DK" sz="1600" b="1" dirty="0">
                <a:solidFill>
                  <a:schemeClr val="tx1"/>
                </a:solidFill>
                <a:latin typeface="Courier New" pitchFamily="49" charset="0"/>
              </a:rPr>
              <a:t> </a:t>
            </a:r>
            <a:r>
              <a:rPr lang="da-DK" altLang="da-DK" sz="1600" b="1" dirty="0" smtClean="0">
                <a:solidFill>
                  <a:schemeClr val="tx1"/>
                </a:solidFill>
                <a:latin typeface="Courier New" pitchFamily="49" charset="0"/>
              </a:rPr>
              <a:t>   </a:t>
            </a:r>
            <a:r>
              <a:rPr lang="da-DK" altLang="da-DK" sz="1600" b="1" dirty="0" smtClean="0">
                <a:solidFill>
                  <a:srgbClr val="0000CC"/>
                </a:solidFill>
                <a:latin typeface="Courier New" pitchFamily="49" charset="0"/>
              </a:rPr>
              <a:t>// </a:t>
            </a:r>
            <a:r>
              <a:rPr lang="da-DK" altLang="da-DK" sz="1600" b="1" dirty="0" err="1" smtClean="0">
                <a:solidFill>
                  <a:srgbClr val="0000CC"/>
                </a:solidFill>
                <a:latin typeface="Courier New" pitchFamily="49" charset="0"/>
              </a:rPr>
              <a:t>backtrack</a:t>
            </a:r>
            <a:endParaRPr lang="da-DK" altLang="da-DK" sz="1600" b="1" dirty="0" smtClean="0">
              <a:solidFill>
                <a:srgbClr val="0000CC"/>
              </a:solidFill>
              <a:latin typeface="Courier New" pitchFamily="49" charset="0"/>
            </a:endParaRPr>
          </a:p>
          <a:p>
            <a:pPr eaLnBrk="1" hangingPunct="1">
              <a:defRPr/>
            </a:pPr>
            <a:r>
              <a:rPr lang="da-DK" altLang="da-DK" sz="1600" b="1" dirty="0">
                <a:solidFill>
                  <a:schemeClr val="tx1"/>
                </a:solidFill>
                <a:latin typeface="Courier New" pitchFamily="49" charset="0"/>
              </a:rPr>
              <a:t> </a:t>
            </a:r>
            <a:r>
              <a:rPr lang="da-DK" altLang="da-DK" sz="1600" b="1" dirty="0" smtClean="0">
                <a:solidFill>
                  <a:schemeClr val="tx1"/>
                </a:solidFill>
                <a:latin typeface="Courier New" pitchFamily="49" charset="0"/>
              </a:rPr>
              <a:t>   fjern sidst indsatte ciffer</a:t>
            </a:r>
          </a:p>
          <a:p>
            <a:pPr eaLnBrk="1" hangingPunct="1">
              <a:defRPr/>
            </a:pPr>
            <a:r>
              <a:rPr lang="da-DK" altLang="da-DK" sz="1600" b="1" dirty="0" smtClean="0">
                <a:solidFill>
                  <a:schemeClr val="tx1"/>
                </a:solidFill>
                <a:latin typeface="Courier New" pitchFamily="49" charset="0"/>
              </a:rPr>
              <a:t>    gå tilbage til forrige felt</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a:t>
            </a:r>
          </a:p>
        </p:txBody>
      </p:sp>
      <p:sp>
        <p:nvSpPr>
          <p:cNvPr id="2" name="Slide Number Placeholder 1"/>
          <p:cNvSpPr>
            <a:spLocks noGrp="1"/>
          </p:cNvSpPr>
          <p:nvPr>
            <p:ph type="sldNum" sz="quarter" idx="12"/>
          </p:nvPr>
        </p:nvSpPr>
        <p:spPr>
          <a:xfrm>
            <a:off x="8414196" y="6400800"/>
            <a:ext cx="611560" cy="457200"/>
          </a:xfrm>
        </p:spPr>
        <p:txBody>
          <a:bodyPr/>
          <a:lstStyle/>
          <a:p>
            <a:pPr>
              <a:defRPr/>
            </a:pPr>
            <a:fld id="{3A57ADD0-007F-4610-9D7D-5E5ADEAA50E0}" type="slidenum">
              <a:rPr lang="da-DK" altLang="da-DK" smtClean="0"/>
              <a:pPr>
                <a:defRPr/>
              </a:pPr>
              <a:t>11</a:t>
            </a:fld>
            <a:endParaRPr lang="da-DK" altLang="da-DK" dirty="0"/>
          </a:p>
        </p:txBody>
      </p:sp>
      <p:sp>
        <p:nvSpPr>
          <p:cNvPr id="17" name="Text Box 7"/>
          <p:cNvSpPr txBox="1">
            <a:spLocks noChangeArrowheads="1"/>
          </p:cNvSpPr>
          <p:nvPr/>
        </p:nvSpPr>
        <p:spPr bwMode="auto">
          <a:xfrm>
            <a:off x="4860032" y="1283185"/>
            <a:ext cx="3640740" cy="2877711"/>
          </a:xfrm>
          <a:prstGeom prst="rect">
            <a:avLst/>
          </a:prstGeom>
          <a:solidFill>
            <a:srgbClr val="FFFFCC"/>
          </a:solidFill>
          <a:ln>
            <a:noFill/>
          </a:ln>
          <a:effectLst/>
          <a:extLst/>
        </p:spPr>
        <p:txBody>
          <a:bodyPr wrap="none">
            <a:spAutoFit/>
          </a:bodyPr>
          <a:lstStyle/>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tryAll</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allFilled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printGrid</a:t>
            </a:r>
            <a:r>
              <a:rPr lang="da-DK" sz="1600" b="1" dirty="0">
                <a:solidFill>
                  <a:srgbClr val="0000CC"/>
                </a:solidFill>
                <a:latin typeface="Courier New" charset="0"/>
                <a:ea typeface="ＭＳ Ｐゴシック" charset="0"/>
              </a:rPr>
              <a:t>()</a:t>
            </a:r>
          </a:p>
          <a:p>
            <a:pPr>
              <a:defRPr/>
            </a:pPr>
            <a:endParaRPr lang="da-DK" sz="1600" b="1" dirty="0">
              <a:solidFill>
                <a:srgbClr val="0000CC"/>
              </a:solidFill>
              <a:latin typeface="Courier New" charset="0"/>
              <a:ea typeface="ＭＳ Ｐゴシック" charset="0"/>
            </a:endParaRPr>
          </a:p>
          <a:p>
            <a:pPr>
              <a:defRPr/>
            </a:pPr>
            <a:endParaRPr lang="da-DK" sz="1600" b="1" dirty="0">
              <a:solidFill>
                <a:srgbClr val="0000CC"/>
              </a:solidFill>
              <a:latin typeface="Courier New" charset="0"/>
              <a:ea typeface="ＭＳ Ｐゴシック" charset="0"/>
            </a:endParaRP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previous</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cu</a:t>
            </a:r>
            <a:r>
              <a:rPr lang="da-DK" sz="1600" b="1" dirty="0" err="1" smtClean="0">
                <a:solidFill>
                  <a:srgbClr val="0000CC"/>
                </a:solidFill>
                <a:latin typeface="Courier New" charset="0"/>
                <a:ea typeface="ＭＳ Ｐゴシック" charset="0"/>
              </a:rPr>
              <a:t>rrentField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advanceToNextField</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a:p>
            <a:pPr>
              <a:defRPr/>
            </a:pPr>
            <a:endParaRPr lang="da-DK" sz="1600" b="1" dirty="0">
              <a:solidFill>
                <a:srgbClr val="0000CC"/>
              </a:solidFill>
              <a:latin typeface="Courier New" charset="0"/>
              <a:ea typeface="ＭＳ Ｐゴシック" charset="0"/>
            </a:endParaRPr>
          </a:p>
          <a:p>
            <a:pPr>
              <a:spcBef>
                <a:spcPts val="600"/>
              </a:spcBef>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promising</a:t>
            </a:r>
            <a:r>
              <a:rPr lang="da-DK" sz="1600" b="1" dirty="0" smtClean="0">
                <a:solidFill>
                  <a:srgbClr val="0000CC"/>
                </a:solidFill>
                <a:latin typeface="Courier New" charset="0"/>
                <a:ea typeface="ＭＳ Ｐゴシック" charset="0"/>
              </a:rPr>
              <a:t>(c</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setFieldValue</a:t>
            </a:r>
            <a:r>
              <a:rPr lang="da-DK" sz="1600" b="1" dirty="0" smtClean="0">
                <a:solidFill>
                  <a:srgbClr val="0000CC"/>
                </a:solidFill>
                <a:latin typeface="Courier New" charset="0"/>
                <a:ea typeface="ＭＳ Ｐゴシック" charset="0"/>
              </a:rPr>
              <a:t>(c</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tryAll</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p:txBody>
      </p:sp>
      <p:sp>
        <p:nvSpPr>
          <p:cNvPr id="18" name="Rectangle 2"/>
          <p:cNvSpPr txBox="1">
            <a:spLocks noChangeArrowheads="1"/>
          </p:cNvSpPr>
          <p:nvPr/>
        </p:nvSpPr>
        <p:spPr bwMode="auto">
          <a:xfrm>
            <a:off x="5686234" y="332656"/>
            <a:ext cx="270899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kern="0" dirty="0" smtClean="0">
                <a:cs typeface="+mj-cs"/>
              </a:rPr>
              <a:t>– Java-kode</a:t>
            </a:r>
          </a:p>
        </p:txBody>
      </p:sp>
      <p:sp>
        <p:nvSpPr>
          <p:cNvPr id="19" name="Text Box 7"/>
          <p:cNvSpPr txBox="1">
            <a:spLocks noChangeArrowheads="1"/>
          </p:cNvSpPr>
          <p:nvPr/>
        </p:nvSpPr>
        <p:spPr bwMode="auto">
          <a:xfrm>
            <a:off x="4851643" y="4821311"/>
            <a:ext cx="2900153" cy="584775"/>
          </a:xfrm>
          <a:prstGeom prst="rect">
            <a:avLst/>
          </a:prstGeom>
          <a:solidFill>
            <a:srgbClr val="FFFFCC"/>
          </a:solidFill>
          <a:ln>
            <a:noFill/>
          </a:ln>
          <a:effectLst/>
          <a:extLst/>
        </p:spPr>
        <p:txBody>
          <a:bodyPr wrap="none">
            <a:spAutoFit/>
          </a:bodyPr>
          <a:lstStyle/>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clearCurrentField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setToField</a:t>
            </a:r>
            <a:r>
              <a:rPr lang="da-DK" sz="1600" b="1" dirty="0" smtClean="0">
                <a:solidFill>
                  <a:srgbClr val="0000CC"/>
                </a:solidFill>
                <a:latin typeface="Courier New" charset="0"/>
                <a:ea typeface="ＭＳ Ｐゴシック" charset="0"/>
              </a:rPr>
              <a:t>()</a:t>
            </a:r>
          </a:p>
        </p:txBody>
      </p:sp>
      <p:sp>
        <p:nvSpPr>
          <p:cNvPr id="8" name="Text Box 101"/>
          <p:cNvSpPr txBox="1">
            <a:spLocks noChangeArrowheads="1"/>
          </p:cNvSpPr>
          <p:nvPr/>
        </p:nvSpPr>
        <p:spPr bwMode="auto">
          <a:xfrm>
            <a:off x="1979712" y="5589447"/>
            <a:ext cx="4968552" cy="1077218"/>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err="1" smtClean="0"/>
              <a:t>Rekursion</a:t>
            </a:r>
            <a:endParaRPr lang="da-DK" altLang="da-DK" sz="1600" b="1" dirty="0" smtClean="0"/>
          </a:p>
          <a:p>
            <a:pPr marL="176213" indent="-176213" eaLnBrk="1" hangingPunct="1">
              <a:buFont typeface="Arial" panose="020B0604020202020204" pitchFamily="34" charset="0"/>
              <a:buChar char="•"/>
              <a:defRPr/>
            </a:pPr>
            <a:r>
              <a:rPr lang="da-DK" altLang="da-DK" sz="1600" b="1" dirty="0" smtClean="0"/>
              <a:t>Vi løser dele af problemet, hvorpå algoritmen kalder sig selv (på et simplere problem)</a:t>
            </a:r>
          </a:p>
          <a:p>
            <a:pPr marL="176213" indent="-176213" eaLnBrk="1" hangingPunct="1">
              <a:buFont typeface="Arial" panose="020B0604020202020204" pitchFamily="34" charset="0"/>
              <a:buChar char="•"/>
              <a:defRPr/>
            </a:pPr>
            <a:r>
              <a:rPr lang="da-DK" altLang="da-DK" sz="1600" b="1" dirty="0" smtClean="0"/>
              <a:t>Minder om induktion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6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6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6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6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64">
                                            <p:txEl>
                                              <p:pRg st="16" end="1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36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336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36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3364">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3364">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336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336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3364">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3364">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3364">
                                            <p:txEl>
                                              <p:pRg st="14" end="1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3364">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
                                            <p:txEl>
                                              <p:pRg st="0" end="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
                                            <p:txEl>
                                              <p:pRg st="1" end="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xEl>
                                              <p:pRg st="2" end="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
                                            <p:txEl>
                                              <p:pRg st="5" end="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
                                            <p:txEl>
                                              <p:pRg st="6" end="6"/>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
                                            <p:txEl>
                                              <p:pRg st="8" end="8"/>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
                                            <p:txEl>
                                              <p:pRg st="9" end="9"/>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
                                            <p:txEl>
                                              <p:pRg st="10" end="10"/>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9">
                                            <p:txEl>
                                              <p:pRg st="0" end="0"/>
                                            </p:txEl>
                                          </p:spTgt>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nodeType="afterEffect">
                                  <p:stCondLst>
                                    <p:cond delay="0"/>
                                  </p:stCondLst>
                                  <p:childTnLst>
                                    <p:set>
                                      <p:cBhvr>
                                        <p:cTn id="79"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Rectangle 4"/>
          <p:cNvSpPr>
            <a:spLocks noGrp="1" noChangeArrowheads="1"/>
          </p:cNvSpPr>
          <p:nvPr>
            <p:ph type="title"/>
          </p:nvPr>
        </p:nvSpPr>
        <p:spPr/>
        <p:txBody>
          <a:bodyPr/>
          <a:lstStyle/>
          <a:p>
            <a:pPr eaLnBrk="1" hangingPunct="1">
              <a:defRPr/>
            </a:pPr>
            <a:r>
              <a:rPr lang="da-DK" sz="3200" noProof="0" dirty="0" smtClean="0">
                <a:cs typeface="+mj-cs"/>
              </a:rPr>
              <a:t>Java program – kan udføres af computer</a:t>
            </a:r>
          </a:p>
        </p:txBody>
      </p:sp>
      <p:sp>
        <p:nvSpPr>
          <p:cNvPr id="149509" name="Text Box 5"/>
          <p:cNvSpPr txBox="1">
            <a:spLocks noChangeArrowheads="1"/>
          </p:cNvSpPr>
          <p:nvPr/>
        </p:nvSpPr>
        <p:spPr bwMode="auto">
          <a:xfrm>
            <a:off x="587375" y="1195388"/>
            <a:ext cx="5064745" cy="5262979"/>
          </a:xfrm>
          <a:prstGeom prst="rect">
            <a:avLst/>
          </a:prstGeom>
          <a:solidFill>
            <a:srgbClr val="FFFFCC"/>
          </a:solidFill>
          <a:ln w="28575">
            <a:solidFill>
              <a:srgbClr val="0000CC"/>
            </a:solidFill>
          </a:ln>
          <a:effectLst/>
          <a:extLst/>
        </p:spPr>
        <p:txBody>
          <a:bodyPr wrap="square">
            <a:spAutoFit/>
          </a:bodyPr>
          <a:lstStyle/>
          <a:p>
            <a:pPr>
              <a:defRPr/>
            </a:pPr>
            <a:r>
              <a:rPr lang="da-DK" sz="1600" b="1" dirty="0">
                <a:solidFill>
                  <a:srgbClr val="7030A0"/>
                </a:solidFill>
                <a:latin typeface="Courier New" charset="0"/>
                <a:ea typeface="ＭＳ Ｐゴシック" charset="0"/>
              </a:rPr>
              <a:t>public</a:t>
            </a:r>
            <a:r>
              <a:rPr lang="da-DK" sz="1600" b="1" dirty="0">
                <a:latin typeface="Courier New" charset="0"/>
                <a:ea typeface="ＭＳ Ｐゴシック" charset="0"/>
              </a:rPr>
              <a:t> </a:t>
            </a:r>
            <a:r>
              <a:rPr lang="da-DK" sz="1600" b="1" dirty="0" err="1">
                <a:solidFill>
                  <a:srgbClr val="FF0000"/>
                </a:solidFill>
                <a:latin typeface="Courier New" charset="0"/>
                <a:ea typeface="ＭＳ Ｐゴシック" charset="0"/>
              </a:rPr>
              <a:t>void</a:t>
            </a:r>
            <a:r>
              <a:rPr lang="da-DK" sz="1600" b="1" dirty="0">
                <a:solidFill>
                  <a:srgbClr val="FF0000"/>
                </a:solidFill>
                <a:latin typeface="Courier New" charset="0"/>
                <a:ea typeface="ＭＳ Ｐゴシック" charset="0"/>
              </a:rPr>
              <a:t> </a:t>
            </a:r>
            <a:r>
              <a:rPr lang="da-DK" sz="1600" b="1" dirty="0" err="1">
                <a:solidFill>
                  <a:schemeClr val="tx1"/>
                </a:solidFill>
                <a:latin typeface="Courier New" charset="0"/>
                <a:ea typeface="ＭＳ Ｐゴシック" charset="0"/>
              </a:rPr>
              <a:t>tryAll</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if</a:t>
            </a:r>
            <a:r>
              <a:rPr lang="da-DK" sz="1600" b="1" dirty="0" smtClean="0">
                <a:solidFill>
                  <a:schemeClr val="tx1"/>
                </a:solidFill>
                <a:latin typeface="Courier New" charset="0"/>
                <a:ea typeface="ＭＳ Ｐゴシック" charset="0"/>
              </a:rPr>
              <a:t>(</a:t>
            </a:r>
            <a:r>
              <a:rPr lang="da-DK" sz="800" b="1" dirty="0" smtClean="0">
                <a:latin typeface="Courier New" charset="0"/>
                <a:ea typeface="ＭＳ Ｐゴシック" charset="0"/>
              </a:rPr>
              <a:t> </a:t>
            </a:r>
            <a:r>
              <a:rPr lang="da-DK" sz="1600" b="1" dirty="0" err="1">
                <a:solidFill>
                  <a:schemeClr val="tx1"/>
                </a:solidFill>
                <a:latin typeface="Courier New" charset="0"/>
                <a:ea typeface="ＭＳ Ｐゴシック" charset="0"/>
              </a:rPr>
              <a:t>g.allFilled</a:t>
            </a:r>
            <a:r>
              <a:rPr lang="da-DK" sz="1600" b="1" dirty="0">
                <a:solidFill>
                  <a:schemeClr val="tx1"/>
                </a:solidFill>
                <a:latin typeface="Courier New" charset="0"/>
                <a:ea typeface="ＭＳ Ｐゴシック" charset="0"/>
              </a:rPr>
              <a:t>()</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err="1" smtClean="0">
                <a:solidFill>
                  <a:schemeClr val="tx1"/>
                </a:solidFill>
                <a:latin typeface="Courier New" charset="0"/>
                <a:ea typeface="ＭＳ Ｐゴシック" charset="0"/>
              </a:rPr>
              <a:t>g.printGrid</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err="1" smtClean="0">
                <a:solidFill>
                  <a:srgbClr val="7030A0"/>
                </a:solidFill>
                <a:latin typeface="Courier New" charset="0"/>
                <a:ea typeface="ＭＳ Ｐゴシック" charset="0"/>
              </a:rPr>
              <a:t>else</a:t>
            </a:r>
            <a:r>
              <a:rPr lang="da-DK" sz="1600" b="1" dirty="0" smtClean="0">
                <a:solidFill>
                  <a:srgbClr val="7030A0"/>
                </a:solidFill>
                <a:latin typeface="Courier New" charset="0"/>
                <a:ea typeface="ＭＳ Ｐゴシック" charset="0"/>
              </a:rPr>
              <a:t> </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rgbClr val="0000CC"/>
                </a:solidFill>
                <a:latin typeface="Courier New" charset="0"/>
                <a:ea typeface="ＭＳ Ｐゴシック" charset="0"/>
              </a:rPr>
              <a:t>// try </a:t>
            </a:r>
            <a:r>
              <a:rPr lang="da-DK" sz="1600" b="1" dirty="0">
                <a:solidFill>
                  <a:srgbClr val="0000CC"/>
                </a:solidFill>
                <a:latin typeface="Courier New" charset="0"/>
                <a:ea typeface="ＭＳ Ｐゴシック" charset="0"/>
              </a:rPr>
              <a:t>all </a:t>
            </a:r>
            <a:r>
              <a:rPr lang="da-DK" sz="1600" b="1" dirty="0" err="1" smtClean="0">
                <a:solidFill>
                  <a:srgbClr val="0000CC"/>
                </a:solidFill>
                <a:latin typeface="Courier New" charset="0"/>
                <a:ea typeface="ＭＳ Ｐゴシック" charset="0"/>
              </a:rPr>
              <a:t>values</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at </a:t>
            </a:r>
            <a:r>
              <a:rPr lang="da-DK" sz="1600" b="1" dirty="0" err="1">
                <a:solidFill>
                  <a:srgbClr val="0000CC"/>
                </a:solidFill>
                <a:latin typeface="Courier New" charset="0"/>
                <a:ea typeface="ＭＳ Ｐゴシック" charset="0"/>
              </a:rPr>
              <a:t>next</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field</a:t>
            </a:r>
            <a:endParaRPr lang="da-DK" sz="1600" b="1" dirty="0">
              <a:solidFill>
                <a:srgbClr val="0000CC"/>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Field </a:t>
            </a:r>
            <a:r>
              <a:rPr lang="da-DK" sz="1600" b="1" dirty="0" err="1">
                <a:solidFill>
                  <a:schemeClr val="tx1"/>
                </a:solidFill>
                <a:latin typeface="Courier New" charset="0"/>
                <a:ea typeface="ＭＳ Ｐゴシック" charset="0"/>
              </a:rPr>
              <a:t>previous</a:t>
            </a:r>
            <a:r>
              <a:rPr lang="da-DK" sz="1600" b="1" dirty="0">
                <a:solidFill>
                  <a:schemeClr val="tx1"/>
                </a:solidFill>
                <a:latin typeface="Courier New" charset="0"/>
                <a:ea typeface="ＭＳ Ｐゴシック" charset="0"/>
              </a:rPr>
              <a:t> = </a:t>
            </a:r>
            <a:r>
              <a:rPr lang="da-DK" sz="1600" b="1" dirty="0" err="1">
                <a:solidFill>
                  <a:schemeClr val="tx1"/>
                </a:solidFill>
                <a:latin typeface="Courier New" charset="0"/>
                <a:ea typeface="ＭＳ Ｐゴシック" charset="0"/>
              </a:rPr>
              <a:t>g.currentField</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g.advanceToNextField</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for</a:t>
            </a:r>
            <a:r>
              <a:rPr lang="da-DK" sz="1600" b="1" dirty="0" smtClean="0">
                <a:solidFill>
                  <a:schemeClr val="tx1"/>
                </a:solidFill>
                <a:latin typeface="Courier New" charset="0"/>
                <a:ea typeface="ＭＳ Ｐゴシック" charset="0"/>
              </a:rPr>
              <a:t>(</a:t>
            </a:r>
            <a:r>
              <a:rPr lang="da-DK" sz="800" b="1" dirty="0" smtClean="0">
                <a:solidFill>
                  <a:schemeClr val="tx1"/>
                </a:solidFill>
                <a:latin typeface="Courier New" charset="0"/>
                <a:ea typeface="ＭＳ Ｐゴシック" charset="0"/>
              </a:rPr>
              <a:t> </a:t>
            </a:r>
            <a:r>
              <a:rPr lang="da-DK" sz="1600" b="1" dirty="0" err="1">
                <a:solidFill>
                  <a:srgbClr val="FF0000"/>
                </a:solidFill>
                <a:latin typeface="Courier New" charset="0"/>
                <a:ea typeface="ＭＳ Ｐゴシック" charset="0"/>
              </a:rPr>
              <a:t>int</a:t>
            </a:r>
            <a:r>
              <a:rPr lang="da-DK" sz="1600" b="1" dirty="0">
                <a:solidFill>
                  <a:srgbClr val="FF0000"/>
                </a:solidFill>
                <a:latin typeface="Courier New" charset="0"/>
                <a:ea typeface="ＭＳ Ｐゴシック" charset="0"/>
              </a:rPr>
              <a:t> </a:t>
            </a:r>
            <a:r>
              <a:rPr lang="da-DK" sz="1600" b="1" dirty="0" smtClean="0">
                <a:solidFill>
                  <a:schemeClr val="tx1"/>
                </a:solidFill>
                <a:latin typeface="Courier New" charset="0"/>
                <a:ea typeface="ＭＳ Ｐゴシック" charset="0"/>
              </a:rPr>
              <a:t>c = 1</a:t>
            </a:r>
            <a:r>
              <a:rPr lang="da-DK" sz="1600" b="1" dirty="0">
                <a:solidFill>
                  <a:schemeClr val="tx1"/>
                </a:solidFill>
                <a:latin typeface="Courier New" charset="0"/>
                <a:ea typeface="ＭＳ Ｐゴシック" charset="0"/>
              </a:rPr>
              <a:t>; </a:t>
            </a:r>
            <a:r>
              <a:rPr lang="da-DK" sz="1600" b="1" dirty="0" smtClean="0">
                <a:solidFill>
                  <a:schemeClr val="tx1"/>
                </a:solidFill>
                <a:latin typeface="Courier New" charset="0"/>
                <a:ea typeface="ＭＳ Ｐゴシック" charset="0"/>
              </a:rPr>
              <a:t>c &lt;= 9</a:t>
            </a:r>
            <a:r>
              <a:rPr lang="da-DK" sz="1600" b="1" dirty="0">
                <a:solidFill>
                  <a:schemeClr val="tx1"/>
                </a:solidFill>
                <a:latin typeface="Courier New" charset="0"/>
                <a:ea typeface="ＭＳ Ｐゴシック" charset="0"/>
              </a:rPr>
              <a:t>; c++</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if</a:t>
            </a:r>
            <a:r>
              <a:rPr lang="da-DK" sz="1600" b="1" dirty="0" smtClean="0">
                <a:solidFill>
                  <a:schemeClr val="tx1"/>
                </a:solidFill>
                <a:latin typeface="Courier New" charset="0"/>
                <a:ea typeface="ＭＳ Ｐゴシック" charset="0"/>
              </a:rPr>
              <a:t>(</a:t>
            </a:r>
            <a:r>
              <a:rPr lang="da-DK" sz="800" b="1" dirty="0" smtClean="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g.promising</a:t>
            </a:r>
            <a:r>
              <a:rPr lang="da-DK" sz="1600" b="1" dirty="0" smtClean="0">
                <a:solidFill>
                  <a:schemeClr val="tx1"/>
                </a:solidFill>
                <a:latin typeface="Courier New" charset="0"/>
                <a:ea typeface="ＭＳ Ｐゴシック" charset="0"/>
              </a:rPr>
              <a:t>(c</a:t>
            </a:r>
            <a:r>
              <a:rPr lang="da-DK" sz="1600" b="1" dirty="0">
                <a:solidFill>
                  <a:schemeClr val="tx1"/>
                </a:solidFill>
                <a:latin typeface="Courier New" charset="0"/>
                <a:ea typeface="ＭＳ Ｐゴシック" charset="0"/>
              </a:rPr>
              <a:t>)</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g.setFieldValue</a:t>
            </a:r>
            <a:r>
              <a:rPr lang="da-DK" sz="1600" b="1" dirty="0" smtClean="0">
                <a:solidFill>
                  <a:schemeClr val="tx1"/>
                </a:solidFill>
                <a:latin typeface="Courier New" charset="0"/>
                <a:ea typeface="ＭＳ Ｐゴシック" charset="0"/>
              </a:rPr>
              <a:t>(c</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tryAll</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solidFill>
                  <a:schemeClr val="tx1"/>
                </a:solidFill>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backtrack</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to </a:t>
            </a:r>
            <a:r>
              <a:rPr lang="da-DK" sz="1600" b="1" dirty="0" err="1">
                <a:solidFill>
                  <a:srgbClr val="0000CC"/>
                </a:solidFill>
                <a:latin typeface="Courier New" charset="0"/>
                <a:ea typeface="ＭＳ Ｐゴシック" charset="0"/>
              </a:rPr>
              <a:t>previous</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field</a:t>
            </a:r>
            <a:endParaRPr lang="da-DK" sz="1600" b="1" dirty="0">
              <a:solidFill>
                <a:srgbClr val="0000CC"/>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err="1" smtClean="0">
                <a:solidFill>
                  <a:schemeClr val="tx1"/>
                </a:solidFill>
                <a:latin typeface="Courier New" charset="0"/>
                <a:ea typeface="ＭＳ Ｐゴシック" charset="0"/>
              </a:rPr>
              <a:t>g.clearCurrentField</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g.setToField</a:t>
            </a:r>
            <a:r>
              <a:rPr lang="da-DK" sz="1600" b="1" dirty="0" smtClean="0">
                <a:solidFill>
                  <a:schemeClr val="tx1"/>
                </a:solidFill>
                <a:latin typeface="Courier New" charset="0"/>
                <a:ea typeface="ＭＳ Ｐゴシック" charset="0"/>
              </a:rPr>
              <a:t>(</a:t>
            </a:r>
            <a:r>
              <a:rPr lang="da-DK" sz="1600" b="1" dirty="0" err="1" smtClean="0">
                <a:solidFill>
                  <a:schemeClr val="tx1"/>
                </a:solidFill>
                <a:latin typeface="Courier New" charset="0"/>
                <a:ea typeface="ＭＳ Ｐゴシック" charset="0"/>
              </a:rPr>
              <a:t>previous</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solidFill>
                  <a:schemeClr val="tx1"/>
                </a:solidFill>
                <a:latin typeface="Courier New" charset="0"/>
                <a:ea typeface="ＭＳ Ｐゴシック" charset="0"/>
              </a:rPr>
              <a:t>}</a:t>
            </a:r>
          </a:p>
        </p:txBody>
      </p:sp>
      <p:sp>
        <p:nvSpPr>
          <p:cNvPr id="9" name="Rectangle 8"/>
          <p:cNvSpPr/>
          <p:nvPr/>
        </p:nvSpPr>
        <p:spPr>
          <a:xfrm rot="20693153">
            <a:off x="5945460" y="3804082"/>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Demo</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12</a:t>
            </a:fld>
            <a:endParaRPr lang="da-DK" altLang="da-D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spcBef>
                <a:spcPts val="1800"/>
              </a:spcBef>
              <a:defRPr/>
            </a:pPr>
            <a:r>
              <a:rPr lang="da-DK" altLang="da-DK" sz="3200" dirty="0" smtClean="0"/>
              <a:t>Computerens styrker</a:t>
            </a:r>
            <a:endParaRPr lang="da-DK" altLang="da-DK" sz="3200" dirty="0"/>
          </a:p>
        </p:txBody>
      </p:sp>
      <p:sp>
        <p:nvSpPr>
          <p:cNvPr id="130051" name="Rectangle 3"/>
          <p:cNvSpPr>
            <a:spLocks noGrp="1" noChangeArrowheads="1"/>
          </p:cNvSpPr>
          <p:nvPr>
            <p:ph type="body" idx="1"/>
          </p:nvPr>
        </p:nvSpPr>
        <p:spPr>
          <a:xfrm>
            <a:off x="467545" y="1124744"/>
            <a:ext cx="4536503" cy="3816424"/>
          </a:xfrm>
        </p:spPr>
        <p:txBody>
          <a:bodyPr/>
          <a:lstStyle/>
          <a:p>
            <a:pPr marL="342900" lvl="1" indent="-342900" eaLnBrk="1" hangingPunct="1">
              <a:spcBef>
                <a:spcPts val="1800"/>
              </a:spcBef>
              <a:buChar char="•"/>
              <a:defRPr/>
            </a:pPr>
            <a:r>
              <a:rPr lang="da-DK" altLang="da-DK" b="1" dirty="0" smtClean="0">
                <a:solidFill>
                  <a:srgbClr val="A50021"/>
                </a:solidFill>
                <a:cs typeface="ＭＳ Ｐゴシック" charset="0"/>
              </a:rPr>
              <a:t>Computeren kan</a:t>
            </a:r>
          </a:p>
          <a:p>
            <a:pPr lvl="1" eaLnBrk="1" hangingPunct="1">
              <a:defRPr/>
            </a:pPr>
            <a:r>
              <a:rPr lang="da-DK" altLang="da-DK" sz="1800" kern="1200" dirty="0">
                <a:ea typeface="ＭＳ Ｐゴシック" pitchFamily="34" charset="-128"/>
                <a:cs typeface="+mn-cs"/>
              </a:rPr>
              <a:t>foretage beregninger lynhurtigt</a:t>
            </a:r>
          </a:p>
          <a:p>
            <a:pPr lvl="1" eaLnBrk="1" hangingPunct="1">
              <a:defRPr/>
            </a:pPr>
            <a:r>
              <a:rPr lang="da-DK" altLang="da-DK" sz="1800" kern="1200" dirty="0" smtClean="0">
                <a:ea typeface="ＭＳ Ｐゴシック" pitchFamily="34" charset="-128"/>
                <a:cs typeface="+mn-cs"/>
              </a:rPr>
              <a:t>lagre </a:t>
            </a:r>
            <a:r>
              <a:rPr lang="da-DK" altLang="da-DK" sz="1800" kern="1200" dirty="0">
                <a:ea typeface="ＭＳ Ｐゴシック" pitchFamily="34" charset="-128"/>
                <a:cs typeface="+mn-cs"/>
              </a:rPr>
              <a:t>store datamængder</a:t>
            </a:r>
          </a:p>
          <a:p>
            <a:pPr lvl="1" eaLnBrk="1" hangingPunct="1">
              <a:defRPr/>
            </a:pPr>
            <a:r>
              <a:rPr lang="da-DK" altLang="da-DK" sz="1800" kern="1200" dirty="0">
                <a:ea typeface="ＭＳ Ｐゴシック" pitchFamily="34" charset="-128"/>
                <a:cs typeface="+mn-cs"/>
              </a:rPr>
              <a:t>søge i store datamængder</a:t>
            </a:r>
          </a:p>
          <a:p>
            <a:pPr lvl="1" eaLnBrk="1" hangingPunct="1">
              <a:defRPr/>
            </a:pPr>
            <a:r>
              <a:rPr lang="da-DK" altLang="da-DK" sz="1800" kern="1200" dirty="0">
                <a:ea typeface="ＭＳ Ｐゴシック" pitchFamily="34" charset="-128"/>
                <a:cs typeface="+mn-cs"/>
              </a:rPr>
              <a:t>bearbejde store datamængder</a:t>
            </a:r>
          </a:p>
          <a:p>
            <a:pPr lvl="1" eaLnBrk="1" hangingPunct="1">
              <a:defRPr/>
            </a:pPr>
            <a:r>
              <a:rPr lang="da-DK" altLang="da-DK" sz="1800" kern="1200" dirty="0">
                <a:ea typeface="ＭＳ Ｐゴシック" pitchFamily="34" charset="-128"/>
                <a:cs typeface="+mn-cs"/>
              </a:rPr>
              <a:t>afsøge et stort antal </a:t>
            </a:r>
            <a:r>
              <a:rPr lang="da-DK" altLang="da-DK" sz="1800" kern="1200" dirty="0" smtClean="0">
                <a:ea typeface="ＭＳ Ｐゴシック" pitchFamily="34" charset="-128"/>
                <a:cs typeface="+mn-cs"/>
              </a:rPr>
              <a:t>muligheder</a:t>
            </a:r>
            <a:br>
              <a:rPr lang="da-DK" altLang="da-DK" sz="1800" kern="1200" dirty="0" smtClean="0">
                <a:ea typeface="ＭＳ Ｐゴシック" pitchFamily="34" charset="-128"/>
                <a:cs typeface="+mn-cs"/>
              </a:rPr>
            </a:br>
            <a:r>
              <a:rPr lang="da-DK" altLang="da-DK" sz="1800" kern="1200" dirty="0" smtClean="0">
                <a:ea typeface="ＭＳ Ｐゴシック" pitchFamily="34" charset="-128"/>
                <a:cs typeface="+mn-cs"/>
              </a:rPr>
              <a:t>og </a:t>
            </a:r>
            <a:r>
              <a:rPr lang="da-DK" altLang="da-DK" sz="1800" kern="1200" dirty="0">
                <a:ea typeface="ＭＳ Ｐゴシック" pitchFamily="34" charset="-128"/>
                <a:cs typeface="+mn-cs"/>
              </a:rPr>
              <a:t>kombinationer</a:t>
            </a:r>
          </a:p>
          <a:p>
            <a:pPr marL="342900" lvl="1" indent="-342900" eaLnBrk="1" hangingPunct="1">
              <a:spcBef>
                <a:spcPts val="1800"/>
              </a:spcBef>
              <a:buChar char="•"/>
              <a:defRPr/>
            </a:pPr>
            <a:r>
              <a:rPr lang="da-DK" altLang="da-DK" b="1" dirty="0">
                <a:solidFill>
                  <a:srgbClr val="A50021"/>
                </a:solidFill>
                <a:cs typeface="ＭＳ Ｐゴシック" charset="0"/>
              </a:rPr>
              <a:t>Laver ingen </a:t>
            </a:r>
            <a:r>
              <a:rPr lang="da-DK" altLang="da-DK" b="1" dirty="0" smtClean="0">
                <a:solidFill>
                  <a:srgbClr val="A50021"/>
                </a:solidFill>
                <a:cs typeface="ＭＳ Ｐゴシック" charset="0"/>
              </a:rPr>
              <a:t>fejl</a:t>
            </a:r>
          </a:p>
          <a:p>
            <a:pPr lvl="1" eaLnBrk="1" hangingPunct="1">
              <a:defRPr/>
            </a:pPr>
            <a:r>
              <a:rPr lang="da-DK" altLang="da-DK" sz="1800" kern="1200" dirty="0">
                <a:ea typeface="ＭＳ Ｐゴシック" pitchFamily="34" charset="-128"/>
                <a:cs typeface="+mn-cs"/>
              </a:rPr>
              <a:t>hvis den er programmeret </a:t>
            </a:r>
            <a:r>
              <a:rPr lang="da-DK" altLang="da-DK" sz="1800" kern="1200" dirty="0" smtClean="0">
                <a:ea typeface="ＭＳ Ｐゴシック" pitchFamily="34" charset="-128"/>
                <a:cs typeface="+mn-cs"/>
              </a:rPr>
              <a:t>korrekt</a:t>
            </a:r>
            <a:endParaRPr lang="da-DK" altLang="da-DK" sz="1800" kern="1200" dirty="0">
              <a:ea typeface="ＭＳ Ｐゴシック" pitchFamily="34" charset="-128"/>
              <a:cs typeface="+mn-cs"/>
            </a:endParaRP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13</a:t>
            </a:fld>
            <a:endParaRPr lang="da-DK" altLang="da-DK" dirty="0"/>
          </a:p>
        </p:txBody>
      </p:sp>
      <p:sp>
        <p:nvSpPr>
          <p:cNvPr id="5" name="Content Placeholder 2"/>
          <p:cNvSpPr txBox="1">
            <a:spLocks/>
          </p:cNvSpPr>
          <p:nvPr/>
        </p:nvSpPr>
        <p:spPr bwMode="auto">
          <a:xfrm>
            <a:off x="323529" y="4509120"/>
            <a:ext cx="6120679" cy="1147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En computer er en </a:t>
            </a:r>
            <a:r>
              <a:rPr lang="da-DK" altLang="da-DK" sz="2000" kern="0" dirty="0" smtClean="0">
                <a:solidFill>
                  <a:srgbClr val="008000"/>
                </a:solidFill>
              </a:rPr>
              <a:t>generel maskine</a:t>
            </a:r>
            <a:r>
              <a:rPr lang="da-DK" altLang="da-DK" sz="2000" kern="0" dirty="0">
                <a:solidFill>
                  <a:srgbClr val="008000"/>
                </a:solidFill>
              </a:rPr>
              <a:t>,</a:t>
            </a:r>
            <a:r>
              <a:rPr lang="da-DK" altLang="da-DK" sz="2000" kern="0" dirty="0"/>
              <a:t> </a:t>
            </a:r>
            <a:r>
              <a:rPr lang="da-DK" altLang="da-DK" sz="2000" kern="0" dirty="0" smtClean="0"/>
              <a:t>der kan </a:t>
            </a:r>
            <a:r>
              <a:rPr lang="da-DK" altLang="da-DK" sz="2000" kern="0" dirty="0" smtClean="0">
                <a:solidFill>
                  <a:srgbClr val="008000"/>
                </a:solidFill>
              </a:rPr>
              <a:t>programmeres</a:t>
            </a:r>
            <a:r>
              <a:rPr lang="da-DK" altLang="da-DK" sz="2000" kern="0" dirty="0" smtClean="0"/>
              <a:t> til </a:t>
            </a:r>
            <a:r>
              <a:rPr lang="da-DK" altLang="da-DK" sz="2000" kern="0" dirty="0"/>
              <a:t>at gøre forskellige ting</a:t>
            </a:r>
          </a:p>
          <a:p>
            <a:pPr lvl="1" eaLnBrk="1" hangingPunct="1">
              <a:defRPr/>
            </a:pPr>
            <a:r>
              <a:rPr lang="da-DK" altLang="da-DK" sz="1800" dirty="0">
                <a:ea typeface="ＭＳ Ｐゴシック" pitchFamily="34" charset="-128"/>
              </a:rPr>
              <a:t>Computer + </a:t>
            </a:r>
            <a:r>
              <a:rPr lang="da-DK" altLang="da-DK" sz="1800" dirty="0" smtClean="0">
                <a:ea typeface="ＭＳ Ｐゴシック" pitchFamily="34" charset="-128"/>
              </a:rPr>
              <a:t>Sudoku-program  </a:t>
            </a:r>
            <a:r>
              <a:rPr lang="da-DK" altLang="da-DK" sz="1800" dirty="0">
                <a:ea typeface="ＭＳ Ｐゴシック" pitchFamily="34" charset="-128"/>
              </a:rPr>
              <a:t>=  </a:t>
            </a:r>
            <a:r>
              <a:rPr lang="da-DK" altLang="da-DK" sz="1800" dirty="0" smtClean="0">
                <a:ea typeface="ＭＳ Ｐゴシック" pitchFamily="34" charset="-128"/>
              </a:rPr>
              <a:t>Sudoku-maskine</a:t>
            </a:r>
          </a:p>
          <a:p>
            <a:pPr lvl="1" eaLnBrk="1" hangingPunct="1">
              <a:defRPr/>
            </a:pPr>
            <a:r>
              <a:rPr lang="da-DK" altLang="da-DK" sz="1800" dirty="0" smtClean="0">
                <a:ea typeface="ＭＳ Ｐゴシック" pitchFamily="34" charset="-128"/>
              </a:rPr>
              <a:t>Computer + Skak-program = Skak-maskine</a:t>
            </a:r>
            <a:endParaRPr lang="da-DK" altLang="da-DK" sz="1800" dirty="0">
              <a:ea typeface="ＭＳ Ｐゴシック" pitchFamily="34" charset="-128"/>
            </a:endParaRPr>
          </a:p>
        </p:txBody>
      </p:sp>
      <p:sp>
        <p:nvSpPr>
          <p:cNvPr id="22" name="Rectangle 5"/>
          <p:cNvSpPr txBox="1">
            <a:spLocks noChangeArrowheads="1"/>
          </p:cNvSpPr>
          <p:nvPr/>
        </p:nvSpPr>
        <p:spPr bwMode="auto">
          <a:xfrm>
            <a:off x="1187624" y="5877272"/>
            <a:ext cx="3528392" cy="807095"/>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spcBef>
                <a:spcPct val="0"/>
              </a:spcBef>
              <a:buFontTx/>
              <a:buNone/>
            </a:pPr>
            <a:r>
              <a:rPr lang="da-DK" altLang="da-DK" sz="1600" b="0" dirty="0" smtClean="0">
                <a:solidFill>
                  <a:srgbClr val="000066"/>
                </a:solidFill>
              </a:rPr>
              <a:t>tekstbehandling</a:t>
            </a:r>
            <a:r>
              <a:rPr lang="da-DK" altLang="da-DK" sz="1600" b="0" dirty="0">
                <a:solidFill>
                  <a:srgbClr val="000066"/>
                </a:solidFill>
              </a:rPr>
              <a:t>, </a:t>
            </a:r>
            <a:r>
              <a:rPr lang="da-DK" altLang="da-DK" sz="1600" b="0" dirty="0" smtClean="0">
                <a:solidFill>
                  <a:srgbClr val="000066"/>
                </a:solidFill>
              </a:rPr>
              <a:t>pengeautomat,</a:t>
            </a:r>
            <a:br>
              <a:rPr lang="da-DK" altLang="da-DK" sz="1600" b="0" dirty="0" smtClean="0">
                <a:solidFill>
                  <a:srgbClr val="000066"/>
                </a:solidFill>
              </a:rPr>
            </a:br>
            <a:r>
              <a:rPr lang="da-DK" altLang="da-DK" sz="1600" b="0" dirty="0" smtClean="0">
                <a:solidFill>
                  <a:srgbClr val="000066"/>
                </a:solidFill>
              </a:rPr>
              <a:t>Facebook</a:t>
            </a:r>
            <a:r>
              <a:rPr lang="da-DK" altLang="da-DK" sz="1600" b="0" dirty="0">
                <a:solidFill>
                  <a:srgbClr val="000066"/>
                </a:solidFill>
              </a:rPr>
              <a:t>, Google, </a:t>
            </a:r>
            <a:r>
              <a:rPr lang="da-DK" altLang="da-DK" sz="1600" b="0" dirty="0" err="1">
                <a:solidFill>
                  <a:srgbClr val="000066"/>
                </a:solidFill>
              </a:rPr>
              <a:t>Dropbox</a:t>
            </a:r>
            <a:r>
              <a:rPr lang="en-US" altLang="da-DK" sz="1600" b="0" dirty="0">
                <a:solidFill>
                  <a:srgbClr val="000066"/>
                </a:solidFill>
              </a:rPr>
              <a:t>, iTunes, Windows, Linux, OS X, …</a:t>
            </a:r>
            <a:endParaRPr lang="da-DK" altLang="da-DK" sz="1600" b="0" dirty="0">
              <a:solidFill>
                <a:srgbClr val="000066"/>
              </a:solidFill>
            </a:endParaRPr>
          </a:p>
        </p:txBody>
      </p:sp>
      <p:sp>
        <p:nvSpPr>
          <p:cNvPr id="24" name="Content Placeholder 2"/>
          <p:cNvSpPr txBox="1">
            <a:spLocks/>
          </p:cNvSpPr>
          <p:nvPr/>
        </p:nvSpPr>
        <p:spPr bwMode="auto">
          <a:xfrm>
            <a:off x="6539653" y="1340768"/>
            <a:ext cx="1902443" cy="512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defRPr/>
            </a:pPr>
            <a:r>
              <a:rPr lang="da-DK" altLang="da-DK" sz="2000" dirty="0" smtClean="0">
                <a:ea typeface="ＭＳ Ｐゴシック" pitchFamily="34" charset="-128"/>
              </a:rPr>
              <a:t>Lag på lag:</a:t>
            </a:r>
            <a:endParaRPr lang="da-DK" altLang="da-DK" sz="2000" dirty="0">
              <a:ea typeface="ＭＳ Ｐゴシック" pitchFamily="34" charset="-128"/>
            </a:endParaRPr>
          </a:p>
        </p:txBody>
      </p:sp>
      <p:grpSp>
        <p:nvGrpSpPr>
          <p:cNvPr id="4" name="Group 3"/>
          <p:cNvGrpSpPr/>
          <p:nvPr/>
        </p:nvGrpSpPr>
        <p:grpSpPr>
          <a:xfrm>
            <a:off x="6536829" y="1917648"/>
            <a:ext cx="1833259" cy="3845225"/>
            <a:chOff x="6536829" y="1917648"/>
            <a:chExt cx="1833259" cy="3845225"/>
          </a:xfrm>
        </p:grpSpPr>
        <p:grpSp>
          <p:nvGrpSpPr>
            <p:cNvPr id="6" name="Group 5"/>
            <p:cNvGrpSpPr>
              <a:grpSpLocks/>
            </p:cNvGrpSpPr>
            <p:nvPr/>
          </p:nvGrpSpPr>
          <p:grpSpPr bwMode="auto">
            <a:xfrm>
              <a:off x="6536829" y="5301208"/>
              <a:ext cx="1800225" cy="461665"/>
              <a:chOff x="5868144" y="5711770"/>
              <a:chExt cx="1800200" cy="461166"/>
            </a:xfrm>
            <a:solidFill>
              <a:srgbClr val="FFFFCC"/>
            </a:solidFill>
          </p:grpSpPr>
          <p:sp>
            <p:nvSpPr>
              <p:cNvPr id="7" name="Rectangle 6"/>
              <p:cNvSpPr/>
              <p:nvPr/>
            </p:nvSpPr>
            <p:spPr bwMode="auto">
              <a:xfrm>
                <a:off x="5868144" y="5711770"/>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8" name="TextBox 13"/>
              <p:cNvSpPr txBox="1">
                <a:spLocks noChangeArrowheads="1"/>
              </p:cNvSpPr>
              <p:nvPr/>
            </p:nvSpPr>
            <p:spPr bwMode="auto">
              <a:xfrm>
                <a:off x="6194529" y="5783778"/>
                <a:ext cx="1152864"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Computer</a:t>
                </a:r>
              </a:p>
            </p:txBody>
          </p:sp>
        </p:grpSp>
        <p:grpSp>
          <p:nvGrpSpPr>
            <p:cNvPr id="9" name="Group 8"/>
            <p:cNvGrpSpPr>
              <a:grpSpLocks/>
            </p:cNvGrpSpPr>
            <p:nvPr/>
          </p:nvGrpSpPr>
          <p:grpSpPr bwMode="auto">
            <a:xfrm>
              <a:off x="6536829" y="4437112"/>
              <a:ext cx="1800225" cy="461665"/>
              <a:chOff x="5868144" y="5135706"/>
              <a:chExt cx="1800200" cy="461166"/>
            </a:xfrm>
            <a:solidFill>
              <a:srgbClr val="FFFFCC"/>
            </a:solidFill>
          </p:grpSpPr>
          <p:sp>
            <p:nvSpPr>
              <p:cNvPr id="10" name="Rectangle 9"/>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1" name="TextBox 15"/>
              <p:cNvSpPr txBox="1">
                <a:spLocks noChangeArrowheads="1"/>
              </p:cNvSpPr>
              <p:nvPr/>
            </p:nvSpPr>
            <p:spPr bwMode="auto">
              <a:xfrm>
                <a:off x="5905679" y="5168059"/>
                <a:ext cx="1725128"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12" name="Group 11"/>
            <p:cNvGrpSpPr>
              <a:grpSpLocks/>
            </p:cNvGrpSpPr>
            <p:nvPr/>
          </p:nvGrpSpPr>
          <p:grpSpPr bwMode="auto">
            <a:xfrm>
              <a:off x="6569863" y="3479747"/>
              <a:ext cx="1800225" cy="461665"/>
              <a:chOff x="5868144" y="4559642"/>
              <a:chExt cx="1800200" cy="461166"/>
            </a:xfrm>
            <a:solidFill>
              <a:srgbClr val="FFFFCC"/>
            </a:solidFill>
          </p:grpSpPr>
          <p:sp>
            <p:nvSpPr>
              <p:cNvPr id="13" name="Rectangle 12"/>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4" name="TextBox 17"/>
              <p:cNvSpPr txBox="1">
                <a:spLocks noChangeArrowheads="1"/>
              </p:cNvSpPr>
              <p:nvPr/>
            </p:nvSpPr>
            <p:spPr bwMode="auto">
              <a:xfrm>
                <a:off x="6257046" y="4631650"/>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grpSp>
          <p:nvGrpSpPr>
            <p:cNvPr id="15" name="Group 14"/>
            <p:cNvGrpSpPr>
              <a:grpSpLocks/>
            </p:cNvGrpSpPr>
            <p:nvPr/>
          </p:nvGrpSpPr>
          <p:grpSpPr bwMode="auto">
            <a:xfrm>
              <a:off x="6569863" y="2903486"/>
              <a:ext cx="1800225" cy="461665"/>
              <a:chOff x="5868144" y="3983578"/>
              <a:chExt cx="1800200" cy="461166"/>
            </a:xfrm>
            <a:solidFill>
              <a:srgbClr val="FFFFCC"/>
            </a:solidFill>
          </p:grpSpPr>
          <p:sp>
            <p:nvSpPr>
              <p:cNvPr id="16" name="Rectangle 15"/>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7" name="TextBox 19"/>
              <p:cNvSpPr txBox="1">
                <a:spLocks noChangeArrowheads="1"/>
              </p:cNvSpPr>
              <p:nvPr/>
            </p:nvSpPr>
            <p:spPr bwMode="auto">
              <a:xfrm>
                <a:off x="6257046" y="4055586"/>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grpSp>
          <p:nvGrpSpPr>
            <p:cNvPr id="18" name="Group 17"/>
            <p:cNvGrpSpPr>
              <a:grpSpLocks/>
            </p:cNvGrpSpPr>
            <p:nvPr/>
          </p:nvGrpSpPr>
          <p:grpSpPr bwMode="auto">
            <a:xfrm>
              <a:off x="6569863" y="1917648"/>
              <a:ext cx="1800225" cy="461665"/>
              <a:chOff x="5868144" y="2996952"/>
              <a:chExt cx="1800200" cy="461166"/>
            </a:xfrm>
            <a:solidFill>
              <a:srgbClr val="FFFFCC"/>
            </a:solidFill>
          </p:grpSpPr>
          <p:sp>
            <p:nvSpPr>
              <p:cNvPr id="19" name="Rectangle 18"/>
              <p:cNvSpPr/>
              <p:nvPr/>
            </p:nvSpPr>
            <p:spPr bwMode="auto">
              <a:xfrm>
                <a:off x="5868144" y="299695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0" name="TextBox 21"/>
              <p:cNvSpPr txBox="1">
                <a:spLocks noChangeArrowheads="1"/>
              </p:cNvSpPr>
              <p:nvPr/>
            </p:nvSpPr>
            <p:spPr bwMode="auto">
              <a:xfrm>
                <a:off x="6257046" y="3068960"/>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sp>
          <p:nvSpPr>
            <p:cNvPr id="21" name="TextBox 20"/>
            <p:cNvSpPr txBox="1">
              <a:spLocks noChangeArrowheads="1"/>
            </p:cNvSpPr>
            <p:nvPr/>
          </p:nvSpPr>
          <p:spPr bwMode="auto">
            <a:xfrm rot="16200000">
              <a:off x="7198513" y="2441526"/>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25" name="TextBox 24"/>
            <p:cNvSpPr txBox="1">
              <a:spLocks noChangeArrowheads="1"/>
            </p:cNvSpPr>
            <p:nvPr/>
          </p:nvSpPr>
          <p:spPr bwMode="auto">
            <a:xfrm rot="16200000">
              <a:off x="7198513" y="4889798"/>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26" name="TextBox 25"/>
            <p:cNvSpPr txBox="1">
              <a:spLocks noChangeArrowheads="1"/>
            </p:cNvSpPr>
            <p:nvPr/>
          </p:nvSpPr>
          <p:spPr bwMode="auto">
            <a:xfrm rot="16200000">
              <a:off x="7198513" y="4035587"/>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animBg="1"/>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da-DK" sz="3200" noProof="0" dirty="0" smtClean="0">
                <a:cs typeface="+mj-cs"/>
              </a:rPr>
              <a:t>En </a:t>
            </a:r>
            <a:r>
              <a:rPr lang="da-DK" sz="3200" noProof="0" dirty="0" err="1" smtClean="0">
                <a:cs typeface="+mj-cs"/>
              </a:rPr>
              <a:t>Sudoku</a:t>
            </a:r>
            <a:r>
              <a:rPr lang="da-DK" sz="3200" noProof="0" dirty="0" smtClean="0">
                <a:cs typeface="+mj-cs"/>
              </a:rPr>
              <a:t>-maskine</a:t>
            </a:r>
          </a:p>
        </p:txBody>
      </p:sp>
      <p:grpSp>
        <p:nvGrpSpPr>
          <p:cNvPr id="22533" name="Group 23"/>
          <p:cNvGrpSpPr>
            <a:grpSpLocks/>
          </p:cNvGrpSpPr>
          <p:nvPr/>
        </p:nvGrpSpPr>
        <p:grpSpPr bwMode="auto">
          <a:xfrm>
            <a:off x="661064" y="5517232"/>
            <a:ext cx="1800225" cy="461665"/>
            <a:chOff x="5868144" y="5711770"/>
            <a:chExt cx="1800200" cy="462783"/>
          </a:xfrm>
          <a:solidFill>
            <a:srgbClr val="FFFFCC"/>
          </a:solidFill>
        </p:grpSpPr>
        <p:sp>
          <p:nvSpPr>
            <p:cNvPr id="9" name="Rectangle 8"/>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7" name="TextBox 13"/>
            <p:cNvSpPr txBox="1">
              <a:spLocks noChangeArrowheads="1"/>
            </p:cNvSpPr>
            <p:nvPr/>
          </p:nvSpPr>
          <p:spPr bwMode="auto">
            <a:xfrm>
              <a:off x="5908400" y="5783778"/>
              <a:ext cx="1725128"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22534" name="Group 24"/>
          <p:cNvGrpSpPr>
            <a:grpSpLocks/>
          </p:cNvGrpSpPr>
          <p:nvPr/>
        </p:nvGrpSpPr>
        <p:grpSpPr bwMode="auto">
          <a:xfrm>
            <a:off x="661064" y="4646230"/>
            <a:ext cx="1800225" cy="461665"/>
            <a:chOff x="5868144" y="5135706"/>
            <a:chExt cx="1800200" cy="461166"/>
          </a:xfrm>
          <a:solidFill>
            <a:srgbClr val="FFFFCC"/>
          </a:solidFill>
        </p:grpSpPr>
        <p:sp>
          <p:nvSpPr>
            <p:cNvPr id="15" name="Rectangle 14"/>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5" name="TextBox 15"/>
            <p:cNvSpPr txBox="1">
              <a:spLocks noChangeArrowheads="1"/>
            </p:cNvSpPr>
            <p:nvPr/>
          </p:nvSpPr>
          <p:spPr bwMode="auto">
            <a:xfrm>
              <a:off x="6484715" y="5207714"/>
              <a:ext cx="572492" cy="3385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a:t>
              </a:r>
            </a:p>
          </p:txBody>
        </p:sp>
      </p:grpSp>
      <p:grpSp>
        <p:nvGrpSpPr>
          <p:cNvPr id="22535" name="Group 25"/>
          <p:cNvGrpSpPr>
            <a:grpSpLocks/>
          </p:cNvGrpSpPr>
          <p:nvPr/>
        </p:nvGrpSpPr>
        <p:grpSpPr bwMode="auto">
          <a:xfrm>
            <a:off x="661064" y="4069968"/>
            <a:ext cx="1800225" cy="461665"/>
            <a:chOff x="5868144" y="4559642"/>
            <a:chExt cx="1800200" cy="461166"/>
          </a:xfrm>
          <a:solidFill>
            <a:srgbClr val="FFFFCC"/>
          </a:solidFill>
        </p:grpSpPr>
        <p:sp>
          <p:nvSpPr>
            <p:cNvPr id="17" name="Rectangle 16"/>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3" name="TextBox 17"/>
            <p:cNvSpPr txBox="1">
              <a:spLocks noChangeArrowheads="1"/>
            </p:cNvSpPr>
            <p:nvPr/>
          </p:nvSpPr>
          <p:spPr bwMode="auto">
            <a:xfrm>
              <a:off x="6268268" y="4631650"/>
              <a:ext cx="1005389"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Java VM</a:t>
              </a:r>
            </a:p>
          </p:txBody>
        </p:sp>
      </p:grpSp>
      <p:grpSp>
        <p:nvGrpSpPr>
          <p:cNvPr id="22536" name="Group 26"/>
          <p:cNvGrpSpPr>
            <a:grpSpLocks/>
          </p:cNvGrpSpPr>
          <p:nvPr/>
        </p:nvGrpSpPr>
        <p:grpSpPr bwMode="auto">
          <a:xfrm>
            <a:off x="661064" y="3495299"/>
            <a:ext cx="1800225" cy="461665"/>
            <a:chOff x="5868144" y="3983578"/>
            <a:chExt cx="1800200" cy="462784"/>
          </a:xfrm>
          <a:solidFill>
            <a:srgbClr val="FFFFCC"/>
          </a:solidFill>
        </p:grpSpPr>
        <p:sp>
          <p:nvSpPr>
            <p:cNvPr id="19" name="Rectangle 18"/>
            <p:cNvSpPr/>
            <p:nvPr/>
          </p:nvSpPr>
          <p:spPr bwMode="auto">
            <a:xfrm>
              <a:off x="5868144" y="3983578"/>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1" name="TextBox 19"/>
            <p:cNvSpPr txBox="1">
              <a:spLocks noChangeArrowheads="1"/>
            </p:cNvSpPr>
            <p:nvPr/>
          </p:nvSpPr>
          <p:spPr bwMode="auto">
            <a:xfrm>
              <a:off x="6451007" y="4055586"/>
              <a:ext cx="639911"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Java</a:t>
              </a:r>
            </a:p>
          </p:txBody>
        </p:sp>
      </p:grpSp>
      <p:sp>
        <p:nvSpPr>
          <p:cNvPr id="22537" name="TextBox 22"/>
          <p:cNvSpPr txBox="1">
            <a:spLocks noChangeArrowheads="1"/>
          </p:cNvSpPr>
          <p:nvPr/>
        </p:nvSpPr>
        <p:spPr bwMode="auto">
          <a:xfrm rot="-5400000">
            <a:off x="1289714" y="5162171"/>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30" name="Rectangle 29"/>
          <p:cNvSpPr/>
          <p:nvPr/>
        </p:nvSpPr>
        <p:spPr bwMode="auto">
          <a:xfrm>
            <a:off x="617102" y="2023392"/>
            <a:ext cx="1800225" cy="1333600"/>
          </a:xfrm>
          <a:prstGeom prst="rect">
            <a:avLst/>
          </a:prstGeom>
          <a:solidFill>
            <a:srgbClr val="FFFFCC"/>
          </a:solidFill>
          <a:ln w="25400" cap="flat" cmpd="sng" algn="ctr">
            <a:solidFill>
              <a:srgbClr val="000066"/>
            </a:solidFill>
            <a:prstDash val="solid"/>
            <a:round/>
            <a:headEnd type="none" w="med" len="med"/>
            <a:tailEnd type="none" w="med" len="med"/>
          </a:ln>
          <a:effectLst/>
          <a:extLst/>
        </p:spPr>
        <p:txBody>
          <a:bodyPr wrap="square">
            <a:spAutoFit/>
          </a:bodyPr>
          <a:lstStyle/>
          <a:p>
            <a:pPr>
              <a:defRPr/>
            </a:pPr>
            <a:endParaRPr lang="en-US" sz="2400">
              <a:solidFill>
                <a:srgbClr val="000000"/>
              </a:solidFill>
              <a:ea typeface="ＭＳ Ｐゴシック" charset="0"/>
            </a:endParaRPr>
          </a:p>
        </p:txBody>
      </p:sp>
      <p:sp>
        <p:nvSpPr>
          <p:cNvPr id="22539" name="TextBox 30"/>
          <p:cNvSpPr txBox="1">
            <a:spLocks noChangeArrowheads="1"/>
          </p:cNvSpPr>
          <p:nvPr/>
        </p:nvSpPr>
        <p:spPr bwMode="auto">
          <a:xfrm>
            <a:off x="690127" y="2455439"/>
            <a:ext cx="1660525" cy="369887"/>
          </a:xfrm>
          <a:prstGeom prst="rect">
            <a:avLst/>
          </a:prstGeom>
          <a:solidFill>
            <a:srgbClr val="FFFFCC"/>
          </a:solid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800" dirty="0" err="1" smtClean="0"/>
              <a:t>Sudoko</a:t>
            </a:r>
            <a:r>
              <a:rPr lang="da-DK" altLang="da-DK" sz="1800" dirty="0" smtClean="0"/>
              <a:t>-løser</a:t>
            </a:r>
            <a:endParaRPr lang="da-DK" altLang="da-DK" sz="1800" dirty="0"/>
          </a:p>
        </p:txBody>
      </p:sp>
      <p:sp>
        <p:nvSpPr>
          <p:cNvPr id="41" name="Right Arrow 40"/>
          <p:cNvSpPr/>
          <p:nvPr/>
        </p:nvSpPr>
        <p:spPr bwMode="auto">
          <a:xfrm>
            <a:off x="2555776" y="2377827"/>
            <a:ext cx="703262"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42" name="Slide Number Placeholder 3"/>
          <p:cNvSpPr>
            <a:spLocks noGrp="1"/>
          </p:cNvSpPr>
          <p:nvPr>
            <p:ph type="sldNum" sz="quarter" idx="12"/>
          </p:nvPr>
        </p:nvSpPr>
        <p:spPr>
          <a:xfrm>
            <a:off x="8460432" y="6400800"/>
            <a:ext cx="683568" cy="457200"/>
          </a:xfrm>
        </p:spPr>
        <p:txBody>
          <a:bodyPr/>
          <a:lstStyle/>
          <a:p>
            <a:pPr>
              <a:defRPr/>
            </a:pPr>
            <a:fld id="{3A57ADD0-007F-4610-9D7D-5E5ADEAA50E0}" type="slidenum">
              <a:rPr lang="da-DK" altLang="da-DK" smtClean="0"/>
              <a:pPr>
                <a:defRPr/>
              </a:pPr>
              <a:t>14</a:t>
            </a:fld>
            <a:endParaRPr lang="da-DK" altLang="da-DK" dirty="0"/>
          </a:p>
        </p:txBody>
      </p:sp>
      <p:grpSp>
        <p:nvGrpSpPr>
          <p:cNvPr id="5" name="Group 4"/>
          <p:cNvGrpSpPr/>
          <p:nvPr/>
        </p:nvGrpSpPr>
        <p:grpSpPr>
          <a:xfrm>
            <a:off x="5355514" y="2435210"/>
            <a:ext cx="3495509" cy="1873568"/>
            <a:chOff x="5939036" y="2223866"/>
            <a:chExt cx="3495509" cy="1873568"/>
          </a:xfrm>
        </p:grpSpPr>
        <p:sp>
          <p:nvSpPr>
            <p:cNvPr id="43" name="Text Box 7"/>
            <p:cNvSpPr txBox="1">
              <a:spLocks noChangeArrowheads="1"/>
            </p:cNvSpPr>
            <p:nvPr/>
          </p:nvSpPr>
          <p:spPr bwMode="auto">
            <a:xfrm>
              <a:off x="7243754" y="2281552"/>
              <a:ext cx="2190791" cy="1815882"/>
            </a:xfrm>
            <a:prstGeom prst="rect">
              <a:avLst/>
            </a:prstGeom>
            <a:solidFill>
              <a:srgbClr val="FFFFCC"/>
            </a:solidFill>
            <a:ln w="28575">
              <a:solidFill>
                <a:srgbClr val="0000CC"/>
              </a:solidFill>
            </a:ln>
            <a:effectLst/>
            <a:extLst/>
          </p:spPr>
          <p:txBody>
            <a:bodyPr wrap="square">
              <a:spAutoFit/>
            </a:bodyPr>
            <a:lstStyle/>
            <a:p>
              <a:pPr>
                <a:defRPr/>
              </a:pPr>
              <a:r>
                <a:rPr lang="da-DK" sz="1400" b="1" dirty="0" err="1" smtClean="0">
                  <a:solidFill>
                    <a:srgbClr val="008000"/>
                  </a:solidFill>
                  <a:latin typeface="Courier New" charset="0"/>
                  <a:ea typeface="ＭＳ Ｐゴシック" charset="0"/>
                </a:rPr>
                <a:t>allFilled</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printGrid</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currentField</a:t>
              </a:r>
              <a:r>
                <a:rPr lang="da-DK" sz="1400" b="1" dirty="0">
                  <a:solidFill>
                    <a:srgbClr val="008000"/>
                  </a:solidFill>
                  <a:latin typeface="Courier New" charset="0"/>
                  <a:ea typeface="ＭＳ Ｐゴシック" charset="0"/>
                </a:rPr>
                <a:t>()</a:t>
              </a:r>
            </a:p>
            <a:p>
              <a:pPr>
                <a:defRPr/>
              </a:pPr>
              <a:r>
                <a:rPr lang="da-DK" sz="1400" b="1" spc="-60" dirty="0" err="1" smtClean="0">
                  <a:solidFill>
                    <a:srgbClr val="008000"/>
                  </a:solidFill>
                  <a:latin typeface="Courier New" charset="0"/>
                  <a:ea typeface="ＭＳ Ｐゴシック" charset="0"/>
                </a:rPr>
                <a:t>advanceToNextField</a:t>
              </a:r>
              <a:r>
                <a:rPr lang="da-DK" sz="1400" b="1" spc="-60" dirty="0" smtClean="0">
                  <a:solidFill>
                    <a:srgbClr val="008000"/>
                  </a:solidFill>
                  <a:latin typeface="Courier New" charset="0"/>
                  <a:ea typeface="ＭＳ Ｐゴシック" charset="0"/>
                </a:rPr>
                <a:t>()</a:t>
              </a:r>
              <a:endParaRPr lang="da-DK" sz="1400" b="1" spc="-60" dirty="0">
                <a:solidFill>
                  <a:srgbClr val="008000"/>
                </a:solidFill>
                <a:latin typeface="Courier New" charset="0"/>
                <a:ea typeface="ＭＳ Ｐゴシック" charset="0"/>
              </a:endParaRPr>
            </a:p>
            <a:p>
              <a:pPr>
                <a:defRPr/>
              </a:pPr>
              <a:r>
                <a:rPr lang="da-DK" sz="1400" b="1" dirty="0" err="1" smtClean="0">
                  <a:solidFill>
                    <a:srgbClr val="008000"/>
                  </a:solidFill>
                  <a:latin typeface="Courier New" charset="0"/>
                  <a:ea typeface="ＭＳ Ｐゴシック" charset="0"/>
                </a:rPr>
                <a:t>promising</a:t>
              </a:r>
              <a:r>
                <a:rPr lang="da-DK" sz="1400" b="1" dirty="0" smtClean="0">
                  <a:solidFill>
                    <a:srgbClr val="008000"/>
                  </a:solidFill>
                  <a:latin typeface="Courier New" charset="0"/>
                  <a:ea typeface="ＭＳ Ｐゴシック" charset="0"/>
                </a:rPr>
                <a:t>(c</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setFieldValue</a:t>
              </a:r>
              <a:r>
                <a:rPr lang="da-DK" sz="1400" b="1" dirty="0" smtClean="0">
                  <a:solidFill>
                    <a:srgbClr val="008000"/>
                  </a:solidFill>
                  <a:latin typeface="Courier New" charset="0"/>
                  <a:ea typeface="ＭＳ Ｐゴシック" charset="0"/>
                </a:rPr>
                <a:t>(c</a:t>
              </a:r>
              <a:r>
                <a:rPr lang="da-DK" sz="1400" b="1" dirty="0">
                  <a:solidFill>
                    <a:srgbClr val="008000"/>
                  </a:solidFill>
                  <a:latin typeface="Courier New" charset="0"/>
                  <a:ea typeface="ＭＳ Ｐゴシック" charset="0"/>
                </a:rPr>
                <a:t>)</a:t>
              </a:r>
            </a:p>
            <a:p>
              <a:pPr>
                <a:defRPr/>
              </a:pPr>
              <a:r>
                <a:rPr lang="da-DK" sz="1400" b="1" spc="-60" dirty="0" err="1" smtClean="0">
                  <a:solidFill>
                    <a:srgbClr val="008000"/>
                  </a:solidFill>
                  <a:latin typeface="Courier New" charset="0"/>
                  <a:ea typeface="ＭＳ Ｐゴシック" charset="0"/>
                </a:rPr>
                <a:t>clearCurrentField</a:t>
              </a:r>
              <a:r>
                <a:rPr lang="da-DK" sz="1400" b="1" spc="-60" dirty="0">
                  <a:solidFill>
                    <a:srgbClr val="008000"/>
                  </a:solidFill>
                  <a:latin typeface="Courier New" charset="0"/>
                  <a:ea typeface="ＭＳ Ｐゴシック" charset="0"/>
                </a:rPr>
                <a:t>()</a:t>
              </a:r>
            </a:p>
            <a:p>
              <a:pPr>
                <a:defRPr/>
              </a:pPr>
              <a:r>
                <a:rPr lang="da-DK" sz="1400" b="1" dirty="0" err="1">
                  <a:solidFill>
                    <a:srgbClr val="008000"/>
                  </a:solidFill>
                  <a:latin typeface="Courier New" charset="0"/>
                  <a:ea typeface="ＭＳ Ｐゴシック" charset="0"/>
                </a:rPr>
                <a:t>setToField</a:t>
              </a:r>
              <a:r>
                <a:rPr lang="da-DK" sz="1400" b="1" dirty="0" smtClean="0">
                  <a:solidFill>
                    <a:srgbClr val="008000"/>
                  </a:solidFill>
                  <a:latin typeface="Courier New" charset="0"/>
                  <a:ea typeface="ＭＳ Ｐゴシック" charset="0"/>
                </a:rPr>
                <a:t>()</a:t>
              </a:r>
              <a:endParaRPr lang="da-DK" sz="1400" b="1" dirty="0">
                <a:solidFill>
                  <a:srgbClr val="008000"/>
                </a:solidFill>
                <a:latin typeface="Courier New" charset="0"/>
                <a:ea typeface="ＭＳ Ｐゴシック" charset="0"/>
              </a:endParaRPr>
            </a:p>
          </p:txBody>
        </p:sp>
        <p:sp>
          <p:nvSpPr>
            <p:cNvPr id="45" name="Text Box 11"/>
            <p:cNvSpPr txBox="1">
              <a:spLocks noChangeArrowheads="1"/>
            </p:cNvSpPr>
            <p:nvPr/>
          </p:nvSpPr>
          <p:spPr bwMode="auto">
            <a:xfrm>
              <a:off x="6398301" y="2223866"/>
              <a:ext cx="132049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Metoder</a:t>
              </a:r>
            </a:p>
          </p:txBody>
        </p:sp>
        <p:sp>
          <p:nvSpPr>
            <p:cNvPr id="46" name="Line 12"/>
            <p:cNvSpPr>
              <a:spLocks noChangeShapeType="1"/>
            </p:cNvSpPr>
            <p:nvPr/>
          </p:nvSpPr>
          <p:spPr bwMode="auto">
            <a:xfrm>
              <a:off x="5939036" y="2392239"/>
              <a:ext cx="500414" cy="182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47" name="Group 23"/>
          <p:cNvGrpSpPr>
            <a:grpSpLocks/>
          </p:cNvGrpSpPr>
          <p:nvPr/>
        </p:nvGrpSpPr>
        <p:grpSpPr bwMode="auto">
          <a:xfrm>
            <a:off x="655522" y="6309320"/>
            <a:ext cx="1800225" cy="461665"/>
            <a:chOff x="5868144" y="5711770"/>
            <a:chExt cx="1800200" cy="462783"/>
          </a:xfrm>
          <a:solidFill>
            <a:srgbClr val="FFFFCC"/>
          </a:solidFill>
        </p:grpSpPr>
        <p:sp>
          <p:nvSpPr>
            <p:cNvPr id="48" name="Rectangle 47"/>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49" name="TextBox 13"/>
            <p:cNvSpPr txBox="1">
              <a:spLocks noChangeArrowheads="1"/>
            </p:cNvSpPr>
            <p:nvPr/>
          </p:nvSpPr>
          <p:spPr bwMode="auto">
            <a:xfrm>
              <a:off x="6194529" y="5783778"/>
              <a:ext cx="1152864"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Computer</a:t>
              </a:r>
              <a:endParaRPr lang="da-DK" altLang="da-DK" sz="1600" dirty="0"/>
            </a:p>
          </p:txBody>
        </p:sp>
      </p:grpSp>
      <p:grpSp>
        <p:nvGrpSpPr>
          <p:cNvPr id="53" name="Group 52"/>
          <p:cNvGrpSpPr/>
          <p:nvPr/>
        </p:nvGrpSpPr>
        <p:grpSpPr>
          <a:xfrm>
            <a:off x="5361359" y="1841665"/>
            <a:ext cx="2301149" cy="326517"/>
            <a:chOff x="5939036" y="2223866"/>
            <a:chExt cx="2301149" cy="326517"/>
          </a:xfrm>
        </p:grpSpPr>
        <p:sp>
          <p:nvSpPr>
            <p:cNvPr id="54" name="Text Box 7"/>
            <p:cNvSpPr txBox="1">
              <a:spLocks noChangeArrowheads="1"/>
            </p:cNvSpPr>
            <p:nvPr/>
          </p:nvSpPr>
          <p:spPr bwMode="auto">
            <a:xfrm>
              <a:off x="7196309" y="2242606"/>
              <a:ext cx="1043876" cy="307777"/>
            </a:xfrm>
            <a:prstGeom prst="rect">
              <a:avLst/>
            </a:prstGeom>
            <a:solidFill>
              <a:srgbClr val="FFFFCC"/>
            </a:solidFill>
            <a:ln w="28575">
              <a:solidFill>
                <a:srgbClr val="0000CC"/>
              </a:solidFill>
            </a:ln>
            <a:effectLst/>
            <a:extLst/>
          </p:spPr>
          <p:txBody>
            <a:bodyPr wrap="none">
              <a:spAutoFit/>
            </a:bodyPr>
            <a:lstStyle/>
            <a:p>
              <a:pPr>
                <a:defRPr/>
              </a:pPr>
              <a:r>
                <a:rPr lang="da-DK" sz="1400" b="1" dirty="0" err="1" smtClean="0">
                  <a:solidFill>
                    <a:srgbClr val="008000"/>
                  </a:solidFill>
                  <a:latin typeface="Courier New" charset="0"/>
                  <a:ea typeface="ＭＳ Ｐゴシック" charset="0"/>
                </a:rPr>
                <a:t>tryAll</a:t>
              </a:r>
              <a:r>
                <a:rPr lang="da-DK" sz="1400" b="1" dirty="0" smtClean="0">
                  <a:solidFill>
                    <a:srgbClr val="008000"/>
                  </a:solidFill>
                  <a:latin typeface="Courier New" charset="0"/>
                  <a:ea typeface="ＭＳ Ｐゴシック" charset="0"/>
                </a:rPr>
                <a:t>()</a:t>
              </a:r>
              <a:endParaRPr lang="da-DK" sz="1400" b="1" dirty="0">
                <a:solidFill>
                  <a:srgbClr val="008000"/>
                </a:solidFill>
                <a:latin typeface="Courier New" charset="0"/>
                <a:ea typeface="ＭＳ Ｐゴシック" charset="0"/>
              </a:endParaRPr>
            </a:p>
          </p:txBody>
        </p:sp>
        <p:sp>
          <p:nvSpPr>
            <p:cNvPr id="55" name="Text Box 11"/>
            <p:cNvSpPr txBox="1">
              <a:spLocks noChangeArrowheads="1"/>
            </p:cNvSpPr>
            <p:nvPr/>
          </p:nvSpPr>
          <p:spPr bwMode="auto">
            <a:xfrm>
              <a:off x="6401974" y="2223866"/>
              <a:ext cx="132049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a:t>
              </a:r>
            </a:p>
          </p:txBody>
        </p:sp>
        <p:sp>
          <p:nvSpPr>
            <p:cNvPr id="56" name="Line 12"/>
            <p:cNvSpPr>
              <a:spLocks noChangeShapeType="1"/>
            </p:cNvSpPr>
            <p:nvPr/>
          </p:nvSpPr>
          <p:spPr bwMode="auto">
            <a:xfrm flipV="1">
              <a:off x="5939036" y="2388549"/>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26" name="Group 25"/>
          <p:cNvGrpSpPr>
            <a:grpSpLocks/>
          </p:cNvGrpSpPr>
          <p:nvPr/>
        </p:nvGrpSpPr>
        <p:grpSpPr bwMode="auto">
          <a:xfrm>
            <a:off x="3537829" y="2892341"/>
            <a:ext cx="1800225" cy="461665"/>
            <a:chOff x="5868144" y="4559642"/>
            <a:chExt cx="1800200" cy="461166"/>
          </a:xfrm>
          <a:solidFill>
            <a:srgbClr val="FFFFCC"/>
          </a:solidFill>
        </p:grpSpPr>
        <p:sp>
          <p:nvSpPr>
            <p:cNvPr id="27" name="Rectangle 26"/>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8" name="TextBox 17"/>
            <p:cNvSpPr txBox="1">
              <a:spLocks noChangeArrowheads="1"/>
            </p:cNvSpPr>
            <p:nvPr/>
          </p:nvSpPr>
          <p:spPr bwMode="auto">
            <a:xfrm>
              <a:off x="6438986" y="4631650"/>
              <a:ext cx="663955"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smtClean="0"/>
                <a:t>Field</a:t>
              </a:r>
              <a:endParaRPr lang="en-US" altLang="da-DK" sz="1600" dirty="0"/>
            </a:p>
          </p:txBody>
        </p:sp>
      </p:grpSp>
      <p:grpSp>
        <p:nvGrpSpPr>
          <p:cNvPr id="29" name="Group 26"/>
          <p:cNvGrpSpPr>
            <a:grpSpLocks/>
          </p:cNvGrpSpPr>
          <p:nvPr/>
        </p:nvGrpSpPr>
        <p:grpSpPr bwMode="auto">
          <a:xfrm>
            <a:off x="3537829" y="1195339"/>
            <a:ext cx="1800225" cy="461665"/>
            <a:chOff x="5749625" y="6608811"/>
            <a:chExt cx="1800200" cy="462784"/>
          </a:xfrm>
          <a:solidFill>
            <a:srgbClr val="FFFFCC"/>
          </a:solidFill>
        </p:grpSpPr>
        <p:sp>
          <p:nvSpPr>
            <p:cNvPr id="31" name="Rectangle 30"/>
            <p:cNvSpPr/>
            <p:nvPr/>
          </p:nvSpPr>
          <p:spPr bwMode="auto">
            <a:xfrm>
              <a:off x="5749625" y="6608811"/>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32" name="TextBox 19"/>
            <p:cNvSpPr txBox="1">
              <a:spLocks noChangeArrowheads="1"/>
            </p:cNvSpPr>
            <p:nvPr/>
          </p:nvSpPr>
          <p:spPr bwMode="auto">
            <a:xfrm>
              <a:off x="6263562" y="6680820"/>
              <a:ext cx="777767"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smtClean="0"/>
                <a:t>Driver</a:t>
              </a:r>
              <a:endParaRPr lang="en-US" altLang="da-DK" sz="1600" dirty="0"/>
            </a:p>
          </p:txBody>
        </p:sp>
      </p:grpSp>
      <p:sp>
        <p:nvSpPr>
          <p:cNvPr id="34" name="Rectangle 33"/>
          <p:cNvSpPr/>
          <p:nvPr/>
        </p:nvSpPr>
        <p:spPr bwMode="auto">
          <a:xfrm>
            <a:off x="3419872" y="1079024"/>
            <a:ext cx="2009084" cy="2349976"/>
          </a:xfrm>
          <a:prstGeom prst="rect">
            <a:avLst/>
          </a:prstGeom>
          <a:noFill/>
          <a:ln w="508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grpSp>
        <p:nvGrpSpPr>
          <p:cNvPr id="35" name="Group 20"/>
          <p:cNvGrpSpPr>
            <a:grpSpLocks/>
          </p:cNvGrpSpPr>
          <p:nvPr/>
        </p:nvGrpSpPr>
        <p:grpSpPr bwMode="auto">
          <a:xfrm>
            <a:off x="3529036" y="2330281"/>
            <a:ext cx="1800225" cy="461665"/>
            <a:chOff x="5868144" y="3983578"/>
            <a:chExt cx="1800200" cy="461166"/>
          </a:xfrm>
          <a:solidFill>
            <a:srgbClr val="FFFFCC"/>
          </a:solidFill>
        </p:grpSpPr>
        <p:sp>
          <p:nvSpPr>
            <p:cNvPr id="36" name="Rectangle 35"/>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37" name="TextBox 27"/>
            <p:cNvSpPr txBox="1">
              <a:spLocks noChangeArrowheads="1"/>
            </p:cNvSpPr>
            <p:nvPr/>
          </p:nvSpPr>
          <p:spPr bwMode="auto">
            <a:xfrm>
              <a:off x="6467037" y="4055586"/>
              <a:ext cx="60785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Grid</a:t>
              </a:r>
            </a:p>
          </p:txBody>
        </p:sp>
      </p:grpSp>
      <p:grpSp>
        <p:nvGrpSpPr>
          <p:cNvPr id="38" name="Group 28"/>
          <p:cNvGrpSpPr>
            <a:grpSpLocks/>
          </p:cNvGrpSpPr>
          <p:nvPr/>
        </p:nvGrpSpPr>
        <p:grpSpPr bwMode="auto">
          <a:xfrm>
            <a:off x="3537829" y="1771602"/>
            <a:ext cx="1800225" cy="461665"/>
            <a:chOff x="5868144" y="3983578"/>
            <a:chExt cx="1800200" cy="461166"/>
          </a:xfrm>
          <a:solidFill>
            <a:srgbClr val="FFFFCC"/>
          </a:solidFill>
        </p:grpSpPr>
        <p:sp>
          <p:nvSpPr>
            <p:cNvPr id="39" name="Rectangle 38"/>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40" name="TextBox 32"/>
            <p:cNvSpPr txBox="1">
              <a:spLocks noChangeArrowheads="1"/>
            </p:cNvSpPr>
            <p:nvPr/>
          </p:nvSpPr>
          <p:spPr bwMode="auto">
            <a:xfrm>
              <a:off x="6365249" y="4055586"/>
              <a:ext cx="811430"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Solver</a:t>
              </a:r>
            </a:p>
          </p:txBody>
        </p:sp>
      </p:grpSp>
      <p:sp>
        <p:nvSpPr>
          <p:cNvPr id="58" name="TextBox 22"/>
          <p:cNvSpPr txBox="1">
            <a:spLocks noChangeArrowheads="1"/>
          </p:cNvSpPr>
          <p:nvPr/>
        </p:nvSpPr>
        <p:spPr bwMode="auto">
          <a:xfrm rot="16200000">
            <a:off x="1281501" y="5969918"/>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59" name="Rectangle 5"/>
          <p:cNvSpPr txBox="1">
            <a:spLocks noChangeArrowheads="1"/>
          </p:cNvSpPr>
          <p:nvPr/>
        </p:nvSpPr>
        <p:spPr bwMode="auto">
          <a:xfrm>
            <a:off x="6039042" y="5059602"/>
            <a:ext cx="2763174" cy="812067"/>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spcBef>
                <a:spcPct val="0"/>
              </a:spcBef>
              <a:buFontTx/>
              <a:buNone/>
            </a:pPr>
            <a:r>
              <a:rPr lang="da-DK" altLang="da-DK" sz="1400" dirty="0" smtClean="0">
                <a:solidFill>
                  <a:srgbClr val="0000CC"/>
                </a:solidFill>
              </a:rPr>
              <a:t>Hvert lag bruger metoder (services), der er stillet til </a:t>
            </a:r>
            <a:r>
              <a:rPr lang="da-DK" altLang="da-DK" sz="1400" spc="-60" dirty="0" smtClean="0">
                <a:solidFill>
                  <a:srgbClr val="0000CC"/>
                </a:solidFill>
              </a:rPr>
              <a:t>rådighed af de underliggende lag</a:t>
            </a:r>
            <a:endParaRPr lang="da-DK" altLang="da-DK" sz="1400" spc="-60" dirty="0">
              <a:solidFill>
                <a:srgbClr val="0000CC"/>
              </a:solidFill>
            </a:endParaRPr>
          </a:p>
        </p:txBody>
      </p:sp>
      <p:grpSp>
        <p:nvGrpSpPr>
          <p:cNvPr id="60" name="Group 59"/>
          <p:cNvGrpSpPr/>
          <p:nvPr/>
        </p:nvGrpSpPr>
        <p:grpSpPr>
          <a:xfrm>
            <a:off x="5345588" y="1256762"/>
            <a:ext cx="2024466" cy="317875"/>
            <a:chOff x="5939036" y="2216229"/>
            <a:chExt cx="1582146" cy="317875"/>
          </a:xfrm>
        </p:grpSpPr>
        <p:sp>
          <p:nvSpPr>
            <p:cNvPr id="61" name="Text Box 7"/>
            <p:cNvSpPr txBox="1">
              <a:spLocks noChangeArrowheads="1"/>
            </p:cNvSpPr>
            <p:nvPr/>
          </p:nvSpPr>
          <p:spPr bwMode="auto">
            <a:xfrm>
              <a:off x="6937657" y="2216229"/>
              <a:ext cx="583525" cy="307777"/>
            </a:xfrm>
            <a:prstGeom prst="rect">
              <a:avLst/>
            </a:prstGeom>
            <a:solidFill>
              <a:srgbClr val="FFFFCC"/>
            </a:solidFill>
            <a:ln w="28575">
              <a:solidFill>
                <a:srgbClr val="0000CC"/>
              </a:solidFill>
            </a:ln>
            <a:effectLst/>
            <a:extLst/>
          </p:spPr>
          <p:txBody>
            <a:bodyPr wrap="square">
              <a:spAutoFit/>
            </a:bodyPr>
            <a:lstStyle/>
            <a:p>
              <a:pPr>
                <a:defRPr/>
              </a:pPr>
              <a:r>
                <a:rPr lang="da-DK" sz="1400" b="1" dirty="0" smtClean="0">
                  <a:solidFill>
                    <a:srgbClr val="008000"/>
                  </a:solidFill>
                  <a:latin typeface="Courier New" charset="0"/>
                  <a:ea typeface="ＭＳ Ｐゴシック" charset="0"/>
                </a:rPr>
                <a:t>run()</a:t>
              </a:r>
              <a:endParaRPr lang="da-DK" sz="1400" b="1" dirty="0">
                <a:solidFill>
                  <a:srgbClr val="008000"/>
                </a:solidFill>
                <a:latin typeface="Courier New" charset="0"/>
                <a:ea typeface="ＭＳ Ｐゴシック" charset="0"/>
              </a:endParaRPr>
            </a:p>
          </p:txBody>
        </p:sp>
        <p:sp>
          <p:nvSpPr>
            <p:cNvPr id="62" name="Text Box 11"/>
            <p:cNvSpPr txBox="1">
              <a:spLocks noChangeArrowheads="1"/>
            </p:cNvSpPr>
            <p:nvPr/>
          </p:nvSpPr>
          <p:spPr bwMode="auto">
            <a:xfrm>
              <a:off x="6334803" y="2224146"/>
              <a:ext cx="706180"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a:t>
              </a:r>
            </a:p>
          </p:txBody>
        </p:sp>
        <p:sp>
          <p:nvSpPr>
            <p:cNvPr id="63" name="Line 12"/>
            <p:cNvSpPr>
              <a:spLocks noChangeShapeType="1"/>
            </p:cNvSpPr>
            <p:nvPr/>
          </p:nvSpPr>
          <p:spPr bwMode="auto">
            <a:xfrm flipV="1">
              <a:off x="5939036" y="2386428"/>
              <a:ext cx="366680" cy="581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3" name="Group 2"/>
          <p:cNvGrpSpPr/>
          <p:nvPr/>
        </p:nvGrpSpPr>
        <p:grpSpPr>
          <a:xfrm>
            <a:off x="3546024" y="3491284"/>
            <a:ext cx="1800647" cy="3279702"/>
            <a:chOff x="3546024" y="3491284"/>
            <a:chExt cx="1800647" cy="3279702"/>
          </a:xfrm>
        </p:grpSpPr>
        <p:grpSp>
          <p:nvGrpSpPr>
            <p:cNvPr id="64" name="Group 23"/>
            <p:cNvGrpSpPr>
              <a:grpSpLocks/>
            </p:cNvGrpSpPr>
            <p:nvPr/>
          </p:nvGrpSpPr>
          <p:grpSpPr bwMode="auto">
            <a:xfrm>
              <a:off x="3546024" y="5517232"/>
              <a:ext cx="1800225" cy="461665"/>
              <a:chOff x="5868144" y="5711770"/>
              <a:chExt cx="1800200" cy="462783"/>
            </a:xfrm>
            <a:solidFill>
              <a:srgbClr val="FFFFCC"/>
            </a:solidFill>
          </p:grpSpPr>
          <p:sp>
            <p:nvSpPr>
              <p:cNvPr id="65" name="Rectangle 64"/>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66" name="TextBox 13"/>
              <p:cNvSpPr txBox="1">
                <a:spLocks noChangeArrowheads="1"/>
              </p:cNvSpPr>
              <p:nvPr/>
            </p:nvSpPr>
            <p:spPr bwMode="auto">
              <a:xfrm>
                <a:off x="5908400" y="5783778"/>
                <a:ext cx="1725128"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67" name="Group 24"/>
            <p:cNvGrpSpPr>
              <a:grpSpLocks/>
            </p:cNvGrpSpPr>
            <p:nvPr/>
          </p:nvGrpSpPr>
          <p:grpSpPr bwMode="auto">
            <a:xfrm>
              <a:off x="3546024" y="4642215"/>
              <a:ext cx="1800225" cy="461665"/>
              <a:chOff x="5868144" y="5135706"/>
              <a:chExt cx="1800200" cy="461166"/>
            </a:xfrm>
            <a:solidFill>
              <a:srgbClr val="FFFFCC"/>
            </a:solidFill>
          </p:grpSpPr>
          <p:sp>
            <p:nvSpPr>
              <p:cNvPr id="68" name="Rectangle 67"/>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69" name="TextBox 15"/>
              <p:cNvSpPr txBox="1">
                <a:spLocks noChangeArrowheads="1"/>
              </p:cNvSpPr>
              <p:nvPr/>
            </p:nvSpPr>
            <p:spPr bwMode="auto">
              <a:xfrm>
                <a:off x="6484715" y="5207714"/>
                <a:ext cx="572492" cy="3385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a:t>
                </a:r>
              </a:p>
            </p:txBody>
          </p:sp>
        </p:grpSp>
        <p:grpSp>
          <p:nvGrpSpPr>
            <p:cNvPr id="70" name="Group 25"/>
            <p:cNvGrpSpPr>
              <a:grpSpLocks/>
            </p:cNvGrpSpPr>
            <p:nvPr/>
          </p:nvGrpSpPr>
          <p:grpSpPr bwMode="auto">
            <a:xfrm>
              <a:off x="3546024" y="4065953"/>
              <a:ext cx="1800225" cy="461665"/>
              <a:chOff x="5868144" y="4559642"/>
              <a:chExt cx="1800200" cy="461166"/>
            </a:xfrm>
            <a:solidFill>
              <a:srgbClr val="FFFFCC"/>
            </a:solidFill>
          </p:grpSpPr>
          <p:sp>
            <p:nvSpPr>
              <p:cNvPr id="71" name="Rectangle 70"/>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2" name="TextBox 17"/>
              <p:cNvSpPr txBox="1">
                <a:spLocks noChangeArrowheads="1"/>
              </p:cNvSpPr>
              <p:nvPr/>
            </p:nvSpPr>
            <p:spPr bwMode="auto">
              <a:xfrm>
                <a:off x="6268268" y="4631650"/>
                <a:ext cx="1005389"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Java VM</a:t>
                </a:r>
              </a:p>
            </p:txBody>
          </p:sp>
        </p:grpSp>
        <p:grpSp>
          <p:nvGrpSpPr>
            <p:cNvPr id="73" name="Group 26"/>
            <p:cNvGrpSpPr>
              <a:grpSpLocks/>
            </p:cNvGrpSpPr>
            <p:nvPr/>
          </p:nvGrpSpPr>
          <p:grpSpPr bwMode="auto">
            <a:xfrm>
              <a:off x="3546024" y="3491284"/>
              <a:ext cx="1800225" cy="461665"/>
              <a:chOff x="5868144" y="3983578"/>
              <a:chExt cx="1800200" cy="462784"/>
            </a:xfrm>
            <a:solidFill>
              <a:srgbClr val="FFFFCC"/>
            </a:solidFill>
          </p:grpSpPr>
          <p:sp>
            <p:nvSpPr>
              <p:cNvPr id="74" name="Rectangle 73"/>
              <p:cNvSpPr/>
              <p:nvPr/>
            </p:nvSpPr>
            <p:spPr bwMode="auto">
              <a:xfrm>
                <a:off x="5868144" y="3983578"/>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5" name="TextBox 19"/>
              <p:cNvSpPr txBox="1">
                <a:spLocks noChangeArrowheads="1"/>
              </p:cNvSpPr>
              <p:nvPr/>
            </p:nvSpPr>
            <p:spPr bwMode="auto">
              <a:xfrm>
                <a:off x="6451007" y="4055586"/>
                <a:ext cx="639911"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Java</a:t>
                </a:r>
              </a:p>
            </p:txBody>
          </p:sp>
        </p:grpSp>
        <p:sp>
          <p:nvSpPr>
            <p:cNvPr id="76" name="TextBox 22"/>
            <p:cNvSpPr txBox="1">
              <a:spLocks noChangeArrowheads="1"/>
            </p:cNvSpPr>
            <p:nvPr/>
          </p:nvSpPr>
          <p:spPr bwMode="auto">
            <a:xfrm rot="16200000">
              <a:off x="4174674" y="5105822"/>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nvGrpSpPr>
            <p:cNvPr id="77" name="Group 23"/>
            <p:cNvGrpSpPr>
              <a:grpSpLocks/>
            </p:cNvGrpSpPr>
            <p:nvPr/>
          </p:nvGrpSpPr>
          <p:grpSpPr bwMode="auto">
            <a:xfrm>
              <a:off x="3546446" y="6309321"/>
              <a:ext cx="1800225" cy="461665"/>
              <a:chOff x="5868144" y="5639588"/>
              <a:chExt cx="1800200" cy="462783"/>
            </a:xfrm>
            <a:solidFill>
              <a:srgbClr val="FFFFCC"/>
            </a:solidFill>
          </p:grpSpPr>
          <p:sp>
            <p:nvSpPr>
              <p:cNvPr id="78" name="Rectangle 77"/>
              <p:cNvSpPr/>
              <p:nvPr/>
            </p:nvSpPr>
            <p:spPr bwMode="auto">
              <a:xfrm>
                <a:off x="5868144" y="5639588"/>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9" name="TextBox 13"/>
              <p:cNvSpPr txBox="1">
                <a:spLocks noChangeArrowheads="1"/>
              </p:cNvSpPr>
              <p:nvPr/>
            </p:nvSpPr>
            <p:spPr bwMode="auto">
              <a:xfrm>
                <a:off x="6194529" y="5711767"/>
                <a:ext cx="1152864"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Computer</a:t>
                </a:r>
                <a:endParaRPr lang="da-DK" altLang="da-DK" sz="1600" dirty="0"/>
              </a:p>
            </p:txBody>
          </p:sp>
        </p:grpSp>
        <p:sp>
          <p:nvSpPr>
            <p:cNvPr id="80" name="TextBox 22"/>
            <p:cNvSpPr txBox="1">
              <a:spLocks noChangeArrowheads="1"/>
            </p:cNvSpPr>
            <p:nvPr/>
          </p:nvSpPr>
          <p:spPr bwMode="auto">
            <a:xfrm rot="16200000">
              <a:off x="4172425" y="5951183"/>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grpSp>
        <p:nvGrpSpPr>
          <p:cNvPr id="81" name="Group 80"/>
          <p:cNvGrpSpPr/>
          <p:nvPr/>
        </p:nvGrpSpPr>
        <p:grpSpPr>
          <a:xfrm>
            <a:off x="5345587" y="2922609"/>
            <a:ext cx="1037478" cy="309958"/>
            <a:chOff x="5394979" y="369112"/>
            <a:chExt cx="1037478" cy="309958"/>
          </a:xfrm>
        </p:grpSpPr>
        <p:sp>
          <p:nvSpPr>
            <p:cNvPr id="83" name="Text Box 11"/>
            <p:cNvSpPr txBox="1">
              <a:spLocks noChangeArrowheads="1"/>
            </p:cNvSpPr>
            <p:nvPr/>
          </p:nvSpPr>
          <p:spPr bwMode="auto">
            <a:xfrm>
              <a:off x="5872434" y="369112"/>
              <a:ext cx="560023"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Felt</a:t>
              </a:r>
            </a:p>
          </p:txBody>
        </p:sp>
        <p:sp>
          <p:nvSpPr>
            <p:cNvPr id="84" name="Line 12"/>
            <p:cNvSpPr>
              <a:spLocks noChangeShapeType="1"/>
            </p:cNvSpPr>
            <p:nvPr/>
          </p:nvSpPr>
          <p:spPr bwMode="auto">
            <a:xfrm flipV="1">
              <a:off x="5394979" y="535898"/>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p:bldP spid="41" grpId="0" animBg="1"/>
      <p:bldP spid="34" grpId="0" animBg="1"/>
      <p:bldP spid="58" grpId="0"/>
      <p:bldP spid="5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da-DK" altLang="da-DK" sz="3200" dirty="0">
                <a:solidFill>
                  <a:srgbClr val="C00000"/>
                </a:solidFill>
                <a:cs typeface="Arial"/>
              </a:rPr>
              <a:t>●</a:t>
            </a:r>
            <a:r>
              <a:rPr lang="da-DK" altLang="da-DK" sz="3200" dirty="0">
                <a:cs typeface="Arial"/>
              </a:rPr>
              <a:t> </a:t>
            </a:r>
            <a:r>
              <a:rPr lang="da-DK" altLang="da-DK" sz="3200" noProof="0" dirty="0" smtClean="0">
                <a:ea typeface="ＭＳ Ｐゴシック" pitchFamily="34" charset="-128"/>
              </a:rPr>
              <a:t>Agenter og metoder</a:t>
            </a:r>
          </a:p>
        </p:txBody>
      </p:sp>
      <p:sp>
        <p:nvSpPr>
          <p:cNvPr id="19459" name="Rectangle 3"/>
          <p:cNvSpPr>
            <a:spLocks noGrp="1" noChangeArrowheads="1"/>
          </p:cNvSpPr>
          <p:nvPr>
            <p:ph type="body" idx="1"/>
          </p:nvPr>
        </p:nvSpPr>
        <p:spPr>
          <a:xfrm>
            <a:off x="467544" y="1196752"/>
            <a:ext cx="5256584" cy="2243559"/>
          </a:xfrm>
        </p:spPr>
        <p:txBody>
          <a:bodyPr/>
          <a:lstStyle/>
          <a:p>
            <a:pPr eaLnBrk="1" hangingPunct="1"/>
            <a:r>
              <a:rPr lang="da-DK" altLang="da-DK" sz="2000" noProof="0" dirty="0" smtClean="0">
                <a:ea typeface="ＭＳ Ｐゴシック" pitchFamily="34" charset="-128"/>
              </a:rPr>
              <a:t>Hvis min bil går i stykker</a:t>
            </a:r>
          </a:p>
          <a:p>
            <a:pPr lvl="1" eaLnBrk="1" hangingPunct="1">
              <a:spcBef>
                <a:spcPts val="600"/>
              </a:spcBef>
            </a:pPr>
            <a:r>
              <a:rPr lang="da-DK" altLang="da-DK" sz="1800" noProof="0" dirty="0" smtClean="0">
                <a:ea typeface="ＭＳ Ｐゴシック" pitchFamily="34" charset="-128"/>
              </a:rPr>
              <a:t>Jeg henvender mig på et autoværksted og</a:t>
            </a:r>
            <a:br>
              <a:rPr lang="da-DK" altLang="da-DK" sz="1800" noProof="0" dirty="0" smtClean="0">
                <a:ea typeface="ＭＳ Ｐゴシック" pitchFamily="34" charset="-128"/>
              </a:rPr>
            </a:br>
            <a:r>
              <a:rPr lang="da-DK" altLang="da-DK" sz="1800" noProof="0" dirty="0" smtClean="0">
                <a:ea typeface="ＭＳ Ｐゴシック" pitchFamily="34" charset="-128"/>
              </a:rPr>
              <a:t>forklarer dem hvad problemet er</a:t>
            </a:r>
          </a:p>
          <a:p>
            <a:pPr lvl="1" eaLnBrk="1" hangingPunct="1">
              <a:spcBef>
                <a:spcPts val="600"/>
              </a:spcBef>
            </a:pPr>
            <a:r>
              <a:rPr lang="da-DK" altLang="da-DK" sz="1800" noProof="0" dirty="0" smtClean="0">
                <a:ea typeface="ＭＳ Ｐゴシック" pitchFamily="34" charset="-128"/>
              </a:rPr>
              <a:t>Jeg overlader bilen til værkstedet og får</a:t>
            </a:r>
            <a:br>
              <a:rPr lang="da-DK" altLang="da-DK" sz="1800" noProof="0" dirty="0" smtClean="0">
                <a:ea typeface="ＭＳ Ｐゴシック" pitchFamily="34" charset="-128"/>
              </a:rPr>
            </a:br>
            <a:r>
              <a:rPr lang="da-DK" altLang="da-DK" sz="1800" noProof="0" dirty="0" smtClean="0">
                <a:ea typeface="ＭＳ Ｐゴシック" pitchFamily="34" charset="-128"/>
              </a:rPr>
              <a:t>den senere tilbage i repareret stand</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15</a:t>
            </a:fld>
            <a:endParaRPr lang="da-DK" altLang="da-DK" dirty="0"/>
          </a:p>
        </p:txBody>
      </p:sp>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1340768"/>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539552" y="3284984"/>
            <a:ext cx="8100045"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eaLnBrk="1" hangingPunct="1"/>
            <a:r>
              <a:rPr lang="da-DK" altLang="da-DK" sz="2000" kern="0" dirty="0" smtClean="0">
                <a:ea typeface="ＭＳ Ｐゴシック" pitchFamily="34" charset="-128"/>
              </a:rPr>
              <a:t>Hvad har jeg gjort for at løse mit problem?</a:t>
            </a:r>
          </a:p>
          <a:p>
            <a:pPr lvl="1" eaLnBrk="1" hangingPunct="1">
              <a:spcBef>
                <a:spcPts val="600"/>
              </a:spcBef>
            </a:pPr>
            <a:r>
              <a:rPr lang="da-DK" altLang="da-DK" sz="1800" kern="0" dirty="0" smtClean="0">
                <a:ea typeface="ＭＳ Ｐゴシック" pitchFamily="34" charset="-128"/>
              </a:rPr>
              <a:t>Fundet en passende </a:t>
            </a:r>
            <a:r>
              <a:rPr lang="da-DK" altLang="da-DK" sz="1800" b="1" kern="0" dirty="0" smtClean="0">
                <a:solidFill>
                  <a:srgbClr val="008000"/>
                </a:solidFill>
                <a:ea typeface="ＭＳ Ｐゴシック" pitchFamily="34" charset="-128"/>
              </a:rPr>
              <a:t>agent</a:t>
            </a:r>
            <a:r>
              <a:rPr lang="da-DK" altLang="da-DK" sz="1800" kern="0" dirty="0" smtClean="0">
                <a:solidFill>
                  <a:srgbClr val="008000"/>
                </a:solidFill>
                <a:ea typeface="ＭＳ Ｐゴシック" pitchFamily="34" charset="-128"/>
              </a:rPr>
              <a:t> </a:t>
            </a:r>
            <a:r>
              <a:rPr lang="da-DK" altLang="da-DK" sz="1800" kern="0" dirty="0" smtClean="0">
                <a:ea typeface="ＭＳ Ｐゴシック" pitchFamily="34" charset="-128"/>
              </a:rPr>
              <a:t>eller </a:t>
            </a:r>
            <a:r>
              <a:rPr lang="da-DK" altLang="da-DK" sz="1800" b="1" kern="0" dirty="0" smtClean="0">
                <a:solidFill>
                  <a:srgbClr val="008000"/>
                </a:solidFill>
                <a:ea typeface="ＭＳ Ｐゴシック" pitchFamily="34" charset="-128"/>
              </a:rPr>
              <a:t>serviceudbyder</a:t>
            </a:r>
          </a:p>
          <a:p>
            <a:pPr lvl="1" eaLnBrk="1" hangingPunct="1">
              <a:spcBef>
                <a:spcPts val="600"/>
              </a:spcBef>
            </a:pPr>
            <a:r>
              <a:rPr lang="da-DK" altLang="da-DK" sz="1800" kern="0" dirty="0" smtClean="0">
                <a:ea typeface="ＭＳ Ｐゴシック" pitchFamily="34" charset="-128"/>
              </a:rPr>
              <a:t>Overbragt agenten en meddelelse om mit problem</a:t>
            </a:r>
          </a:p>
          <a:p>
            <a:pPr lvl="1" eaLnBrk="1" hangingPunct="1">
              <a:spcBef>
                <a:spcPts val="600"/>
              </a:spcBef>
            </a:pPr>
            <a:r>
              <a:rPr lang="da-DK" altLang="da-DK" sz="1800" kern="0" dirty="0" smtClean="0">
                <a:ea typeface="ＭＳ Ｐゴシック" pitchFamily="34" charset="-128"/>
              </a:rPr>
              <a:t>Det er herefter agentens ansvar at løse problemet på mine vegne</a:t>
            </a:r>
          </a:p>
          <a:p>
            <a:pPr lvl="1" eaLnBrk="1" hangingPunct="1">
              <a:spcBef>
                <a:spcPts val="600"/>
              </a:spcBef>
            </a:pPr>
            <a:r>
              <a:rPr lang="da-DK" altLang="da-DK" sz="1800" kern="0" dirty="0" smtClean="0">
                <a:ea typeface="ＭＳ Ｐゴシック" pitchFamily="34" charset="-128"/>
              </a:rPr>
              <a:t>Agenten har en </a:t>
            </a:r>
            <a:r>
              <a:rPr lang="da-DK" altLang="da-DK" sz="1800" b="1" kern="0" dirty="0" smtClean="0">
                <a:solidFill>
                  <a:srgbClr val="008000"/>
                </a:solidFill>
                <a:ea typeface="ＭＳ Ｐゴシック" pitchFamily="34" charset="-128"/>
              </a:rPr>
              <a:t>metode</a:t>
            </a:r>
            <a:r>
              <a:rPr lang="da-DK" altLang="da-DK" sz="1800" kern="0" dirty="0" smtClean="0">
                <a:solidFill>
                  <a:srgbClr val="FF0000"/>
                </a:solidFill>
                <a:ea typeface="ＭＳ Ｐゴシック" pitchFamily="34" charset="-128"/>
              </a:rPr>
              <a:t> </a:t>
            </a:r>
            <a:r>
              <a:rPr lang="da-DK" altLang="da-DK" sz="1800" kern="0" dirty="0" smtClean="0">
                <a:ea typeface="ＭＳ Ｐゴシック" pitchFamily="34" charset="-128"/>
              </a:rPr>
              <a:t>til at løse problemet, men den behøver jeg ikke at kende til</a:t>
            </a:r>
          </a:p>
        </p:txBody>
      </p:sp>
    </p:spTree>
    <p:extLst>
      <p:ext uri="{BB962C8B-B14F-4D97-AF65-F5344CB8AC3E}">
        <p14:creationId xmlns:p14="http://schemas.microsoft.com/office/powerpoint/2010/main" val="1163187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95536" y="333375"/>
            <a:ext cx="8640191" cy="609600"/>
          </a:xfrm>
        </p:spPr>
        <p:txBody>
          <a:bodyPr/>
          <a:lstStyle/>
          <a:p>
            <a:pPr eaLnBrk="1" hangingPunct="1"/>
            <a:r>
              <a:rPr lang="da-DK" altLang="da-DK" sz="3200" noProof="0" dirty="0" smtClean="0">
                <a:ea typeface="ＭＳ Ｐゴシック" pitchFamily="34" charset="-128"/>
              </a:rPr>
              <a:t>Agenter og metoder – blomsterhandel</a:t>
            </a:r>
          </a:p>
        </p:txBody>
      </p:sp>
      <p:sp>
        <p:nvSpPr>
          <p:cNvPr id="21507" name="Rectangle 3"/>
          <p:cNvSpPr>
            <a:spLocks noGrp="1" noChangeArrowheads="1"/>
          </p:cNvSpPr>
          <p:nvPr>
            <p:ph type="body" idx="1"/>
          </p:nvPr>
        </p:nvSpPr>
        <p:spPr>
          <a:xfrm>
            <a:off x="467544" y="1124744"/>
            <a:ext cx="8280920" cy="4176464"/>
          </a:xfrm>
        </p:spPr>
        <p:txBody>
          <a:bodyPr/>
          <a:lstStyle/>
          <a:p>
            <a:pPr eaLnBrk="1" hangingPunct="1"/>
            <a:r>
              <a:rPr lang="da-DK" altLang="da-DK" sz="2000" noProof="0" dirty="0" smtClean="0">
                <a:ea typeface="ＭＳ Ｐゴシック" pitchFamily="34" charset="-128"/>
              </a:rPr>
              <a:t>Samme princip hvis jeg skal sende blomster til min farmor i Svendborg</a:t>
            </a:r>
          </a:p>
          <a:p>
            <a:pPr lvl="4" eaLnBrk="1" hangingPunct="1"/>
            <a:endParaRPr lang="da-DK" altLang="da-DK" sz="1100" noProof="0" dirty="0" smtClean="0">
              <a:latin typeface="Times New Roman" pitchFamily="18" charset="0"/>
              <a:ea typeface="ＭＳ Ｐゴシック" pitchFamily="34" charset="-128"/>
            </a:endParaRPr>
          </a:p>
          <a:p>
            <a:pPr lvl="1" eaLnBrk="1" hangingPunct="1"/>
            <a:r>
              <a:rPr lang="da-DK" altLang="da-DK" sz="1800" noProof="0" dirty="0" smtClean="0">
                <a:ea typeface="ＭＳ Ｐゴシック" pitchFamily="34" charset="-128"/>
              </a:rPr>
              <a:t>Jeg henvender mig til min lokale blomsterhandler med en meddelelse, der indeholder information om, hvilke blomster jeg ønsker, samt min farmors adresse, og så sker resten bag kulisserne uden min indblanding</a:t>
            </a:r>
          </a:p>
          <a:p>
            <a:pPr lvl="4" eaLnBrk="1" hangingPunct="1"/>
            <a:endParaRPr lang="da-DK" altLang="da-DK" sz="1100" noProof="0" dirty="0" smtClean="0">
              <a:latin typeface="Times New Roman" pitchFamily="18" charset="0"/>
              <a:ea typeface="ＭＳ Ｐゴシック" pitchFamily="34" charset="-128"/>
            </a:endParaRPr>
          </a:p>
          <a:p>
            <a:pPr lvl="1" eaLnBrk="1" hangingPunct="1"/>
            <a:r>
              <a:rPr lang="da-DK" altLang="da-DK" sz="1800" noProof="0" dirty="0" smtClean="0">
                <a:ea typeface="ＭＳ Ｐゴシック" pitchFamily="34" charset="-128"/>
              </a:rPr>
              <a:t>Formodentlig ved at blomsterhandleren </a:t>
            </a:r>
            <a:br>
              <a:rPr lang="da-DK" altLang="da-DK" sz="1800" noProof="0" dirty="0" smtClean="0">
                <a:ea typeface="ＭＳ Ｐゴシック" pitchFamily="34" charset="-128"/>
              </a:rPr>
            </a:br>
            <a:r>
              <a:rPr lang="da-DK" altLang="da-DK" sz="1800" noProof="0" dirty="0" smtClean="0">
                <a:ea typeface="ＭＳ Ｐゴシック" pitchFamily="34" charset="-128"/>
              </a:rPr>
              <a:t>videregiver min meddelelse til en</a:t>
            </a:r>
            <a:br>
              <a:rPr lang="da-DK" altLang="da-DK" sz="1800" noProof="0" dirty="0" smtClean="0">
                <a:ea typeface="ＭＳ Ｐゴシック" pitchFamily="34" charset="-128"/>
              </a:rPr>
            </a:br>
            <a:r>
              <a:rPr lang="da-DK" altLang="da-DK" sz="1800" noProof="0" dirty="0" smtClean="0">
                <a:ea typeface="ＭＳ Ｐゴシック" pitchFamily="34" charset="-128"/>
              </a:rPr>
              <a:t>blomsterhandler i Svendborg, der sørger </a:t>
            </a:r>
            <a:br>
              <a:rPr lang="da-DK" altLang="da-DK" sz="1800" noProof="0" dirty="0" smtClean="0">
                <a:ea typeface="ＭＳ Ｐゴシック" pitchFamily="34" charset="-128"/>
              </a:rPr>
            </a:br>
            <a:r>
              <a:rPr lang="da-DK" altLang="da-DK" sz="1800" noProof="0" dirty="0" smtClean="0">
                <a:ea typeface="ＭＳ Ｐゴシック" pitchFamily="34" charset="-128"/>
              </a:rPr>
              <a:t>for at fremskaffe blomsterne, binde en</a:t>
            </a:r>
            <a:br>
              <a:rPr lang="da-DK" altLang="da-DK" sz="1800" noProof="0" dirty="0" smtClean="0">
                <a:ea typeface="ＭＳ Ｐゴシック" pitchFamily="34" charset="-128"/>
              </a:rPr>
            </a:br>
            <a:r>
              <a:rPr lang="da-DK" altLang="da-DK" sz="1800" noProof="0" dirty="0" smtClean="0">
                <a:ea typeface="ＭＳ Ｐゴシック" pitchFamily="34" charset="-128"/>
              </a:rPr>
              <a:t>buket og få dem sendt ud til min farmor</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16</a:t>
            </a:fld>
            <a:endParaRPr lang="da-DK" altLang="da-DK" dirty="0"/>
          </a:p>
        </p:txBody>
      </p:sp>
      <p:pic>
        <p:nvPicPr>
          <p:cNvPr id="6"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3068960"/>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57767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Delegering til agenter</a:t>
            </a:r>
          </a:p>
        </p:txBody>
      </p:sp>
      <p:sp>
        <p:nvSpPr>
          <p:cNvPr id="23555" name="Rectangle 3"/>
          <p:cNvSpPr>
            <a:spLocks noGrp="1" noChangeArrowheads="1"/>
          </p:cNvSpPr>
          <p:nvPr>
            <p:ph type="body" idx="1"/>
          </p:nvPr>
        </p:nvSpPr>
        <p:spPr>
          <a:xfrm>
            <a:off x="503548" y="3338242"/>
            <a:ext cx="8136904" cy="2160240"/>
          </a:xfrm>
        </p:spPr>
        <p:txBody>
          <a:bodyPr/>
          <a:lstStyle/>
          <a:p>
            <a:pPr eaLnBrk="1" hangingPunct="1"/>
            <a:r>
              <a:rPr lang="da-DK" altLang="da-DK" sz="2000" noProof="0" dirty="0" smtClean="0">
                <a:ea typeface="ＭＳ Ｐゴシック" pitchFamily="34" charset="-128"/>
              </a:rPr>
              <a:t>Løsning af problemet er agentens ansvar</a:t>
            </a:r>
            <a:endParaRPr lang="da-DK" altLang="da-DK" sz="2000" noProof="0" dirty="0" smtClean="0">
              <a:latin typeface="Times New Roman" pitchFamily="18" charset="0"/>
              <a:ea typeface="ＭＳ Ｐゴシック" pitchFamily="34" charset="-128"/>
            </a:endParaRPr>
          </a:p>
          <a:p>
            <a:pPr lvl="1" eaLnBrk="1" hangingPunct="1">
              <a:spcBef>
                <a:spcPts val="600"/>
              </a:spcBef>
            </a:pPr>
            <a:r>
              <a:rPr lang="da-DK" altLang="da-DK" sz="1800" kern="1200" dirty="0">
                <a:ea typeface="ＭＳ Ｐゴシック" pitchFamily="34" charset="-128"/>
                <a:cs typeface="+mn-cs"/>
              </a:rPr>
              <a:t>Agenter kan frit anvende en vilkårlig </a:t>
            </a:r>
            <a:r>
              <a:rPr lang="da-DK" altLang="da-DK" sz="1800" kern="1200" dirty="0" smtClean="0">
                <a:ea typeface="ＭＳ Ｐゴシック" pitchFamily="34" charset="-128"/>
                <a:cs typeface="+mn-cs"/>
              </a:rPr>
              <a:t>fremgangsmåde (metode) </a:t>
            </a:r>
            <a:r>
              <a:rPr lang="da-DK" altLang="da-DK" sz="1800" kern="1200" dirty="0">
                <a:ea typeface="ＭＳ Ｐゴシック" pitchFamily="34" charset="-128"/>
                <a:cs typeface="+mn-cs"/>
              </a:rPr>
              <a:t>til at løse </a:t>
            </a:r>
            <a:r>
              <a:rPr lang="da-DK" altLang="da-DK" sz="1800" kern="1200" dirty="0" smtClean="0">
                <a:ea typeface="ＭＳ Ｐゴシック" pitchFamily="34" charset="-128"/>
                <a:cs typeface="+mn-cs"/>
              </a:rPr>
              <a:t>et problem</a:t>
            </a:r>
            <a:endParaRPr lang="da-DK" altLang="da-DK" sz="1800" kern="1200" dirty="0">
              <a:ea typeface="ＭＳ Ｐゴシック" pitchFamily="34" charset="-128"/>
              <a:cs typeface="+mn-cs"/>
            </a:endParaRPr>
          </a:p>
          <a:p>
            <a:pPr lvl="1" eaLnBrk="1" hangingPunct="1">
              <a:spcBef>
                <a:spcPts val="600"/>
              </a:spcBef>
            </a:pPr>
            <a:r>
              <a:rPr lang="da-DK" altLang="da-DK" sz="1800" dirty="0" smtClean="0">
                <a:ea typeface="ＭＳ Ｐゴシック" pitchFamily="34" charset="-128"/>
              </a:rPr>
              <a:t>De skal blot levere </a:t>
            </a:r>
            <a:r>
              <a:rPr lang="da-DK" altLang="da-DK" sz="1800" dirty="0">
                <a:ea typeface="ＭＳ Ｐゴシック" pitchFamily="34" charset="-128"/>
              </a:rPr>
              <a:t>en løsning på den type </a:t>
            </a:r>
            <a:r>
              <a:rPr lang="da-DK" altLang="da-DK" sz="1800" dirty="0" smtClean="0">
                <a:ea typeface="ＭＳ Ｐゴシック" pitchFamily="34" charset="-128"/>
              </a:rPr>
              <a:t>service, </a:t>
            </a:r>
            <a:r>
              <a:rPr lang="da-DK" altLang="da-DK" sz="1800" dirty="0">
                <a:ea typeface="ＭＳ Ｐゴシック" pitchFamily="34" charset="-128"/>
              </a:rPr>
              <a:t>de tilbyder</a:t>
            </a:r>
          </a:p>
          <a:p>
            <a:pPr lvl="1" eaLnBrk="1" hangingPunct="1">
              <a:spcBef>
                <a:spcPts val="600"/>
              </a:spcBef>
            </a:pPr>
            <a:r>
              <a:rPr lang="da-DK" altLang="da-DK" sz="1800" dirty="0">
                <a:ea typeface="ＭＳ Ｐゴシック" pitchFamily="34" charset="-128"/>
              </a:rPr>
              <a:t>Det giver stor fleksibilitet, at vi </a:t>
            </a:r>
            <a:r>
              <a:rPr lang="da-DK" altLang="da-DK" sz="1800" dirty="0" smtClean="0">
                <a:ea typeface="ＭＳ Ｐゴシック" pitchFamily="34" charset="-128"/>
              </a:rPr>
              <a:t>andre ikke blander os </a:t>
            </a:r>
            <a:r>
              <a:rPr lang="da-DK" altLang="da-DK" sz="1800" dirty="0">
                <a:ea typeface="ＭＳ Ｐゴシック" pitchFamily="34" charset="-128"/>
              </a:rPr>
              <a:t>i agenters </a:t>
            </a:r>
            <a:r>
              <a:rPr lang="da-DK" altLang="da-DK" sz="1800" dirty="0" smtClean="0">
                <a:ea typeface="ＭＳ Ｐゴシック" pitchFamily="34" charset="-128"/>
              </a:rPr>
              <a:t>måde at </a:t>
            </a:r>
            <a:r>
              <a:rPr lang="da-DK" altLang="da-DK" sz="1800" dirty="0">
                <a:ea typeface="ＭＳ Ｐゴシック" pitchFamily="34" charset="-128"/>
              </a:rPr>
              <a:t>løse </a:t>
            </a:r>
            <a:r>
              <a:rPr lang="da-DK" altLang="da-DK" sz="1800" dirty="0" smtClean="0">
                <a:ea typeface="ＭＳ Ｐゴシック" pitchFamily="34" charset="-128"/>
              </a:rPr>
              <a:t>problemerne på</a:t>
            </a:r>
          </a:p>
          <a:p>
            <a:pPr lvl="1" eaLnBrk="1" hangingPunct="1">
              <a:spcBef>
                <a:spcPts val="600"/>
              </a:spcBef>
            </a:pPr>
            <a:endParaRPr lang="da-DK" altLang="da-DK" sz="1800" noProof="0" dirty="0" smtClean="0">
              <a:ea typeface="ＭＳ Ｐゴシック" pitchFamily="34" charset="-128"/>
            </a:endParaRPr>
          </a:p>
          <a:p>
            <a:pPr lvl="4" eaLnBrk="1" hangingPunct="1"/>
            <a:endParaRPr lang="da-DK" altLang="da-DK" sz="1100" noProof="0" dirty="0" smtClean="0">
              <a:latin typeface="Times New Roman" pitchFamily="18" charset="0"/>
              <a:ea typeface="ＭＳ Ｐゴシック" pitchFamily="34" charset="-128"/>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17</a:t>
            </a:fld>
            <a:endParaRPr lang="da-DK" altLang="da-DK" dirty="0"/>
          </a:p>
        </p:txBody>
      </p:sp>
      <p:sp>
        <p:nvSpPr>
          <p:cNvPr id="5" name="Rectangle 3"/>
          <p:cNvSpPr txBox="1">
            <a:spLocks noChangeArrowheads="1"/>
          </p:cNvSpPr>
          <p:nvPr/>
        </p:nvSpPr>
        <p:spPr bwMode="auto">
          <a:xfrm>
            <a:off x="467544" y="1124744"/>
            <a:ext cx="8280920" cy="2065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buFontTx/>
              <a:buChar char="•"/>
            </a:pPr>
            <a:r>
              <a:rPr lang="da-DK" altLang="da-DK" b="1" kern="0" dirty="0" smtClean="0">
                <a:solidFill>
                  <a:srgbClr val="A50021"/>
                </a:solidFill>
                <a:ea typeface="ＭＳ Ｐゴシック" pitchFamily="34" charset="-128"/>
                <a:cs typeface="ＭＳ Ｐゴシック" pitchFamily="-106" charset="-128"/>
              </a:rPr>
              <a:t>Der er forskellige slags agenter</a:t>
            </a:r>
            <a:endParaRPr lang="da-DK" altLang="da-DK" sz="1800" b="1" kern="0" dirty="0" smtClean="0">
              <a:solidFill>
                <a:srgbClr val="A50021"/>
              </a:solidFill>
              <a:ea typeface="ＭＳ Ｐゴシック" pitchFamily="34" charset="-128"/>
              <a:cs typeface="ＭＳ Ｐゴシック" pitchFamily="-106" charset="-128"/>
            </a:endParaRPr>
          </a:p>
          <a:p>
            <a:pPr lvl="1" eaLnBrk="1" hangingPunct="1">
              <a:spcBef>
                <a:spcPts val="600"/>
              </a:spcBef>
            </a:pPr>
            <a:r>
              <a:rPr lang="da-DK" altLang="da-DK" sz="1800" dirty="0">
                <a:ea typeface="ＭＳ Ｐゴシック" pitchFamily="34" charset="-128"/>
              </a:rPr>
              <a:t>Hver type agent har sine metoder, som er specifikke for netop den service, vedkommende tilbyder</a:t>
            </a:r>
          </a:p>
          <a:p>
            <a:pPr lvl="1" eaLnBrk="1" hangingPunct="1">
              <a:spcBef>
                <a:spcPts val="600"/>
              </a:spcBef>
            </a:pPr>
            <a:r>
              <a:rPr lang="da-DK" altLang="da-DK" sz="1800" dirty="0">
                <a:ea typeface="ＭＳ Ｐゴシック" pitchFamily="34" charset="-128"/>
              </a:rPr>
              <a:t>Havde jeg henvendt mig </a:t>
            </a:r>
            <a:r>
              <a:rPr lang="da-DK" altLang="da-DK" sz="1800" dirty="0" smtClean="0">
                <a:ea typeface="ＭＳ Ｐゴシック" pitchFamily="34" charset="-128"/>
              </a:rPr>
              <a:t>på autoværkstedet med mit blomsterproblem</a:t>
            </a:r>
            <a:r>
              <a:rPr lang="da-DK" altLang="da-DK" sz="1800" dirty="0">
                <a:ea typeface="ＭＳ Ｐゴシック" pitchFamily="34" charset="-128"/>
              </a:rPr>
              <a:t>, ville </a:t>
            </a:r>
            <a:r>
              <a:rPr lang="da-DK" altLang="da-DK" sz="1800" dirty="0" smtClean="0">
                <a:ea typeface="ＭＳ Ｐゴシック" pitchFamily="34" charset="-128"/>
              </a:rPr>
              <a:t>de have svaret, </a:t>
            </a:r>
            <a:r>
              <a:rPr lang="da-DK" altLang="da-DK" sz="1800" dirty="0">
                <a:ea typeface="ＭＳ Ｐゴシック" pitchFamily="34" charset="-128"/>
              </a:rPr>
              <a:t>at </a:t>
            </a:r>
            <a:r>
              <a:rPr lang="da-DK" altLang="da-DK" sz="1800" dirty="0" smtClean="0">
                <a:ea typeface="ＭＳ Ｐゴシック" pitchFamily="34" charset="-128"/>
              </a:rPr>
              <a:t>de ikke har nogen </a:t>
            </a:r>
            <a:r>
              <a:rPr lang="da-DK" altLang="da-DK" sz="1800" dirty="0">
                <a:ea typeface="ＭＳ Ｐゴシック" pitchFamily="34" charset="-128"/>
              </a:rPr>
              <a:t>metode til at løse </a:t>
            </a:r>
            <a:r>
              <a:rPr lang="da-DK" altLang="da-DK" sz="1800" dirty="0" smtClean="0">
                <a:ea typeface="ＭＳ Ｐゴシック" pitchFamily="34" charset="-128"/>
              </a:rPr>
              <a:t>det problem</a:t>
            </a:r>
          </a:p>
          <a:p>
            <a:pPr lvl="1" eaLnBrk="1" hangingPunct="1">
              <a:spcBef>
                <a:spcPts val="600"/>
              </a:spcBef>
            </a:pPr>
            <a:r>
              <a:rPr lang="da-DK" altLang="da-DK" sz="1800" dirty="0" smtClean="0">
                <a:ea typeface="ＭＳ Ｐゴシック" pitchFamily="34" charset="-128"/>
              </a:rPr>
              <a:t>Omvendt kan blomsterhandleren ikke reparere biler</a:t>
            </a:r>
            <a:endParaRPr lang="da-DK" altLang="da-DK" sz="1800" dirty="0">
              <a:ea typeface="ＭＳ Ｐゴシック" pitchFamily="34" charset="-128"/>
            </a:endParaRPr>
          </a:p>
        </p:txBody>
      </p:sp>
    </p:spTree>
    <p:extLst>
      <p:ext uri="{BB962C8B-B14F-4D97-AF65-F5344CB8AC3E}">
        <p14:creationId xmlns:p14="http://schemas.microsoft.com/office/powerpoint/2010/main" val="2915661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Eksempler på agenter /serviceudbydere</a:t>
            </a:r>
          </a:p>
        </p:txBody>
      </p:sp>
      <p:sp>
        <p:nvSpPr>
          <p:cNvPr id="23555" name="Rectangle 3"/>
          <p:cNvSpPr>
            <a:spLocks noGrp="1" noChangeArrowheads="1"/>
          </p:cNvSpPr>
          <p:nvPr>
            <p:ph type="body" idx="1"/>
          </p:nvPr>
        </p:nvSpPr>
        <p:spPr>
          <a:xfrm>
            <a:off x="468313" y="1052736"/>
            <a:ext cx="8136904" cy="5616624"/>
          </a:xfrm>
        </p:spPr>
        <p:txBody>
          <a:bodyPr/>
          <a:lstStyle/>
          <a:p>
            <a:pPr marL="342900" lvl="1" indent="-342900" eaLnBrk="1" hangingPunct="1">
              <a:spcBef>
                <a:spcPts val="1800"/>
              </a:spcBef>
              <a:buChar char="•"/>
            </a:pPr>
            <a:r>
              <a:rPr lang="da-DK" altLang="da-DK" b="1" dirty="0" smtClean="0">
                <a:solidFill>
                  <a:srgbClr val="A50021"/>
                </a:solidFill>
                <a:ea typeface="ＭＳ Ｐゴシック" pitchFamily="34" charset="-128"/>
                <a:cs typeface="ＭＳ Ｐゴシック" charset="0"/>
              </a:rPr>
              <a:t>Webserver</a:t>
            </a:r>
            <a:endParaRPr lang="da-DK" altLang="da-DK" b="1" dirty="0">
              <a:solidFill>
                <a:srgbClr val="A50021"/>
              </a:solidFill>
              <a:ea typeface="ＭＳ Ｐゴシック" pitchFamily="34" charset="-128"/>
              <a:cs typeface="ＭＳ Ｐゴシック" charset="0"/>
            </a:endParaRPr>
          </a:p>
          <a:p>
            <a:pPr lvl="1" eaLnBrk="1" hangingPunct="1">
              <a:spcBef>
                <a:spcPts val="600"/>
              </a:spcBef>
            </a:pPr>
            <a:r>
              <a:rPr lang="da-DK" altLang="da-DK" sz="1800" dirty="0" smtClean="0">
                <a:ea typeface="ＭＳ Ｐゴシック" pitchFamily="34" charset="-128"/>
              </a:rPr>
              <a:t>Giver mulighed for at læse websider</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Mail program</a:t>
            </a:r>
          </a:p>
          <a:p>
            <a:pPr lvl="1" eaLnBrk="1" hangingPunct="1">
              <a:spcBef>
                <a:spcPts val="400"/>
              </a:spcBef>
            </a:pPr>
            <a:r>
              <a:rPr lang="da-DK" altLang="da-DK" dirty="0">
                <a:ea typeface="ＭＳ Ｐゴシック" pitchFamily="34" charset="-128"/>
              </a:rPr>
              <a:t>Giver mulighed for at sende, modtage og opbevare mails</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Messenger</a:t>
            </a:r>
          </a:p>
          <a:p>
            <a:pPr lvl="1" eaLnBrk="1" hangingPunct="1">
              <a:spcBef>
                <a:spcPts val="400"/>
              </a:spcBef>
            </a:pPr>
            <a:r>
              <a:rPr lang="da-DK" altLang="da-DK" dirty="0">
                <a:ea typeface="ＭＳ Ｐゴシック" pitchFamily="34" charset="-128"/>
              </a:rPr>
              <a:t>Giver mulighed for at sende, modtage og opbevare korte beskeder</a:t>
            </a:r>
          </a:p>
          <a:p>
            <a:pPr marL="342900" lvl="1" indent="-342900" eaLnBrk="1" hangingPunct="1">
              <a:spcBef>
                <a:spcPts val="1200"/>
              </a:spcBef>
              <a:buChar char="•"/>
            </a:pPr>
            <a:r>
              <a:rPr lang="da-DK" altLang="da-DK" b="1" dirty="0" err="1" smtClean="0">
                <a:solidFill>
                  <a:srgbClr val="A50021"/>
                </a:solidFill>
                <a:ea typeface="ＭＳ Ｐゴシック" pitchFamily="34" charset="-128"/>
                <a:cs typeface="ＭＳ Ｐゴシック" charset="0"/>
              </a:rPr>
              <a:t>Dropbox</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smtClean="0">
                <a:ea typeface="ＭＳ Ｐゴシック" pitchFamily="34" charset="-128"/>
              </a:rPr>
              <a:t>Giver mulighed for at opbevare og tilgå filer</a:t>
            </a:r>
          </a:p>
          <a:p>
            <a:pPr marL="342900" lvl="1" indent="-342900" eaLnBrk="1" hangingPunct="1">
              <a:spcBef>
                <a:spcPts val="1200"/>
              </a:spcBef>
              <a:buChar char="•"/>
            </a:pPr>
            <a:r>
              <a:rPr lang="da-DK" altLang="da-DK" b="1" dirty="0" smtClean="0">
                <a:solidFill>
                  <a:srgbClr val="A50021"/>
                </a:solidFill>
                <a:ea typeface="ＭＳ Ｐゴシック" pitchFamily="34" charset="-128"/>
                <a:cs typeface="ＭＳ Ｐゴシック" charset="0"/>
              </a:rPr>
              <a:t>Facebook</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a:ea typeface="ＭＳ Ｐゴシック" pitchFamily="34" charset="-128"/>
              </a:rPr>
              <a:t>Giver mulighed for at </a:t>
            </a:r>
            <a:r>
              <a:rPr lang="da-DK" altLang="da-DK" sz="1800" dirty="0" smtClean="0">
                <a:ea typeface="ＭＳ Ｐゴシック" pitchFamily="34" charset="-128"/>
              </a:rPr>
              <a:t>kommunikere med sine venner</a:t>
            </a:r>
          </a:p>
          <a:p>
            <a:pPr marL="342900" lvl="1" indent="-342900" eaLnBrk="1" hangingPunct="1">
              <a:spcBef>
                <a:spcPts val="1200"/>
              </a:spcBef>
              <a:buChar char="•"/>
            </a:pPr>
            <a:r>
              <a:rPr lang="da-DK" altLang="da-DK" b="1" dirty="0" smtClean="0">
                <a:solidFill>
                  <a:srgbClr val="A50021"/>
                </a:solidFill>
                <a:ea typeface="ＭＳ Ｐゴシック" pitchFamily="34" charset="-128"/>
                <a:cs typeface="ＭＳ Ｐゴシック" charset="0"/>
              </a:rPr>
              <a:t>Agenter /servere gør normalt ikke noget af sig selv</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smtClean="0">
                <a:ea typeface="ＭＳ Ｐゴシック" pitchFamily="34" charset="-128"/>
              </a:rPr>
              <a:t>De venter på, at brugerne beder dem om at gøre noget, og udfører så det, som de er blevet dem om</a:t>
            </a:r>
          </a:p>
          <a:p>
            <a:pPr lvl="1" eaLnBrk="1" hangingPunct="1">
              <a:spcBef>
                <a:spcPts val="400"/>
              </a:spcBef>
            </a:pPr>
            <a:r>
              <a:rPr lang="da-DK" altLang="da-DK" sz="1800" dirty="0" smtClean="0">
                <a:ea typeface="ＭＳ Ｐゴシック" pitchFamily="34" charset="-128"/>
              </a:rPr>
              <a:t>De kan dog også selv igangsætte handlingssekvenser (Facebook!)</a:t>
            </a:r>
            <a:endParaRPr lang="da-DK" altLang="da-DK" sz="1100" noProof="0" dirty="0" smtClean="0">
              <a:latin typeface="Times New Roman" pitchFamily="18" charset="0"/>
              <a:ea typeface="ＭＳ Ｐゴシック" pitchFamily="34" charset="-128"/>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18</a:t>
            </a:fld>
            <a:endParaRPr lang="da-DK" altLang="da-DK" dirty="0"/>
          </a:p>
        </p:txBody>
      </p:sp>
    </p:spTree>
    <p:extLst>
      <p:ext uri="{BB962C8B-B14F-4D97-AF65-F5344CB8AC3E}">
        <p14:creationId xmlns:p14="http://schemas.microsoft.com/office/powerpoint/2010/main" val="35502473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da-DK" altLang="da-DK" sz="3200" dirty="0">
                <a:solidFill>
                  <a:srgbClr val="C00000"/>
                </a:solidFill>
                <a:cs typeface="Arial"/>
              </a:rPr>
              <a:t>●</a:t>
            </a:r>
            <a:r>
              <a:rPr lang="da-DK" altLang="da-DK" sz="3200" dirty="0">
                <a:cs typeface="Arial"/>
              </a:rPr>
              <a:t> </a:t>
            </a:r>
            <a:r>
              <a:rPr lang="da-DK" altLang="da-DK" sz="3200" spc="-150" noProof="0" dirty="0" smtClean="0">
                <a:ea typeface="ＭＳ Ｐゴシック" pitchFamily="34" charset="-128"/>
              </a:rPr>
              <a:t>UML: Et grafisk specifikationssprog</a:t>
            </a:r>
          </a:p>
        </p:txBody>
      </p:sp>
      <p:sp>
        <p:nvSpPr>
          <p:cNvPr id="29699" name="Rectangle 3"/>
          <p:cNvSpPr>
            <a:spLocks noGrp="1" noChangeArrowheads="1"/>
          </p:cNvSpPr>
          <p:nvPr>
            <p:ph type="body" idx="1"/>
          </p:nvPr>
        </p:nvSpPr>
        <p:spPr>
          <a:xfrm>
            <a:off x="612329" y="3337552"/>
            <a:ext cx="7344047" cy="1800225"/>
          </a:xfrm>
        </p:spPr>
        <p:txBody>
          <a:bodyPr/>
          <a:lstStyle/>
          <a:p>
            <a:pPr eaLnBrk="1" hangingPunct="1"/>
            <a:r>
              <a:rPr lang="da-DK" altLang="da-DK" sz="2000" noProof="0" dirty="0" smtClean="0">
                <a:ea typeface="ＭＳ Ｐゴシック" pitchFamily="34" charset="-128"/>
              </a:rPr>
              <a:t>Mange forskellige diagramtyper</a:t>
            </a:r>
          </a:p>
          <a:p>
            <a:pPr lvl="1" eaLnBrk="1" hangingPunct="1"/>
            <a:r>
              <a:rPr lang="da-DK" altLang="da-DK" sz="1800" b="1" noProof="0" dirty="0" smtClean="0">
                <a:solidFill>
                  <a:srgbClr val="008000"/>
                </a:solidFill>
                <a:ea typeface="ＭＳ Ｐゴシック" pitchFamily="34" charset="-128"/>
              </a:rPr>
              <a:t>Klassediagrammer</a:t>
            </a:r>
          </a:p>
          <a:p>
            <a:pPr lvl="1" eaLnBrk="1" hangingPunct="1"/>
            <a:r>
              <a:rPr lang="da-DK" altLang="da-DK" sz="1800" b="1" dirty="0">
                <a:solidFill>
                  <a:srgbClr val="008000"/>
                </a:solidFill>
                <a:ea typeface="ＭＳ Ｐゴシック" pitchFamily="34" charset="-128"/>
              </a:rPr>
              <a:t>Sekvensdiagrammer</a:t>
            </a:r>
          </a:p>
          <a:p>
            <a:pPr lvl="1" eaLnBrk="1" hangingPunct="1"/>
            <a:r>
              <a:rPr lang="da-DK" altLang="da-DK" sz="1800" b="1" dirty="0" smtClean="0">
                <a:solidFill>
                  <a:srgbClr val="008000"/>
                </a:solidFill>
                <a:ea typeface="ＭＳ Ｐゴシック" pitchFamily="34" charset="-128"/>
              </a:rPr>
              <a:t>Objektdiagrammer</a:t>
            </a:r>
            <a:r>
              <a:rPr lang="da-DK" altLang="da-DK" sz="1800" dirty="0" smtClean="0">
                <a:ea typeface="ＭＳ Ｐゴシック" pitchFamily="34" charset="-128"/>
              </a:rPr>
              <a:t> (introduceres i en senere forelæsning)</a:t>
            </a:r>
            <a:endParaRPr lang="da-DK" altLang="da-DK" sz="1800" dirty="0">
              <a:ea typeface="ＭＳ Ｐゴシック" pitchFamily="34" charset="-128"/>
            </a:endParaRPr>
          </a:p>
          <a:p>
            <a:pPr lvl="1" eaLnBrk="1" hangingPunct="1"/>
            <a:r>
              <a:rPr lang="da-DK" altLang="da-DK" sz="1800" noProof="0" dirty="0" smtClean="0">
                <a:ea typeface="ＭＳ Ｐゴシック" pitchFamily="34" charset="-128"/>
              </a:rPr>
              <a:t>…</a:t>
            </a:r>
          </a:p>
        </p:txBody>
      </p:sp>
      <p:pic>
        <p:nvPicPr>
          <p:cNvPr id="2970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384390"/>
            <a:ext cx="2127751" cy="151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19</a:t>
            </a:fld>
            <a:endParaRPr lang="da-DK" altLang="da-DK" dirty="0"/>
          </a:p>
        </p:txBody>
      </p:sp>
      <p:sp>
        <p:nvSpPr>
          <p:cNvPr id="14" name="Rectangle 3"/>
          <p:cNvSpPr txBox="1">
            <a:spLocks noChangeArrowheads="1"/>
          </p:cNvSpPr>
          <p:nvPr/>
        </p:nvSpPr>
        <p:spPr bwMode="auto">
          <a:xfrm>
            <a:off x="3563888" y="1916832"/>
            <a:ext cx="3959671" cy="748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pPr>
            <a:r>
              <a:rPr lang="da-DK" altLang="da-DK" sz="2000" kern="0" dirty="0" smtClean="0">
                <a:ea typeface="ＭＳ Ｐゴシック" pitchFamily="34" charset="-128"/>
              </a:rPr>
              <a:t>Industriel standard for specifikation af programmer</a:t>
            </a:r>
          </a:p>
        </p:txBody>
      </p:sp>
    </p:spTree>
    <p:extLst>
      <p:ext uri="{BB962C8B-B14F-4D97-AF65-F5344CB8AC3E}">
        <p14:creationId xmlns:p14="http://schemas.microsoft.com/office/powerpoint/2010/main" val="2812615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a:defRPr/>
            </a:pPr>
            <a:r>
              <a:rPr lang="da-DK" altLang="da-DK" sz="3200" kern="0" dirty="0" smtClean="0">
                <a:ea typeface="ＭＳ Ｐゴシック" pitchFamily="34" charset="-128"/>
              </a:rPr>
              <a:t>Forelæsning Uge 1 – Mandag</a:t>
            </a:r>
          </a:p>
        </p:txBody>
      </p:sp>
      <p:sp>
        <p:nvSpPr>
          <p:cNvPr id="8" name="Content Placeholder 2"/>
          <p:cNvSpPr txBox="1">
            <a:spLocks/>
          </p:cNvSpPr>
          <p:nvPr/>
        </p:nvSpPr>
        <p:spPr bwMode="auto">
          <a:xfrm>
            <a:off x="471837" y="1124744"/>
            <a:ext cx="6404419"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r>
              <a:rPr lang="da-DK" altLang="da-DK" sz="2000" dirty="0" smtClean="0"/>
              <a:t>Hvad er programmering?</a:t>
            </a:r>
          </a:p>
          <a:p>
            <a:pPr marL="728663" lvl="1" indent="-271463">
              <a:spcBef>
                <a:spcPts val="300"/>
              </a:spcBef>
            </a:pPr>
            <a:r>
              <a:rPr lang="da-DK" altLang="da-DK" sz="1800" dirty="0" smtClean="0"/>
              <a:t>Program der kan </a:t>
            </a:r>
            <a:r>
              <a:rPr lang="da-DK" altLang="da-DK" sz="1800" dirty="0"/>
              <a:t>løse </a:t>
            </a:r>
            <a:r>
              <a:rPr lang="da-DK" altLang="da-DK" sz="1800" dirty="0" smtClean="0"/>
              <a:t>Sudoku opgaver (eksempel)</a:t>
            </a:r>
            <a:endParaRPr lang="da-DK" altLang="da-DK" sz="1800" dirty="0"/>
          </a:p>
          <a:p>
            <a:pPr marL="728663" lvl="1" indent="-271463">
              <a:spcBef>
                <a:spcPts val="300"/>
              </a:spcBef>
            </a:pPr>
            <a:r>
              <a:rPr lang="da-DK" altLang="da-DK" sz="1800" dirty="0" smtClean="0"/>
              <a:t>Programmering og problemløsning (generelt)</a:t>
            </a:r>
          </a:p>
          <a:p>
            <a:pPr marL="271463" indent="-271463">
              <a:spcBef>
                <a:spcPts val="1800"/>
              </a:spcBef>
            </a:pPr>
            <a:r>
              <a:rPr lang="da-DK" altLang="da-DK" sz="2000" dirty="0"/>
              <a:t> </a:t>
            </a:r>
            <a:r>
              <a:rPr lang="da-DK" altLang="da-DK" sz="2000" dirty="0" smtClean="0"/>
              <a:t>Agenter og metoder</a:t>
            </a:r>
            <a:endParaRPr lang="da-DK" altLang="da-DK" sz="2000" dirty="0"/>
          </a:p>
          <a:p>
            <a:pPr marL="271463" indent="-271463">
              <a:spcBef>
                <a:spcPts val="1800"/>
              </a:spcBef>
            </a:pPr>
            <a:r>
              <a:rPr lang="da-DK" altLang="da-DK" sz="2000" dirty="0"/>
              <a:t>UML specifikationssproget</a:t>
            </a:r>
          </a:p>
          <a:p>
            <a:pPr marL="728663" lvl="1" indent="-271463">
              <a:spcBef>
                <a:spcPts val="300"/>
              </a:spcBef>
            </a:pPr>
            <a:r>
              <a:rPr lang="da-DK" altLang="da-DK" sz="1800" dirty="0"/>
              <a:t>Klassediagrammer</a:t>
            </a:r>
          </a:p>
          <a:p>
            <a:pPr marL="728663" lvl="1" indent="-271463">
              <a:spcBef>
                <a:spcPts val="300"/>
              </a:spcBef>
            </a:pPr>
            <a:r>
              <a:rPr lang="da-DK" altLang="da-DK" sz="1800" dirty="0"/>
              <a:t>Sekvensdiagrammer</a:t>
            </a:r>
          </a:p>
          <a:p>
            <a:pPr marL="271463" indent="-271463">
              <a:spcBef>
                <a:spcPts val="1800"/>
              </a:spcBef>
            </a:pPr>
            <a:r>
              <a:rPr lang="da-DK" altLang="da-DK" sz="2000" dirty="0" smtClean="0"/>
              <a:t>Information om kurset</a:t>
            </a:r>
            <a:endParaRPr lang="da-DK" altLang="da-DK" sz="2000" dirty="0"/>
          </a:p>
          <a:p>
            <a:pPr marL="728663" lvl="1" indent="-271463">
              <a:spcBef>
                <a:spcPts val="300"/>
              </a:spcBef>
            </a:pPr>
            <a:r>
              <a:rPr lang="da-DK" altLang="da-DK" sz="1800" dirty="0" smtClean="0"/>
              <a:t>Hvad kan I forvente at lære?</a:t>
            </a:r>
          </a:p>
          <a:p>
            <a:pPr marL="728663" lvl="1" indent="-271463">
              <a:spcBef>
                <a:spcPts val="300"/>
              </a:spcBef>
            </a:pPr>
            <a:r>
              <a:rPr lang="da-DK" altLang="da-DK" sz="1800" dirty="0" smtClean="0"/>
              <a:t>Undervisningsprincipper</a:t>
            </a:r>
          </a:p>
          <a:p>
            <a:pPr marL="728663" lvl="1" indent="-271463">
              <a:spcBef>
                <a:spcPts val="300"/>
              </a:spcBef>
            </a:pPr>
            <a:r>
              <a:rPr lang="da-DK" altLang="da-DK" sz="1800" spc="-30" dirty="0" smtClean="0"/>
              <a:t>Demo af programmeringsomgivelser</a:t>
            </a:r>
            <a:endParaRPr lang="da-DK" altLang="da-DK" sz="1800" spc="-30" dirty="0"/>
          </a:p>
          <a:p>
            <a:pPr marL="271463" indent="-271463">
              <a:spcBef>
                <a:spcPts val="1800"/>
              </a:spcBef>
            </a:pPr>
            <a:r>
              <a:rPr lang="da-DK" altLang="da-DK" sz="2000" dirty="0" smtClean="0"/>
              <a:t>Afleveringsopgave i uge 1</a:t>
            </a:r>
            <a:r>
              <a:rPr lang="da-DK" altLang="da-DK" dirty="0"/>
              <a:t/>
            </a:r>
            <a:br>
              <a:rPr lang="da-DK" altLang="da-DK" dirty="0"/>
            </a:br>
            <a:r>
              <a:rPr lang="da-DK" altLang="da-DK" dirty="0" smtClean="0"/>
              <a:t/>
            </a:r>
            <a:br>
              <a:rPr lang="da-DK" altLang="da-DK" dirty="0" smtClean="0"/>
            </a:br>
            <a:endParaRPr lang="da-DK" altLang="da-DK" dirty="0"/>
          </a:p>
          <a:p>
            <a:pPr>
              <a:buFontTx/>
              <a:buNone/>
            </a:pPr>
            <a:endParaRPr lang="da-DK" altLang="da-DK" dirty="0"/>
          </a:p>
          <a:p>
            <a:pPr>
              <a:buFontTx/>
              <a:buNone/>
            </a:pPr>
            <a:endParaRPr lang="da-DK" altLang="da-DK" dirty="0"/>
          </a:p>
          <a:p>
            <a:pPr>
              <a:buFontTx/>
              <a:buNone/>
            </a:pPr>
            <a:endParaRPr lang="da-DK" altLang="da-DK" dirty="0"/>
          </a:p>
        </p:txBody>
      </p:sp>
      <p:pic>
        <p:nvPicPr>
          <p:cNvPr id="9"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0323" y="2466510"/>
            <a:ext cx="142875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8263" y="2348880"/>
            <a:ext cx="1023937" cy="148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 name="Picture 10"/>
          <p:cNvPicPr>
            <a:picLocks noChangeAspect="1"/>
          </p:cNvPicPr>
          <p:nvPr/>
        </p:nvPicPr>
        <p:blipFill>
          <a:blip r:embed="rId5"/>
          <a:stretch>
            <a:fillRect/>
          </a:stretch>
        </p:blipFill>
        <p:spPr>
          <a:xfrm>
            <a:off x="5014090" y="4553840"/>
            <a:ext cx="1985542" cy="2083078"/>
          </a:xfrm>
          <a:prstGeom prst="rect">
            <a:avLst/>
          </a:prstGeom>
        </p:spPr>
      </p:pic>
      <p:pic>
        <p:nvPicPr>
          <p:cNvPr id="12" name="Picture 11"/>
          <p:cNvPicPr>
            <a:picLocks noChangeAspect="1"/>
          </p:cNvPicPr>
          <p:nvPr/>
        </p:nvPicPr>
        <p:blipFill>
          <a:blip r:embed="rId6"/>
          <a:stretch>
            <a:fillRect/>
          </a:stretch>
        </p:blipFill>
        <p:spPr>
          <a:xfrm>
            <a:off x="6806034" y="3946417"/>
            <a:ext cx="2271284" cy="2842466"/>
          </a:xfrm>
          <a:prstGeom prst="rect">
            <a:avLst/>
          </a:prstGeom>
        </p:spPr>
      </p:pic>
    </p:spTree>
    <p:extLst>
      <p:ext uri="{BB962C8B-B14F-4D97-AF65-F5344CB8AC3E}">
        <p14:creationId xmlns:p14="http://schemas.microsoft.com/office/powerpoint/2010/main" val="33404095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62" name="Rectangle 10"/>
          <p:cNvSpPr>
            <a:spLocks noChangeArrowheads="1"/>
          </p:cNvSpPr>
          <p:nvPr/>
        </p:nvSpPr>
        <p:spPr bwMode="auto">
          <a:xfrm>
            <a:off x="1114996" y="1484784"/>
            <a:ext cx="2089150" cy="1008063"/>
          </a:xfrm>
          <a:prstGeom prst="rect">
            <a:avLst/>
          </a:prstGeom>
          <a:solidFill>
            <a:srgbClr val="CCFFCC"/>
          </a:solidFill>
          <a:ln w="19050">
            <a:solidFill>
              <a:srgbClr val="000066"/>
            </a:solidFill>
            <a:miter lim="800000"/>
            <a:headEnd/>
            <a:tailEnd/>
          </a:ln>
          <a:effectLst/>
          <a:extLst/>
        </p:spPr>
        <p:txBody>
          <a:bodyPr anchor="ctr">
            <a:spAutoFit/>
          </a:bodyPr>
          <a:lstStyle/>
          <a:p>
            <a:pPr>
              <a:defRPr/>
            </a:pPr>
            <a:endParaRPr lang="en-US">
              <a:ea typeface="ＭＳ Ｐゴシック" charset="0"/>
            </a:endParaRPr>
          </a:p>
        </p:txBody>
      </p:sp>
      <p:sp>
        <p:nvSpPr>
          <p:cNvPr id="151558" name="Rectangle 6"/>
          <p:cNvSpPr>
            <a:spLocks noChangeArrowheads="1"/>
          </p:cNvSpPr>
          <p:nvPr/>
        </p:nvSpPr>
        <p:spPr bwMode="auto">
          <a:xfrm>
            <a:off x="4644008" y="1340768"/>
            <a:ext cx="3096145" cy="3024287"/>
          </a:xfrm>
          <a:prstGeom prst="rect">
            <a:avLst/>
          </a:prstGeom>
          <a:solidFill>
            <a:srgbClr val="CCFFCC"/>
          </a:solidFill>
          <a:ln w="19050">
            <a:solidFill>
              <a:srgbClr val="000066"/>
            </a:solidFill>
            <a:miter lim="800000"/>
            <a:headEnd/>
            <a:tailEnd/>
          </a:ln>
          <a:effectLst/>
          <a:extLst/>
        </p:spPr>
        <p:txBody>
          <a:bodyPr wrap="square" anchor="ctr">
            <a:spAutoFit/>
          </a:bodyPr>
          <a:lstStyle/>
          <a:p>
            <a:pPr>
              <a:defRPr/>
            </a:pPr>
            <a:endParaRPr lang="en-US">
              <a:ea typeface="ＭＳ Ｐゴシック" charset="0"/>
            </a:endParaRPr>
          </a:p>
        </p:txBody>
      </p:sp>
      <p:sp>
        <p:nvSpPr>
          <p:cNvPr id="151554" name="Rectangle 2"/>
          <p:cNvSpPr>
            <a:spLocks noGrp="1" noChangeArrowheads="1"/>
          </p:cNvSpPr>
          <p:nvPr>
            <p:ph type="title"/>
          </p:nvPr>
        </p:nvSpPr>
        <p:spPr/>
        <p:txBody>
          <a:bodyPr/>
          <a:lstStyle/>
          <a:p>
            <a:pPr eaLnBrk="1" hangingPunct="1">
              <a:defRPr/>
            </a:pPr>
            <a:r>
              <a:rPr lang="da-DK" sz="3200" noProof="0" dirty="0" smtClean="0">
                <a:cs typeface="+mj-cs"/>
              </a:rPr>
              <a:t>Klassediagram for </a:t>
            </a:r>
            <a:r>
              <a:rPr lang="da-DK" sz="3200" dirty="0" smtClean="0"/>
              <a:t>Sudoku løseren</a:t>
            </a:r>
            <a:endParaRPr lang="da-DK" sz="3200" noProof="0" dirty="0" smtClean="0">
              <a:cs typeface="+mj-cs"/>
            </a:endParaRPr>
          </a:p>
        </p:txBody>
      </p:sp>
      <p:sp>
        <p:nvSpPr>
          <p:cNvPr id="151557" name="Text Box 5"/>
          <p:cNvSpPr txBox="1">
            <a:spLocks noChangeArrowheads="1"/>
          </p:cNvSpPr>
          <p:nvPr/>
        </p:nvSpPr>
        <p:spPr bwMode="auto">
          <a:xfrm>
            <a:off x="5292080" y="1413794"/>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ts val="300"/>
              </a:spcBef>
              <a:defRPr/>
            </a:pPr>
            <a:r>
              <a:rPr lang="da-DK" b="1" dirty="0">
                <a:ea typeface="ＭＳ Ｐゴシック" charset="0"/>
              </a:rPr>
              <a:t>Grid</a:t>
            </a:r>
          </a:p>
        </p:txBody>
      </p:sp>
      <p:sp>
        <p:nvSpPr>
          <p:cNvPr id="151560" name="Text Box 8"/>
          <p:cNvSpPr txBox="1">
            <a:spLocks noChangeArrowheads="1"/>
          </p:cNvSpPr>
          <p:nvPr/>
        </p:nvSpPr>
        <p:spPr bwMode="auto">
          <a:xfrm>
            <a:off x="4715446" y="1939256"/>
            <a:ext cx="2667397" cy="2331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ts val="300"/>
              </a:spcBef>
              <a:defRPr/>
            </a:pPr>
            <a:r>
              <a:rPr lang="da-DK" sz="1600" dirty="0" err="1">
                <a:solidFill>
                  <a:schemeClr val="tx1"/>
                </a:solidFill>
                <a:ea typeface="ＭＳ Ｐゴシック" charset="0"/>
              </a:rPr>
              <a:t>boolean</a:t>
            </a:r>
            <a:r>
              <a:rPr lang="da-DK" sz="1600" dirty="0">
                <a:solidFill>
                  <a:schemeClr val="tx1"/>
                </a:solidFill>
                <a:ea typeface="ＭＳ Ｐゴシック" charset="0"/>
              </a:rPr>
              <a:t>  </a:t>
            </a:r>
            <a:r>
              <a:rPr lang="da-DK" sz="1600" dirty="0" err="1">
                <a:solidFill>
                  <a:schemeClr val="tx1"/>
                </a:solidFill>
                <a:ea typeface="ＭＳ Ｐゴシック" charset="0"/>
              </a:rPr>
              <a:t>allFilled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printGrid</a:t>
            </a:r>
            <a:r>
              <a:rPr lang="da-DK" sz="1600" dirty="0">
                <a:solidFill>
                  <a:schemeClr val="tx1"/>
                </a:solidFill>
                <a:ea typeface="ＭＳ Ｐゴシック" charset="0"/>
              </a:rPr>
              <a:t>()</a:t>
            </a:r>
          </a:p>
          <a:p>
            <a:pPr>
              <a:spcBef>
                <a:spcPts val="300"/>
              </a:spcBef>
              <a:defRPr/>
            </a:pPr>
            <a:r>
              <a:rPr lang="da-DK" sz="1600" dirty="0">
                <a:solidFill>
                  <a:schemeClr val="tx1"/>
                </a:solidFill>
                <a:ea typeface="ＭＳ Ｐゴシック" charset="0"/>
              </a:rPr>
              <a:t>Field  </a:t>
            </a:r>
            <a:r>
              <a:rPr lang="da-DK" sz="1600" dirty="0" err="1">
                <a:solidFill>
                  <a:schemeClr val="tx1"/>
                </a:solidFill>
                <a:ea typeface="ＭＳ Ｐゴシック" charset="0"/>
              </a:rPr>
              <a:t>currentField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advanceToNextField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boolean</a:t>
            </a:r>
            <a:r>
              <a:rPr lang="da-DK" sz="1600" dirty="0">
                <a:solidFill>
                  <a:schemeClr val="tx1"/>
                </a:solidFill>
                <a:ea typeface="ＭＳ Ｐゴシック" charset="0"/>
              </a:rPr>
              <a:t>  </a:t>
            </a:r>
            <a:r>
              <a:rPr lang="da-DK" sz="1600" dirty="0" err="1" smtClean="0">
                <a:solidFill>
                  <a:schemeClr val="tx1"/>
                </a:solidFill>
                <a:ea typeface="ＭＳ Ｐゴシック" charset="0"/>
              </a:rPr>
              <a:t>promising</a:t>
            </a:r>
            <a:r>
              <a:rPr lang="da-DK" sz="1600" dirty="0" smtClean="0">
                <a:solidFill>
                  <a:schemeClr val="tx1"/>
                </a:solidFill>
                <a:ea typeface="ＭＳ Ｐゴシック" charset="0"/>
              </a:rPr>
              <a:t>(</a:t>
            </a:r>
            <a:r>
              <a:rPr lang="da-DK" sz="1600" dirty="0" err="1" smtClean="0">
                <a:solidFill>
                  <a:schemeClr val="tx1"/>
                </a:solidFill>
                <a:ea typeface="ＭＳ Ｐゴシック" charset="0"/>
              </a:rPr>
              <a:t>int</a:t>
            </a:r>
            <a:r>
              <a:rPr lang="da-DK" sz="1600" dirty="0" smtClean="0">
                <a:solidFill>
                  <a:schemeClr val="tx1"/>
                </a:solidFill>
                <a:ea typeface="ＭＳ Ｐゴシック" charset="0"/>
              </a:rPr>
              <a:t> </a:t>
            </a:r>
            <a:r>
              <a:rPr lang="da-DK" sz="1600" dirty="0">
                <a:solidFill>
                  <a:schemeClr val="tx1"/>
                </a:solidFill>
                <a:ea typeface="ＭＳ Ｐゴシック" charset="0"/>
              </a:rPr>
              <a:t>c)</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setFieldValue</a:t>
            </a:r>
            <a:r>
              <a:rPr lang="da-DK" sz="1600" dirty="0">
                <a:solidFill>
                  <a:schemeClr val="tx1"/>
                </a:solidFill>
                <a:ea typeface="ＭＳ Ｐゴシック" charset="0"/>
              </a:rPr>
              <a:t>(</a:t>
            </a:r>
            <a:r>
              <a:rPr lang="da-DK" sz="1600" dirty="0" err="1">
                <a:solidFill>
                  <a:schemeClr val="tx1"/>
                </a:solidFill>
                <a:ea typeface="ＭＳ Ｐゴシック" charset="0"/>
              </a:rPr>
              <a:t>int</a:t>
            </a:r>
            <a:r>
              <a:rPr lang="da-DK" sz="1600" dirty="0">
                <a:solidFill>
                  <a:schemeClr val="tx1"/>
                </a:solidFill>
                <a:ea typeface="ＭＳ Ｐゴシック" charset="0"/>
              </a:rPr>
              <a:t> v)</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clearCurrentField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setToField</a:t>
            </a:r>
            <a:r>
              <a:rPr lang="da-DK" sz="1600" dirty="0">
                <a:solidFill>
                  <a:schemeClr val="tx1"/>
                </a:solidFill>
                <a:ea typeface="ＭＳ Ｐゴシック" charset="0"/>
              </a:rPr>
              <a:t>(Field f</a:t>
            </a:r>
            <a:r>
              <a:rPr lang="da-DK" sz="1600" dirty="0" smtClean="0">
                <a:solidFill>
                  <a:schemeClr val="tx1"/>
                </a:solidFill>
                <a:ea typeface="ＭＳ Ｐゴシック" charset="0"/>
              </a:rPr>
              <a:t>)</a:t>
            </a:r>
          </a:p>
        </p:txBody>
      </p:sp>
      <p:sp>
        <p:nvSpPr>
          <p:cNvPr id="151561" name="Text Box 9"/>
          <p:cNvSpPr txBox="1">
            <a:spLocks noChangeArrowheads="1"/>
          </p:cNvSpPr>
          <p:nvPr/>
        </p:nvSpPr>
        <p:spPr bwMode="auto">
          <a:xfrm>
            <a:off x="1259459" y="1557809"/>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da-DK" b="1" dirty="0" err="1">
                <a:ea typeface="ＭＳ Ｐゴシック" charset="0"/>
              </a:rPr>
              <a:t>Solver</a:t>
            </a:r>
            <a:endParaRPr lang="da-DK" b="1" dirty="0">
              <a:ea typeface="ＭＳ Ｐゴシック" charset="0"/>
            </a:endParaRPr>
          </a:p>
        </p:txBody>
      </p:sp>
      <p:sp>
        <p:nvSpPr>
          <p:cNvPr id="151563" name="Line 11"/>
          <p:cNvSpPr>
            <a:spLocks noChangeShapeType="1"/>
          </p:cNvSpPr>
          <p:nvPr/>
        </p:nvSpPr>
        <p:spPr bwMode="auto">
          <a:xfrm>
            <a:off x="1114996" y="1988022"/>
            <a:ext cx="2089150" cy="0"/>
          </a:xfrm>
          <a:prstGeom prst="line">
            <a:avLst/>
          </a:prstGeom>
          <a:noFill/>
          <a:ln w="19050">
            <a:solidFill>
              <a:srgbClr val="000066"/>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51564" name="Text Box 12"/>
          <p:cNvSpPr txBox="1">
            <a:spLocks noChangeArrowheads="1"/>
          </p:cNvSpPr>
          <p:nvPr/>
        </p:nvSpPr>
        <p:spPr bwMode="auto">
          <a:xfrm>
            <a:off x="1186434" y="2083272"/>
            <a:ext cx="12682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tryAll</a:t>
            </a:r>
            <a:r>
              <a:rPr lang="da-DK" sz="1600" dirty="0">
                <a:solidFill>
                  <a:schemeClr val="tx1"/>
                </a:solidFill>
                <a:ea typeface="ＭＳ Ｐゴシック" charset="0"/>
              </a:rPr>
              <a:t>()</a:t>
            </a:r>
          </a:p>
        </p:txBody>
      </p:sp>
      <p:sp>
        <p:nvSpPr>
          <p:cNvPr id="151567" name="Text Box 15"/>
          <p:cNvSpPr txBox="1">
            <a:spLocks noChangeArrowheads="1"/>
          </p:cNvSpPr>
          <p:nvPr/>
        </p:nvSpPr>
        <p:spPr bwMode="auto">
          <a:xfrm>
            <a:off x="4291933" y="1771878"/>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600" b="1" dirty="0">
                <a:solidFill>
                  <a:srgbClr val="000066"/>
                </a:solidFill>
                <a:ea typeface="ＭＳ Ｐゴシック" charset="0"/>
              </a:rPr>
              <a:t>1</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20</a:t>
            </a:fld>
            <a:endParaRPr lang="da-DK" altLang="da-DK" dirty="0"/>
          </a:p>
        </p:txBody>
      </p:sp>
      <p:sp>
        <p:nvSpPr>
          <p:cNvPr id="15" name="Line 7"/>
          <p:cNvSpPr>
            <a:spLocks noChangeShapeType="1"/>
          </p:cNvSpPr>
          <p:nvPr/>
        </p:nvSpPr>
        <p:spPr bwMode="auto">
          <a:xfrm>
            <a:off x="4644009" y="1844006"/>
            <a:ext cx="3096144" cy="0"/>
          </a:xfrm>
          <a:prstGeom prst="line">
            <a:avLst/>
          </a:prstGeom>
          <a:noFill/>
          <a:ln w="19050">
            <a:solidFill>
              <a:srgbClr val="000066"/>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14" name="Text Box 101"/>
          <p:cNvSpPr txBox="1">
            <a:spLocks noChangeArrowheads="1"/>
          </p:cNvSpPr>
          <p:nvPr/>
        </p:nvSpPr>
        <p:spPr bwMode="auto">
          <a:xfrm>
            <a:off x="1115616" y="2926685"/>
            <a:ext cx="16350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defRPr/>
            </a:pPr>
            <a:r>
              <a:rPr lang="da-DK" altLang="da-DK" sz="1800" b="1" dirty="0" smtClean="0"/>
              <a:t>STRUKTUR</a:t>
            </a:r>
          </a:p>
          <a:p>
            <a:pPr algn="ctr" eaLnBrk="1" hangingPunct="1">
              <a:defRPr/>
            </a:pPr>
            <a:r>
              <a:rPr lang="da-DK" altLang="da-DK" sz="1800" b="1" dirty="0" smtClean="0"/>
              <a:t>(statisk)</a:t>
            </a:r>
          </a:p>
        </p:txBody>
      </p:sp>
      <p:pic>
        <p:nvPicPr>
          <p:cNvPr id="16" name="Picture 2" descr="Screen Shot 2012-08-26 at 22.22.42.png"/>
          <p:cNvPicPr>
            <a:picLocks noChangeAspect="1"/>
          </p:cNvPicPr>
          <p:nvPr/>
        </p:nvPicPr>
        <p:blipFill rotWithShape="1">
          <a:blip r:embed="rId3">
            <a:extLst>
              <a:ext uri="{28A0092B-C50C-407E-A947-70E740481C1C}">
                <a14:useLocalDpi xmlns:a14="http://schemas.microsoft.com/office/drawing/2010/main" val="0"/>
              </a:ext>
            </a:extLst>
          </a:blip>
          <a:srcRect l="2132" t="1474" r="59810" b="35165"/>
          <a:stretch/>
        </p:blipFill>
        <p:spPr bwMode="auto">
          <a:xfrm>
            <a:off x="1043608" y="3933056"/>
            <a:ext cx="2160860" cy="21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AutoShape 16"/>
          <p:cNvCxnSpPr>
            <a:cxnSpLocks noChangeShapeType="1"/>
          </p:cNvCxnSpPr>
          <p:nvPr/>
        </p:nvCxnSpPr>
        <p:spPr bwMode="auto">
          <a:xfrm flipV="1">
            <a:off x="3233023" y="2132856"/>
            <a:ext cx="1410985" cy="1"/>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 name="Text Box 7"/>
          <p:cNvSpPr txBox="1">
            <a:spLocks noChangeArrowheads="1"/>
          </p:cNvSpPr>
          <p:nvPr/>
        </p:nvSpPr>
        <p:spPr bwMode="auto">
          <a:xfrm>
            <a:off x="3967199" y="4762679"/>
            <a:ext cx="4716477" cy="1246495"/>
          </a:xfrm>
          <a:prstGeom prst="rect">
            <a:avLst/>
          </a:prstGeom>
          <a:solidFill>
            <a:srgbClr val="CCECFF"/>
          </a:solidFill>
          <a:ln w="28575">
            <a:solidFill>
              <a:srgbClr val="0000CC"/>
            </a:solidFill>
          </a:ln>
          <a:effectLst/>
          <a:extLst/>
        </p:spPr>
        <p:txBody>
          <a:bodyPr wrap="square">
            <a:spAutoFit/>
          </a:bodyPr>
          <a:lstStyle/>
          <a:p>
            <a:pPr marL="176213" indent="-176213">
              <a:buFont typeface="Arial" panose="020B0604020202020204" pitchFamily="34" charset="0"/>
              <a:buChar char="•"/>
              <a:defRPr/>
            </a:pPr>
            <a:r>
              <a:rPr lang="da-DK" sz="1400" b="1" spc="-50" dirty="0" smtClean="0">
                <a:solidFill>
                  <a:srgbClr val="0000CC"/>
                </a:solidFill>
                <a:latin typeface="+mn-lt"/>
                <a:ea typeface="ＭＳ Ｐゴシック" charset="0"/>
              </a:rPr>
              <a:t>Hver af de grønne kasser udgør en programdel (klasse)</a:t>
            </a:r>
          </a:p>
          <a:p>
            <a:pPr marL="176213" indent="-176213">
              <a:buFont typeface="Arial" panose="020B0604020202020204" pitchFamily="34" charset="0"/>
              <a:buChar char="•"/>
              <a:defRPr/>
            </a:pPr>
            <a:r>
              <a:rPr lang="da-DK" sz="1400" b="1" dirty="0" smtClean="0">
                <a:solidFill>
                  <a:srgbClr val="0000CC"/>
                </a:solidFill>
                <a:latin typeface="+mn-lt"/>
                <a:ea typeface="ＭＳ Ｐゴシック" charset="0"/>
              </a:rPr>
              <a:t>Pilen angiver, at </a:t>
            </a:r>
            <a:r>
              <a:rPr lang="da-DK" sz="1400" b="1" dirty="0" err="1" smtClean="0">
                <a:solidFill>
                  <a:srgbClr val="0000CC"/>
                </a:solidFill>
                <a:latin typeface="+mn-lt"/>
                <a:ea typeface="ＭＳ Ｐゴシック" charset="0"/>
              </a:rPr>
              <a:t>Solver'en</a:t>
            </a:r>
            <a:r>
              <a:rPr lang="da-DK" sz="1400" b="1" dirty="0" smtClean="0">
                <a:solidFill>
                  <a:srgbClr val="0000CC"/>
                </a:solidFill>
                <a:latin typeface="+mn-lt"/>
                <a:ea typeface="ＭＳ Ｐゴシック" charset="0"/>
              </a:rPr>
              <a:t> bruger faciliteter, som </a:t>
            </a:r>
            <a:r>
              <a:rPr lang="da-DK" sz="1400" b="1" dirty="0" err="1" smtClean="0">
                <a:solidFill>
                  <a:srgbClr val="0000CC"/>
                </a:solidFill>
                <a:latin typeface="+mn-lt"/>
                <a:ea typeface="ＭＳ Ｐゴシック" charset="0"/>
              </a:rPr>
              <a:t>Grid'en</a:t>
            </a:r>
            <a:r>
              <a:rPr lang="da-DK" sz="1400" b="1" dirty="0" smtClean="0">
                <a:solidFill>
                  <a:srgbClr val="0000CC"/>
                </a:solidFill>
                <a:latin typeface="+mn-lt"/>
                <a:ea typeface="ＭＳ Ｐゴシック" charset="0"/>
              </a:rPr>
              <a:t> stiller til rådighed</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1-tallet angiver, at </a:t>
            </a:r>
            <a:r>
              <a:rPr lang="da-DK" sz="1400" b="1" dirty="0" err="1" smtClean="0">
                <a:solidFill>
                  <a:srgbClr val="0000CC"/>
                </a:solidFill>
                <a:latin typeface="+mn-lt"/>
                <a:ea typeface="ＭＳ Ｐゴシック" charset="0"/>
              </a:rPr>
              <a:t>Solver'en</a:t>
            </a:r>
            <a:r>
              <a:rPr lang="da-DK" sz="1400" b="1" dirty="0" smtClean="0">
                <a:solidFill>
                  <a:srgbClr val="0000CC"/>
                </a:solidFill>
                <a:latin typeface="+mn-lt"/>
                <a:ea typeface="ＭＳ Ｐゴシック" charset="0"/>
              </a:rPr>
              <a:t> anvender præcis </a:t>
            </a:r>
            <a:r>
              <a:rPr lang="da-DK" sz="1400" b="1" dirty="0" err="1" smtClean="0">
                <a:solidFill>
                  <a:srgbClr val="0000CC"/>
                </a:solidFill>
                <a:latin typeface="+mn-lt"/>
                <a:ea typeface="ＭＳ Ｐゴシック" charset="0"/>
              </a:rPr>
              <a:t>èn</a:t>
            </a:r>
            <a:r>
              <a:rPr lang="da-DK" sz="1400" b="1" dirty="0" smtClean="0">
                <a:solidFill>
                  <a:srgbClr val="0000CC"/>
                </a:solidFill>
                <a:latin typeface="+mn-lt"/>
                <a:ea typeface="ＭＳ Ｐゴシック" charset="0"/>
              </a:rPr>
              <a:t> instans (udgave) af </a:t>
            </a:r>
            <a:r>
              <a:rPr lang="da-DK" sz="1400" b="1" dirty="0" err="1" smtClean="0">
                <a:solidFill>
                  <a:srgbClr val="0000CC"/>
                </a:solidFill>
                <a:latin typeface="+mn-lt"/>
                <a:ea typeface="ＭＳ Ｐゴシック" charset="0"/>
              </a:rPr>
              <a:t>Grid'en</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4987419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5"/>
          <p:cNvSpPr>
            <a:spLocks noChangeArrowheads="1"/>
          </p:cNvSpPr>
          <p:nvPr/>
        </p:nvSpPr>
        <p:spPr bwMode="auto">
          <a:xfrm>
            <a:off x="5550148" y="16539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1" name="Rectangle 5"/>
          <p:cNvSpPr>
            <a:spLocks noChangeArrowheads="1"/>
          </p:cNvSpPr>
          <p:nvPr/>
        </p:nvSpPr>
        <p:spPr bwMode="auto">
          <a:xfrm>
            <a:off x="5397748" y="15015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0" name="Rectangle 5"/>
          <p:cNvSpPr>
            <a:spLocks noChangeArrowheads="1"/>
          </p:cNvSpPr>
          <p:nvPr/>
        </p:nvSpPr>
        <p:spPr bwMode="auto">
          <a:xfrm>
            <a:off x="5245348" y="13491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4" name="Rectangle 2"/>
          <p:cNvSpPr>
            <a:spLocks noGrp="1" noChangeArrowheads="1"/>
          </p:cNvSpPr>
          <p:nvPr>
            <p:ph type="title"/>
          </p:nvPr>
        </p:nvSpPr>
        <p:spPr/>
        <p:txBody>
          <a:bodyPr/>
          <a:lstStyle/>
          <a:p>
            <a:pPr eaLnBrk="1" hangingPunct="1"/>
            <a:r>
              <a:rPr lang="da-DK" sz="3200" dirty="0"/>
              <a:t>Klassediagram for </a:t>
            </a:r>
            <a:r>
              <a:rPr lang="da-DK" altLang="da-DK" sz="3200" noProof="0" dirty="0" smtClean="0">
                <a:ea typeface="ＭＳ Ｐゴシック" pitchFamily="34" charset="-128"/>
              </a:rPr>
              <a:t>blomsterhandel</a:t>
            </a:r>
          </a:p>
        </p:txBody>
      </p:sp>
      <p:sp>
        <p:nvSpPr>
          <p:cNvPr id="33795" name="Rectangle 3"/>
          <p:cNvSpPr>
            <a:spLocks noChangeArrowheads="1"/>
          </p:cNvSpPr>
          <p:nvPr/>
        </p:nvSpPr>
        <p:spPr bwMode="auto">
          <a:xfrm>
            <a:off x="899592" y="1196752"/>
            <a:ext cx="2782371"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6" name="Text Box 4"/>
          <p:cNvSpPr txBox="1">
            <a:spLocks noChangeArrowheads="1"/>
          </p:cNvSpPr>
          <p:nvPr/>
        </p:nvSpPr>
        <p:spPr bwMode="auto">
          <a:xfrm>
            <a:off x="955769" y="1303646"/>
            <a:ext cx="26308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600"/>
              </a:spcBef>
            </a:pPr>
            <a:r>
              <a:rPr lang="da-DK" altLang="da-DK" sz="2400" b="1" dirty="0" smtClean="0">
                <a:solidFill>
                  <a:srgbClr val="C00000"/>
                </a:solidFill>
              </a:rPr>
              <a:t>Blomsterhandle</a:t>
            </a:r>
            <a:r>
              <a:rPr lang="en-US" altLang="da-DK" sz="2400" b="1" dirty="0" smtClean="0">
                <a:solidFill>
                  <a:srgbClr val="C00000"/>
                </a:solidFill>
              </a:rPr>
              <a:t>r</a:t>
            </a:r>
            <a:endParaRPr lang="en-US" altLang="da-DK" sz="2400" b="1" dirty="0">
              <a:solidFill>
                <a:srgbClr val="C00000"/>
              </a:solidFill>
            </a:endParaRPr>
          </a:p>
        </p:txBody>
      </p:sp>
      <p:sp>
        <p:nvSpPr>
          <p:cNvPr id="33797" name="Rectangle 5"/>
          <p:cNvSpPr>
            <a:spLocks noChangeArrowheads="1"/>
          </p:cNvSpPr>
          <p:nvPr/>
        </p:nvSpPr>
        <p:spPr bwMode="auto">
          <a:xfrm>
            <a:off x="5092948" y="11967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8" name="Text Box 6"/>
          <p:cNvSpPr txBox="1">
            <a:spLocks noChangeArrowheads="1"/>
          </p:cNvSpPr>
          <p:nvPr/>
        </p:nvSpPr>
        <p:spPr bwMode="auto">
          <a:xfrm>
            <a:off x="5716660" y="1302905"/>
            <a:ext cx="7825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2400" b="1" dirty="0" smtClean="0">
                <a:solidFill>
                  <a:srgbClr val="C00000"/>
                </a:solidFill>
              </a:rPr>
              <a:t>Bud</a:t>
            </a:r>
            <a:endParaRPr lang="da-DK" altLang="da-DK" sz="2400" b="1" dirty="0">
              <a:solidFill>
                <a:srgbClr val="C00000"/>
              </a:solidFill>
            </a:endParaRPr>
          </a:p>
        </p:txBody>
      </p:sp>
      <p:sp>
        <p:nvSpPr>
          <p:cNvPr id="33801" name="Line 9"/>
          <p:cNvSpPr>
            <a:spLocks noChangeShapeType="1"/>
          </p:cNvSpPr>
          <p:nvPr/>
        </p:nvSpPr>
        <p:spPr bwMode="auto">
          <a:xfrm>
            <a:off x="899592" y="1836440"/>
            <a:ext cx="2782371" cy="0"/>
          </a:xfrm>
          <a:prstGeom prst="line">
            <a:avLst/>
          </a:prstGeom>
          <a:noFill/>
          <a:ln w="19050">
            <a:solidFill>
              <a:srgbClr val="00206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3802" name="Line 10"/>
          <p:cNvSpPr>
            <a:spLocks noChangeShapeType="1"/>
          </p:cNvSpPr>
          <p:nvPr/>
        </p:nvSpPr>
        <p:spPr bwMode="auto">
          <a:xfrm>
            <a:off x="5076355" y="1836440"/>
            <a:ext cx="2160240" cy="0"/>
          </a:xfrm>
          <a:prstGeom prst="line">
            <a:avLst/>
          </a:prstGeom>
          <a:noFill/>
          <a:ln w="19050">
            <a:solidFill>
              <a:srgbClr val="00206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3803" name="Text Box 11"/>
          <p:cNvSpPr txBox="1">
            <a:spLocks noChangeArrowheads="1"/>
          </p:cNvSpPr>
          <p:nvPr/>
        </p:nvSpPr>
        <p:spPr bwMode="auto">
          <a:xfrm>
            <a:off x="1038965" y="1995007"/>
            <a:ext cx="1787669"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600"/>
              </a:spcBef>
            </a:pPr>
            <a:r>
              <a:rPr lang="da-DK" altLang="da-DK" dirty="0" smtClean="0">
                <a:solidFill>
                  <a:schemeClr val="tx1"/>
                </a:solidFill>
              </a:rPr>
              <a:t>l</a:t>
            </a:r>
            <a:r>
              <a:rPr lang="da-DK" altLang="da-DK" sz="1800" dirty="0" smtClean="0">
                <a:solidFill>
                  <a:schemeClr val="tx1"/>
                </a:solidFill>
              </a:rPr>
              <a:t>evér</a:t>
            </a:r>
          </a:p>
          <a:p>
            <a:pPr eaLnBrk="1" hangingPunct="1">
              <a:spcBef>
                <a:spcPts val="600"/>
              </a:spcBef>
            </a:pPr>
            <a:r>
              <a:rPr lang="da-DK" altLang="da-DK" sz="1800" dirty="0" err="1" smtClean="0">
                <a:solidFill>
                  <a:schemeClr val="tx1"/>
                </a:solidFill>
              </a:rPr>
              <a:t>bindBuket</a:t>
            </a:r>
            <a:endParaRPr lang="da-DK" altLang="da-DK" sz="1800" dirty="0" smtClean="0">
              <a:solidFill>
                <a:schemeClr val="tx1"/>
              </a:solidFill>
            </a:endParaRPr>
          </a:p>
          <a:p>
            <a:pPr eaLnBrk="1" hangingPunct="1">
              <a:spcBef>
                <a:spcPts val="600"/>
              </a:spcBef>
            </a:pPr>
            <a:r>
              <a:rPr lang="da-DK" altLang="da-DK" sz="1800" dirty="0" err="1" smtClean="0">
                <a:solidFill>
                  <a:schemeClr val="tx1"/>
                </a:solidFill>
              </a:rPr>
              <a:t>modtagBetaling</a:t>
            </a:r>
            <a:endParaRPr lang="da-DK" altLang="da-DK" sz="1800" dirty="0">
              <a:solidFill>
                <a:schemeClr val="tx1"/>
              </a:solidFill>
            </a:endParaRPr>
          </a:p>
        </p:txBody>
      </p:sp>
      <p:sp>
        <p:nvSpPr>
          <p:cNvPr id="33804" name="Text Box 12"/>
          <p:cNvSpPr txBox="1">
            <a:spLocks noChangeArrowheads="1"/>
          </p:cNvSpPr>
          <p:nvPr/>
        </p:nvSpPr>
        <p:spPr bwMode="auto">
          <a:xfrm>
            <a:off x="5220371" y="1916832"/>
            <a:ext cx="11464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err="1" smtClean="0">
                <a:solidFill>
                  <a:schemeClr val="tx1"/>
                </a:solidFill>
              </a:rPr>
              <a:t>bringUd</a:t>
            </a:r>
            <a:endParaRPr lang="da-DK" altLang="da-DK" sz="1800" dirty="0" smtClean="0">
              <a:solidFill>
                <a:schemeClr val="tx1"/>
              </a:solidFill>
            </a:endParaRPr>
          </a:p>
          <a:p>
            <a:pPr eaLnBrk="1" hangingPunct="1"/>
            <a:r>
              <a:rPr lang="da-DK" altLang="da-DK" sz="1800" dirty="0" smtClean="0">
                <a:solidFill>
                  <a:schemeClr val="tx1"/>
                </a:solidFill>
              </a:rPr>
              <a:t>overbring</a:t>
            </a:r>
            <a:endParaRPr lang="da-DK" altLang="da-DK" sz="1800" dirty="0">
              <a:solidFill>
                <a:schemeClr val="tx1"/>
              </a:solidFill>
            </a:endParaRPr>
          </a:p>
        </p:txBody>
      </p:sp>
      <p:cxnSp>
        <p:nvCxnSpPr>
          <p:cNvPr id="14" name="AutoShape 16"/>
          <p:cNvCxnSpPr>
            <a:cxnSpLocks noChangeShapeType="1"/>
          </p:cNvCxnSpPr>
          <p:nvPr/>
        </p:nvCxnSpPr>
        <p:spPr bwMode="auto">
          <a:xfrm flipV="1">
            <a:off x="3681963" y="2419715"/>
            <a:ext cx="1410985" cy="1"/>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 name="Text Box 23"/>
          <p:cNvSpPr txBox="1">
            <a:spLocks noChangeArrowheads="1"/>
          </p:cNvSpPr>
          <p:nvPr/>
        </p:nvSpPr>
        <p:spPr bwMode="auto">
          <a:xfrm>
            <a:off x="3762610" y="2060848"/>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sp>
        <p:nvSpPr>
          <p:cNvPr id="19" name="Text Box 23"/>
          <p:cNvSpPr txBox="1">
            <a:spLocks noChangeArrowheads="1"/>
          </p:cNvSpPr>
          <p:nvPr/>
        </p:nvSpPr>
        <p:spPr bwMode="auto">
          <a:xfrm>
            <a:off x="4716315" y="2060848"/>
            <a:ext cx="25298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21</a:t>
            </a:fld>
            <a:endParaRPr lang="da-DK" altLang="da-DK" dirty="0"/>
          </a:p>
        </p:txBody>
      </p:sp>
      <p:pic>
        <p:nvPicPr>
          <p:cNvPr id="17"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509120"/>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101"/>
          <p:cNvSpPr txBox="1">
            <a:spLocks noChangeArrowheads="1"/>
          </p:cNvSpPr>
          <p:nvPr/>
        </p:nvSpPr>
        <p:spPr bwMode="auto">
          <a:xfrm>
            <a:off x="899592" y="3522331"/>
            <a:ext cx="16350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defRPr/>
            </a:pPr>
            <a:r>
              <a:rPr lang="da-DK" altLang="da-DK" sz="1800" b="1" dirty="0" smtClean="0"/>
              <a:t>STRUKTUR</a:t>
            </a:r>
          </a:p>
          <a:p>
            <a:pPr algn="ctr" eaLnBrk="1" hangingPunct="1">
              <a:defRPr/>
            </a:pPr>
            <a:r>
              <a:rPr lang="da-DK" altLang="da-DK" sz="1800" b="1" dirty="0" smtClean="0"/>
              <a:t>(statisk)</a:t>
            </a:r>
          </a:p>
        </p:txBody>
      </p:sp>
      <p:sp>
        <p:nvSpPr>
          <p:cNvPr id="24" name="Text Box 7"/>
          <p:cNvSpPr txBox="1">
            <a:spLocks noChangeArrowheads="1"/>
          </p:cNvSpPr>
          <p:nvPr/>
        </p:nvSpPr>
        <p:spPr bwMode="auto">
          <a:xfrm>
            <a:off x="4431728" y="4049149"/>
            <a:ext cx="3812680" cy="1031051"/>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1-tallet angiver, at hvert Bud er tilknyttet præcis én Blomsterhandler</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Stjernen angiver, at Blomsterhandleren kan have flere Bude tilknyttet</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48469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1"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Line 8"/>
          <p:cNvSpPr>
            <a:spLocks noChangeShapeType="1"/>
          </p:cNvSpPr>
          <p:nvPr/>
        </p:nvSpPr>
        <p:spPr bwMode="auto">
          <a:xfrm>
            <a:off x="10604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67" name="AutoShape 27"/>
          <p:cNvSpPr>
            <a:spLocks noChangeArrowheads="1"/>
          </p:cNvSpPr>
          <p:nvPr/>
        </p:nvSpPr>
        <p:spPr bwMode="auto">
          <a:xfrm>
            <a:off x="755650" y="1412771"/>
            <a:ext cx="609600" cy="442674"/>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b="1" dirty="0"/>
          </a:p>
        </p:txBody>
      </p:sp>
      <p:sp>
        <p:nvSpPr>
          <p:cNvPr id="31768" name="AutoShape 28"/>
          <p:cNvSpPr>
            <a:spLocks noChangeArrowheads="1"/>
          </p:cNvSpPr>
          <p:nvPr/>
        </p:nvSpPr>
        <p:spPr bwMode="auto">
          <a:xfrm>
            <a:off x="1517650" y="1429797"/>
            <a:ext cx="2334270" cy="408623"/>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69" name="AutoShape 29"/>
          <p:cNvSpPr>
            <a:spLocks noChangeArrowheads="1"/>
          </p:cNvSpPr>
          <p:nvPr/>
        </p:nvSpPr>
        <p:spPr bwMode="auto">
          <a:xfrm>
            <a:off x="4032250" y="1429797"/>
            <a:ext cx="1828800" cy="408623"/>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70" name="AutoShape 30"/>
          <p:cNvSpPr>
            <a:spLocks noChangeArrowheads="1"/>
          </p:cNvSpPr>
          <p:nvPr/>
        </p:nvSpPr>
        <p:spPr bwMode="auto">
          <a:xfrm>
            <a:off x="6004520" y="1429797"/>
            <a:ext cx="1447800" cy="408623"/>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71" name="AutoShape 31"/>
          <p:cNvSpPr>
            <a:spLocks noChangeArrowheads="1"/>
          </p:cNvSpPr>
          <p:nvPr/>
        </p:nvSpPr>
        <p:spPr bwMode="auto">
          <a:xfrm>
            <a:off x="7596336" y="1429797"/>
            <a:ext cx="1071190" cy="408623"/>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46" name="Rectangle 2"/>
          <p:cNvSpPr>
            <a:spLocks noGrp="1" noChangeArrowheads="1"/>
          </p:cNvSpPr>
          <p:nvPr>
            <p:ph type="title"/>
          </p:nvPr>
        </p:nvSpPr>
        <p:spPr>
          <a:xfrm>
            <a:off x="468313" y="260350"/>
            <a:ext cx="8568183" cy="682625"/>
          </a:xfrm>
        </p:spPr>
        <p:txBody>
          <a:bodyPr/>
          <a:lstStyle/>
          <a:p>
            <a:pPr eaLnBrk="1" hangingPunct="1"/>
            <a:r>
              <a:rPr lang="da-DK" altLang="da-DK" sz="3200" noProof="0" dirty="0" smtClean="0">
                <a:ea typeface="ＭＳ Ｐゴシック" pitchFamily="34" charset="-128"/>
              </a:rPr>
              <a:t>Sekvensdiagram for blomsterhandel</a:t>
            </a:r>
          </a:p>
        </p:txBody>
      </p:sp>
      <p:sp>
        <p:nvSpPr>
          <p:cNvPr id="31747" name="Text Box 3"/>
          <p:cNvSpPr txBox="1">
            <a:spLocks noChangeArrowheads="1"/>
          </p:cNvSpPr>
          <p:nvPr/>
        </p:nvSpPr>
        <p:spPr bwMode="auto">
          <a:xfrm>
            <a:off x="799426" y="1473796"/>
            <a:ext cx="5389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Mig</a:t>
            </a:r>
            <a:endParaRPr lang="da-DK" altLang="da-DK" sz="1600" b="1" dirty="0"/>
          </a:p>
        </p:txBody>
      </p:sp>
      <p:sp>
        <p:nvSpPr>
          <p:cNvPr id="31748" name="Text Box 4"/>
          <p:cNvSpPr txBox="1">
            <a:spLocks noChangeArrowheads="1"/>
          </p:cNvSpPr>
          <p:nvPr/>
        </p:nvSpPr>
        <p:spPr bwMode="auto">
          <a:xfrm>
            <a:off x="1600275" y="1479467"/>
            <a:ext cx="212269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Alexandra Blomster</a:t>
            </a:r>
            <a:endParaRPr lang="da-DK" altLang="da-DK" sz="1600" b="1" dirty="0"/>
          </a:p>
        </p:txBody>
      </p:sp>
      <p:sp>
        <p:nvSpPr>
          <p:cNvPr id="31749" name="Text Box 5"/>
          <p:cNvSpPr txBox="1">
            <a:spLocks noChangeArrowheads="1"/>
          </p:cNvSpPr>
          <p:nvPr/>
        </p:nvSpPr>
        <p:spPr bwMode="auto">
          <a:xfrm>
            <a:off x="4111919" y="1479467"/>
            <a:ext cx="16578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Quist Blomster</a:t>
            </a:r>
            <a:endParaRPr lang="da-DK" altLang="da-DK" sz="1600" b="1" dirty="0"/>
          </a:p>
        </p:txBody>
      </p:sp>
      <p:sp>
        <p:nvSpPr>
          <p:cNvPr id="31750" name="Text Box 6"/>
          <p:cNvSpPr txBox="1">
            <a:spLocks noChangeArrowheads="1"/>
          </p:cNvSpPr>
          <p:nvPr/>
        </p:nvSpPr>
        <p:spPr bwMode="auto">
          <a:xfrm>
            <a:off x="6015173" y="1474844"/>
            <a:ext cx="136768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Bud Johnny</a:t>
            </a:r>
            <a:endParaRPr lang="da-DK" altLang="da-DK" sz="1600" b="1" dirty="0"/>
          </a:p>
        </p:txBody>
      </p:sp>
      <p:sp>
        <p:nvSpPr>
          <p:cNvPr id="31751" name="Text Box 7"/>
          <p:cNvSpPr txBox="1">
            <a:spLocks noChangeArrowheads="1"/>
          </p:cNvSpPr>
          <p:nvPr/>
        </p:nvSpPr>
        <p:spPr bwMode="auto">
          <a:xfrm>
            <a:off x="7675989" y="1479467"/>
            <a:ext cx="8915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Farmor</a:t>
            </a:r>
            <a:endParaRPr lang="da-DK" altLang="da-DK" sz="1600" b="1" dirty="0"/>
          </a:p>
        </p:txBody>
      </p:sp>
      <p:sp>
        <p:nvSpPr>
          <p:cNvPr id="31753" name="Line 9"/>
          <p:cNvSpPr>
            <a:spLocks noChangeShapeType="1"/>
          </p:cNvSpPr>
          <p:nvPr/>
        </p:nvSpPr>
        <p:spPr bwMode="auto">
          <a:xfrm>
            <a:off x="26987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4" name="Line 10"/>
          <p:cNvSpPr>
            <a:spLocks noChangeShapeType="1"/>
          </p:cNvSpPr>
          <p:nvPr/>
        </p:nvSpPr>
        <p:spPr bwMode="auto">
          <a:xfrm>
            <a:off x="49466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5" name="Line 11"/>
          <p:cNvSpPr>
            <a:spLocks noChangeShapeType="1"/>
          </p:cNvSpPr>
          <p:nvPr/>
        </p:nvSpPr>
        <p:spPr bwMode="auto">
          <a:xfrm>
            <a:off x="66230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6" name="Line 12"/>
          <p:cNvSpPr>
            <a:spLocks noChangeShapeType="1"/>
          </p:cNvSpPr>
          <p:nvPr/>
        </p:nvSpPr>
        <p:spPr bwMode="auto">
          <a:xfrm>
            <a:off x="81724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dirty="0"/>
          </a:p>
        </p:txBody>
      </p:sp>
      <p:sp>
        <p:nvSpPr>
          <p:cNvPr id="31757" name="Line 13"/>
          <p:cNvSpPr>
            <a:spLocks noChangeShapeType="1"/>
          </p:cNvSpPr>
          <p:nvPr/>
        </p:nvSpPr>
        <p:spPr bwMode="auto">
          <a:xfrm>
            <a:off x="1060450" y="2397125"/>
            <a:ext cx="1600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58" name="Text Box 14"/>
          <p:cNvSpPr txBox="1">
            <a:spLocks noChangeArrowheads="1"/>
          </p:cNvSpPr>
          <p:nvPr/>
        </p:nvSpPr>
        <p:spPr bwMode="auto">
          <a:xfrm>
            <a:off x="1365250" y="2092325"/>
            <a:ext cx="10518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levér</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59" name="Line 15"/>
          <p:cNvSpPr>
            <a:spLocks noChangeShapeType="1"/>
          </p:cNvSpPr>
          <p:nvPr/>
        </p:nvSpPr>
        <p:spPr bwMode="auto">
          <a:xfrm>
            <a:off x="2736850" y="2778125"/>
            <a:ext cx="2122488" cy="31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60" name="Text Box 16"/>
          <p:cNvSpPr txBox="1">
            <a:spLocks noChangeArrowheads="1"/>
          </p:cNvSpPr>
          <p:nvPr/>
        </p:nvSpPr>
        <p:spPr bwMode="auto">
          <a:xfrm>
            <a:off x="3217863" y="2441575"/>
            <a:ext cx="10518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levér</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grpSp>
        <p:nvGrpSpPr>
          <p:cNvPr id="31761" name="Group 36"/>
          <p:cNvGrpSpPr>
            <a:grpSpLocks/>
          </p:cNvGrpSpPr>
          <p:nvPr/>
        </p:nvGrpSpPr>
        <p:grpSpPr bwMode="auto">
          <a:xfrm>
            <a:off x="4975225" y="3159125"/>
            <a:ext cx="381000" cy="685800"/>
            <a:chOff x="4975225" y="3159125"/>
            <a:chExt cx="381000" cy="685800"/>
          </a:xfrm>
        </p:grpSpPr>
        <p:sp>
          <p:nvSpPr>
            <p:cNvPr id="31777" name="Line 19"/>
            <p:cNvSpPr>
              <a:spLocks noChangeShapeType="1"/>
            </p:cNvSpPr>
            <p:nvPr/>
          </p:nvSpPr>
          <p:spPr bwMode="auto">
            <a:xfrm>
              <a:off x="4975225" y="3159125"/>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78" name="Line 20"/>
            <p:cNvSpPr>
              <a:spLocks noChangeShapeType="1"/>
            </p:cNvSpPr>
            <p:nvPr/>
          </p:nvSpPr>
          <p:spPr bwMode="auto">
            <a:xfrm>
              <a:off x="5356225" y="3159125"/>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79" name="Line 21"/>
            <p:cNvSpPr>
              <a:spLocks noChangeShapeType="1"/>
            </p:cNvSpPr>
            <p:nvPr/>
          </p:nvSpPr>
          <p:spPr bwMode="auto">
            <a:xfrm flipH="1">
              <a:off x="4975225" y="3844925"/>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grpSp>
      <p:sp>
        <p:nvSpPr>
          <p:cNvPr id="31762" name="Text Box 22"/>
          <p:cNvSpPr txBox="1">
            <a:spLocks noChangeArrowheads="1"/>
          </p:cNvSpPr>
          <p:nvPr/>
        </p:nvSpPr>
        <p:spPr bwMode="auto">
          <a:xfrm>
            <a:off x="5324475" y="3308350"/>
            <a:ext cx="1336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a:solidFill>
                  <a:schemeClr val="tx1"/>
                </a:solidFill>
              </a:rPr>
              <a:t>bindBuket(b)</a:t>
            </a:r>
          </a:p>
        </p:txBody>
      </p:sp>
      <p:sp>
        <p:nvSpPr>
          <p:cNvPr id="31763" name="Line 23"/>
          <p:cNvSpPr>
            <a:spLocks noChangeShapeType="1"/>
          </p:cNvSpPr>
          <p:nvPr/>
        </p:nvSpPr>
        <p:spPr bwMode="auto">
          <a:xfrm flipV="1">
            <a:off x="4932363" y="4372347"/>
            <a:ext cx="165576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64" name="Text Box 24"/>
          <p:cNvSpPr txBox="1">
            <a:spLocks noChangeArrowheads="1"/>
          </p:cNvSpPr>
          <p:nvPr/>
        </p:nvSpPr>
        <p:spPr bwMode="auto">
          <a:xfrm>
            <a:off x="5076056" y="4077072"/>
            <a:ext cx="13244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bringUd</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65" name="Line 25"/>
          <p:cNvSpPr>
            <a:spLocks noChangeShapeType="1"/>
          </p:cNvSpPr>
          <p:nvPr/>
        </p:nvSpPr>
        <p:spPr bwMode="auto">
          <a:xfrm>
            <a:off x="6659563" y="4724400"/>
            <a:ext cx="147236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1766" name="Text Box 26"/>
          <p:cNvSpPr txBox="1">
            <a:spLocks noChangeArrowheads="1"/>
          </p:cNvSpPr>
          <p:nvPr/>
        </p:nvSpPr>
        <p:spPr bwMode="auto">
          <a:xfrm>
            <a:off x="6710140" y="4437112"/>
            <a:ext cx="14622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overbring</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72" name="Rectangle 32"/>
          <p:cNvSpPr>
            <a:spLocks noChangeArrowheads="1"/>
          </p:cNvSpPr>
          <p:nvPr/>
        </p:nvSpPr>
        <p:spPr bwMode="auto">
          <a:xfrm>
            <a:off x="1023938" y="21336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3" name="Rectangle 33"/>
          <p:cNvSpPr>
            <a:spLocks noChangeArrowheads="1"/>
          </p:cNvSpPr>
          <p:nvPr/>
        </p:nvSpPr>
        <p:spPr bwMode="auto">
          <a:xfrm>
            <a:off x="2655888" y="2314575"/>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4" name="Rectangle 34"/>
          <p:cNvSpPr>
            <a:spLocks noChangeArrowheads="1"/>
          </p:cNvSpPr>
          <p:nvPr/>
        </p:nvSpPr>
        <p:spPr bwMode="auto">
          <a:xfrm>
            <a:off x="4905375" y="2708275"/>
            <a:ext cx="79375" cy="2736850"/>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5" name="Rectangle 35"/>
          <p:cNvSpPr>
            <a:spLocks noChangeArrowheads="1"/>
          </p:cNvSpPr>
          <p:nvPr/>
        </p:nvSpPr>
        <p:spPr bwMode="auto">
          <a:xfrm>
            <a:off x="6588125" y="42926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22</a:t>
            </a:fld>
            <a:endParaRPr lang="da-DK" altLang="da-DK" dirty="0"/>
          </a:p>
        </p:txBody>
      </p:sp>
      <p:sp>
        <p:nvSpPr>
          <p:cNvPr id="38" name="Rectangle 36"/>
          <p:cNvSpPr>
            <a:spLocks noChangeArrowheads="1"/>
          </p:cNvSpPr>
          <p:nvPr/>
        </p:nvSpPr>
        <p:spPr bwMode="auto">
          <a:xfrm>
            <a:off x="8138431" y="4644725"/>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9" name="Text Box 101"/>
          <p:cNvSpPr txBox="1">
            <a:spLocks noChangeArrowheads="1"/>
          </p:cNvSpPr>
          <p:nvPr/>
        </p:nvSpPr>
        <p:spPr bwMode="auto">
          <a:xfrm>
            <a:off x="878004" y="3327399"/>
            <a:ext cx="16567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OPFØRSEL</a:t>
            </a:r>
          </a:p>
          <a:p>
            <a:r>
              <a:rPr lang="da-DK" altLang="da-DK" dirty="0"/>
              <a:t>(dynamisk)</a:t>
            </a:r>
          </a:p>
        </p:txBody>
      </p:sp>
      <p:pic>
        <p:nvPicPr>
          <p:cNvPr id="40"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0036" y="4244305"/>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 Box 7"/>
          <p:cNvSpPr txBox="1">
            <a:spLocks noChangeArrowheads="1"/>
          </p:cNvSpPr>
          <p:nvPr/>
        </p:nvSpPr>
        <p:spPr bwMode="auto">
          <a:xfrm>
            <a:off x="3843840" y="5709736"/>
            <a:ext cx="3176432" cy="815608"/>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Søjlerne er aktører</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Pilene er de beskeder (requests), der udveksles imellem dem</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52185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6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7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7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77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7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7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7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7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7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77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7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76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175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76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7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77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76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8" grpId="0" animBg="1"/>
      <p:bldP spid="31769" grpId="0" animBg="1"/>
      <p:bldP spid="31770" grpId="0" animBg="1"/>
      <p:bldP spid="31771" grpId="0" animBg="1"/>
      <p:bldP spid="31748" grpId="0"/>
      <p:bldP spid="31749" grpId="0"/>
      <p:bldP spid="31750" grpId="0"/>
      <p:bldP spid="31751" grpId="0"/>
      <p:bldP spid="31753" grpId="0" animBg="1"/>
      <p:bldP spid="31754" grpId="0" animBg="1"/>
      <p:bldP spid="31755" grpId="0" animBg="1"/>
      <p:bldP spid="31756" grpId="0" animBg="1"/>
      <p:bldP spid="31757" grpId="0" animBg="1"/>
      <p:bldP spid="31758" grpId="0"/>
      <p:bldP spid="31759" grpId="0" animBg="1"/>
      <p:bldP spid="31760" grpId="0"/>
      <p:bldP spid="31762" grpId="0"/>
      <p:bldP spid="31763" grpId="0" animBg="1"/>
      <p:bldP spid="31764" grpId="0"/>
      <p:bldP spid="31765" grpId="0" animBg="1"/>
      <p:bldP spid="31766" grpId="0"/>
      <p:bldP spid="31772" grpId="0" animBg="1"/>
      <p:bldP spid="31773" grpId="0" animBg="1"/>
      <p:bldP spid="31774" grpId="0" animBg="1"/>
      <p:bldP spid="31775" grpId="0" animBg="1"/>
      <p:bldP spid="38" grpId="0" animBg="1"/>
      <p:bldP spid="4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AutoShape 16"/>
          <p:cNvCxnSpPr>
            <a:cxnSpLocks noChangeShapeType="1"/>
          </p:cNvCxnSpPr>
          <p:nvPr/>
        </p:nvCxnSpPr>
        <p:spPr bwMode="auto">
          <a:xfrm flipV="1">
            <a:off x="5182669" y="2299606"/>
            <a:ext cx="973507" cy="1576"/>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890" name="Rectangle 2"/>
          <p:cNvSpPr>
            <a:spLocks noGrp="1" noChangeArrowheads="1"/>
          </p:cNvSpPr>
          <p:nvPr>
            <p:ph type="title"/>
          </p:nvPr>
        </p:nvSpPr>
        <p:spPr>
          <a:xfrm>
            <a:off x="468313" y="260350"/>
            <a:ext cx="7272039" cy="682625"/>
          </a:xfrm>
        </p:spPr>
        <p:txBody>
          <a:bodyPr/>
          <a:lstStyle/>
          <a:p>
            <a:pPr eaLnBrk="1" hangingPunct="1"/>
            <a:r>
              <a:rPr lang="da-DK" sz="3200" dirty="0"/>
              <a:t>Klassediagram for </a:t>
            </a:r>
            <a:r>
              <a:rPr lang="da-DK" sz="3200" dirty="0" smtClean="0"/>
              <a:t>autov</a:t>
            </a:r>
            <a:r>
              <a:rPr lang="da-DK" altLang="da-DK" sz="3200" dirty="0" smtClean="0">
                <a:ea typeface="ＭＳ Ｐゴシック" pitchFamily="34" charset="-128"/>
              </a:rPr>
              <a:t>ærksted</a:t>
            </a:r>
            <a:endParaRPr lang="da-DK" altLang="da-DK" sz="3200" noProof="0" dirty="0" smtClean="0">
              <a:ea typeface="ＭＳ Ｐゴシック" pitchFamily="34" charset="-128"/>
            </a:endParaRPr>
          </a:p>
        </p:txBody>
      </p:sp>
      <p:grpSp>
        <p:nvGrpSpPr>
          <p:cNvPr id="37892" name="Group 18"/>
          <p:cNvGrpSpPr>
            <a:grpSpLocks/>
          </p:cNvGrpSpPr>
          <p:nvPr/>
        </p:nvGrpSpPr>
        <p:grpSpPr bwMode="auto">
          <a:xfrm>
            <a:off x="3491881" y="1425388"/>
            <a:ext cx="1728191" cy="1499557"/>
            <a:chOff x="1447800" y="1973771"/>
            <a:chExt cx="2057400" cy="2445829"/>
          </a:xfrm>
          <a:solidFill>
            <a:srgbClr val="CCFFCC"/>
          </a:solidFill>
        </p:grpSpPr>
        <p:sp>
          <p:nvSpPr>
            <p:cNvPr id="37905" name="TextBox 14"/>
            <p:cNvSpPr txBox="1">
              <a:spLocks noChangeArrowheads="1"/>
            </p:cNvSpPr>
            <p:nvPr/>
          </p:nvSpPr>
          <p:spPr bwMode="auto">
            <a:xfrm>
              <a:off x="1447800" y="1973771"/>
              <a:ext cx="2057400" cy="718374"/>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solidFill>
                    <a:srgbClr val="C00000"/>
                  </a:solidFill>
                </a:rPr>
                <a:t>Værkfører</a:t>
              </a:r>
            </a:p>
          </p:txBody>
        </p:sp>
        <p:sp>
          <p:nvSpPr>
            <p:cNvPr id="37906" name="TextBox 16"/>
            <p:cNvSpPr txBox="1">
              <a:spLocks noChangeArrowheads="1"/>
            </p:cNvSpPr>
            <p:nvPr/>
          </p:nvSpPr>
          <p:spPr bwMode="auto">
            <a:xfrm>
              <a:off x="1447800" y="2667000"/>
              <a:ext cx="2057400"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fix(bil</a:t>
              </a:r>
              <a:r>
                <a:rPr lang="da-DK" altLang="da-DK" sz="1800" dirty="0">
                  <a:solidFill>
                    <a:schemeClr val="tx1"/>
                  </a:solidFill>
                </a:rPr>
                <a:t>)</a:t>
              </a: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skrivFaktura</a:t>
              </a:r>
              <a:endParaRPr lang="da-DK" altLang="da-DK" sz="1800" dirty="0">
                <a:solidFill>
                  <a:schemeClr val="tx1"/>
                </a:solidFill>
              </a:endParaRPr>
            </a:p>
          </p:txBody>
        </p:sp>
      </p:grpSp>
      <p:grpSp>
        <p:nvGrpSpPr>
          <p:cNvPr id="37893" name="Group 19"/>
          <p:cNvGrpSpPr>
            <a:grpSpLocks/>
          </p:cNvGrpSpPr>
          <p:nvPr/>
        </p:nvGrpSpPr>
        <p:grpSpPr bwMode="auto">
          <a:xfrm>
            <a:off x="6156176" y="1452282"/>
            <a:ext cx="2304256" cy="1552837"/>
            <a:chOff x="1447800" y="2048111"/>
            <a:chExt cx="2739777" cy="2345524"/>
          </a:xfrm>
          <a:solidFill>
            <a:srgbClr val="CCFFCC"/>
          </a:solidFill>
        </p:grpSpPr>
        <p:sp>
          <p:nvSpPr>
            <p:cNvPr id="37902" name="TextBox 20"/>
            <p:cNvSpPr txBox="1">
              <a:spLocks noChangeArrowheads="1"/>
            </p:cNvSpPr>
            <p:nvPr/>
          </p:nvSpPr>
          <p:spPr bwMode="auto">
            <a:xfrm>
              <a:off x="1447800" y="2048111"/>
              <a:ext cx="2739777" cy="580588"/>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err="1" smtClean="0">
                  <a:solidFill>
                    <a:srgbClr val="C00000"/>
                  </a:solidFill>
                </a:rPr>
                <a:t>MekanikerB</a:t>
              </a:r>
              <a:endParaRPr lang="da-DK" altLang="da-DK" sz="1800" b="1" dirty="0">
                <a:solidFill>
                  <a:srgbClr val="C00000"/>
                </a:solidFill>
              </a:endParaRPr>
            </a:p>
          </p:txBody>
        </p:sp>
        <p:sp>
          <p:nvSpPr>
            <p:cNvPr id="37903" name="TextBox 21"/>
            <p:cNvSpPr txBox="1">
              <a:spLocks noChangeArrowheads="1"/>
            </p:cNvSpPr>
            <p:nvPr/>
          </p:nvSpPr>
          <p:spPr bwMode="auto">
            <a:xfrm>
              <a:off x="1447800" y="2641035"/>
              <a:ext cx="2739777"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reparér(bil</a:t>
              </a:r>
              <a:r>
                <a:rPr lang="da-DK" altLang="da-DK" sz="1800" dirty="0">
                  <a:solidFill>
                    <a:schemeClr val="tx1"/>
                  </a:solidFill>
                </a:rPr>
                <a:t>)</a:t>
              </a: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checkKarburator</a:t>
              </a:r>
              <a:endParaRPr lang="da-DK" altLang="da-DK" sz="1800" dirty="0">
                <a:solidFill>
                  <a:schemeClr val="tx1"/>
                </a:solidFill>
              </a:endParaRP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reparérKarburator</a:t>
              </a:r>
              <a:endParaRPr lang="da-DK" altLang="da-DK" sz="1800" dirty="0">
                <a:solidFill>
                  <a:schemeClr val="tx1"/>
                </a:solidFill>
              </a:endParaRPr>
            </a:p>
          </p:txBody>
        </p:sp>
      </p:grpSp>
      <p:sp>
        <p:nvSpPr>
          <p:cNvPr id="37899" name="TextBox 24"/>
          <p:cNvSpPr txBox="1">
            <a:spLocks noChangeArrowheads="1"/>
          </p:cNvSpPr>
          <p:nvPr/>
        </p:nvSpPr>
        <p:spPr bwMode="auto">
          <a:xfrm>
            <a:off x="792979" y="3901241"/>
            <a:ext cx="1690789" cy="463863"/>
          </a:xfrm>
          <a:prstGeom prst="rect">
            <a:avLst/>
          </a:prstGeom>
          <a:solidFill>
            <a:srgbClr val="CCFFCC"/>
          </a:solid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b="1" dirty="0" err="1">
                <a:solidFill>
                  <a:srgbClr val="C00000"/>
                </a:solidFill>
              </a:rPr>
              <a:t>CPUTester</a:t>
            </a:r>
            <a:endParaRPr lang="da-DK" altLang="da-DK" b="1" dirty="0">
              <a:solidFill>
                <a:srgbClr val="C00000"/>
              </a:solidFill>
            </a:endParaRPr>
          </a:p>
        </p:txBody>
      </p:sp>
      <p:sp>
        <p:nvSpPr>
          <p:cNvPr id="37900" name="TextBox 25"/>
          <p:cNvSpPr txBox="1">
            <a:spLocks noChangeArrowheads="1"/>
          </p:cNvSpPr>
          <p:nvPr/>
        </p:nvSpPr>
        <p:spPr bwMode="auto">
          <a:xfrm>
            <a:off x="792979" y="4365104"/>
            <a:ext cx="1690789" cy="504056"/>
          </a:xfrm>
          <a:prstGeom prst="rect">
            <a:avLst/>
          </a:prstGeom>
          <a:solidFill>
            <a:srgbClr val="CCFFCC"/>
          </a:solid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testCPU(bil</a:t>
            </a:r>
            <a:r>
              <a:rPr lang="da-DK" altLang="da-DK" sz="1800" dirty="0">
                <a:solidFill>
                  <a:schemeClr val="tx1"/>
                </a:solidFill>
              </a:rPr>
              <a:t>)</a:t>
            </a:r>
          </a:p>
        </p:txBody>
      </p:sp>
      <p:grpSp>
        <p:nvGrpSpPr>
          <p:cNvPr id="37895" name="Group 19"/>
          <p:cNvGrpSpPr>
            <a:grpSpLocks/>
          </p:cNvGrpSpPr>
          <p:nvPr/>
        </p:nvGrpSpPr>
        <p:grpSpPr bwMode="auto">
          <a:xfrm>
            <a:off x="755576" y="1443318"/>
            <a:ext cx="1674885" cy="1561801"/>
            <a:chOff x="1447800" y="2008360"/>
            <a:chExt cx="2057400" cy="2411240"/>
          </a:xfrm>
          <a:solidFill>
            <a:srgbClr val="CCFFCC"/>
          </a:solidFill>
        </p:grpSpPr>
        <p:sp>
          <p:nvSpPr>
            <p:cNvPr id="37896" name="TextBox 20"/>
            <p:cNvSpPr txBox="1">
              <a:spLocks noChangeArrowheads="1"/>
            </p:cNvSpPr>
            <p:nvPr/>
          </p:nvSpPr>
          <p:spPr bwMode="auto">
            <a:xfrm>
              <a:off x="1447800" y="2008360"/>
              <a:ext cx="2057400" cy="683785"/>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err="1" smtClean="0">
                  <a:solidFill>
                    <a:srgbClr val="C00000"/>
                  </a:solidFill>
                </a:rPr>
                <a:t>MekanikerA</a:t>
              </a:r>
              <a:endParaRPr lang="da-DK" altLang="da-DK" sz="1800" b="1" dirty="0">
                <a:solidFill>
                  <a:srgbClr val="C00000"/>
                </a:solidFill>
              </a:endParaRPr>
            </a:p>
          </p:txBody>
        </p:sp>
        <p:sp>
          <p:nvSpPr>
            <p:cNvPr id="37897" name="TextBox 21"/>
            <p:cNvSpPr txBox="1">
              <a:spLocks noChangeArrowheads="1"/>
            </p:cNvSpPr>
            <p:nvPr/>
          </p:nvSpPr>
          <p:spPr bwMode="auto">
            <a:xfrm>
              <a:off x="1447800" y="2667000"/>
              <a:ext cx="2057400"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reparér(bil</a:t>
              </a:r>
              <a:r>
                <a:rPr lang="da-DK" altLang="da-DK" sz="1800" dirty="0">
                  <a:solidFill>
                    <a:schemeClr val="tx1"/>
                  </a:solidFill>
                </a:rPr>
                <a:t>)</a:t>
              </a:r>
            </a:p>
          </p:txBody>
        </p:sp>
      </p:grpSp>
      <p:sp>
        <p:nvSpPr>
          <p:cNvPr id="22" name="Text Box 23"/>
          <p:cNvSpPr txBox="1">
            <a:spLocks noChangeArrowheads="1"/>
          </p:cNvSpPr>
          <p:nvPr/>
        </p:nvSpPr>
        <p:spPr bwMode="auto">
          <a:xfrm>
            <a:off x="5255121" y="1981064"/>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cxnSp>
        <p:nvCxnSpPr>
          <p:cNvPr id="25" name="AutoShape 16"/>
          <p:cNvCxnSpPr>
            <a:cxnSpLocks noChangeShapeType="1"/>
          </p:cNvCxnSpPr>
          <p:nvPr/>
        </p:nvCxnSpPr>
        <p:spPr bwMode="auto">
          <a:xfrm flipH="1" flipV="1">
            <a:off x="2430463" y="2299606"/>
            <a:ext cx="1034632" cy="2436"/>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 name="Text Box 23"/>
          <p:cNvSpPr txBox="1">
            <a:spLocks noChangeArrowheads="1"/>
          </p:cNvSpPr>
          <p:nvPr/>
        </p:nvSpPr>
        <p:spPr bwMode="auto">
          <a:xfrm>
            <a:off x="3203847" y="1981064"/>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cxnSp>
        <p:nvCxnSpPr>
          <p:cNvPr id="28" name="AutoShape 16"/>
          <p:cNvCxnSpPr>
            <a:cxnSpLocks noChangeShapeType="1"/>
            <a:stCxn id="37897" idx="2"/>
          </p:cNvCxnSpPr>
          <p:nvPr/>
        </p:nvCxnSpPr>
        <p:spPr bwMode="auto">
          <a:xfrm flipH="1">
            <a:off x="1588168" y="3005119"/>
            <a:ext cx="4851" cy="901134"/>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Text Box 23"/>
          <p:cNvSpPr txBox="1">
            <a:spLocks noChangeArrowheads="1"/>
          </p:cNvSpPr>
          <p:nvPr/>
        </p:nvSpPr>
        <p:spPr bwMode="auto">
          <a:xfrm>
            <a:off x="1691680" y="3520313"/>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sp>
        <p:nvSpPr>
          <p:cNvPr id="38" name="Text Box 23"/>
          <p:cNvSpPr txBox="1">
            <a:spLocks noChangeArrowheads="1"/>
          </p:cNvSpPr>
          <p:nvPr/>
        </p:nvSpPr>
        <p:spPr bwMode="auto">
          <a:xfrm>
            <a:off x="2518817" y="1957042"/>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39" name="Text Box 23"/>
          <p:cNvSpPr txBox="1">
            <a:spLocks noChangeArrowheads="1"/>
          </p:cNvSpPr>
          <p:nvPr/>
        </p:nvSpPr>
        <p:spPr bwMode="auto">
          <a:xfrm>
            <a:off x="5911759" y="1949021"/>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40" name="Text Box 23"/>
          <p:cNvSpPr txBox="1">
            <a:spLocks noChangeArrowheads="1"/>
          </p:cNvSpPr>
          <p:nvPr/>
        </p:nvSpPr>
        <p:spPr bwMode="auto">
          <a:xfrm>
            <a:off x="1654721" y="2996952"/>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23</a:t>
            </a:fld>
            <a:endParaRPr lang="da-DK" altLang="da-DK" dirty="0"/>
          </a:p>
        </p:txBody>
      </p:sp>
      <p:pic>
        <p:nvPicPr>
          <p:cNvPr id="2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6731" y="4532337"/>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Box 101"/>
          <p:cNvSpPr txBox="1">
            <a:spLocks noChangeArrowheads="1"/>
          </p:cNvSpPr>
          <p:nvPr/>
        </p:nvSpPr>
        <p:spPr bwMode="auto">
          <a:xfrm>
            <a:off x="3445188" y="3414199"/>
            <a:ext cx="1558860"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STRUKTUR</a:t>
            </a:r>
          </a:p>
          <a:p>
            <a:r>
              <a:rPr lang="da-DK" altLang="da-DK" dirty="0"/>
              <a:t>(statisk)</a:t>
            </a:r>
          </a:p>
        </p:txBody>
      </p:sp>
      <p:sp>
        <p:nvSpPr>
          <p:cNvPr id="29" name="Text Box 7"/>
          <p:cNvSpPr txBox="1">
            <a:spLocks noChangeArrowheads="1"/>
          </p:cNvSpPr>
          <p:nvPr/>
        </p:nvSpPr>
        <p:spPr bwMode="auto">
          <a:xfrm>
            <a:off x="6516216" y="3861048"/>
            <a:ext cx="2232248" cy="1220847"/>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To forskellige slags mekanikere</a:t>
            </a:r>
          </a:p>
          <a:p>
            <a:pPr marL="176213" indent="-176213">
              <a:spcBef>
                <a:spcPts val="300"/>
              </a:spcBef>
              <a:buFont typeface="Arial" panose="020B0604020202020204" pitchFamily="34" charset="0"/>
              <a:buChar char="•"/>
              <a:defRPr/>
            </a:pPr>
            <a:r>
              <a:rPr lang="da-DK" sz="1400" b="1" dirty="0" smtClean="0">
                <a:solidFill>
                  <a:srgbClr val="0000CC"/>
                </a:solidFill>
                <a:latin typeface="+mn-lt"/>
                <a:ea typeface="ＭＳ Ｐゴシック" charset="0"/>
              </a:rPr>
              <a:t>Ligner hinanden, men stiller lidt forskellige services til rådighed</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8982130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1" name="Group 39"/>
          <p:cNvGrpSpPr>
            <a:grpSpLocks/>
          </p:cNvGrpSpPr>
          <p:nvPr/>
        </p:nvGrpSpPr>
        <p:grpSpPr bwMode="auto">
          <a:xfrm>
            <a:off x="784995" y="1405652"/>
            <a:ext cx="716010" cy="4537948"/>
            <a:chOff x="784995" y="1405652"/>
            <a:chExt cx="716010" cy="4537948"/>
          </a:xfrm>
        </p:grpSpPr>
        <p:sp>
          <p:nvSpPr>
            <p:cNvPr id="35892"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93" name="AutoShape 27"/>
            <p:cNvSpPr>
              <a:spLocks noChangeArrowheads="1"/>
            </p:cNvSpPr>
            <p:nvPr/>
          </p:nvSpPr>
          <p:spPr bwMode="auto">
            <a:xfrm>
              <a:off x="784995" y="1405652"/>
              <a:ext cx="716010"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a:t>Mig</a:t>
              </a:r>
            </a:p>
          </p:txBody>
        </p:sp>
      </p:grpSp>
      <p:grpSp>
        <p:nvGrpSpPr>
          <p:cNvPr id="3" name="Group 43"/>
          <p:cNvGrpSpPr>
            <a:grpSpLocks/>
          </p:cNvGrpSpPr>
          <p:nvPr/>
        </p:nvGrpSpPr>
        <p:grpSpPr bwMode="auto">
          <a:xfrm>
            <a:off x="1981200" y="1411332"/>
            <a:ext cx="1371600" cy="4537948"/>
            <a:chOff x="457200" y="1405652"/>
            <a:chExt cx="1371600" cy="4537948"/>
          </a:xfrm>
        </p:grpSpPr>
        <p:sp>
          <p:nvSpPr>
            <p:cNvPr id="35890"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91" name="AutoShape 27"/>
            <p:cNvSpPr>
              <a:spLocks noChangeArrowheads="1"/>
            </p:cNvSpPr>
            <p:nvPr/>
          </p:nvSpPr>
          <p:spPr bwMode="auto">
            <a:xfrm>
              <a:off x="457200" y="1405652"/>
              <a:ext cx="1371600" cy="374571"/>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a:t>Værkfører</a:t>
              </a:r>
            </a:p>
          </p:txBody>
        </p:sp>
      </p:grpSp>
      <p:grpSp>
        <p:nvGrpSpPr>
          <p:cNvPr id="4" name="Group 46"/>
          <p:cNvGrpSpPr>
            <a:grpSpLocks/>
          </p:cNvGrpSpPr>
          <p:nvPr/>
        </p:nvGrpSpPr>
        <p:grpSpPr bwMode="auto">
          <a:xfrm>
            <a:off x="3491880" y="1405652"/>
            <a:ext cx="1624850" cy="4537948"/>
            <a:chOff x="405780" y="1405652"/>
            <a:chExt cx="1624850" cy="4537948"/>
          </a:xfrm>
        </p:grpSpPr>
        <p:sp>
          <p:nvSpPr>
            <p:cNvPr id="35888"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89" name="AutoShape 27"/>
            <p:cNvSpPr>
              <a:spLocks noChangeArrowheads="1"/>
            </p:cNvSpPr>
            <p:nvPr/>
          </p:nvSpPr>
          <p:spPr bwMode="auto">
            <a:xfrm>
              <a:off x="405780" y="1405652"/>
              <a:ext cx="1624850"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MekanikerA</a:t>
              </a:r>
              <a:endParaRPr lang="da-DK" altLang="da-DK" sz="1600" b="1" dirty="0"/>
            </a:p>
          </p:txBody>
        </p:sp>
      </p:grpSp>
      <p:sp>
        <p:nvSpPr>
          <p:cNvPr id="35845" name="Rectangle 2"/>
          <p:cNvSpPr>
            <a:spLocks noGrp="1" noChangeArrowheads="1"/>
          </p:cNvSpPr>
          <p:nvPr>
            <p:ph type="title"/>
          </p:nvPr>
        </p:nvSpPr>
        <p:spPr>
          <a:xfrm>
            <a:off x="468313" y="260350"/>
            <a:ext cx="8457877" cy="682625"/>
          </a:xfrm>
        </p:spPr>
        <p:txBody>
          <a:bodyPr/>
          <a:lstStyle/>
          <a:p>
            <a:pPr eaLnBrk="1" hangingPunct="1"/>
            <a:r>
              <a:rPr lang="da-DK" altLang="da-DK" sz="3200" dirty="0">
                <a:ea typeface="ＭＳ Ｐゴシック" pitchFamily="34" charset="-128"/>
              </a:rPr>
              <a:t>Sekvensdiagram for </a:t>
            </a:r>
            <a:r>
              <a:rPr lang="da-DK" altLang="da-DK" sz="3200" dirty="0" smtClean="0">
                <a:ea typeface="ＭＳ Ｐゴシック" pitchFamily="34" charset="-128"/>
              </a:rPr>
              <a:t>auto</a:t>
            </a:r>
            <a:r>
              <a:rPr lang="da-DK" altLang="da-DK" sz="3200" noProof="0" dirty="0" smtClean="0">
                <a:ea typeface="ＭＳ Ｐゴシック" pitchFamily="34" charset="-128"/>
              </a:rPr>
              <a:t>værksted</a:t>
            </a:r>
          </a:p>
        </p:txBody>
      </p:sp>
      <p:sp>
        <p:nvSpPr>
          <p:cNvPr id="35846" name="Rectangle 32"/>
          <p:cNvSpPr>
            <a:spLocks noChangeArrowheads="1"/>
          </p:cNvSpPr>
          <p:nvPr/>
        </p:nvSpPr>
        <p:spPr bwMode="auto">
          <a:xfrm>
            <a:off x="1106488" y="20574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nvGrpSpPr>
          <p:cNvPr id="5" name="Group 95"/>
          <p:cNvGrpSpPr>
            <a:grpSpLocks/>
          </p:cNvGrpSpPr>
          <p:nvPr/>
        </p:nvGrpSpPr>
        <p:grpSpPr bwMode="auto">
          <a:xfrm>
            <a:off x="1179984" y="1916832"/>
            <a:ext cx="1550516" cy="3963268"/>
            <a:chOff x="2780184" y="2450232"/>
            <a:chExt cx="1550516" cy="3963268"/>
          </a:xfrm>
        </p:grpSpPr>
        <p:grpSp>
          <p:nvGrpSpPr>
            <p:cNvPr id="35884" name="Group 59"/>
            <p:cNvGrpSpPr>
              <a:grpSpLocks/>
            </p:cNvGrpSpPr>
            <p:nvPr/>
          </p:nvGrpSpPr>
          <p:grpSpPr bwMode="auto">
            <a:xfrm>
              <a:off x="2780184" y="2450232"/>
              <a:ext cx="1447800" cy="338554"/>
              <a:chOff x="1179984" y="3212232"/>
              <a:chExt cx="1447800" cy="338554"/>
            </a:xfrm>
          </p:grpSpPr>
          <p:sp>
            <p:nvSpPr>
              <p:cNvPr id="35886" name="Line 13"/>
              <p:cNvSpPr>
                <a:spLocks noChangeShapeType="1"/>
              </p:cNvSpPr>
              <p:nvPr/>
            </p:nvSpPr>
            <p:spPr bwMode="auto">
              <a:xfrm>
                <a:off x="1179984" y="3500264"/>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87" name="Text Box 14"/>
              <p:cNvSpPr txBox="1">
                <a:spLocks noChangeArrowheads="1"/>
              </p:cNvSpPr>
              <p:nvPr/>
            </p:nvSpPr>
            <p:spPr bwMode="auto">
              <a:xfrm>
                <a:off x="1501005" y="3212232"/>
                <a:ext cx="7317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a:solidFill>
                      <a:schemeClr val="tx1"/>
                    </a:solidFill>
                  </a:rPr>
                  <a:t>fix(</a:t>
                </a:r>
                <a:r>
                  <a:rPr lang="en-US" altLang="da-DK" sz="1600" dirty="0" err="1">
                    <a:solidFill>
                      <a:schemeClr val="tx1"/>
                    </a:solidFill>
                  </a:rPr>
                  <a:t>bil</a:t>
                </a:r>
                <a:r>
                  <a:rPr lang="en-US" altLang="da-DK" sz="1600" dirty="0">
                    <a:solidFill>
                      <a:schemeClr val="tx1"/>
                    </a:solidFill>
                  </a:rPr>
                  <a:t>)</a:t>
                </a:r>
              </a:p>
            </p:txBody>
          </p:sp>
        </p:grpSp>
        <p:sp>
          <p:nvSpPr>
            <p:cNvPr id="35885" name="Rectangle 32"/>
            <p:cNvSpPr>
              <a:spLocks noChangeArrowheads="1"/>
            </p:cNvSpPr>
            <p:nvPr/>
          </p:nvSpPr>
          <p:spPr bwMode="auto">
            <a:xfrm>
              <a:off x="4232275" y="2667000"/>
              <a:ext cx="98425" cy="374650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7" name="Group 96"/>
          <p:cNvGrpSpPr>
            <a:grpSpLocks/>
          </p:cNvGrpSpPr>
          <p:nvPr/>
        </p:nvGrpSpPr>
        <p:grpSpPr bwMode="auto">
          <a:xfrm>
            <a:off x="2724151" y="2060848"/>
            <a:ext cx="1543224" cy="987152"/>
            <a:chOff x="4324350" y="2594248"/>
            <a:chExt cx="1543050" cy="987152"/>
          </a:xfrm>
        </p:grpSpPr>
        <p:grpSp>
          <p:nvGrpSpPr>
            <p:cNvPr id="35880" name="Group 63"/>
            <p:cNvGrpSpPr>
              <a:grpSpLocks/>
            </p:cNvGrpSpPr>
            <p:nvPr/>
          </p:nvGrpSpPr>
          <p:grpSpPr bwMode="auto">
            <a:xfrm>
              <a:off x="4324350" y="2594248"/>
              <a:ext cx="1447800" cy="338554"/>
              <a:chOff x="1143000" y="3127648"/>
              <a:chExt cx="1447800" cy="338554"/>
            </a:xfrm>
          </p:grpSpPr>
          <p:sp>
            <p:nvSpPr>
              <p:cNvPr id="35882" name="Line 13"/>
              <p:cNvSpPr>
                <a:spLocks noChangeShapeType="1"/>
              </p:cNvSpPr>
              <p:nvPr/>
            </p:nvSpPr>
            <p:spPr bwMode="auto">
              <a:xfrm>
                <a:off x="1143000" y="3429000"/>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83" name="Text Box 14"/>
              <p:cNvSpPr txBox="1">
                <a:spLocks noChangeArrowheads="1"/>
              </p:cNvSpPr>
              <p:nvPr/>
            </p:nvSpPr>
            <p:spPr bwMode="auto">
              <a:xfrm>
                <a:off x="1262644" y="3127648"/>
                <a:ext cx="11880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r>
                  <a:rPr lang="en-US" altLang="da-DK" sz="1600" dirty="0" smtClean="0">
                    <a:solidFill>
                      <a:schemeClr val="tx1"/>
                    </a:solidFill>
                  </a:rPr>
                  <a:t>(</a:t>
                </a:r>
                <a:r>
                  <a:rPr lang="en-US" altLang="da-DK" sz="1600" dirty="0" err="1" smtClean="0">
                    <a:solidFill>
                      <a:schemeClr val="tx1"/>
                    </a:solidFill>
                  </a:rPr>
                  <a:t>bil</a:t>
                </a:r>
                <a:r>
                  <a:rPr lang="en-US" altLang="da-DK" sz="1600" dirty="0">
                    <a:solidFill>
                      <a:schemeClr val="tx1"/>
                    </a:solidFill>
                  </a:rPr>
                  <a:t>)</a:t>
                </a:r>
              </a:p>
            </p:txBody>
          </p:sp>
        </p:grpSp>
        <p:sp>
          <p:nvSpPr>
            <p:cNvPr id="35881" name="Rectangle 32"/>
            <p:cNvSpPr>
              <a:spLocks noChangeArrowheads="1"/>
            </p:cNvSpPr>
            <p:nvPr/>
          </p:nvSpPr>
          <p:spPr bwMode="auto">
            <a:xfrm>
              <a:off x="5791200" y="2819400"/>
              <a:ext cx="76200" cy="76200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9" name="Group 77"/>
          <p:cNvGrpSpPr>
            <a:grpSpLocks/>
          </p:cNvGrpSpPr>
          <p:nvPr/>
        </p:nvGrpSpPr>
        <p:grpSpPr bwMode="auto">
          <a:xfrm>
            <a:off x="6876256" y="1405652"/>
            <a:ext cx="1728192" cy="4537948"/>
            <a:chOff x="313184" y="1405652"/>
            <a:chExt cx="1728192" cy="4537948"/>
          </a:xfrm>
        </p:grpSpPr>
        <p:sp>
          <p:nvSpPr>
            <p:cNvPr id="35878"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79" name="AutoShape 27"/>
            <p:cNvSpPr>
              <a:spLocks noChangeArrowheads="1"/>
            </p:cNvSpPr>
            <p:nvPr/>
          </p:nvSpPr>
          <p:spPr bwMode="auto">
            <a:xfrm>
              <a:off x="313184" y="1405652"/>
              <a:ext cx="1728192"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MekanikerB</a:t>
              </a:r>
              <a:endParaRPr lang="da-DK" altLang="da-DK" sz="1600" b="1" dirty="0"/>
            </a:p>
          </p:txBody>
        </p:sp>
      </p:grpSp>
      <p:grpSp>
        <p:nvGrpSpPr>
          <p:cNvPr id="10" name="Group 81"/>
          <p:cNvGrpSpPr>
            <a:grpSpLocks/>
          </p:cNvGrpSpPr>
          <p:nvPr/>
        </p:nvGrpSpPr>
        <p:grpSpPr bwMode="auto">
          <a:xfrm>
            <a:off x="7733804" y="2780928"/>
            <a:ext cx="1230680" cy="1219200"/>
            <a:chOff x="5867400" y="2590800"/>
            <a:chExt cx="1230726" cy="1219200"/>
          </a:xfrm>
        </p:grpSpPr>
        <p:sp>
          <p:nvSpPr>
            <p:cNvPr id="35874"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5"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6"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7" name="Text Box 14"/>
            <p:cNvSpPr txBox="1">
              <a:spLocks noChangeArrowheads="1"/>
            </p:cNvSpPr>
            <p:nvPr/>
          </p:nvSpPr>
          <p:spPr bwMode="auto">
            <a:xfrm>
              <a:off x="5943600" y="2590800"/>
              <a:ext cx="11545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smtClean="0">
                  <a:solidFill>
                    <a:schemeClr val="tx1"/>
                  </a:solidFill>
                </a:rPr>
                <a:t>check</a:t>
              </a:r>
              <a:endParaRPr lang="en-US" altLang="da-DK" sz="1600" dirty="0">
                <a:solidFill>
                  <a:schemeClr val="tx1"/>
                </a:solidFill>
              </a:endParaRPr>
            </a:p>
            <a:p>
              <a:pPr eaLnBrk="1" hangingPunct="1"/>
              <a:r>
                <a:rPr lang="en-US" altLang="da-DK" sz="1600" dirty="0" err="1" smtClean="0">
                  <a:solidFill>
                    <a:schemeClr val="tx1"/>
                  </a:solidFill>
                </a:rPr>
                <a:t>Karburator</a:t>
              </a:r>
              <a:endParaRPr lang="en-US" altLang="da-DK" sz="1600" dirty="0">
                <a:solidFill>
                  <a:schemeClr val="tx1"/>
                </a:solidFill>
              </a:endParaRPr>
            </a:p>
          </p:txBody>
        </p:sp>
      </p:grpSp>
      <p:grpSp>
        <p:nvGrpSpPr>
          <p:cNvPr id="11" name="Group 86"/>
          <p:cNvGrpSpPr>
            <a:grpSpLocks/>
          </p:cNvGrpSpPr>
          <p:nvPr/>
        </p:nvGrpSpPr>
        <p:grpSpPr bwMode="auto">
          <a:xfrm>
            <a:off x="7733803" y="4221088"/>
            <a:ext cx="1230685" cy="1216496"/>
            <a:chOff x="5867400" y="3124200"/>
            <a:chExt cx="1230641" cy="1216496"/>
          </a:xfrm>
        </p:grpSpPr>
        <p:sp>
          <p:nvSpPr>
            <p:cNvPr id="35870"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1"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2"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3" name="Text Box 14"/>
            <p:cNvSpPr txBox="1">
              <a:spLocks noChangeArrowheads="1"/>
            </p:cNvSpPr>
            <p:nvPr/>
          </p:nvSpPr>
          <p:spPr bwMode="auto">
            <a:xfrm>
              <a:off x="5943600" y="3755921"/>
              <a:ext cx="11544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endParaRPr lang="en-US" altLang="da-DK" sz="1600" dirty="0" smtClean="0">
                <a:solidFill>
                  <a:schemeClr val="tx1"/>
                </a:solidFill>
              </a:endParaRPr>
            </a:p>
            <a:p>
              <a:pPr eaLnBrk="1" hangingPunct="1"/>
              <a:r>
                <a:rPr lang="en-US" altLang="da-DK" sz="1600" dirty="0" err="1" smtClean="0">
                  <a:solidFill>
                    <a:schemeClr val="tx1"/>
                  </a:solidFill>
                </a:rPr>
                <a:t>Karburator</a:t>
              </a:r>
              <a:endParaRPr lang="en-US" altLang="da-DK" sz="1600" dirty="0">
                <a:solidFill>
                  <a:schemeClr val="tx1"/>
                </a:solidFill>
              </a:endParaRPr>
            </a:p>
          </p:txBody>
        </p:sp>
      </p:grpSp>
      <p:grpSp>
        <p:nvGrpSpPr>
          <p:cNvPr id="12" name="Group 97"/>
          <p:cNvGrpSpPr>
            <a:grpSpLocks/>
          </p:cNvGrpSpPr>
          <p:nvPr/>
        </p:nvGrpSpPr>
        <p:grpSpPr bwMode="auto">
          <a:xfrm>
            <a:off x="2749252" y="2924944"/>
            <a:ext cx="4991100" cy="2068066"/>
            <a:chOff x="2590800" y="3991744"/>
            <a:chExt cx="4991100" cy="2068066"/>
          </a:xfrm>
        </p:grpSpPr>
        <p:sp>
          <p:nvSpPr>
            <p:cNvPr id="35866" name="Rectangle 32"/>
            <p:cNvSpPr>
              <a:spLocks noChangeArrowheads="1"/>
            </p:cNvSpPr>
            <p:nvPr/>
          </p:nvSpPr>
          <p:spPr bwMode="auto">
            <a:xfrm>
              <a:off x="7505700" y="4135760"/>
              <a:ext cx="76200" cy="192405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nvGrpSpPr>
            <p:cNvPr id="35867" name="Group 91"/>
            <p:cNvGrpSpPr>
              <a:grpSpLocks/>
            </p:cNvGrpSpPr>
            <p:nvPr/>
          </p:nvGrpSpPr>
          <p:grpSpPr bwMode="auto">
            <a:xfrm>
              <a:off x="2590800" y="3991744"/>
              <a:ext cx="4876800" cy="338554"/>
              <a:chOff x="-533400" y="3153544"/>
              <a:chExt cx="4876800" cy="338554"/>
            </a:xfrm>
          </p:grpSpPr>
          <p:sp>
            <p:nvSpPr>
              <p:cNvPr id="35868" name="Line 13"/>
              <p:cNvSpPr>
                <a:spLocks noChangeShapeType="1"/>
              </p:cNvSpPr>
              <p:nvPr/>
            </p:nvSpPr>
            <p:spPr bwMode="auto">
              <a:xfrm>
                <a:off x="-533400" y="3429000"/>
                <a:ext cx="487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69" name="Text Box 14"/>
              <p:cNvSpPr txBox="1">
                <a:spLocks noChangeArrowheads="1"/>
              </p:cNvSpPr>
              <p:nvPr/>
            </p:nvSpPr>
            <p:spPr bwMode="auto">
              <a:xfrm>
                <a:off x="-438844" y="3153544"/>
                <a:ext cx="11880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r>
                  <a:rPr lang="en-US" altLang="da-DK" sz="1600" dirty="0" smtClean="0">
                    <a:solidFill>
                      <a:schemeClr val="tx1"/>
                    </a:solidFill>
                  </a:rPr>
                  <a:t>(</a:t>
                </a:r>
                <a:r>
                  <a:rPr lang="en-US" altLang="da-DK" sz="1600" dirty="0" err="1" smtClean="0">
                    <a:solidFill>
                      <a:schemeClr val="tx1"/>
                    </a:solidFill>
                  </a:rPr>
                  <a:t>bil</a:t>
                </a:r>
                <a:r>
                  <a:rPr lang="en-US" altLang="da-DK" sz="1600" dirty="0">
                    <a:solidFill>
                      <a:schemeClr val="tx1"/>
                    </a:solidFill>
                  </a:rPr>
                  <a:t>)</a:t>
                </a:r>
              </a:p>
            </p:txBody>
          </p:sp>
        </p:grpSp>
      </p:grpSp>
      <p:grpSp>
        <p:nvGrpSpPr>
          <p:cNvPr id="14" name="Group 99"/>
          <p:cNvGrpSpPr>
            <a:grpSpLocks/>
          </p:cNvGrpSpPr>
          <p:nvPr/>
        </p:nvGrpSpPr>
        <p:grpSpPr bwMode="auto">
          <a:xfrm>
            <a:off x="5246340" y="1405652"/>
            <a:ext cx="1485900" cy="4537948"/>
            <a:chOff x="483468" y="1405652"/>
            <a:chExt cx="1485900" cy="4537948"/>
          </a:xfrm>
        </p:grpSpPr>
        <p:sp>
          <p:nvSpPr>
            <p:cNvPr id="35864"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65" name="AutoShape 27"/>
            <p:cNvSpPr>
              <a:spLocks noChangeArrowheads="1"/>
            </p:cNvSpPr>
            <p:nvPr/>
          </p:nvSpPr>
          <p:spPr bwMode="auto">
            <a:xfrm>
              <a:off x="483468" y="1405652"/>
              <a:ext cx="1485900" cy="374571"/>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a:t>CPUTester</a:t>
              </a:r>
              <a:endParaRPr lang="da-DK" altLang="da-DK" sz="1600" b="1" dirty="0"/>
            </a:p>
          </p:txBody>
        </p:sp>
      </p:grpSp>
      <p:grpSp>
        <p:nvGrpSpPr>
          <p:cNvPr id="15" name="Group 102"/>
          <p:cNvGrpSpPr>
            <a:grpSpLocks/>
          </p:cNvGrpSpPr>
          <p:nvPr/>
        </p:nvGrpSpPr>
        <p:grpSpPr bwMode="auto">
          <a:xfrm>
            <a:off x="4267198" y="2204864"/>
            <a:ext cx="1658071" cy="666874"/>
            <a:chOff x="4248150" y="2579514"/>
            <a:chExt cx="1658762" cy="666874"/>
          </a:xfrm>
        </p:grpSpPr>
        <p:grpSp>
          <p:nvGrpSpPr>
            <p:cNvPr id="35860" name="Group 63"/>
            <p:cNvGrpSpPr>
              <a:grpSpLocks/>
            </p:cNvGrpSpPr>
            <p:nvPr/>
          </p:nvGrpSpPr>
          <p:grpSpPr bwMode="auto">
            <a:xfrm>
              <a:off x="4248150" y="2579514"/>
              <a:ext cx="1588832" cy="338554"/>
              <a:chOff x="1066800" y="3112914"/>
              <a:chExt cx="1588832" cy="338554"/>
            </a:xfrm>
          </p:grpSpPr>
          <p:sp>
            <p:nvSpPr>
              <p:cNvPr id="35862" name="Line 13"/>
              <p:cNvSpPr>
                <a:spLocks noChangeShapeType="1"/>
              </p:cNvSpPr>
              <p:nvPr/>
            </p:nvSpPr>
            <p:spPr bwMode="auto">
              <a:xfrm>
                <a:off x="1066800" y="3422650"/>
                <a:ext cx="1588832" cy="401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5863" name="Text Box 14"/>
              <p:cNvSpPr txBox="1">
                <a:spLocks noChangeArrowheads="1"/>
              </p:cNvSpPr>
              <p:nvPr/>
            </p:nvSpPr>
            <p:spPr bwMode="auto">
              <a:xfrm>
                <a:off x="1227651" y="3112914"/>
                <a:ext cx="12905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testCPU</a:t>
                </a:r>
                <a:r>
                  <a:rPr lang="en-US" altLang="da-DK" sz="1600" dirty="0">
                    <a:solidFill>
                      <a:schemeClr val="tx1"/>
                    </a:solidFill>
                  </a:rPr>
                  <a:t>(</a:t>
                </a:r>
                <a:r>
                  <a:rPr lang="en-US" altLang="da-DK" sz="1600" dirty="0" err="1">
                    <a:solidFill>
                      <a:schemeClr val="tx1"/>
                    </a:solidFill>
                  </a:rPr>
                  <a:t>bil</a:t>
                </a:r>
                <a:r>
                  <a:rPr lang="en-US" altLang="da-DK" sz="1600" dirty="0">
                    <a:solidFill>
                      <a:schemeClr val="tx1"/>
                    </a:solidFill>
                  </a:rPr>
                  <a:t>)</a:t>
                </a:r>
              </a:p>
            </p:txBody>
          </p:sp>
        </p:grpSp>
        <p:sp>
          <p:nvSpPr>
            <p:cNvPr id="35861" name="Rectangle 32"/>
            <p:cNvSpPr>
              <a:spLocks noChangeArrowheads="1"/>
            </p:cNvSpPr>
            <p:nvPr/>
          </p:nvSpPr>
          <p:spPr bwMode="auto">
            <a:xfrm>
              <a:off x="5849762" y="2795538"/>
              <a:ext cx="57150" cy="45085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17" name="Group 107"/>
          <p:cNvGrpSpPr>
            <a:grpSpLocks/>
          </p:cNvGrpSpPr>
          <p:nvPr/>
        </p:nvGrpSpPr>
        <p:grpSpPr bwMode="auto">
          <a:xfrm>
            <a:off x="2743199" y="4800600"/>
            <a:ext cx="1330361" cy="990600"/>
            <a:chOff x="5867400" y="2819400"/>
            <a:chExt cx="1330563" cy="990600"/>
          </a:xfrm>
        </p:grpSpPr>
        <p:sp>
          <p:nvSpPr>
            <p:cNvPr id="35856"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7"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8"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9" name="Text Box 14"/>
            <p:cNvSpPr txBox="1">
              <a:spLocks noChangeArrowheads="1"/>
            </p:cNvSpPr>
            <p:nvPr/>
          </p:nvSpPr>
          <p:spPr bwMode="auto">
            <a:xfrm>
              <a:off x="5896004" y="2819400"/>
              <a:ext cx="13019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skrivFaktura</a:t>
              </a:r>
              <a:endParaRPr lang="en-US" altLang="da-DK" sz="1600" dirty="0">
                <a:solidFill>
                  <a:schemeClr val="tx1"/>
                </a:solidFill>
              </a:endParaRPr>
            </a:p>
          </p:txBody>
        </p:sp>
      </p:gr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24</a:t>
            </a:fld>
            <a:endParaRPr lang="da-DK" altLang="da-DK" dirty="0"/>
          </a:p>
        </p:txBody>
      </p:sp>
      <p:pic>
        <p:nvPicPr>
          <p:cNvPr id="5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57315" y="4595812"/>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 Box 101"/>
          <p:cNvSpPr txBox="1">
            <a:spLocks noChangeArrowheads="1"/>
          </p:cNvSpPr>
          <p:nvPr/>
        </p:nvSpPr>
        <p:spPr bwMode="auto">
          <a:xfrm>
            <a:off x="4757315" y="3657228"/>
            <a:ext cx="16567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OPFØRSEL</a:t>
            </a:r>
          </a:p>
          <a:p>
            <a:r>
              <a:rPr lang="da-DK" altLang="da-DK" dirty="0"/>
              <a:t>(dynamisk)</a:t>
            </a:r>
          </a:p>
        </p:txBody>
      </p:sp>
    </p:spTree>
    <p:extLst>
      <p:ext uri="{BB962C8B-B14F-4D97-AF65-F5344CB8AC3E}">
        <p14:creationId xmlns:p14="http://schemas.microsoft.com/office/powerpoint/2010/main" val="238091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sz="quarter"/>
          </p:nvPr>
        </p:nvSpPr>
        <p:spPr>
          <a:xfrm>
            <a:off x="468559" y="260350"/>
            <a:ext cx="8351913" cy="682625"/>
          </a:xfrm>
        </p:spPr>
        <p:txBody>
          <a:bodyPr/>
          <a:lstStyle/>
          <a:p>
            <a:pPr eaLnBrk="1" hangingPunct="1"/>
            <a:r>
              <a:rPr lang="da-DK" altLang="da-DK" sz="3200" noProof="0" dirty="0" smtClean="0">
                <a:ea typeface="ＭＳ Ｐゴシック" pitchFamily="34" charset="-128"/>
              </a:rPr>
              <a:t>Klassediagram for studieadministration</a:t>
            </a:r>
          </a:p>
        </p:txBody>
      </p:sp>
      <p:grpSp>
        <p:nvGrpSpPr>
          <p:cNvPr id="3" name="Group 2"/>
          <p:cNvGrpSpPr/>
          <p:nvPr/>
        </p:nvGrpSpPr>
        <p:grpSpPr>
          <a:xfrm>
            <a:off x="5508104" y="1226172"/>
            <a:ext cx="3086968" cy="2490860"/>
            <a:chOff x="662677" y="1667088"/>
            <a:chExt cx="2294880" cy="2176371"/>
          </a:xfrm>
        </p:grpSpPr>
        <p:pic>
          <p:nvPicPr>
            <p:cNvPr id="51231" name="Picture 59" descr="Professor-996075008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6619" y="1667088"/>
              <a:ext cx="920938" cy="98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2" name="Picture 62" descr="Bertha-Barber-stud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719263"/>
              <a:ext cx="1309047" cy="98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3" name="Picture 66" descr="unified_lecture_h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677" y="2817019"/>
              <a:ext cx="1368250" cy="102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4" name="Picture 69" descr="Eksam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2721" y="2659683"/>
              <a:ext cx="803095" cy="1183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25</a:t>
            </a:fld>
            <a:endParaRPr lang="da-DK" altLang="da-DK" dirty="0"/>
          </a:p>
        </p:txBody>
      </p:sp>
      <p:grpSp>
        <p:nvGrpSpPr>
          <p:cNvPr id="4" name="Group 3"/>
          <p:cNvGrpSpPr/>
          <p:nvPr/>
        </p:nvGrpSpPr>
        <p:grpSpPr>
          <a:xfrm>
            <a:off x="538982" y="1179244"/>
            <a:ext cx="4321175" cy="3464944"/>
            <a:chOff x="1829445" y="1611629"/>
            <a:chExt cx="4321175" cy="3464944"/>
          </a:xfrm>
        </p:grpSpPr>
        <p:sp>
          <p:nvSpPr>
            <p:cNvPr id="51205" name="Rectangle 11"/>
            <p:cNvSpPr>
              <a:spLocks noChangeArrowheads="1"/>
            </p:cNvSpPr>
            <p:nvPr/>
          </p:nvSpPr>
          <p:spPr bwMode="auto">
            <a:xfrm>
              <a:off x="3161357" y="1611629"/>
              <a:ext cx="1657350" cy="540288"/>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sz="1800" dirty="0"/>
            </a:p>
          </p:txBody>
        </p:sp>
        <p:sp>
          <p:nvSpPr>
            <p:cNvPr id="51206" name="Rectangle 12"/>
            <p:cNvSpPr>
              <a:spLocks noChangeArrowheads="1"/>
            </p:cNvSpPr>
            <p:nvPr/>
          </p:nvSpPr>
          <p:spPr bwMode="auto">
            <a:xfrm>
              <a:off x="3489202" y="3339538"/>
              <a:ext cx="1001662" cy="549922"/>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07" name="Text Box 18"/>
            <p:cNvSpPr txBox="1">
              <a:spLocks noChangeArrowheads="1"/>
            </p:cNvSpPr>
            <p:nvPr/>
          </p:nvSpPr>
          <p:spPr bwMode="auto">
            <a:xfrm>
              <a:off x="3486795" y="3424709"/>
              <a:ext cx="100806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Fag</a:t>
              </a:r>
            </a:p>
          </p:txBody>
        </p:sp>
        <p:sp>
          <p:nvSpPr>
            <p:cNvPr id="51208" name="Text Box 19"/>
            <p:cNvSpPr txBox="1">
              <a:spLocks noChangeArrowheads="1"/>
            </p:cNvSpPr>
            <p:nvPr/>
          </p:nvSpPr>
          <p:spPr bwMode="auto">
            <a:xfrm>
              <a:off x="3158516" y="1690642"/>
              <a:ext cx="17272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Studerende</a:t>
              </a:r>
            </a:p>
          </p:txBody>
        </p:sp>
        <p:sp>
          <p:nvSpPr>
            <p:cNvPr id="51209" name="Text Box 32"/>
            <p:cNvSpPr txBox="1">
              <a:spLocks noChangeArrowheads="1"/>
            </p:cNvSpPr>
            <p:nvPr/>
          </p:nvSpPr>
          <p:spPr bwMode="auto">
            <a:xfrm>
              <a:off x="3953757" y="2162613"/>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10" name="Text Box 33"/>
            <p:cNvSpPr txBox="1">
              <a:spLocks noChangeArrowheads="1"/>
            </p:cNvSpPr>
            <p:nvPr/>
          </p:nvSpPr>
          <p:spPr bwMode="auto">
            <a:xfrm>
              <a:off x="3953757" y="3020667"/>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a:solidFill>
                    <a:srgbClr val="000066"/>
                  </a:solidFill>
                </a:rPr>
                <a:t>*</a:t>
              </a:r>
            </a:p>
          </p:txBody>
        </p:sp>
        <p:cxnSp>
          <p:nvCxnSpPr>
            <p:cNvPr id="51211" name="AutoShape 36"/>
            <p:cNvCxnSpPr>
              <a:cxnSpLocks noChangeShapeType="1"/>
              <a:stCxn id="51205" idx="2"/>
              <a:endCxn id="51206" idx="0"/>
            </p:cNvCxnSpPr>
            <p:nvPr/>
          </p:nvCxnSpPr>
          <p:spPr bwMode="auto">
            <a:xfrm>
              <a:off x="3990032" y="2151917"/>
              <a:ext cx="1" cy="11876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12" name="Rectangle 37"/>
            <p:cNvSpPr>
              <a:spLocks noChangeArrowheads="1"/>
            </p:cNvSpPr>
            <p:nvPr/>
          </p:nvSpPr>
          <p:spPr bwMode="auto">
            <a:xfrm>
              <a:off x="5151565" y="3323496"/>
              <a:ext cx="991636" cy="565964"/>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13" name="Text Box 38"/>
            <p:cNvSpPr txBox="1">
              <a:spLocks noChangeArrowheads="1"/>
            </p:cNvSpPr>
            <p:nvPr/>
          </p:nvSpPr>
          <p:spPr bwMode="auto">
            <a:xfrm>
              <a:off x="5142557" y="3424709"/>
              <a:ext cx="1008063"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Lokale</a:t>
              </a:r>
            </a:p>
          </p:txBody>
        </p:sp>
        <p:cxnSp>
          <p:nvCxnSpPr>
            <p:cNvPr id="51214" name="AutoShape 39"/>
            <p:cNvCxnSpPr>
              <a:cxnSpLocks noChangeShapeType="1"/>
              <a:stCxn id="51206" idx="3"/>
              <a:endCxn id="51212" idx="1"/>
            </p:cNvCxnSpPr>
            <p:nvPr/>
          </p:nvCxnSpPr>
          <p:spPr bwMode="auto">
            <a:xfrm flipV="1">
              <a:off x="4490864" y="3606478"/>
              <a:ext cx="660701" cy="80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15" name="Text Box 40"/>
            <p:cNvSpPr txBox="1">
              <a:spLocks noChangeArrowheads="1"/>
            </p:cNvSpPr>
            <p:nvPr/>
          </p:nvSpPr>
          <p:spPr bwMode="auto">
            <a:xfrm>
              <a:off x="4862793" y="3338817"/>
              <a:ext cx="266717"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200" b="1" dirty="0">
                  <a:solidFill>
                    <a:srgbClr val="000066"/>
                  </a:solidFill>
                </a:rPr>
                <a:t>1</a:t>
              </a:r>
            </a:p>
          </p:txBody>
        </p:sp>
        <p:sp>
          <p:nvSpPr>
            <p:cNvPr id="51216" name="Text Box 41"/>
            <p:cNvSpPr txBox="1">
              <a:spLocks noChangeArrowheads="1"/>
            </p:cNvSpPr>
            <p:nvPr/>
          </p:nvSpPr>
          <p:spPr bwMode="auto">
            <a:xfrm>
              <a:off x="4530019" y="3354412"/>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17" name="Rectangle 42"/>
            <p:cNvSpPr>
              <a:spLocks noChangeArrowheads="1"/>
            </p:cNvSpPr>
            <p:nvPr/>
          </p:nvSpPr>
          <p:spPr bwMode="auto">
            <a:xfrm>
              <a:off x="1862097" y="3323496"/>
              <a:ext cx="944346" cy="565964"/>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18" name="Text Box 43"/>
            <p:cNvSpPr txBox="1">
              <a:spLocks noChangeArrowheads="1"/>
            </p:cNvSpPr>
            <p:nvPr/>
          </p:nvSpPr>
          <p:spPr bwMode="auto">
            <a:xfrm>
              <a:off x="1829445" y="3424709"/>
              <a:ext cx="100806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Lærer</a:t>
              </a:r>
            </a:p>
          </p:txBody>
        </p:sp>
        <p:cxnSp>
          <p:nvCxnSpPr>
            <p:cNvPr id="51219" name="AutoShape 45"/>
            <p:cNvCxnSpPr>
              <a:cxnSpLocks noChangeShapeType="1"/>
              <a:stCxn id="51217" idx="3"/>
              <a:endCxn id="51206" idx="1"/>
            </p:cNvCxnSpPr>
            <p:nvPr/>
          </p:nvCxnSpPr>
          <p:spPr bwMode="auto">
            <a:xfrm>
              <a:off x="2806443" y="3606478"/>
              <a:ext cx="682759" cy="80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20" name="Text Box 46"/>
            <p:cNvSpPr txBox="1">
              <a:spLocks noChangeArrowheads="1"/>
            </p:cNvSpPr>
            <p:nvPr/>
          </p:nvSpPr>
          <p:spPr bwMode="auto">
            <a:xfrm>
              <a:off x="2837507" y="3389784"/>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a:solidFill>
                    <a:srgbClr val="000066"/>
                  </a:solidFill>
                </a:rPr>
                <a:t>*</a:t>
              </a:r>
            </a:p>
          </p:txBody>
        </p:sp>
        <p:sp>
          <p:nvSpPr>
            <p:cNvPr id="51221" name="Text Box 47"/>
            <p:cNvSpPr txBox="1">
              <a:spLocks noChangeArrowheads="1"/>
            </p:cNvSpPr>
            <p:nvPr/>
          </p:nvSpPr>
          <p:spPr bwMode="auto">
            <a:xfrm>
              <a:off x="3207395" y="3389784"/>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a:solidFill>
                    <a:srgbClr val="000066"/>
                  </a:solidFill>
                </a:rPr>
                <a:t>*</a:t>
              </a:r>
            </a:p>
          </p:txBody>
        </p:sp>
        <p:sp>
          <p:nvSpPr>
            <p:cNvPr id="51222" name="Rectangle 48"/>
            <p:cNvSpPr>
              <a:spLocks noChangeArrowheads="1"/>
            </p:cNvSpPr>
            <p:nvPr/>
          </p:nvSpPr>
          <p:spPr bwMode="auto">
            <a:xfrm>
              <a:off x="3136275" y="4577574"/>
              <a:ext cx="1707514" cy="49899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sz="1800"/>
            </a:p>
          </p:txBody>
        </p:sp>
        <p:sp>
          <p:nvSpPr>
            <p:cNvPr id="51223" name="Text Box 49"/>
            <p:cNvSpPr txBox="1">
              <a:spLocks noChangeArrowheads="1"/>
            </p:cNvSpPr>
            <p:nvPr/>
          </p:nvSpPr>
          <p:spPr bwMode="auto">
            <a:xfrm>
              <a:off x="3126432" y="4654496"/>
              <a:ext cx="17272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Prøveform</a:t>
              </a:r>
            </a:p>
          </p:txBody>
        </p:sp>
        <p:cxnSp>
          <p:nvCxnSpPr>
            <p:cNvPr id="51224" name="AutoShape 50"/>
            <p:cNvCxnSpPr>
              <a:cxnSpLocks noChangeShapeType="1"/>
              <a:stCxn id="51206" idx="2"/>
              <a:endCxn id="51222" idx="0"/>
            </p:cNvCxnSpPr>
            <p:nvPr/>
          </p:nvCxnSpPr>
          <p:spPr bwMode="auto">
            <a:xfrm flipH="1">
              <a:off x="3990032" y="3889460"/>
              <a:ext cx="1" cy="688114"/>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26" name="Text Box 52"/>
            <p:cNvSpPr txBox="1">
              <a:spLocks noChangeArrowheads="1"/>
            </p:cNvSpPr>
            <p:nvPr/>
          </p:nvSpPr>
          <p:spPr bwMode="auto">
            <a:xfrm>
              <a:off x="3961778" y="4277236"/>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27" name="Rectangle 53"/>
            <p:cNvSpPr>
              <a:spLocks noChangeArrowheads="1"/>
            </p:cNvSpPr>
            <p:nvPr/>
          </p:nvSpPr>
          <p:spPr bwMode="auto">
            <a:xfrm>
              <a:off x="4910791" y="2469732"/>
              <a:ext cx="1239704" cy="52136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28" name="Text Box 54"/>
            <p:cNvSpPr txBox="1">
              <a:spLocks noChangeArrowheads="1"/>
            </p:cNvSpPr>
            <p:nvPr/>
          </p:nvSpPr>
          <p:spPr bwMode="auto">
            <a:xfrm>
              <a:off x="4910791" y="2522653"/>
              <a:ext cx="123982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solidFill>
                    <a:srgbClr val="C00000"/>
                  </a:solidFill>
                </a:rPr>
                <a:t>Karakter</a:t>
              </a:r>
            </a:p>
          </p:txBody>
        </p:sp>
        <p:sp>
          <p:nvSpPr>
            <p:cNvPr id="51229" name="Text Box 55"/>
            <p:cNvSpPr txBox="1">
              <a:spLocks noChangeArrowheads="1"/>
            </p:cNvSpPr>
            <p:nvPr/>
          </p:nvSpPr>
          <p:spPr bwMode="auto">
            <a:xfrm>
              <a:off x="4624651" y="2502487"/>
              <a:ext cx="266717"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200" b="1" dirty="0">
                  <a:solidFill>
                    <a:srgbClr val="000066"/>
                  </a:solidFill>
                </a:rPr>
                <a:t>1</a:t>
              </a:r>
            </a:p>
          </p:txBody>
        </p:sp>
        <p:sp>
          <p:nvSpPr>
            <p:cNvPr id="51230" name="Line 57"/>
            <p:cNvSpPr>
              <a:spLocks noChangeShapeType="1"/>
            </p:cNvSpPr>
            <p:nvPr/>
          </p:nvSpPr>
          <p:spPr bwMode="auto">
            <a:xfrm>
              <a:off x="3990032" y="2780927"/>
              <a:ext cx="917926" cy="1625"/>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da-DK" sz="1800"/>
            </a:p>
          </p:txBody>
        </p:sp>
        <p:sp>
          <p:nvSpPr>
            <p:cNvPr id="38" name="Text Box 51"/>
            <p:cNvSpPr txBox="1">
              <a:spLocks noChangeArrowheads="1"/>
            </p:cNvSpPr>
            <p:nvPr/>
          </p:nvSpPr>
          <p:spPr bwMode="auto">
            <a:xfrm>
              <a:off x="3977821" y="3852059"/>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grpSp>
      <p:sp>
        <p:nvSpPr>
          <p:cNvPr id="40" name="Rectangle 5"/>
          <p:cNvSpPr txBox="1">
            <a:spLocks noChangeArrowheads="1"/>
          </p:cNvSpPr>
          <p:nvPr/>
        </p:nvSpPr>
        <p:spPr bwMode="auto">
          <a:xfrm>
            <a:off x="4198641" y="3929124"/>
            <a:ext cx="4319711" cy="1872431"/>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Studerende</a:t>
            </a:r>
            <a:r>
              <a:rPr lang="da-DK" altLang="da-DK" sz="1600" kern="0" dirty="0" smtClean="0">
                <a:solidFill>
                  <a:srgbClr val="0000CC"/>
                </a:solidFill>
                <a:ea typeface="ＭＳ Ｐゴシック" pitchFamily="34" charset="-128"/>
              </a:rPr>
              <a:t> (Rasmus, Stine, Søren,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Fag</a:t>
            </a:r>
            <a:r>
              <a:rPr lang="da-DK" altLang="da-DK" sz="1600" kern="0" dirty="0" smtClean="0">
                <a:solidFill>
                  <a:srgbClr val="0000CC"/>
                </a:solidFill>
                <a:ea typeface="ＭＳ Ｐゴシック" pitchFamily="34" charset="-128"/>
              </a:rPr>
              <a:t> (Programmering, </a:t>
            </a:r>
            <a:r>
              <a:rPr lang="da-DK" altLang="da-DK" sz="1600" kern="0" dirty="0" err="1" smtClean="0">
                <a:solidFill>
                  <a:srgbClr val="0000CC"/>
                </a:solidFill>
                <a:ea typeface="ＭＳ Ｐゴシック" pitchFamily="34" charset="-128"/>
              </a:rPr>
              <a:t>Calculus</a:t>
            </a:r>
            <a:r>
              <a:rPr lang="da-DK" altLang="da-DK" sz="1600" kern="0" dirty="0" smtClean="0">
                <a:solidFill>
                  <a:srgbClr val="0000CC"/>
                </a:solidFill>
                <a:ea typeface="ＭＳ Ｐゴシック" pitchFamily="34" charset="-128"/>
              </a:rPr>
              <a:t>,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Lærer </a:t>
            </a:r>
            <a:r>
              <a:rPr lang="da-DK" altLang="da-DK" sz="1600" kern="0" dirty="0" smtClean="0">
                <a:solidFill>
                  <a:srgbClr val="0000CC"/>
                </a:solidFill>
                <a:ea typeface="ＭＳ Ｐゴシック" pitchFamily="34" charset="-128"/>
              </a:rPr>
              <a:t>(Kurt Jensen,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Lokale</a:t>
            </a:r>
            <a:r>
              <a:rPr lang="da-DK" altLang="da-DK" sz="1600" kern="0" dirty="0" smtClean="0">
                <a:solidFill>
                  <a:srgbClr val="0000CC"/>
                </a:solidFill>
                <a:ea typeface="ＭＳ Ｐゴシック" pitchFamily="34" charset="-128"/>
              </a:rPr>
              <a:t> (Aud. E, Aud. F)</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Prøveform</a:t>
            </a:r>
            <a:r>
              <a:rPr lang="da-DK" altLang="da-DK" sz="1600" kern="0" dirty="0" smtClean="0">
                <a:solidFill>
                  <a:srgbClr val="0000CC"/>
                </a:solidFill>
                <a:ea typeface="ＭＳ Ｐゴシック" pitchFamily="34" charset="-128"/>
              </a:rPr>
              <a:t> (mundtlig, skriftlig, projekt,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Karakter </a:t>
            </a:r>
            <a:r>
              <a:rPr lang="da-DK" altLang="da-DK" sz="1600" kern="0" dirty="0" smtClean="0">
                <a:solidFill>
                  <a:srgbClr val="0000CC"/>
                </a:solidFill>
                <a:ea typeface="ＭＳ Ｐゴシック" pitchFamily="34" charset="-128"/>
              </a:rPr>
              <a:t>(bestået, udeblevet, 7, ...)</a:t>
            </a:r>
          </a:p>
        </p:txBody>
      </p:sp>
      <p:sp>
        <p:nvSpPr>
          <p:cNvPr id="41" name="Text Box 11"/>
          <p:cNvSpPr txBox="1">
            <a:spLocks noChangeArrowheads="1"/>
          </p:cNvSpPr>
          <p:nvPr/>
        </p:nvSpPr>
        <p:spPr bwMode="auto">
          <a:xfrm>
            <a:off x="4391714" y="6155790"/>
            <a:ext cx="1320496"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Klasser (begreber)</a:t>
            </a:r>
          </a:p>
        </p:txBody>
      </p:sp>
      <p:sp>
        <p:nvSpPr>
          <p:cNvPr id="42" name="Line 12"/>
          <p:cNvSpPr>
            <a:spLocks noChangeShapeType="1"/>
          </p:cNvSpPr>
          <p:nvPr/>
        </p:nvSpPr>
        <p:spPr bwMode="auto">
          <a:xfrm flipV="1">
            <a:off x="4860032" y="5801555"/>
            <a:ext cx="0" cy="35505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sp>
        <p:nvSpPr>
          <p:cNvPr id="43" name="Text Box 11"/>
          <p:cNvSpPr txBox="1">
            <a:spLocks noChangeArrowheads="1"/>
          </p:cNvSpPr>
          <p:nvPr/>
        </p:nvSpPr>
        <p:spPr bwMode="auto">
          <a:xfrm>
            <a:off x="5796136" y="6143138"/>
            <a:ext cx="2304256"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Objekter</a:t>
            </a:r>
            <a:br>
              <a:rPr lang="da-DK" altLang="da-DK" sz="1400" b="1" dirty="0" smtClean="0">
                <a:solidFill>
                  <a:srgbClr val="0000FF"/>
                </a:solidFill>
              </a:rPr>
            </a:br>
            <a:r>
              <a:rPr lang="da-DK" altLang="da-DK" sz="1400" b="1" dirty="0" smtClean="0">
                <a:solidFill>
                  <a:srgbClr val="0000FF"/>
                </a:solidFill>
              </a:rPr>
              <a:t>(instanser af begreber)</a:t>
            </a:r>
          </a:p>
        </p:txBody>
      </p:sp>
      <p:sp>
        <p:nvSpPr>
          <p:cNvPr id="44" name="Line 12"/>
          <p:cNvSpPr>
            <a:spLocks noChangeShapeType="1"/>
          </p:cNvSpPr>
          <p:nvPr/>
        </p:nvSpPr>
        <p:spPr bwMode="auto">
          <a:xfrm flipV="1">
            <a:off x="6228184" y="5800734"/>
            <a:ext cx="0" cy="35505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sp>
        <p:nvSpPr>
          <p:cNvPr id="46" name="Text Box 101"/>
          <p:cNvSpPr txBox="1">
            <a:spLocks noChangeArrowheads="1"/>
          </p:cNvSpPr>
          <p:nvPr/>
        </p:nvSpPr>
        <p:spPr bwMode="auto">
          <a:xfrm>
            <a:off x="840639" y="5013176"/>
            <a:ext cx="1558860"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STRUKTUR</a:t>
            </a:r>
          </a:p>
          <a:p>
            <a:r>
              <a:rPr lang="da-DK" altLang="da-DK" dirty="0"/>
              <a:t>(statisk)</a:t>
            </a:r>
          </a:p>
        </p:txBody>
      </p:sp>
    </p:spTree>
    <p:extLst>
      <p:ext uri="{BB962C8B-B14F-4D97-AF65-F5344CB8AC3E}">
        <p14:creationId xmlns:p14="http://schemas.microsoft.com/office/powerpoint/2010/main" val="137720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2" grpId="0" animBg="1"/>
      <p:bldP spid="43" grpId="0"/>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215549" y="2132856"/>
            <a:ext cx="7416824" cy="4605790"/>
          </a:xfrm>
          <a:prstGeom prst="rect">
            <a:avLst/>
          </a:prstGeom>
        </p:spPr>
      </p:pic>
      <p:sp>
        <p:nvSpPr>
          <p:cNvPr id="51202" name="Rectangle 2"/>
          <p:cNvSpPr>
            <a:spLocks noGrp="1" noChangeArrowheads="1"/>
          </p:cNvSpPr>
          <p:nvPr>
            <p:ph type="title" sz="quarter"/>
          </p:nvPr>
        </p:nvSpPr>
        <p:spPr>
          <a:xfrm>
            <a:off x="468559" y="260350"/>
            <a:ext cx="8351913" cy="682625"/>
          </a:xfrm>
        </p:spPr>
        <p:txBody>
          <a:bodyPr/>
          <a:lstStyle/>
          <a:p>
            <a:pPr eaLnBrk="1" hangingPunct="1"/>
            <a:r>
              <a:rPr lang="da-DK" altLang="da-DK" sz="3200" noProof="0" dirty="0" smtClean="0">
                <a:ea typeface="ＭＳ Ｐゴシック" pitchFamily="34" charset="-128"/>
              </a:rPr>
              <a:t>Klassediagram for Sudoku løseren</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26</a:t>
            </a:fld>
            <a:endParaRPr lang="da-DK" altLang="da-DK" dirty="0"/>
          </a:p>
        </p:txBody>
      </p:sp>
      <p:sp>
        <p:nvSpPr>
          <p:cNvPr id="45" name="Rectangle 44"/>
          <p:cNvSpPr/>
          <p:nvPr/>
        </p:nvSpPr>
        <p:spPr>
          <a:xfrm rot="21165640">
            <a:off x="6057934" y="3573653"/>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smtClean="0">
                <a:ln w="11430"/>
                <a:solidFill>
                  <a:srgbClr val="CC0000"/>
                </a:solidFill>
                <a:effectLst>
                  <a:outerShdw blurRad="50800" dist="39000" dir="5460000" algn="tl">
                    <a:srgbClr val="000000">
                      <a:alpha val="38000"/>
                    </a:srgbClr>
                  </a:outerShdw>
                </a:effectLst>
              </a:rPr>
              <a:t>Pause</a:t>
            </a:r>
            <a:endParaRPr lang="en-US" sz="3600" b="1" dirty="0">
              <a:ln w="11430"/>
              <a:solidFill>
                <a:srgbClr val="CC0000"/>
              </a:solidFill>
              <a:effectLst>
                <a:outerShdw blurRad="50800" dist="39000" dir="5460000" algn="tl">
                  <a:srgbClr val="000000">
                    <a:alpha val="38000"/>
                  </a:srgbClr>
                </a:outerShdw>
              </a:effectLst>
            </a:endParaRPr>
          </a:p>
        </p:txBody>
      </p:sp>
      <p:sp>
        <p:nvSpPr>
          <p:cNvPr id="41" name="Text Box 11"/>
          <p:cNvSpPr txBox="1">
            <a:spLocks noChangeArrowheads="1"/>
          </p:cNvSpPr>
          <p:nvPr/>
        </p:nvSpPr>
        <p:spPr bwMode="auto">
          <a:xfrm>
            <a:off x="4676422" y="2874426"/>
            <a:ext cx="119513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Algoritmen</a:t>
            </a:r>
          </a:p>
        </p:txBody>
      </p:sp>
      <p:sp>
        <p:nvSpPr>
          <p:cNvPr id="47" name="Text Box 11"/>
          <p:cNvSpPr txBox="1">
            <a:spLocks noChangeArrowheads="1"/>
          </p:cNvSpPr>
          <p:nvPr/>
        </p:nvSpPr>
        <p:spPr bwMode="auto">
          <a:xfrm>
            <a:off x="2244569" y="4180002"/>
            <a:ext cx="1347244"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Håndtering af 9x9 </a:t>
            </a:r>
            <a:r>
              <a:rPr lang="da-DK" altLang="da-DK" sz="1400" b="1" dirty="0" err="1" smtClean="0">
                <a:solidFill>
                  <a:srgbClr val="0000FF"/>
                </a:solidFill>
              </a:rPr>
              <a:t>grid</a:t>
            </a:r>
            <a:endParaRPr lang="da-DK" altLang="da-DK" sz="1400" b="1" dirty="0" smtClean="0">
              <a:solidFill>
                <a:srgbClr val="0000FF"/>
              </a:solidFill>
            </a:endParaRPr>
          </a:p>
        </p:txBody>
      </p:sp>
      <p:sp>
        <p:nvSpPr>
          <p:cNvPr id="48" name="Text Box 11"/>
          <p:cNvSpPr txBox="1">
            <a:spLocks noChangeArrowheads="1"/>
          </p:cNvSpPr>
          <p:nvPr/>
        </p:nvSpPr>
        <p:spPr bwMode="auto">
          <a:xfrm>
            <a:off x="2079645" y="5762191"/>
            <a:ext cx="1522539"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Håndtering af et enkelt felt</a:t>
            </a:r>
          </a:p>
        </p:txBody>
      </p:sp>
      <p:sp>
        <p:nvSpPr>
          <p:cNvPr id="49" name="Text Box 11"/>
          <p:cNvSpPr txBox="1">
            <a:spLocks noChangeArrowheads="1"/>
          </p:cNvSpPr>
          <p:nvPr/>
        </p:nvSpPr>
        <p:spPr bwMode="auto">
          <a:xfrm>
            <a:off x="2090949" y="2766704"/>
            <a:ext cx="1606769"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Indlæsning af opgave fra fil</a:t>
            </a:r>
          </a:p>
        </p:txBody>
      </p:sp>
      <p:sp>
        <p:nvSpPr>
          <p:cNvPr id="50" name="Text Box 11"/>
          <p:cNvSpPr txBox="1">
            <a:spLocks noChangeArrowheads="1"/>
          </p:cNvSpPr>
          <p:nvPr/>
        </p:nvSpPr>
        <p:spPr bwMode="auto">
          <a:xfrm>
            <a:off x="6513099" y="5756650"/>
            <a:ext cx="1531651"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Interaktion med brugeren</a:t>
            </a:r>
          </a:p>
        </p:txBody>
      </p:sp>
      <p:sp>
        <p:nvSpPr>
          <p:cNvPr id="52" name="Content Placeholder 2"/>
          <p:cNvSpPr txBox="1">
            <a:spLocks/>
          </p:cNvSpPr>
          <p:nvPr/>
        </p:nvSpPr>
        <p:spPr bwMode="auto">
          <a:xfrm>
            <a:off x="637611" y="1095007"/>
            <a:ext cx="6166637" cy="1109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Kopieret fra BlueJ</a:t>
            </a:r>
            <a:endParaRPr lang="da-DK" altLang="da-DK" sz="2000" kern="0" dirty="0"/>
          </a:p>
          <a:p>
            <a:pPr lvl="1" eaLnBrk="1" hangingPunct="1">
              <a:defRPr/>
            </a:pPr>
            <a:r>
              <a:rPr lang="da-DK" altLang="da-DK" sz="1800" dirty="0" smtClean="0">
                <a:ea typeface="ＭＳ Ｐゴシック" pitchFamily="34" charset="-128"/>
              </a:rPr>
              <a:t>Fem forskellige klasser med hvert deres formål</a:t>
            </a:r>
          </a:p>
          <a:p>
            <a:pPr lvl="1" eaLnBrk="1" hangingPunct="1">
              <a:defRPr/>
            </a:pPr>
            <a:r>
              <a:rPr lang="da-DK" altLang="da-DK" sz="1800" dirty="0" smtClean="0">
                <a:ea typeface="ＭＳ Ｐゴシック" pitchFamily="34" charset="-128"/>
              </a:rPr>
              <a:t>I BlueJ er pilene stiplede</a:t>
            </a:r>
            <a:endParaRPr lang="da-DK" altLang="da-DK" sz="1800" dirty="0">
              <a:ea typeface="ＭＳ Ｐゴシック" pitchFamily="34" charset="-128"/>
            </a:endParaRPr>
          </a:p>
        </p:txBody>
      </p:sp>
      <p:sp>
        <p:nvSpPr>
          <p:cNvPr id="12" name="Text Box 7"/>
          <p:cNvSpPr txBox="1">
            <a:spLocks noChangeArrowheads="1"/>
          </p:cNvSpPr>
          <p:nvPr/>
        </p:nvSpPr>
        <p:spPr bwMode="auto">
          <a:xfrm>
            <a:off x="55160" y="3638208"/>
            <a:ext cx="2044149" cy="1569660"/>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allFilled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printGrid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currentField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advanceToNextField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a:p>
            <a:pPr>
              <a:defRPr/>
            </a:pPr>
            <a:r>
              <a:rPr lang="da-DK" sz="1200" b="1" dirty="0" err="1" smtClean="0">
                <a:solidFill>
                  <a:srgbClr val="008000"/>
                </a:solidFill>
                <a:latin typeface="Courier New" charset="0"/>
                <a:ea typeface="ＭＳ Ｐゴシック" charset="0"/>
              </a:rPr>
              <a:t>promising</a:t>
            </a:r>
            <a:r>
              <a:rPr lang="da-DK" sz="1200" b="1" dirty="0" smtClean="0">
                <a:solidFill>
                  <a:srgbClr val="008000"/>
                </a:solidFill>
                <a:latin typeface="Courier New" charset="0"/>
                <a:ea typeface="ＭＳ Ｐゴシック" charset="0"/>
              </a:rPr>
              <a:t>(c</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setFieldValue</a:t>
            </a:r>
            <a:r>
              <a:rPr lang="da-DK" sz="1200" b="1" dirty="0" smtClean="0">
                <a:solidFill>
                  <a:srgbClr val="008000"/>
                </a:solidFill>
                <a:latin typeface="Courier New" charset="0"/>
                <a:ea typeface="ＭＳ Ｐゴシック" charset="0"/>
              </a:rPr>
              <a:t>(c</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clearCurrentField</a:t>
            </a:r>
            <a:r>
              <a:rPr lang="da-DK" sz="1200" b="1" dirty="0">
                <a:solidFill>
                  <a:srgbClr val="008000"/>
                </a:solidFill>
                <a:latin typeface="Courier New" charset="0"/>
                <a:ea typeface="ＭＳ Ｐゴシック" charset="0"/>
              </a:rPr>
              <a:t>()</a:t>
            </a:r>
          </a:p>
          <a:p>
            <a:pPr>
              <a:defRPr/>
            </a:pPr>
            <a:r>
              <a:rPr lang="da-DK" sz="1200" b="1" dirty="0" err="1">
                <a:solidFill>
                  <a:srgbClr val="008000"/>
                </a:solidFill>
                <a:latin typeface="Courier New" charset="0"/>
                <a:ea typeface="ＭＳ Ｐゴシック" charset="0"/>
              </a:rPr>
              <a:t>setToField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
        <p:nvSpPr>
          <p:cNvPr id="13" name="Text Box 7"/>
          <p:cNvSpPr txBox="1">
            <a:spLocks noChangeArrowheads="1"/>
          </p:cNvSpPr>
          <p:nvPr/>
        </p:nvSpPr>
        <p:spPr bwMode="auto">
          <a:xfrm>
            <a:off x="6147212" y="2999648"/>
            <a:ext cx="928459"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tryAll</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
        <p:nvSpPr>
          <p:cNvPr id="14" name="Text Box 7"/>
          <p:cNvSpPr txBox="1">
            <a:spLocks noChangeArrowheads="1"/>
          </p:cNvSpPr>
          <p:nvPr/>
        </p:nvSpPr>
        <p:spPr bwMode="auto">
          <a:xfrm>
            <a:off x="6620405" y="6352401"/>
            <a:ext cx="649537"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smtClean="0">
                <a:solidFill>
                  <a:srgbClr val="008000"/>
                </a:solidFill>
                <a:latin typeface="Courier New" charset="0"/>
                <a:ea typeface="ＭＳ Ｐゴシック" charset="0"/>
              </a:rPr>
              <a:t>run()</a:t>
            </a:r>
            <a:endParaRPr lang="da-DK" sz="1200" b="1" dirty="0">
              <a:solidFill>
                <a:srgbClr val="008000"/>
              </a:solidFill>
              <a:latin typeface="Courier New" charset="0"/>
              <a:ea typeface="ＭＳ Ｐゴシック" charset="0"/>
            </a:endParaRPr>
          </a:p>
        </p:txBody>
      </p:sp>
      <p:sp>
        <p:nvSpPr>
          <p:cNvPr id="15" name="Text Box 7"/>
          <p:cNvSpPr txBox="1">
            <a:spLocks noChangeArrowheads="1"/>
          </p:cNvSpPr>
          <p:nvPr/>
        </p:nvSpPr>
        <p:spPr bwMode="auto">
          <a:xfrm>
            <a:off x="3349673" y="3374656"/>
            <a:ext cx="1114408"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readGrid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Tree>
    <p:extLst>
      <p:ext uri="{BB962C8B-B14F-4D97-AF65-F5344CB8AC3E}">
        <p14:creationId xmlns:p14="http://schemas.microsoft.com/office/powerpoint/2010/main" val="253044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1" grpId="0"/>
      <p:bldP spid="47" grpId="0"/>
      <p:bldP spid="48" grpId="0"/>
      <p:bldP spid="49" grpId="0"/>
      <p:bldP spid="50" grpId="0"/>
      <p:bldP spid="12" grpId="0" animBg="1"/>
      <p:bldP spid="13" grpId="0" animBg="1"/>
      <p:bldP spid="14"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68313" y="260350"/>
            <a:ext cx="8568183" cy="682625"/>
          </a:xfrm>
        </p:spPr>
        <p:txBody>
          <a:bodyPr/>
          <a:lstStyle/>
          <a:p>
            <a:pPr eaLnBrk="1" hangingPunct="1"/>
            <a:r>
              <a:rPr lang="da-DK" altLang="da-DK" sz="3200" dirty="0">
                <a:solidFill>
                  <a:srgbClr val="C00000"/>
                </a:solidFill>
                <a:cs typeface="Arial"/>
              </a:rPr>
              <a:t>●</a:t>
            </a:r>
            <a:r>
              <a:rPr lang="da-DK" altLang="da-DK" sz="3200" dirty="0">
                <a:cs typeface="Arial"/>
              </a:rPr>
              <a:t> </a:t>
            </a:r>
            <a:r>
              <a:rPr lang="da-DK" sz="3200" dirty="0"/>
              <a:t>Information om kurset</a:t>
            </a:r>
            <a:endParaRPr lang="da-DK" altLang="da-DK" sz="3200" noProof="0" dirty="0" smtClean="0">
              <a:ea typeface="ＭＳ Ｐゴシック" pitchFamily="34" charset="-128"/>
            </a:endParaRPr>
          </a:p>
        </p:txBody>
      </p:sp>
      <p:sp>
        <p:nvSpPr>
          <p:cNvPr id="136195" name="Rectangle 3"/>
          <p:cNvSpPr>
            <a:spLocks noGrp="1" noChangeArrowheads="1"/>
          </p:cNvSpPr>
          <p:nvPr>
            <p:ph type="body" idx="1"/>
          </p:nvPr>
        </p:nvSpPr>
        <p:spPr>
          <a:xfrm>
            <a:off x="467544" y="1052736"/>
            <a:ext cx="8640191" cy="3744416"/>
          </a:xfrm>
        </p:spPr>
        <p:txBody>
          <a:bodyPr>
            <a:normAutofit/>
          </a:bodyPr>
          <a:lstStyle/>
          <a:p>
            <a:pPr eaLnBrk="1" hangingPunct="1">
              <a:lnSpc>
                <a:spcPct val="90000"/>
              </a:lnSpc>
              <a:spcBef>
                <a:spcPts val="1800"/>
              </a:spcBef>
            </a:pPr>
            <a:r>
              <a:rPr lang="da-DK" altLang="da-DK" sz="2000" noProof="0" dirty="0" smtClean="0">
                <a:ea typeface="ＭＳ Ｐゴシック" pitchFamily="34" charset="-128"/>
              </a:rPr>
              <a:t>Objektorienteret programmering</a:t>
            </a:r>
          </a:p>
          <a:p>
            <a:pPr lvl="1" eaLnBrk="1" hangingPunct="1">
              <a:spcBef>
                <a:spcPts val="600"/>
              </a:spcBef>
            </a:pPr>
            <a:r>
              <a:rPr lang="da-DK" altLang="da-DK" sz="1800" noProof="0" dirty="0" smtClean="0">
                <a:ea typeface="ＭＳ Ｐゴシック" pitchFamily="34" charset="-128"/>
              </a:rPr>
              <a:t>Java er vores programmeringssprog</a:t>
            </a:r>
          </a:p>
          <a:p>
            <a:pPr lvl="1" eaLnBrk="1" hangingPunct="1">
              <a:spcBef>
                <a:spcPts val="600"/>
              </a:spcBef>
            </a:pPr>
            <a:r>
              <a:rPr lang="da-DK" altLang="da-DK" sz="1800" dirty="0" smtClean="0">
                <a:ea typeface="ＭＳ Ｐゴシック" pitchFamily="34" charset="-128"/>
              </a:rPr>
              <a:t>BlueJ er vores programmeringsomgivelser (editor)</a:t>
            </a:r>
          </a:p>
          <a:p>
            <a:pPr lvl="1" eaLnBrk="1" hangingPunct="1">
              <a:spcBef>
                <a:spcPts val="600"/>
              </a:spcBef>
            </a:pPr>
            <a:r>
              <a:rPr lang="da-DK" altLang="da-DK" sz="1800" noProof="0" dirty="0" smtClean="0">
                <a:ea typeface="ＭＳ Ｐゴシック" pitchFamily="34" charset="-128"/>
              </a:rPr>
              <a:t>Undervejs bruger vi kode produceret af andre</a:t>
            </a:r>
            <a:br>
              <a:rPr lang="da-DK" altLang="da-DK" sz="1800" noProof="0" dirty="0" smtClean="0">
                <a:ea typeface="ＭＳ Ｐゴシック" pitchFamily="34" charset="-128"/>
              </a:rPr>
            </a:br>
            <a:r>
              <a:rPr lang="da-DK" altLang="da-DK" sz="1800" noProof="0" dirty="0" smtClean="0">
                <a:ea typeface="ＭＳ Ｐゴシック" pitchFamily="34" charset="-128"/>
              </a:rPr>
              <a:t>(Javas klassebibliotek)</a:t>
            </a:r>
          </a:p>
          <a:p>
            <a:pPr eaLnBrk="1" hangingPunct="1">
              <a:lnSpc>
                <a:spcPct val="90000"/>
              </a:lnSpc>
              <a:spcBef>
                <a:spcPts val="2400"/>
              </a:spcBef>
            </a:pPr>
            <a:r>
              <a:rPr lang="da-DK" altLang="da-DK" sz="2000" noProof="0" dirty="0" smtClean="0">
                <a:ea typeface="ＭＳ Ｐゴシック" pitchFamily="34" charset="-128"/>
              </a:rPr>
              <a:t>Modeldrevet programmering</a:t>
            </a:r>
          </a:p>
          <a:p>
            <a:pPr lvl="1" eaLnBrk="1" hangingPunct="1">
              <a:spcBef>
                <a:spcPts val="600"/>
              </a:spcBef>
            </a:pPr>
            <a:r>
              <a:rPr lang="da-DK" altLang="da-DK" sz="1800" noProof="0" dirty="0" smtClean="0">
                <a:ea typeface="ＭＳ Ｐゴシック" pitchFamily="34" charset="-128"/>
              </a:rPr>
              <a:t>Programmeringsopgaver tager udgangspunkt i simple</a:t>
            </a:r>
            <a:br>
              <a:rPr lang="da-DK" altLang="da-DK" sz="1800" noProof="0" dirty="0" smtClean="0">
                <a:ea typeface="ＭＳ Ｐゴシック" pitchFamily="34" charset="-128"/>
              </a:rPr>
            </a:br>
            <a:r>
              <a:rPr lang="da-DK" altLang="da-DK" sz="1800" noProof="0" dirty="0" smtClean="0">
                <a:ea typeface="ＭＳ Ｐゴシック" pitchFamily="34" charset="-128"/>
              </a:rPr>
              <a:t>objektorienterede modeller (primært klassediagrammer)</a:t>
            </a:r>
          </a:p>
          <a:p>
            <a:pPr lvl="1" eaLnBrk="1" hangingPunct="1">
              <a:spcBef>
                <a:spcPts val="600"/>
              </a:spcBef>
            </a:pPr>
            <a:r>
              <a:rPr lang="da-DK" altLang="da-DK" sz="1800" noProof="0" dirty="0" smtClean="0">
                <a:ea typeface="ＭＳ Ｐゴシック" pitchFamily="34" charset="-128"/>
              </a:rPr>
              <a:t>UML diagrammerne er vores specifikationssprog</a:t>
            </a:r>
          </a:p>
          <a:p>
            <a:pPr lvl="1" eaLnBrk="1" hangingPunct="1">
              <a:spcBef>
                <a:spcPts val="600"/>
              </a:spcBef>
            </a:pPr>
            <a:r>
              <a:rPr lang="da-DK" altLang="da-DK" sz="1800" spc="-30" noProof="0" dirty="0" smtClean="0">
                <a:ea typeface="ＭＳ Ｐゴシック" pitchFamily="34" charset="-128"/>
              </a:rPr>
              <a:t>Java er vores implementationssprog</a:t>
            </a:r>
          </a:p>
        </p:txBody>
      </p:sp>
      <p:pic>
        <p:nvPicPr>
          <p:cNvPr id="8"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2276872"/>
            <a:ext cx="1218045" cy="982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8344" y="1340768"/>
            <a:ext cx="1152128" cy="1836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4880085"/>
            <a:ext cx="1368152" cy="1717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txBox="1">
            <a:spLocks/>
          </p:cNvSpPr>
          <p:nvPr/>
        </p:nvSpPr>
        <p:spPr bwMode="auto">
          <a:xfrm>
            <a:off x="2708259" y="6072596"/>
            <a:ext cx="1440408" cy="590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defRPr/>
            </a:pPr>
            <a:r>
              <a:rPr lang="da-DK" altLang="da-DK" sz="1400" dirty="0">
                <a:ea typeface="ＭＳ Ｐゴシック" pitchFamily="34" charset="-128"/>
              </a:rPr>
              <a:t>Blå skovskade</a:t>
            </a:r>
          </a:p>
          <a:p>
            <a:pPr marL="0" indent="0" eaLnBrk="1" hangingPunct="1">
              <a:buNone/>
              <a:defRPr/>
            </a:pPr>
            <a:r>
              <a:rPr lang="da-DK" altLang="da-DK" sz="1400" dirty="0" smtClean="0">
                <a:ea typeface="ＭＳ Ｐゴシック" pitchFamily="34" charset="-128"/>
              </a:rPr>
              <a:t>Blue </a:t>
            </a:r>
            <a:r>
              <a:rPr lang="da-DK" altLang="da-DK" sz="1400" dirty="0">
                <a:ea typeface="ＭＳ Ｐゴシック" pitchFamily="34" charset="-128"/>
              </a:rPr>
              <a:t>J</a:t>
            </a:r>
            <a:r>
              <a:rPr lang="da-DK" altLang="da-DK" sz="1400" dirty="0" smtClean="0">
                <a:ea typeface="ＭＳ Ｐゴシック" pitchFamily="34" charset="-128"/>
              </a:rPr>
              <a:t>ay</a:t>
            </a:r>
          </a:p>
        </p:txBody>
      </p:sp>
      <p:pic>
        <p:nvPicPr>
          <p:cNvPr id="5" name="Picture 4"/>
          <p:cNvPicPr>
            <a:picLocks noChangeAspect="1"/>
          </p:cNvPicPr>
          <p:nvPr/>
        </p:nvPicPr>
        <p:blipFill>
          <a:blip r:embed="rId6"/>
          <a:stretch>
            <a:fillRect/>
          </a:stretch>
        </p:blipFill>
        <p:spPr>
          <a:xfrm>
            <a:off x="4912192" y="4317722"/>
            <a:ext cx="1985542" cy="2083078"/>
          </a:xfrm>
          <a:prstGeom prst="rect">
            <a:avLst/>
          </a:prstGeom>
        </p:spPr>
      </p:pic>
      <p:pic>
        <p:nvPicPr>
          <p:cNvPr id="6" name="Picture 5"/>
          <p:cNvPicPr>
            <a:picLocks noChangeAspect="1"/>
          </p:cNvPicPr>
          <p:nvPr/>
        </p:nvPicPr>
        <p:blipFill>
          <a:blip r:embed="rId7"/>
          <a:stretch>
            <a:fillRect/>
          </a:stretch>
        </p:blipFill>
        <p:spPr>
          <a:xfrm>
            <a:off x="6704136" y="3970910"/>
            <a:ext cx="2332360" cy="2842466"/>
          </a:xfrm>
          <a:prstGeom prst="rect">
            <a:avLst/>
          </a:prstGeom>
        </p:spPr>
      </p:pic>
      <p:sp>
        <p:nvSpPr>
          <p:cNvPr id="2" name="Slide Number Placeholder 1"/>
          <p:cNvSpPr>
            <a:spLocks noGrp="1"/>
          </p:cNvSpPr>
          <p:nvPr>
            <p:ph type="sldNum" sz="quarter" idx="12"/>
          </p:nvPr>
        </p:nvSpPr>
        <p:spPr>
          <a:xfrm>
            <a:off x="8460432" y="6400800"/>
            <a:ext cx="683568" cy="457200"/>
          </a:xfrm>
        </p:spPr>
        <p:txBody>
          <a:bodyPr/>
          <a:lstStyle/>
          <a:p>
            <a:pPr algn="ctr"/>
            <a:fld id="{4BBFF0A3-FC4E-415E-BA83-286ABBC135C0}" type="slidenum">
              <a:rPr lang="da-DK" altLang="da-DK" smtClean="0"/>
              <a:pPr algn="ctr"/>
              <a:t>27</a:t>
            </a:fld>
            <a:endParaRPr lang="da-DK" altLang="da-DK" dirty="0"/>
          </a:p>
        </p:txBody>
      </p:sp>
    </p:spTree>
    <p:extLst>
      <p:ext uri="{BB962C8B-B14F-4D97-AF65-F5344CB8AC3E}">
        <p14:creationId xmlns:p14="http://schemas.microsoft.com/office/powerpoint/2010/main" val="5151243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Arial"/>
              </a:rPr>
              <a:t>Programmering</a:t>
            </a:r>
            <a:endParaRPr lang="da-DK" sz="3200" noProof="0" dirty="0">
              <a:cs typeface="+mj-cs"/>
            </a:endParaRPr>
          </a:p>
        </p:txBody>
      </p:sp>
      <p:sp>
        <p:nvSpPr>
          <p:cNvPr id="114694" name="Rectangle 6"/>
          <p:cNvSpPr>
            <a:spLocks noGrp="1" noChangeArrowheads="1"/>
          </p:cNvSpPr>
          <p:nvPr>
            <p:ph type="body" idx="1"/>
          </p:nvPr>
        </p:nvSpPr>
        <p:spPr>
          <a:xfrm>
            <a:off x="467544" y="1124744"/>
            <a:ext cx="8208144" cy="5544616"/>
          </a:xfrm>
        </p:spPr>
        <p:txBody>
          <a:bodyPr/>
          <a:lstStyle/>
          <a:p>
            <a:pPr marL="342900" lvl="1" indent="-342900" eaLnBrk="1" hangingPunct="1">
              <a:buChar char="•"/>
              <a:defRPr/>
            </a:pPr>
            <a:r>
              <a:rPr lang="da-DK" altLang="da-DK" b="1" noProof="0" dirty="0" smtClean="0">
                <a:solidFill>
                  <a:srgbClr val="A50021"/>
                </a:solidFill>
                <a:cs typeface="ＭＳ Ｐゴシック" charset="0"/>
              </a:rPr>
              <a:t>Simpel programmering til husbehov</a:t>
            </a:r>
            <a:endParaRPr lang="da-DK" altLang="da-DK" b="1" noProof="0" dirty="0">
              <a:solidFill>
                <a:srgbClr val="A50021"/>
              </a:solidFill>
              <a:cs typeface="ＭＳ Ｐゴシック" charset="0"/>
            </a:endParaRPr>
          </a:p>
          <a:p>
            <a:pPr lvl="1" eaLnBrk="1" hangingPunct="1">
              <a:spcBef>
                <a:spcPts val="600"/>
              </a:spcBef>
              <a:defRPr/>
            </a:pPr>
            <a:r>
              <a:rPr lang="da-DK" altLang="da-DK" sz="1800" noProof="0" dirty="0" smtClean="0"/>
              <a:t>I vil lære nogle grundliggende ting omkring programmering</a:t>
            </a:r>
          </a:p>
          <a:p>
            <a:pPr lvl="1" eaLnBrk="1" hangingPunct="1">
              <a:spcBef>
                <a:spcPts val="600"/>
              </a:spcBef>
              <a:defRPr/>
            </a:pPr>
            <a:r>
              <a:rPr lang="da-DK" altLang="da-DK" sz="1800" noProof="0" dirty="0" smtClean="0"/>
              <a:t>Efter kurset vil I kunne lave simple programmer og forstå de vigtigste principper bag programmering</a:t>
            </a:r>
          </a:p>
          <a:p>
            <a:pPr lvl="1" eaLnBrk="1" hangingPunct="1">
              <a:spcBef>
                <a:spcPts val="600"/>
              </a:spcBef>
              <a:defRPr/>
            </a:pPr>
            <a:r>
              <a:rPr lang="da-DK" altLang="da-DK" sz="1800" noProof="0" dirty="0" smtClean="0"/>
              <a:t>Men I bliver </a:t>
            </a:r>
            <a:r>
              <a:rPr lang="da-DK" altLang="da-DK" sz="1800" u="sng" noProof="0" dirty="0" smtClean="0"/>
              <a:t>ikke</a:t>
            </a:r>
            <a:r>
              <a:rPr lang="da-DK" altLang="da-DK" sz="1800" noProof="0" dirty="0" smtClean="0"/>
              <a:t> verdensmestre i at programmere på 4 måneder</a:t>
            </a:r>
          </a:p>
          <a:p>
            <a:pPr lvl="1" eaLnBrk="1" hangingPunct="1">
              <a:spcBef>
                <a:spcPts val="600"/>
              </a:spcBef>
              <a:defRPr/>
            </a:pPr>
            <a:r>
              <a:rPr lang="da-DK" altLang="ja-JP" sz="1800" noProof="0" dirty="0" smtClean="0"/>
              <a:t>Det kræver masser af træning – gennem flere år</a:t>
            </a:r>
            <a:endParaRPr lang="da-DK" altLang="da-DK" sz="1800" noProof="0" dirty="0" smtClean="0"/>
          </a:p>
          <a:p>
            <a:pPr eaLnBrk="1" hangingPunct="1">
              <a:spcBef>
                <a:spcPts val="1800"/>
              </a:spcBef>
              <a:defRPr/>
            </a:pPr>
            <a:r>
              <a:rPr lang="da-DK" altLang="da-DK" sz="2000" noProof="0" dirty="0" smtClean="0"/>
              <a:t>Programmering kræver masser af praktisk øvelse</a:t>
            </a:r>
          </a:p>
          <a:p>
            <a:pPr lvl="1" eaLnBrk="1" hangingPunct="1">
              <a:spcBef>
                <a:spcPts val="600"/>
              </a:spcBef>
              <a:defRPr/>
            </a:pPr>
            <a:r>
              <a:rPr lang="da-DK" altLang="da-DK" sz="1800" noProof="0" dirty="0" smtClean="0"/>
              <a:t>I lærer ikke at programmere ved at læse bøger eller se videoer</a:t>
            </a:r>
          </a:p>
          <a:p>
            <a:pPr lvl="1" eaLnBrk="1" hangingPunct="1">
              <a:spcBef>
                <a:spcPts val="600"/>
              </a:spcBef>
              <a:defRPr/>
            </a:pPr>
            <a:r>
              <a:rPr lang="da-DK" altLang="da-DK" sz="1800" noProof="0" dirty="0" smtClean="0"/>
              <a:t>I lærer det ved at </a:t>
            </a:r>
            <a:r>
              <a:rPr lang="da-DK" altLang="da-DK" sz="1800" b="1" noProof="0" dirty="0" smtClean="0">
                <a:solidFill>
                  <a:srgbClr val="008000"/>
                </a:solidFill>
              </a:rPr>
              <a:t>øve jer igen og igen</a:t>
            </a:r>
          </a:p>
          <a:p>
            <a:pPr lvl="1" eaLnBrk="1" hangingPunct="1">
              <a:spcBef>
                <a:spcPts val="600"/>
              </a:spcBef>
              <a:defRPr/>
            </a:pPr>
            <a:r>
              <a:rPr lang="da-DK" altLang="da-DK" sz="1800" noProof="0" dirty="0"/>
              <a:t>Der er masser af basale </a:t>
            </a:r>
            <a:r>
              <a:rPr lang="da-DK" altLang="da-DK" sz="1800" noProof="0" dirty="0" smtClean="0"/>
              <a:t>ting, </a:t>
            </a:r>
            <a:r>
              <a:rPr lang="da-DK" altLang="da-DK" sz="1800" noProof="0" dirty="0"/>
              <a:t>som skal sidde på </a:t>
            </a:r>
            <a:r>
              <a:rPr lang="da-DK" altLang="da-DK" sz="1800" noProof="0" dirty="0" smtClean="0"/>
              <a:t>rygmarven, </a:t>
            </a:r>
            <a:r>
              <a:rPr lang="da-DK" altLang="da-DK" sz="1800" noProof="0" dirty="0"/>
              <a:t>og som I skal kunne gøre i søvne</a:t>
            </a:r>
          </a:p>
          <a:p>
            <a:pPr lvl="1" eaLnBrk="1" hangingPunct="1">
              <a:spcBef>
                <a:spcPts val="600"/>
              </a:spcBef>
              <a:defRPr/>
            </a:pPr>
            <a:r>
              <a:rPr lang="da-DK" altLang="ja-JP" sz="1800" noProof="0" dirty="0" smtClean="0"/>
              <a:t>Kan sammenlignes </a:t>
            </a:r>
            <a:r>
              <a:rPr lang="da-DK" altLang="ja-JP" sz="1800" noProof="0" dirty="0"/>
              <a:t>med </a:t>
            </a:r>
            <a:r>
              <a:rPr lang="da-DK" altLang="ja-JP" sz="1800" b="1" noProof="0" dirty="0" smtClean="0">
                <a:solidFill>
                  <a:srgbClr val="008000"/>
                </a:solidFill>
              </a:rPr>
              <a:t>guitar / fodbold</a:t>
            </a:r>
            <a:r>
              <a:rPr lang="da-DK" altLang="ja-JP" sz="1800" noProof="0" dirty="0" smtClean="0"/>
              <a:t> – det bliver man ikke god til ved at læse om eller se på tv – man skal selv træne og træne</a:t>
            </a:r>
          </a:p>
          <a:p>
            <a:pPr lvl="1" eaLnBrk="1" hangingPunct="1">
              <a:spcBef>
                <a:spcPts val="600"/>
              </a:spcBef>
              <a:defRPr/>
            </a:pPr>
            <a:r>
              <a:rPr lang="da-DK" altLang="ja-JP" sz="1800" dirty="0" smtClean="0"/>
              <a:t>Derfor har dette kursus – som en studerende skrev i en evaluering – en </a:t>
            </a:r>
            <a:r>
              <a:rPr lang="da-DK" altLang="ja-JP" sz="1800" b="1" dirty="0" smtClean="0">
                <a:solidFill>
                  <a:srgbClr val="008000"/>
                </a:solidFill>
              </a:rPr>
              <a:t>"latterlig mængde"</a:t>
            </a:r>
            <a:r>
              <a:rPr lang="da-DK" altLang="ja-JP" sz="1800" dirty="0" smtClean="0"/>
              <a:t> obligatoriske programmeringsopgaver</a:t>
            </a:r>
            <a:endParaRPr lang="da-DK" altLang="ja-JP" sz="1800" noProof="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28</a:t>
            </a:fld>
            <a:endParaRPr lang="da-DK" altLang="da-DK" dirty="0"/>
          </a:p>
        </p:txBody>
      </p:sp>
    </p:spTree>
    <p:extLst>
      <p:ext uri="{BB962C8B-B14F-4D97-AF65-F5344CB8AC3E}">
        <p14:creationId xmlns:p14="http://schemas.microsoft.com/office/powerpoint/2010/main" val="1709677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6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defRPr/>
            </a:pPr>
            <a:r>
              <a:rPr lang="da-DK" altLang="da-DK" sz="3200" noProof="0" dirty="0" smtClean="0"/>
              <a:t>Læringsmål</a:t>
            </a:r>
          </a:p>
        </p:txBody>
      </p:sp>
      <p:sp>
        <p:nvSpPr>
          <p:cNvPr id="10244" name="Rectangle 3"/>
          <p:cNvSpPr>
            <a:spLocks noGrp="1" noChangeArrowheads="1"/>
          </p:cNvSpPr>
          <p:nvPr>
            <p:ph type="body" idx="1"/>
          </p:nvPr>
        </p:nvSpPr>
        <p:spPr>
          <a:xfrm>
            <a:off x="323528" y="1196752"/>
            <a:ext cx="8496944" cy="3672408"/>
          </a:xfrm>
          <a:noFill/>
        </p:spPr>
        <p:txBody>
          <a:bodyPr/>
          <a:lstStyle/>
          <a:p>
            <a:pPr eaLnBrk="1" hangingPunct="1">
              <a:defRPr/>
            </a:pPr>
            <a:r>
              <a:rPr lang="da-DK" altLang="da-DK" sz="2000" noProof="0" dirty="0" smtClean="0"/>
              <a:t>Efter kurset vil I have kendskab til principper og teknikker for systematisk konstruktion af programmer, og I vil kunne</a:t>
            </a:r>
          </a:p>
          <a:p>
            <a:pPr lvl="1" eaLnBrk="1" hangingPunct="1">
              <a:spcBef>
                <a:spcPts val="600"/>
              </a:spcBef>
              <a:defRPr/>
            </a:pPr>
            <a:r>
              <a:rPr lang="da-DK" altLang="da-DK" sz="1800" b="1" i="1" noProof="0" dirty="0" smtClean="0">
                <a:solidFill>
                  <a:srgbClr val="008000"/>
                </a:solidFill>
              </a:rPr>
              <a:t>anvende</a:t>
            </a:r>
            <a:r>
              <a:rPr lang="da-DK" altLang="da-DK" sz="1800" noProof="0" dirty="0" smtClean="0"/>
              <a:t> et almindeligt programmeringssprog</a:t>
            </a:r>
          </a:p>
          <a:p>
            <a:pPr lvl="1" eaLnBrk="1" hangingPunct="1">
              <a:spcBef>
                <a:spcPts val="600"/>
              </a:spcBef>
              <a:defRPr/>
            </a:pPr>
            <a:r>
              <a:rPr lang="da-DK" altLang="da-DK" sz="1800" b="1" i="1" dirty="0">
                <a:solidFill>
                  <a:srgbClr val="008000"/>
                </a:solidFill>
              </a:rPr>
              <a:t>udvikle</a:t>
            </a:r>
            <a:r>
              <a:rPr lang="da-DK" altLang="da-DK" sz="1800" dirty="0" smtClean="0"/>
              <a:t> velstrukturerede programmer og </a:t>
            </a:r>
            <a:r>
              <a:rPr lang="da-DK" altLang="da-DK" sz="1800" b="1" i="1" dirty="0" err="1">
                <a:solidFill>
                  <a:srgbClr val="008000"/>
                </a:solidFill>
              </a:rPr>
              <a:t>afteste</a:t>
            </a:r>
            <a:r>
              <a:rPr lang="da-DK" altLang="da-DK" sz="1800" b="1" i="1" dirty="0">
                <a:solidFill>
                  <a:srgbClr val="008000"/>
                </a:solidFill>
              </a:rPr>
              <a:t>/</a:t>
            </a:r>
            <a:r>
              <a:rPr lang="da-DK" altLang="da-DK" sz="1800" b="1" i="1" dirty="0" err="1">
                <a:solidFill>
                  <a:srgbClr val="008000"/>
                </a:solidFill>
              </a:rPr>
              <a:t>debugge</a:t>
            </a:r>
            <a:r>
              <a:rPr lang="da-DK" altLang="da-DK" sz="1800" dirty="0" smtClean="0"/>
              <a:t> disse</a:t>
            </a:r>
            <a:endParaRPr lang="da-DK" altLang="da-DK" sz="1800" noProof="0" dirty="0" smtClean="0"/>
          </a:p>
          <a:p>
            <a:pPr lvl="1" eaLnBrk="1" hangingPunct="1">
              <a:spcBef>
                <a:spcPts val="600"/>
              </a:spcBef>
              <a:defRPr/>
            </a:pPr>
            <a:r>
              <a:rPr lang="da-DK" altLang="da-DK" sz="1800" b="1" i="1" dirty="0">
                <a:solidFill>
                  <a:srgbClr val="008000"/>
                </a:solidFill>
              </a:rPr>
              <a:t>forklare</a:t>
            </a:r>
            <a:r>
              <a:rPr lang="da-DK" altLang="da-DK" sz="1800" noProof="0" dirty="0" smtClean="0"/>
              <a:t> arkitekturen af programmer</a:t>
            </a:r>
            <a:r>
              <a:rPr lang="da-DK" sz="1800" dirty="0"/>
              <a:t>, herunder nedarvning, abstrakte klasser og interfaces</a:t>
            </a:r>
            <a:endParaRPr lang="da-DK" altLang="da-DK" sz="1800" noProof="0" dirty="0" smtClean="0"/>
          </a:p>
          <a:p>
            <a:pPr lvl="1" eaLnBrk="1" hangingPunct="1">
              <a:spcBef>
                <a:spcPts val="600"/>
              </a:spcBef>
              <a:defRPr/>
            </a:pPr>
            <a:r>
              <a:rPr lang="da-DK" altLang="da-DK" sz="1800" b="1" i="1" dirty="0">
                <a:solidFill>
                  <a:srgbClr val="008000"/>
                </a:solidFill>
              </a:rPr>
              <a:t>forklare</a:t>
            </a:r>
            <a:r>
              <a:rPr lang="da-DK" altLang="da-DK" sz="1800" noProof="0" dirty="0" smtClean="0"/>
              <a:t> simple specifikationsmodeller og </a:t>
            </a:r>
            <a:r>
              <a:rPr lang="da-DK" altLang="da-DK" sz="1800" b="1" i="1" dirty="0">
                <a:solidFill>
                  <a:srgbClr val="008000"/>
                </a:solidFill>
              </a:rPr>
              <a:t>realisere</a:t>
            </a:r>
            <a:r>
              <a:rPr lang="da-DK" altLang="da-DK" sz="1800" noProof="0" dirty="0" smtClean="0"/>
              <a:t> disse i programmer</a:t>
            </a:r>
          </a:p>
          <a:p>
            <a:pPr lvl="1" eaLnBrk="1" hangingPunct="1">
              <a:spcBef>
                <a:spcPts val="600"/>
              </a:spcBef>
              <a:defRPr/>
            </a:pPr>
            <a:r>
              <a:rPr lang="da-DK" altLang="da-DK" sz="1800" b="1" i="1" dirty="0">
                <a:solidFill>
                  <a:srgbClr val="008000"/>
                </a:solidFill>
              </a:rPr>
              <a:t>anvende</a:t>
            </a:r>
            <a:r>
              <a:rPr lang="da-DK" altLang="da-DK" sz="1800" noProof="0" dirty="0" smtClean="0"/>
              <a:t> standardklasser ved realisering af programmer</a:t>
            </a:r>
          </a:p>
        </p:txBody>
      </p:sp>
      <p:sp>
        <p:nvSpPr>
          <p:cNvPr id="8" name="Slide Number Placeholder 7"/>
          <p:cNvSpPr>
            <a:spLocks noGrp="1"/>
          </p:cNvSpPr>
          <p:nvPr>
            <p:ph type="sldNum" sz="quarter" idx="12"/>
          </p:nvPr>
        </p:nvSpPr>
        <p:spPr/>
        <p:txBody>
          <a:bodyPr/>
          <a:lstStyle/>
          <a:p>
            <a:pPr>
              <a:defRPr/>
            </a:pPr>
            <a:fld id="{3A57ADD0-007F-4610-9D7D-5E5ADEAA50E0}" type="slidenum">
              <a:rPr lang="da-DK" altLang="da-DK" smtClean="0"/>
              <a:pPr>
                <a:defRPr/>
              </a:pPr>
              <a:t>29</a:t>
            </a:fld>
            <a:endParaRPr lang="da-DK" altLang="da-DK"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395536" y="333375"/>
            <a:ext cx="8712968" cy="609600"/>
          </a:xfrm>
        </p:spPr>
        <p:txBody>
          <a:bodyPr/>
          <a:lstStyle/>
          <a:p>
            <a:r>
              <a:rPr lang="da-DK" altLang="da-DK" sz="3200" dirty="0">
                <a:solidFill>
                  <a:srgbClr val="C00000"/>
                </a:solidFill>
                <a:cs typeface="Arial"/>
              </a:rPr>
              <a:t>●</a:t>
            </a:r>
            <a:r>
              <a:rPr lang="da-DK" altLang="da-DK" sz="3200" dirty="0">
                <a:cs typeface="Arial"/>
              </a:rPr>
              <a:t> </a:t>
            </a:r>
            <a:r>
              <a:rPr lang="da-DK" altLang="da-DK" sz="3200" dirty="0" smtClean="0">
                <a:cs typeface="Arial"/>
              </a:rPr>
              <a:t>Program til at løse </a:t>
            </a:r>
            <a:r>
              <a:rPr lang="da-DK" sz="3200" noProof="0" dirty="0" smtClean="0"/>
              <a:t>Sudoku opgaver</a:t>
            </a:r>
          </a:p>
        </p:txBody>
      </p:sp>
      <p:sp>
        <p:nvSpPr>
          <p:cNvPr id="110595" name="Rectangle 3"/>
          <p:cNvSpPr>
            <a:spLocks noGrp="1" noChangeArrowheads="1"/>
          </p:cNvSpPr>
          <p:nvPr>
            <p:ph type="body" idx="1"/>
          </p:nvPr>
        </p:nvSpPr>
        <p:spPr>
          <a:xfrm>
            <a:off x="468313" y="1052513"/>
            <a:ext cx="8424167" cy="1800423"/>
          </a:xfrm>
        </p:spPr>
        <p:txBody>
          <a:bodyPr/>
          <a:lstStyle/>
          <a:p>
            <a:r>
              <a:rPr lang="da-DK" altLang="da-DK" sz="2000" dirty="0" smtClean="0"/>
              <a:t>Opgaven er at udfylde de manglende felter, således at, </a:t>
            </a:r>
            <a:endParaRPr lang="da-DK" altLang="da-DK" sz="2000" noProof="0" dirty="0" smtClean="0"/>
          </a:p>
          <a:p>
            <a:pPr lvl="1"/>
            <a:r>
              <a:rPr lang="da-DK" altLang="da-DK" sz="1800" noProof="0" dirty="0" smtClean="0"/>
              <a:t>hver af de 9 rækker</a:t>
            </a:r>
          </a:p>
          <a:p>
            <a:pPr lvl="1"/>
            <a:r>
              <a:rPr lang="da-DK" altLang="da-DK" sz="1800" dirty="0" smtClean="0"/>
              <a:t>hver af de 9 søjler</a:t>
            </a:r>
          </a:p>
          <a:p>
            <a:pPr lvl="1"/>
            <a:r>
              <a:rPr lang="da-DK" altLang="da-DK" sz="1800" noProof="0" dirty="0" smtClean="0"/>
              <a:t>hvert af de 9 kvadrater</a:t>
            </a:r>
          </a:p>
          <a:p>
            <a:pPr marL="0" lvl="1" indent="0">
              <a:buNone/>
            </a:pPr>
            <a:r>
              <a:rPr lang="da-DK" altLang="da-DK" b="1" dirty="0">
                <a:solidFill>
                  <a:srgbClr val="A50021"/>
                </a:solidFill>
                <a:cs typeface="ＭＳ Ｐゴシック" charset="0"/>
              </a:rPr>
              <a:t> </a:t>
            </a:r>
            <a:r>
              <a:rPr lang="da-DK" altLang="da-DK" b="1" dirty="0" smtClean="0">
                <a:solidFill>
                  <a:srgbClr val="A50021"/>
                </a:solidFill>
                <a:cs typeface="ＭＳ Ｐゴシック" charset="0"/>
              </a:rPr>
              <a:t>    indeholder </a:t>
            </a:r>
            <a:r>
              <a:rPr lang="da-DK" altLang="da-DK" b="1" dirty="0">
                <a:solidFill>
                  <a:srgbClr val="A50021"/>
                </a:solidFill>
                <a:cs typeface="ＭＳ Ｐゴシック" charset="0"/>
              </a:rPr>
              <a:t>hvert af </a:t>
            </a:r>
            <a:r>
              <a:rPr lang="da-DK" altLang="da-DK" b="1" dirty="0" smtClean="0">
                <a:solidFill>
                  <a:srgbClr val="A50021"/>
                </a:solidFill>
                <a:cs typeface="ＭＳ Ｐゴシック" charset="0"/>
              </a:rPr>
              <a:t>cifrene </a:t>
            </a:r>
            <a:r>
              <a:rPr lang="da-DK" altLang="da-DK" b="1" dirty="0">
                <a:solidFill>
                  <a:srgbClr val="A50021"/>
                </a:solidFill>
                <a:cs typeface="ＭＳ Ｐゴシック" charset="0"/>
              </a:rPr>
              <a:t>1-9 præcis én gang</a:t>
            </a:r>
          </a:p>
        </p:txBody>
      </p:sp>
      <p:sp>
        <p:nvSpPr>
          <p:cNvPr id="6" name="Slide Number Placeholder 5"/>
          <p:cNvSpPr>
            <a:spLocks noGrp="1"/>
          </p:cNvSpPr>
          <p:nvPr>
            <p:ph type="sldNum" sz="quarter" idx="12"/>
          </p:nvPr>
        </p:nvSpPr>
        <p:spPr/>
        <p:txBody>
          <a:bodyPr/>
          <a:lstStyle/>
          <a:p>
            <a:pPr>
              <a:defRPr/>
            </a:pPr>
            <a:fld id="{3A57ADD0-007F-4610-9D7D-5E5ADEAA50E0}" type="slidenum">
              <a:rPr lang="da-DK" altLang="da-DK" smtClean="0"/>
              <a:pPr>
                <a:defRPr/>
              </a:pPr>
              <a:t>3</a:t>
            </a:fld>
            <a:endParaRPr lang="da-DK" altLang="da-DK" dirty="0"/>
          </a:p>
        </p:txBody>
      </p:sp>
      <p:pic>
        <p:nvPicPr>
          <p:cNvPr id="11" name="Picture 2" descr="Screen Shot 2012-08-26 at 22.22.42.png"/>
          <p:cNvPicPr>
            <a:picLocks noChangeAspect="1"/>
          </p:cNvPicPr>
          <p:nvPr/>
        </p:nvPicPr>
        <p:blipFill rotWithShape="1">
          <a:blip r:embed="rId3">
            <a:extLst>
              <a:ext uri="{28A0092B-C50C-407E-A947-70E740481C1C}">
                <a14:useLocalDpi xmlns:a14="http://schemas.microsoft.com/office/drawing/2010/main" val="0"/>
              </a:ext>
            </a:extLst>
          </a:blip>
          <a:srcRect b="33852"/>
          <a:stretch/>
        </p:blipFill>
        <p:spPr bwMode="auto">
          <a:xfrm>
            <a:off x="799725" y="3356992"/>
            <a:ext cx="7228659"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bwMode="auto">
          <a:xfrm>
            <a:off x="5233988" y="4619624"/>
            <a:ext cx="2662237" cy="342901"/>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7" name="Rectangle 6"/>
          <p:cNvSpPr/>
          <p:nvPr/>
        </p:nvSpPr>
        <p:spPr bwMode="auto">
          <a:xfrm>
            <a:off x="6108526" y="3448051"/>
            <a:ext cx="339900" cy="2671762"/>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8" name="Rectangle 7"/>
          <p:cNvSpPr/>
          <p:nvPr/>
        </p:nvSpPr>
        <p:spPr bwMode="auto">
          <a:xfrm>
            <a:off x="6965776" y="3452813"/>
            <a:ext cx="939974" cy="933450"/>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9" name="Text Box 11"/>
          <p:cNvSpPr txBox="1">
            <a:spLocks noChangeArrowheads="1"/>
          </p:cNvSpPr>
          <p:nvPr/>
        </p:nvSpPr>
        <p:spPr bwMode="auto">
          <a:xfrm>
            <a:off x="971600" y="3138093"/>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t>Opgave</a:t>
            </a:r>
          </a:p>
        </p:txBody>
      </p:sp>
      <p:sp>
        <p:nvSpPr>
          <p:cNvPr id="10" name="Text Box 11"/>
          <p:cNvSpPr txBox="1">
            <a:spLocks noChangeArrowheads="1"/>
          </p:cNvSpPr>
          <p:nvPr/>
        </p:nvSpPr>
        <p:spPr bwMode="auto">
          <a:xfrm>
            <a:off x="5194933" y="3139564"/>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t>Løsning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auto">
          <a:xfrm>
            <a:off x="607309" y="1007855"/>
            <a:ext cx="8204619" cy="103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200"/>
              </a:spcBef>
              <a:buChar char="•"/>
            </a:pPr>
            <a:r>
              <a:rPr lang="da-DK" altLang="da-DK" b="1" dirty="0" smtClean="0">
                <a:solidFill>
                  <a:srgbClr val="A50021"/>
                </a:solidFill>
              </a:rPr>
              <a:t>Stor </a:t>
            </a:r>
            <a:r>
              <a:rPr lang="da-DK" altLang="da-DK" b="1" dirty="0">
                <a:solidFill>
                  <a:srgbClr val="A50021"/>
                </a:solidFill>
              </a:rPr>
              <a:t>spredning med hensyn til </a:t>
            </a:r>
            <a:r>
              <a:rPr lang="da-DK" altLang="da-DK" b="1" dirty="0" smtClean="0">
                <a:solidFill>
                  <a:srgbClr val="A50021"/>
                </a:solidFill>
              </a:rPr>
              <a:t>programmeringserfaring</a:t>
            </a:r>
          </a:p>
          <a:p>
            <a:pPr marL="728663" lvl="1" indent="-271463">
              <a:spcBef>
                <a:spcPts val="300"/>
              </a:spcBef>
            </a:pPr>
            <a:r>
              <a:rPr lang="da-DK" altLang="da-DK" sz="1800" dirty="0"/>
              <a:t>For datalogi er det godt halvdelen, der har ingen </a:t>
            </a:r>
            <a:r>
              <a:rPr lang="da-DK" altLang="da-DK" sz="1800" dirty="0" smtClean="0"/>
              <a:t>eller lille </a:t>
            </a:r>
            <a:r>
              <a:rPr lang="da-DK" altLang="da-DK" sz="1800" dirty="0"/>
              <a:t>erfaring</a:t>
            </a:r>
          </a:p>
          <a:p>
            <a:pPr marL="728663" lvl="1" indent="-271463">
              <a:spcBef>
                <a:spcPts val="300"/>
              </a:spcBef>
            </a:pPr>
            <a:r>
              <a:rPr lang="da-DK" altLang="da-DK" sz="1800" dirty="0"/>
              <a:t>For it-produktudvikling er det tre </a:t>
            </a:r>
            <a:r>
              <a:rPr lang="da-DK" altLang="da-DK" sz="1800" dirty="0" smtClean="0"/>
              <a:t>fjerdedele</a:t>
            </a:r>
            <a:endParaRPr lang="da-DK" altLang="da-DK" sz="1800" dirty="0"/>
          </a:p>
        </p:txBody>
      </p:sp>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Programmeringserfaring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30</a:t>
            </a:fld>
            <a:endParaRPr lang="da-DK" altLang="da-DK" dirty="0"/>
          </a:p>
        </p:txBody>
      </p:sp>
      <p:pic>
        <p:nvPicPr>
          <p:cNvPr id="5" name="Picture 4"/>
          <p:cNvPicPr>
            <a:picLocks noChangeAspect="1"/>
          </p:cNvPicPr>
          <p:nvPr/>
        </p:nvPicPr>
        <p:blipFill>
          <a:blip r:embed="rId3"/>
          <a:stretch>
            <a:fillRect/>
          </a:stretch>
        </p:blipFill>
        <p:spPr>
          <a:xfrm>
            <a:off x="5067257" y="2389882"/>
            <a:ext cx="3193770" cy="3099966"/>
          </a:xfrm>
          <a:prstGeom prst="rect">
            <a:avLst/>
          </a:prstGeom>
        </p:spPr>
      </p:pic>
      <p:pic>
        <p:nvPicPr>
          <p:cNvPr id="6" name="Picture 5"/>
          <p:cNvPicPr>
            <a:picLocks noChangeAspect="1"/>
          </p:cNvPicPr>
          <p:nvPr/>
        </p:nvPicPr>
        <p:blipFill>
          <a:blip r:embed="rId4"/>
          <a:stretch>
            <a:fillRect/>
          </a:stretch>
        </p:blipFill>
        <p:spPr>
          <a:xfrm>
            <a:off x="683568" y="2327706"/>
            <a:ext cx="3420996" cy="3247126"/>
          </a:xfrm>
          <a:prstGeom prst="rect">
            <a:avLst/>
          </a:prstGeom>
        </p:spPr>
      </p:pic>
      <p:sp>
        <p:nvSpPr>
          <p:cNvPr id="10" name="Content Placeholder 2"/>
          <p:cNvSpPr txBox="1">
            <a:spLocks/>
          </p:cNvSpPr>
          <p:nvPr/>
        </p:nvSpPr>
        <p:spPr bwMode="auto">
          <a:xfrm>
            <a:off x="586314" y="5653913"/>
            <a:ext cx="8546403" cy="97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200"/>
              </a:spcBef>
              <a:buChar char="•"/>
            </a:pPr>
            <a:r>
              <a:rPr lang="da-DK" altLang="da-DK" b="1" spc="-80" dirty="0" smtClean="0">
                <a:solidFill>
                  <a:srgbClr val="A50021"/>
                </a:solidFill>
              </a:rPr>
              <a:t>Det </a:t>
            </a:r>
            <a:r>
              <a:rPr lang="da-DK" altLang="da-DK" b="1" spc="-80" dirty="0">
                <a:solidFill>
                  <a:srgbClr val="A50021"/>
                </a:solidFill>
              </a:rPr>
              <a:t>betyder, at nogle af jer </a:t>
            </a:r>
            <a:r>
              <a:rPr lang="da-DK" altLang="da-DK" b="1" spc="-80" dirty="0" smtClean="0">
                <a:solidFill>
                  <a:srgbClr val="A50021"/>
                </a:solidFill>
              </a:rPr>
              <a:t>vil synes, at det går lidt langsomt her i starten</a:t>
            </a:r>
            <a:endParaRPr lang="da-DK" altLang="da-DK" b="1" spc="-80" dirty="0">
              <a:solidFill>
                <a:srgbClr val="A50021"/>
              </a:solidFill>
            </a:endParaRPr>
          </a:p>
          <a:p>
            <a:pPr marL="728663" lvl="1" indent="-271463">
              <a:spcBef>
                <a:spcPts val="300"/>
              </a:spcBef>
            </a:pPr>
            <a:r>
              <a:rPr lang="da-DK" altLang="da-DK" sz="1800" dirty="0" smtClean="0"/>
              <a:t>Det er nødvendigt af hensyn til dem, der har ingen eller lille programmeringserfaring (mere end halvdelen af jer)</a:t>
            </a:r>
            <a:endParaRPr lang="da-DK" altLang="da-DK" sz="2000" dirty="0" smtClean="0"/>
          </a:p>
        </p:txBody>
      </p:sp>
      <p:sp>
        <p:nvSpPr>
          <p:cNvPr id="11" name="Rectangle 6"/>
          <p:cNvSpPr txBox="1">
            <a:spLocks noChangeArrowheads="1"/>
          </p:cNvSpPr>
          <p:nvPr/>
        </p:nvSpPr>
        <p:spPr bwMode="auto">
          <a:xfrm>
            <a:off x="1807396" y="2081343"/>
            <a:ext cx="1440160" cy="32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lvl="1" indent="0">
              <a:buFontTx/>
              <a:buNone/>
            </a:pPr>
            <a:r>
              <a:rPr lang="da-DK" sz="1800" b="1" kern="0" dirty="0" smtClean="0">
                <a:solidFill>
                  <a:srgbClr val="002060"/>
                </a:solidFill>
              </a:rPr>
              <a:t>Datalogi</a:t>
            </a:r>
          </a:p>
        </p:txBody>
      </p:sp>
      <p:sp>
        <p:nvSpPr>
          <p:cNvPr id="14" name="Rectangle 6"/>
          <p:cNvSpPr txBox="1">
            <a:spLocks noChangeArrowheads="1"/>
          </p:cNvSpPr>
          <p:nvPr/>
        </p:nvSpPr>
        <p:spPr bwMode="auto">
          <a:xfrm>
            <a:off x="5479804" y="2081343"/>
            <a:ext cx="3096344" cy="32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lvl="1" indent="0">
              <a:buFontTx/>
              <a:buNone/>
            </a:pPr>
            <a:r>
              <a:rPr lang="da-DK" sz="1800" b="1" kern="0" dirty="0" smtClean="0">
                <a:solidFill>
                  <a:srgbClr val="002060"/>
                </a:solidFill>
              </a:rPr>
              <a:t>IT-produktudvikling</a:t>
            </a:r>
          </a:p>
        </p:txBody>
      </p:sp>
    </p:spTree>
    <p:extLst>
      <p:ext uri="{BB962C8B-B14F-4D97-AF65-F5344CB8AC3E}">
        <p14:creationId xmlns:p14="http://schemas.microsoft.com/office/powerpoint/2010/main" val="38976153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defRPr/>
            </a:pPr>
            <a:r>
              <a:rPr lang="da-DK" altLang="da-DK" sz="3200" noProof="0" dirty="0" smtClean="0"/>
              <a:t>Eksamen</a:t>
            </a:r>
          </a:p>
        </p:txBody>
      </p:sp>
      <p:sp>
        <p:nvSpPr>
          <p:cNvPr id="10244" name="Rectangle 3"/>
          <p:cNvSpPr>
            <a:spLocks noGrp="1" noChangeArrowheads="1"/>
          </p:cNvSpPr>
          <p:nvPr>
            <p:ph type="body" idx="1"/>
          </p:nvPr>
        </p:nvSpPr>
        <p:spPr>
          <a:xfrm>
            <a:off x="323528" y="1052736"/>
            <a:ext cx="8712968" cy="5400600"/>
          </a:xfrm>
          <a:noFill/>
        </p:spPr>
        <p:txBody>
          <a:bodyPr/>
          <a:lstStyle/>
          <a:p>
            <a:pPr eaLnBrk="1" hangingPunct="1">
              <a:defRPr/>
            </a:pPr>
            <a:r>
              <a:rPr lang="da-DK" altLang="da-DK" sz="2000" noProof="0" dirty="0" smtClean="0"/>
              <a:t>15 minutters mundtlig prøv</a:t>
            </a:r>
            <a:r>
              <a:rPr lang="da-DK" altLang="da-DK" sz="2000" dirty="0"/>
              <a:t>e med </a:t>
            </a:r>
            <a:r>
              <a:rPr lang="da-DK" altLang="da-DK" sz="2000" dirty="0" smtClean="0"/>
              <a:t>ca. 15 minutters </a:t>
            </a:r>
            <a:r>
              <a:rPr lang="da-DK" altLang="da-DK" sz="2000" dirty="0" err="1" smtClean="0"/>
              <a:t>forber</a:t>
            </a:r>
            <a:r>
              <a:rPr lang="da-DK" altLang="da-DK" sz="2000" noProof="0" dirty="0" err="1" smtClean="0"/>
              <a:t>edelse</a:t>
            </a:r>
            <a:endParaRPr lang="da-DK" altLang="da-DK" sz="2000" noProof="0" dirty="0" smtClean="0"/>
          </a:p>
          <a:p>
            <a:pPr lvl="1" eaLnBrk="1" hangingPunct="1">
              <a:defRPr/>
            </a:pPr>
            <a:r>
              <a:rPr lang="da-DK" sz="1800" dirty="0" smtClean="0"/>
              <a:t>9 spørgsmål, der dækker kursets centrale emneområder</a:t>
            </a:r>
          </a:p>
          <a:p>
            <a:pPr lvl="1" eaLnBrk="1" hangingPunct="1">
              <a:defRPr/>
            </a:pPr>
            <a:r>
              <a:rPr lang="da-DK" sz="1800" dirty="0" smtClean="0"/>
              <a:t>Eksaminanden forventes </a:t>
            </a:r>
            <a:r>
              <a:rPr lang="da-DK" sz="1800" dirty="0"/>
              <a:t>at demonstrere</a:t>
            </a:r>
          </a:p>
          <a:p>
            <a:pPr lvl="2"/>
            <a:r>
              <a:rPr lang="da-DK" sz="1800" dirty="0"/>
              <a:t>Kendskab til de vigtigste begreber indenfor det trukne emneområde</a:t>
            </a:r>
            <a:endParaRPr lang="da-DK" sz="2800" dirty="0"/>
          </a:p>
          <a:p>
            <a:pPr lvl="2"/>
            <a:r>
              <a:rPr lang="da-DK" sz="1800" dirty="0"/>
              <a:t>Evne til </a:t>
            </a:r>
            <a:r>
              <a:rPr lang="da-DK" sz="1800" dirty="0" smtClean="0"/>
              <a:t>at </a:t>
            </a:r>
            <a:r>
              <a:rPr lang="da-DK" sz="1800" dirty="0"/>
              <a:t>programmere i Java ved at præsentere små velvalgte programstumper indenfor emneområdet</a:t>
            </a:r>
            <a:endParaRPr lang="da-DK" sz="2800" dirty="0"/>
          </a:p>
          <a:p>
            <a:pPr lvl="2"/>
            <a:r>
              <a:rPr lang="da-DK" sz="1800" dirty="0"/>
              <a:t>Evne til at svare på simple spørgsmål inden for emneområdet, herunder relatere kursets </a:t>
            </a:r>
            <a:r>
              <a:rPr lang="da-DK" sz="1800" dirty="0" smtClean="0"/>
              <a:t>afleveringsopgaver </a:t>
            </a:r>
            <a:r>
              <a:rPr lang="da-DK" sz="1800" dirty="0"/>
              <a:t>til emneområdet</a:t>
            </a:r>
            <a:endParaRPr lang="da-DK" sz="2800" dirty="0"/>
          </a:p>
          <a:p>
            <a:pPr marL="342900" lvl="1" indent="-342900" eaLnBrk="1" hangingPunct="1">
              <a:spcBef>
                <a:spcPts val="1200"/>
              </a:spcBef>
              <a:buChar char="•"/>
              <a:defRPr/>
            </a:pPr>
            <a:r>
              <a:rPr lang="da-DK" altLang="da-DK" b="1" dirty="0" smtClean="0">
                <a:solidFill>
                  <a:srgbClr val="A50021"/>
                </a:solidFill>
                <a:cs typeface="ＭＳ Ｐゴシック" charset="0"/>
              </a:rPr>
              <a:t>I slutningen af uge 7 er der en køreprøve</a:t>
            </a:r>
          </a:p>
          <a:p>
            <a:pPr lvl="1" eaLnBrk="1" hangingPunct="1">
              <a:defRPr/>
            </a:pPr>
            <a:r>
              <a:rPr lang="da-DK" altLang="da-DK" sz="1800" dirty="0" smtClean="0"/>
              <a:t>Praktisk prøve i programmering af 30 </a:t>
            </a:r>
            <a:r>
              <a:rPr lang="da-DK" altLang="da-DK" sz="1800" dirty="0"/>
              <a:t>minutters </a:t>
            </a:r>
            <a:r>
              <a:rPr lang="da-DK" altLang="da-DK" sz="1800" dirty="0" smtClean="0"/>
              <a:t>varighed</a:t>
            </a:r>
          </a:p>
          <a:p>
            <a:pPr marL="342900" lvl="1" indent="-342900" eaLnBrk="1" hangingPunct="1">
              <a:spcBef>
                <a:spcPts val="1200"/>
              </a:spcBef>
              <a:buChar char="•"/>
              <a:defRPr/>
            </a:pPr>
            <a:r>
              <a:rPr lang="da-DK" altLang="da-DK" b="1" dirty="0">
                <a:solidFill>
                  <a:srgbClr val="A50021"/>
                </a:solidFill>
                <a:cs typeface="ＭＳ Ｐゴシック" charset="0"/>
              </a:rPr>
              <a:t>I </a:t>
            </a:r>
            <a:r>
              <a:rPr lang="da-DK" altLang="da-DK" b="1" dirty="0" smtClean="0">
                <a:solidFill>
                  <a:srgbClr val="A50021"/>
                </a:solidFill>
                <a:cs typeface="ＭＳ Ｐゴシック" charset="0"/>
              </a:rPr>
              <a:t>kursets anden halvdel er der et gennemgående projekt</a:t>
            </a:r>
            <a:endParaRPr lang="da-DK" altLang="da-DK" b="1" dirty="0">
              <a:solidFill>
                <a:srgbClr val="A50021"/>
              </a:solidFill>
              <a:cs typeface="ＭＳ Ｐゴシック" charset="0"/>
            </a:endParaRPr>
          </a:p>
          <a:p>
            <a:pPr lvl="1" eaLnBrk="1" hangingPunct="1">
              <a:defRPr/>
            </a:pPr>
            <a:r>
              <a:rPr lang="da-DK" altLang="da-DK" sz="1800" dirty="0" smtClean="0"/>
              <a:t>I skal konstruere et simpelt computerspil</a:t>
            </a:r>
          </a:p>
          <a:p>
            <a:pPr lvl="1" eaLnBrk="1" hangingPunct="1">
              <a:defRPr/>
            </a:pPr>
            <a:r>
              <a:rPr lang="da-DK" altLang="da-DK" sz="1800" dirty="0" smtClean="0"/>
              <a:t>Delaflevering hver uge (</a:t>
            </a:r>
            <a:r>
              <a:rPr lang="da-DK" altLang="da-DK" sz="1800" spc="-50" dirty="0" smtClean="0"/>
              <a:t>hvor I benytter de ting, der er gennemgået ugen før</a:t>
            </a:r>
            <a:r>
              <a:rPr lang="da-DK" altLang="da-DK" sz="1800" dirty="0" smtClean="0"/>
              <a:t>)</a:t>
            </a:r>
            <a:endParaRPr lang="da-DK" altLang="da-DK" dirty="0"/>
          </a:p>
          <a:p>
            <a:pPr marL="342900" lvl="1" indent="-342900" eaLnBrk="1" hangingPunct="1">
              <a:spcBef>
                <a:spcPts val="1200"/>
              </a:spcBef>
              <a:buChar char="•"/>
              <a:defRPr/>
            </a:pPr>
            <a:r>
              <a:rPr lang="da-DK" altLang="da-DK" b="1" spc="-60" dirty="0">
                <a:solidFill>
                  <a:srgbClr val="A50021"/>
                </a:solidFill>
                <a:cs typeface="ＭＳ Ｐゴシック" charset="0"/>
              </a:rPr>
              <a:t>Køreprøve og projekt </a:t>
            </a:r>
            <a:r>
              <a:rPr lang="da-DK" altLang="da-DK" b="1" spc="-60" dirty="0" smtClean="0">
                <a:solidFill>
                  <a:srgbClr val="A50021"/>
                </a:solidFill>
                <a:cs typeface="ＭＳ Ｐゴシック" charset="0"/>
              </a:rPr>
              <a:t>tæller </a:t>
            </a:r>
            <a:r>
              <a:rPr lang="da-DK" altLang="da-DK" b="1" spc="-60" dirty="0">
                <a:solidFill>
                  <a:srgbClr val="A50021"/>
                </a:solidFill>
                <a:cs typeface="ＭＳ Ｐゴシック" charset="0"/>
              </a:rPr>
              <a:t>med </a:t>
            </a:r>
            <a:r>
              <a:rPr lang="da-DK" altLang="da-DK" b="1" spc="-60" dirty="0" smtClean="0">
                <a:solidFill>
                  <a:srgbClr val="A50021"/>
                </a:solidFill>
                <a:cs typeface="ＭＳ Ｐゴシック" charset="0"/>
              </a:rPr>
              <a:t>ved fastlæggelsen af endelig karakter</a:t>
            </a:r>
          </a:p>
          <a:p>
            <a:pPr lvl="1" eaLnBrk="1" hangingPunct="1">
              <a:defRPr/>
            </a:pPr>
            <a:r>
              <a:rPr lang="da-DK" sz="1800" spc="-60" dirty="0"/>
              <a:t>Høje point kan trække en karakter op, mens lave point kan trække en karakter </a:t>
            </a:r>
            <a:r>
              <a:rPr lang="da-DK" sz="1800" spc="-60" dirty="0" smtClean="0"/>
              <a:t>ned</a:t>
            </a:r>
            <a:endParaRPr lang="da-DK" altLang="da-DK" sz="1600" spc="-60" dirty="0" smtClean="0"/>
          </a:p>
          <a:p>
            <a:pPr lvl="1"/>
            <a:r>
              <a:rPr lang="da-DK" sz="1800" spc="-60" dirty="0"/>
              <a:t>Uanset pointtal kan man dumpe, hvis den mundtlige præstation er uacceptabel</a:t>
            </a:r>
          </a:p>
        </p:txBody>
      </p:sp>
      <p:sp>
        <p:nvSpPr>
          <p:cNvPr id="8" name="Slide Number Placeholder 7"/>
          <p:cNvSpPr>
            <a:spLocks noGrp="1"/>
          </p:cNvSpPr>
          <p:nvPr>
            <p:ph type="sldNum" sz="quarter" idx="12"/>
          </p:nvPr>
        </p:nvSpPr>
        <p:spPr/>
        <p:txBody>
          <a:bodyPr/>
          <a:lstStyle/>
          <a:p>
            <a:pPr>
              <a:defRPr/>
            </a:pPr>
            <a:fld id="{3A57ADD0-007F-4610-9D7D-5E5ADEAA50E0}" type="slidenum">
              <a:rPr lang="da-DK" altLang="da-DK" smtClean="0"/>
              <a:pPr>
                <a:defRPr/>
              </a:pPr>
              <a:t>31</a:t>
            </a:fld>
            <a:endParaRPr lang="da-DK" altLang="da-DK" dirty="0"/>
          </a:p>
        </p:txBody>
      </p:sp>
    </p:spTree>
    <p:extLst>
      <p:ext uri="{BB962C8B-B14F-4D97-AF65-F5344CB8AC3E}">
        <p14:creationId xmlns:p14="http://schemas.microsoft.com/office/powerpoint/2010/main" val="242680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4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4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44">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4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Aktiviteter på kurset</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32</a:t>
            </a:fld>
            <a:endParaRPr lang="da-DK" altLang="da-DK" dirty="0"/>
          </a:p>
        </p:txBody>
      </p:sp>
      <p:sp>
        <p:nvSpPr>
          <p:cNvPr id="10" name="Rectangle 3"/>
          <p:cNvSpPr txBox="1">
            <a:spLocks noChangeArrowheads="1"/>
          </p:cNvSpPr>
          <p:nvPr/>
        </p:nvSpPr>
        <p:spPr bwMode="auto">
          <a:xfrm>
            <a:off x="440354" y="980728"/>
            <a:ext cx="8424936"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a:t>Hjemmearbejde</a:t>
            </a:r>
          </a:p>
          <a:p>
            <a:pPr lvl="1">
              <a:spcBef>
                <a:spcPts val="200"/>
              </a:spcBef>
            </a:pPr>
            <a:r>
              <a:rPr lang="da-DK" altLang="da-DK" dirty="0"/>
              <a:t>Læse kapitlerne i lærebogen</a:t>
            </a:r>
          </a:p>
          <a:p>
            <a:pPr lvl="2">
              <a:spcBef>
                <a:spcPts val="300"/>
              </a:spcBef>
            </a:pPr>
            <a:r>
              <a:rPr lang="da-DK" altLang="da-DK" sz="1800" dirty="0"/>
              <a:t>Herunder løse de </a:t>
            </a:r>
            <a:r>
              <a:rPr lang="da-DK" altLang="da-DK" sz="1800" b="1" dirty="0" smtClean="0">
                <a:solidFill>
                  <a:srgbClr val="008000"/>
                </a:solidFill>
              </a:rPr>
              <a:t>50-100 småopgaver</a:t>
            </a:r>
            <a:r>
              <a:rPr lang="da-DK" altLang="da-DK" sz="1800" dirty="0"/>
              <a:t>, der er i hvert </a:t>
            </a:r>
            <a:r>
              <a:rPr lang="da-DK" altLang="da-DK" sz="1800" dirty="0" smtClean="0"/>
              <a:t>kapitel</a:t>
            </a:r>
          </a:p>
          <a:p>
            <a:pPr lvl="2">
              <a:spcBef>
                <a:spcPts val="300"/>
              </a:spcBef>
            </a:pPr>
            <a:r>
              <a:rPr lang="da-DK" altLang="da-DK" sz="1800" dirty="0" smtClean="0"/>
              <a:t>Det er </a:t>
            </a:r>
            <a:r>
              <a:rPr lang="da-DK" altLang="da-DK" sz="1800" b="1" dirty="0" smtClean="0">
                <a:solidFill>
                  <a:srgbClr val="008000"/>
                </a:solidFill>
              </a:rPr>
              <a:t>vigtigt</a:t>
            </a:r>
            <a:r>
              <a:rPr lang="da-DK" altLang="da-DK" sz="1800" dirty="0" smtClean="0"/>
              <a:t>, at I løser opgaverne – I lærer kun at programmere ved at øve jer, og de fleste af opgaverne er små programmeringsopgaver</a:t>
            </a:r>
          </a:p>
          <a:p>
            <a:pPr lvl="1"/>
            <a:r>
              <a:rPr lang="da-DK" altLang="da-DK" dirty="0" smtClean="0"/>
              <a:t>Gennemse </a:t>
            </a:r>
            <a:r>
              <a:rPr lang="da-DK" altLang="da-DK" b="1" dirty="0" smtClean="0">
                <a:solidFill>
                  <a:srgbClr val="008000"/>
                </a:solidFill>
              </a:rPr>
              <a:t>videoerne</a:t>
            </a:r>
            <a:r>
              <a:rPr lang="da-DK" altLang="da-DK" dirty="0" smtClean="0"/>
              <a:t> </a:t>
            </a:r>
            <a:r>
              <a:rPr lang="da-DK" altLang="da-DK" dirty="0"/>
              <a:t>(ca. </a:t>
            </a:r>
            <a:r>
              <a:rPr lang="da-DK" altLang="da-DK" dirty="0" smtClean="0"/>
              <a:t>75 </a:t>
            </a:r>
            <a:r>
              <a:rPr lang="da-DK" altLang="da-DK" dirty="0"/>
              <a:t>i </a:t>
            </a:r>
            <a:r>
              <a:rPr lang="da-DK" altLang="da-DK" dirty="0" smtClean="0"/>
              <a:t>alt – af 5-10 minutters varighed)</a:t>
            </a:r>
            <a:endParaRPr lang="da-DK" altLang="da-DK" dirty="0"/>
          </a:p>
          <a:p>
            <a:pPr lvl="2">
              <a:spcBef>
                <a:spcPts val="300"/>
              </a:spcBef>
            </a:pPr>
            <a:r>
              <a:rPr lang="da-DK" altLang="da-DK" sz="1800" dirty="0"/>
              <a:t>Præsenterer vigtigt </a:t>
            </a:r>
            <a:r>
              <a:rPr lang="da-DK" altLang="da-DK" sz="1800" dirty="0" smtClean="0"/>
              <a:t>stof – integreret del af kurset </a:t>
            </a:r>
          </a:p>
          <a:p>
            <a:pPr lvl="2">
              <a:spcBef>
                <a:spcPts val="300"/>
              </a:spcBef>
            </a:pPr>
            <a:r>
              <a:rPr lang="da-DK" altLang="da-DK" sz="1800" dirty="0" smtClean="0"/>
              <a:t>Næsten alle videoer er eksempler på ”live programmering”</a:t>
            </a:r>
          </a:p>
          <a:p>
            <a:pPr lvl="2">
              <a:spcBef>
                <a:spcPts val="300"/>
              </a:spcBef>
            </a:pPr>
            <a:r>
              <a:rPr lang="da-DK" altLang="da-DK" sz="1800" spc="-40" dirty="0" smtClean="0"/>
              <a:t>I kan stoppe (for at tænke jer om) eller gentage afsnit (som er vanskelige)</a:t>
            </a:r>
            <a:endParaRPr lang="da-DK" altLang="da-DK" sz="1800" spc="-40" dirty="0"/>
          </a:p>
          <a:p>
            <a:pPr>
              <a:spcBef>
                <a:spcPts val="600"/>
              </a:spcBef>
            </a:pPr>
            <a:r>
              <a:rPr lang="da-DK" altLang="da-DK" sz="2000" dirty="0" smtClean="0"/>
              <a:t>Øvelser</a:t>
            </a:r>
            <a:endParaRPr lang="da-DK" altLang="da-DK" sz="2000" dirty="0"/>
          </a:p>
          <a:p>
            <a:pPr lvl="1">
              <a:spcBef>
                <a:spcPts val="200"/>
              </a:spcBef>
            </a:pPr>
            <a:r>
              <a:rPr lang="da-DK" altLang="da-DK" dirty="0"/>
              <a:t>Praktisk arbejde under vejledning af instruktor (ældre studerende)</a:t>
            </a:r>
          </a:p>
          <a:p>
            <a:pPr lvl="2">
              <a:spcBef>
                <a:spcPts val="300"/>
              </a:spcBef>
            </a:pPr>
            <a:r>
              <a:rPr lang="da-DK" altLang="da-DK" sz="1800" dirty="0" smtClean="0"/>
              <a:t>Man arbejder primært med de obligatoriske </a:t>
            </a:r>
            <a:r>
              <a:rPr lang="da-DK" altLang="da-DK" sz="1800" dirty="0"/>
              <a:t>afleveringsopgaver</a:t>
            </a:r>
          </a:p>
          <a:p>
            <a:pPr lvl="2">
              <a:spcBef>
                <a:spcPts val="300"/>
              </a:spcBef>
            </a:pPr>
            <a:r>
              <a:rPr lang="da-DK" altLang="da-DK" sz="1800" dirty="0" smtClean="0"/>
              <a:t>Også mulighed for at stille spørgsmål </a:t>
            </a:r>
            <a:r>
              <a:rPr lang="da-DK" altLang="da-DK" sz="1800" dirty="0"/>
              <a:t>til </a:t>
            </a:r>
            <a:r>
              <a:rPr lang="da-DK" altLang="da-DK" sz="1800" dirty="0" smtClean="0"/>
              <a:t>lærebog </a:t>
            </a:r>
            <a:r>
              <a:rPr lang="da-DK" altLang="da-DK" sz="1800" dirty="0"/>
              <a:t>og videonoter</a:t>
            </a:r>
          </a:p>
          <a:p>
            <a:pPr>
              <a:spcBef>
                <a:spcPts val="600"/>
              </a:spcBef>
            </a:pPr>
            <a:r>
              <a:rPr lang="da-DK" altLang="da-DK" sz="2000" dirty="0"/>
              <a:t>Forelæsninger</a:t>
            </a:r>
          </a:p>
          <a:p>
            <a:pPr lvl="1">
              <a:spcBef>
                <a:spcPts val="200"/>
              </a:spcBef>
            </a:pPr>
            <a:r>
              <a:rPr lang="da-DK" altLang="da-DK" dirty="0"/>
              <a:t>Giver overblik over begreber, principper </a:t>
            </a:r>
            <a:r>
              <a:rPr lang="da-DK" altLang="da-DK" dirty="0" smtClean="0"/>
              <a:t>og gennemgår </a:t>
            </a:r>
            <a:r>
              <a:rPr lang="da-DK" altLang="da-DK" dirty="0"/>
              <a:t>eksempler</a:t>
            </a:r>
          </a:p>
          <a:p>
            <a:pPr lvl="1">
              <a:spcBef>
                <a:spcPts val="300"/>
              </a:spcBef>
            </a:pPr>
            <a:r>
              <a:rPr lang="da-DK" altLang="da-DK" dirty="0"/>
              <a:t>Indeholder </a:t>
            </a:r>
            <a:r>
              <a:rPr lang="da-DK" altLang="da-DK" dirty="0" smtClean="0"/>
              <a:t>små quizzer</a:t>
            </a:r>
            <a:r>
              <a:rPr lang="da-DK" altLang="da-DK" dirty="0"/>
              <a:t>, hvor I </a:t>
            </a:r>
            <a:r>
              <a:rPr lang="da-DK" altLang="da-DK" dirty="0" smtClean="0"/>
              <a:t>deltager aktivt</a:t>
            </a:r>
          </a:p>
          <a:p>
            <a:pPr lvl="1">
              <a:spcBef>
                <a:spcPts val="300"/>
              </a:spcBef>
            </a:pPr>
            <a:r>
              <a:rPr lang="da-DK" altLang="da-DK" dirty="0" smtClean="0"/>
              <a:t>Optages </a:t>
            </a:r>
            <a:r>
              <a:rPr lang="da-DK" altLang="da-DK" dirty="0"/>
              <a:t>på video </a:t>
            </a:r>
            <a:r>
              <a:rPr lang="da-DK" altLang="da-DK" dirty="0" smtClean="0"/>
              <a:t>(forudsat at teknikken virker) og </a:t>
            </a:r>
            <a:r>
              <a:rPr lang="da-DK" altLang="da-DK" dirty="0"/>
              <a:t>er således </a:t>
            </a:r>
            <a:r>
              <a:rPr lang="da-DK" altLang="da-DK" dirty="0" smtClean="0"/>
              <a:t>tilgængelige, hvis der er ting man vil have genopfrisket</a:t>
            </a:r>
            <a:endParaRPr lang="da-DK" altLang="da-D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14" end="1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Forelæsninger</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33</a:t>
            </a:fld>
            <a:endParaRPr lang="da-DK" altLang="da-DK" dirty="0"/>
          </a:p>
        </p:txBody>
      </p:sp>
      <p:sp>
        <p:nvSpPr>
          <p:cNvPr id="10" name="Rectangle 3"/>
          <p:cNvSpPr txBox="1">
            <a:spLocks noChangeArrowheads="1"/>
          </p:cNvSpPr>
          <p:nvPr/>
        </p:nvSpPr>
        <p:spPr bwMode="auto">
          <a:xfrm>
            <a:off x="544790" y="1025352"/>
            <a:ext cx="8491706" cy="5427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smtClean="0"/>
              <a:t>Sprog</a:t>
            </a:r>
            <a:endParaRPr lang="da-DK" altLang="da-DK" sz="2000" dirty="0"/>
          </a:p>
          <a:p>
            <a:pPr lvl="1">
              <a:spcBef>
                <a:spcPts val="200"/>
              </a:spcBef>
            </a:pPr>
            <a:r>
              <a:rPr lang="da-DK" altLang="da-DK" dirty="0" smtClean="0"/>
              <a:t>Bachelorkurser på det Naturvidenskabelige Fakultet (Natural Sciences) undervises på dansk (med mindre forelæseren ikke er dansktalende)</a:t>
            </a:r>
          </a:p>
          <a:p>
            <a:pPr lvl="1">
              <a:spcBef>
                <a:spcPts val="200"/>
              </a:spcBef>
            </a:pPr>
            <a:r>
              <a:rPr lang="da-DK" altLang="da-DK" dirty="0" smtClean="0"/>
              <a:t>Derfor vil jeg tale dansk, og mine slides vil være på dansk</a:t>
            </a:r>
          </a:p>
          <a:p>
            <a:pPr lvl="1">
              <a:spcBef>
                <a:spcPts val="200"/>
              </a:spcBef>
            </a:pPr>
            <a:r>
              <a:rPr lang="da-DK" altLang="da-DK" dirty="0" smtClean="0"/>
              <a:t>Mange fagudtryk og mange navne fra programmerne er på engelsk</a:t>
            </a:r>
          </a:p>
          <a:p>
            <a:pPr lvl="1">
              <a:spcBef>
                <a:spcPts val="200"/>
              </a:spcBef>
            </a:pPr>
            <a:r>
              <a:rPr lang="da-DK" altLang="da-DK" dirty="0" smtClean="0"/>
              <a:t>Sproget bliver derfor en (lidt uskøn) blanding af dansk og engelsk</a:t>
            </a:r>
          </a:p>
          <a:p>
            <a:pPr lvl="1">
              <a:spcBef>
                <a:spcPts val="200"/>
              </a:spcBef>
            </a:pPr>
            <a:r>
              <a:rPr lang="da-DK" altLang="da-DK" dirty="0" smtClean="0"/>
              <a:t>Det bliver </a:t>
            </a:r>
            <a:r>
              <a:rPr lang="da-DK" altLang="da-DK" dirty="0"/>
              <a:t>I</a:t>
            </a:r>
            <a:r>
              <a:rPr lang="da-DK" altLang="da-DK" dirty="0" smtClean="0"/>
              <a:t> nødt til at leve med – det er typisk for vores fag</a:t>
            </a:r>
            <a:endParaRPr lang="da-DK" altLang="da-DK" dirty="0"/>
          </a:p>
          <a:p>
            <a:pPr>
              <a:spcBef>
                <a:spcPts val="1200"/>
              </a:spcBef>
            </a:pPr>
            <a:r>
              <a:rPr lang="da-DK" altLang="da-DK" sz="2000" dirty="0" smtClean="0"/>
              <a:t>Udbytte af forelæsningerne</a:t>
            </a:r>
            <a:endParaRPr lang="da-DK" altLang="da-DK" sz="2000" dirty="0"/>
          </a:p>
          <a:p>
            <a:pPr lvl="1">
              <a:spcBef>
                <a:spcPts val="200"/>
              </a:spcBef>
            </a:pPr>
            <a:r>
              <a:rPr lang="da-DK" altLang="da-DK" dirty="0" smtClean="0"/>
              <a:t>Hovedformålet med forelæsningerne er at give jer et overblik over begreber og principper samt gennemgå udvalgte eksempler</a:t>
            </a:r>
          </a:p>
          <a:p>
            <a:pPr lvl="1">
              <a:spcBef>
                <a:spcPts val="200"/>
              </a:spcBef>
            </a:pPr>
            <a:r>
              <a:rPr lang="da-DK" altLang="da-DK" dirty="0"/>
              <a:t>For de fleste af jer vil det herefter være lettere at læse </a:t>
            </a:r>
            <a:r>
              <a:rPr lang="da-DK" altLang="da-DK" dirty="0" smtClean="0"/>
              <a:t>lærebogen</a:t>
            </a:r>
          </a:p>
          <a:p>
            <a:pPr lvl="1">
              <a:spcBef>
                <a:spcPts val="200"/>
              </a:spcBef>
            </a:pPr>
            <a:r>
              <a:rPr lang="da-DK" altLang="da-DK" dirty="0" smtClean="0"/>
              <a:t>Nogle synes, at det er en fordel at læse i bogen før forelæsningerne</a:t>
            </a:r>
            <a:endParaRPr lang="da-DK" altLang="da-DK" dirty="0"/>
          </a:p>
          <a:p>
            <a:pPr lvl="1">
              <a:spcBef>
                <a:spcPts val="200"/>
              </a:spcBef>
            </a:pPr>
            <a:r>
              <a:rPr lang="da-DK" altLang="da-DK" dirty="0" smtClean="0"/>
              <a:t>Andre </a:t>
            </a:r>
            <a:r>
              <a:rPr lang="da-DK" altLang="da-DK" dirty="0" smtClean="0"/>
              <a:t>synes, at det er nemmere selv at gå i gang med lærebogen – uden at gå til forelæsningerne (eller nøjes at se dem på video)</a:t>
            </a:r>
          </a:p>
          <a:p>
            <a:pPr lvl="1">
              <a:spcBef>
                <a:spcPts val="200"/>
              </a:spcBef>
            </a:pPr>
            <a:r>
              <a:rPr lang="da-DK" altLang="da-DK" dirty="0" smtClean="0"/>
              <a:t>Gør det, der fungerer bedst for jer (men ikke det der er nemmest)</a:t>
            </a:r>
          </a:p>
          <a:p>
            <a:pPr marL="342900" lvl="1" indent="-342900">
              <a:spcBef>
                <a:spcPts val="1200"/>
              </a:spcBef>
              <a:buChar char="•"/>
            </a:pPr>
            <a:r>
              <a:rPr lang="da-DK" altLang="da-DK" sz="2000" b="1" dirty="0">
                <a:solidFill>
                  <a:srgbClr val="A50021"/>
                </a:solidFill>
                <a:cs typeface="ＭＳ Ｐゴシック" charset="0"/>
              </a:rPr>
              <a:t>Mine slides indeholder </a:t>
            </a:r>
            <a:r>
              <a:rPr lang="da-DK" altLang="da-DK" sz="2000" b="1" dirty="0" smtClean="0">
                <a:solidFill>
                  <a:srgbClr val="008000"/>
                </a:solidFill>
                <a:cs typeface="ＭＳ Ｐゴシック" charset="0"/>
              </a:rPr>
              <a:t>mange ting</a:t>
            </a:r>
            <a:r>
              <a:rPr lang="da-DK" altLang="da-DK" sz="2000" b="1" dirty="0" smtClean="0">
                <a:solidFill>
                  <a:srgbClr val="A50021"/>
                </a:solidFill>
                <a:cs typeface="ＭＳ Ｐゴシック" charset="0"/>
              </a:rPr>
              <a:t>, </a:t>
            </a:r>
            <a:r>
              <a:rPr lang="da-DK" altLang="da-DK" sz="2000" b="1" dirty="0">
                <a:solidFill>
                  <a:srgbClr val="A50021"/>
                </a:solidFill>
                <a:cs typeface="ＭＳ Ｐゴシック" charset="0"/>
              </a:rPr>
              <a:t>som ikke er med i lærebogen</a:t>
            </a:r>
          </a:p>
          <a:p>
            <a:pPr lvl="1">
              <a:spcBef>
                <a:spcPts val="200"/>
              </a:spcBef>
            </a:pPr>
            <a:r>
              <a:rPr lang="da-DK" altLang="da-DK" dirty="0" smtClean="0"/>
              <a:t>Det er ting som bruges i opgaverne og er del af eksamenspensummet</a:t>
            </a:r>
          </a:p>
          <a:p>
            <a:pPr lvl="1">
              <a:spcBef>
                <a:spcPts val="200"/>
              </a:spcBef>
            </a:pPr>
            <a:r>
              <a:rPr lang="da-DK" altLang="da-DK" dirty="0" smtClean="0"/>
              <a:t>Som et minimum skal I derfor gennemgå forelæsningsslidsene</a:t>
            </a:r>
          </a:p>
          <a:p>
            <a:pPr lvl="1"/>
            <a:endParaRPr lang="da-DK" altLang="da-DK" sz="1600" dirty="0"/>
          </a:p>
        </p:txBody>
      </p:sp>
      <p:sp>
        <p:nvSpPr>
          <p:cNvPr id="5" name="Rectangle 4"/>
          <p:cNvSpPr/>
          <p:nvPr/>
        </p:nvSpPr>
        <p:spPr>
          <a:xfrm rot="21165640">
            <a:off x="-15898" y="6149578"/>
            <a:ext cx="1121376" cy="523220"/>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2800" b="1" dirty="0" err="1" smtClean="0">
                <a:ln w="11430"/>
                <a:solidFill>
                  <a:srgbClr val="CC0000"/>
                </a:solidFill>
                <a:effectLst>
                  <a:outerShdw blurRad="50800" dist="39000" dir="5460000" algn="tl">
                    <a:srgbClr val="000000">
                      <a:alpha val="38000"/>
                    </a:srgbClr>
                  </a:outerShdw>
                </a:effectLst>
              </a:rPr>
              <a:t>Obs</a:t>
            </a:r>
            <a:r>
              <a:rPr lang="en-US" sz="2800" b="1" dirty="0" smtClean="0">
                <a:ln w="11430"/>
                <a:solidFill>
                  <a:srgbClr val="CC0000"/>
                </a:solidFill>
                <a:effectLst>
                  <a:outerShdw blurRad="50800" dist="39000" dir="5460000" algn="tl">
                    <a:srgbClr val="000000">
                      <a:alpha val="38000"/>
                    </a:srgbClr>
                  </a:outerShdw>
                </a:effectLst>
              </a:rPr>
              <a:t>!</a:t>
            </a:r>
            <a:endParaRPr lang="en-US" sz="28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90177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14" end="1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Afleveringsopgaver</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34</a:t>
            </a:fld>
            <a:endParaRPr lang="da-DK" altLang="da-DK" dirty="0"/>
          </a:p>
        </p:txBody>
      </p:sp>
      <p:sp>
        <p:nvSpPr>
          <p:cNvPr id="10" name="Rectangle 3"/>
          <p:cNvSpPr txBox="1">
            <a:spLocks noChangeArrowheads="1"/>
          </p:cNvSpPr>
          <p:nvPr/>
        </p:nvSpPr>
        <p:spPr bwMode="auto">
          <a:xfrm>
            <a:off x="487210" y="1019813"/>
            <a:ext cx="8419698" cy="5348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smtClean="0"/>
              <a:t>Programmering kræver masser af træning</a:t>
            </a:r>
            <a:endParaRPr lang="da-DK" altLang="da-DK" sz="2000" dirty="0"/>
          </a:p>
          <a:p>
            <a:pPr lvl="1">
              <a:spcBef>
                <a:spcPts val="200"/>
              </a:spcBef>
            </a:pPr>
            <a:r>
              <a:rPr lang="da-DK" altLang="da-DK" dirty="0" smtClean="0"/>
              <a:t>Derfor har kurset</a:t>
            </a:r>
          </a:p>
          <a:p>
            <a:pPr lvl="2">
              <a:spcBef>
                <a:spcPts val="200"/>
              </a:spcBef>
            </a:pPr>
            <a:r>
              <a:rPr lang="da-DK" altLang="da-DK" sz="1800" spc="-30" dirty="0" smtClean="0"/>
              <a:t>17 afleveringsopgaver og 5 quizzer i første halvdel</a:t>
            </a:r>
          </a:p>
          <a:p>
            <a:pPr lvl="2">
              <a:spcBef>
                <a:spcPts val="200"/>
              </a:spcBef>
            </a:pPr>
            <a:r>
              <a:rPr lang="da-DK" altLang="da-DK" sz="1800" dirty="0"/>
              <a:t>7</a:t>
            </a:r>
            <a:r>
              <a:rPr lang="da-DK" altLang="da-DK" sz="1800" dirty="0" smtClean="0"/>
              <a:t> afleveringsopgaver i anden halvdel</a:t>
            </a:r>
          </a:p>
          <a:p>
            <a:pPr lvl="1">
              <a:spcBef>
                <a:spcPts val="200"/>
              </a:spcBef>
            </a:pPr>
            <a:r>
              <a:rPr lang="da-DK" altLang="da-DK" spc="-50" dirty="0" smtClean="0"/>
              <a:t>De to ugentlige øvelsesgange bruges primært til at arbejde med disse opgaver</a:t>
            </a:r>
            <a:endParaRPr lang="da-DK" altLang="da-DK" spc="-50" dirty="0"/>
          </a:p>
          <a:p>
            <a:pPr lvl="1">
              <a:spcBef>
                <a:spcPts val="200"/>
              </a:spcBef>
            </a:pPr>
            <a:r>
              <a:rPr lang="da-DK" dirty="0"/>
              <a:t>De fleste af opgaverne før efterårsferien er </a:t>
            </a:r>
            <a:r>
              <a:rPr lang="da-DK" dirty="0" smtClean="0"/>
              <a:t>forholdsvis </a:t>
            </a:r>
            <a:r>
              <a:rPr lang="da-DK" dirty="0"/>
              <a:t>små og kan løse på 30-60 </a:t>
            </a:r>
            <a:r>
              <a:rPr lang="da-DK" dirty="0" smtClean="0"/>
              <a:t>minutter (under øvelserne)</a:t>
            </a:r>
            <a:endParaRPr lang="da-DK" dirty="0"/>
          </a:p>
          <a:p>
            <a:pPr lvl="1">
              <a:spcBef>
                <a:spcPts val="200"/>
              </a:spcBef>
            </a:pPr>
            <a:r>
              <a:rPr lang="da-DK" altLang="da-DK" dirty="0" smtClean="0"/>
              <a:t>Alle </a:t>
            </a:r>
            <a:r>
              <a:rPr lang="da-DK" altLang="da-DK" dirty="0"/>
              <a:t>afleveringsopgaver er obligatoriske og skal godkendes </a:t>
            </a:r>
            <a:r>
              <a:rPr lang="da-DK" altLang="da-DK" dirty="0" smtClean="0"/>
              <a:t>af jeres instruktor for </a:t>
            </a:r>
            <a:r>
              <a:rPr lang="da-DK" altLang="da-DK" dirty="0"/>
              <a:t>at </a:t>
            </a:r>
            <a:r>
              <a:rPr lang="da-DK" altLang="da-DK" dirty="0" smtClean="0"/>
              <a:t>I </a:t>
            </a:r>
            <a:r>
              <a:rPr lang="da-DK" altLang="da-DK" dirty="0"/>
              <a:t>kan </a:t>
            </a:r>
            <a:r>
              <a:rPr lang="da-DK" altLang="da-DK" dirty="0" smtClean="0"/>
              <a:t>gå </a:t>
            </a:r>
            <a:r>
              <a:rPr lang="da-DK" altLang="da-DK" dirty="0"/>
              <a:t>til køreprøven </a:t>
            </a:r>
            <a:r>
              <a:rPr lang="da-DK" altLang="da-DK" dirty="0" smtClean="0"/>
              <a:t>og </a:t>
            </a:r>
            <a:r>
              <a:rPr lang="da-DK" altLang="da-DK" dirty="0"/>
              <a:t>den </a:t>
            </a:r>
            <a:r>
              <a:rPr lang="da-DK" altLang="da-DK" dirty="0" smtClean="0"/>
              <a:t>mundtlige eksamen</a:t>
            </a:r>
          </a:p>
          <a:p>
            <a:pPr marL="342900" lvl="1" indent="-342900">
              <a:spcBef>
                <a:spcPts val="1200"/>
              </a:spcBef>
              <a:buChar char="•"/>
            </a:pPr>
            <a:r>
              <a:rPr lang="da-DK" sz="2000" b="1" dirty="0" smtClean="0">
                <a:solidFill>
                  <a:srgbClr val="A50021"/>
                </a:solidFill>
                <a:cs typeface="ＭＳ Ｐゴシック" charset="0"/>
              </a:rPr>
              <a:t>I </a:t>
            </a:r>
            <a:r>
              <a:rPr lang="da-DK" sz="2000" b="1" dirty="0">
                <a:solidFill>
                  <a:srgbClr val="A50021"/>
                </a:solidFill>
                <a:cs typeface="ＭＳ Ｐゴシック" charset="0"/>
              </a:rPr>
              <a:t>begyndelsen vil instruktorerne ofte kræve genaflevering af opgaver med forholdsvis små fejl</a:t>
            </a:r>
          </a:p>
          <a:p>
            <a:pPr lvl="1">
              <a:spcBef>
                <a:spcPts val="200"/>
              </a:spcBef>
            </a:pPr>
            <a:r>
              <a:rPr lang="da-DK" dirty="0" smtClean="0"/>
              <a:t>På </a:t>
            </a:r>
            <a:r>
              <a:rPr lang="da-DK" dirty="0"/>
              <a:t>den måde får </a:t>
            </a:r>
            <a:r>
              <a:rPr lang="da-DK" dirty="0" smtClean="0"/>
              <a:t>vi </a:t>
            </a:r>
            <a:r>
              <a:rPr lang="da-DK" dirty="0"/>
              <a:t>hurtigere udryddet de værste unoder i jeres </a:t>
            </a:r>
            <a:r>
              <a:rPr lang="da-DK" dirty="0" smtClean="0"/>
              <a:t>programmeringsstil</a:t>
            </a:r>
          </a:p>
          <a:p>
            <a:pPr lvl="1">
              <a:spcBef>
                <a:spcPts val="200"/>
              </a:spcBef>
            </a:pPr>
            <a:r>
              <a:rPr lang="da-DK" dirty="0" smtClean="0"/>
              <a:t>Genaflevering skal ske senest 1 uge efter den oprindelige afleveringsfrist</a:t>
            </a:r>
          </a:p>
          <a:p>
            <a:pPr lvl="1">
              <a:spcBef>
                <a:spcPts val="200"/>
              </a:spcBef>
            </a:pPr>
            <a:r>
              <a:rPr lang="da-DK" dirty="0" smtClean="0"/>
              <a:t>I </a:t>
            </a:r>
            <a:r>
              <a:rPr lang="da-DK" dirty="0"/>
              <a:t>kan normalt kun genaflevere fire gange i løbet af kursets første halvdel, </a:t>
            </a:r>
            <a:r>
              <a:rPr lang="da-DK" spc="-30" dirty="0"/>
              <a:t>så gør jer umage med at lave de enkelte afleveringer så gode som </a:t>
            </a:r>
            <a:r>
              <a:rPr lang="da-DK" spc="-30" dirty="0" smtClean="0"/>
              <a:t>muligt</a:t>
            </a:r>
            <a:endParaRPr lang="da-DK" altLang="da-DK" spc="-30" dirty="0" smtClean="0"/>
          </a:p>
        </p:txBody>
      </p:sp>
    </p:spTree>
    <p:extLst>
      <p:ext uri="{BB962C8B-B14F-4D97-AF65-F5344CB8AC3E}">
        <p14:creationId xmlns:p14="http://schemas.microsoft.com/office/powerpoint/2010/main" val="41222620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Afleveringsopgaver (fortsat)</a:t>
            </a:r>
          </a:p>
        </p:txBody>
      </p:sp>
      <p:sp>
        <p:nvSpPr>
          <p:cNvPr id="114694" name="Rectangle 6"/>
          <p:cNvSpPr>
            <a:spLocks noGrp="1" noChangeArrowheads="1"/>
          </p:cNvSpPr>
          <p:nvPr>
            <p:ph type="body" idx="1"/>
          </p:nvPr>
        </p:nvSpPr>
        <p:spPr>
          <a:xfrm>
            <a:off x="467544" y="1052736"/>
            <a:ext cx="8424936" cy="4896544"/>
          </a:xfrm>
        </p:spPr>
        <p:txBody>
          <a:bodyPr/>
          <a:lstStyle/>
          <a:p>
            <a:pPr marL="342900" lvl="1" indent="-342900">
              <a:spcBef>
                <a:spcPts val="1800"/>
              </a:spcBef>
              <a:buChar char="•"/>
            </a:pPr>
            <a:r>
              <a:rPr lang="da-DK" b="1" dirty="0">
                <a:solidFill>
                  <a:srgbClr val="A50021"/>
                </a:solidFill>
                <a:cs typeface="ＭＳ Ｐゴシック" charset="0"/>
              </a:rPr>
              <a:t>Deadline for alle afleveringsopgaver er mandag kl </a:t>
            </a:r>
            <a:r>
              <a:rPr lang="da-DK" b="1" dirty="0" smtClean="0">
                <a:solidFill>
                  <a:srgbClr val="A50021"/>
                </a:solidFill>
                <a:cs typeface="ＭＳ Ｐゴシック" charset="0"/>
              </a:rPr>
              <a:t>14.00 </a:t>
            </a:r>
            <a:endParaRPr lang="da-DK" b="1" dirty="0">
              <a:solidFill>
                <a:srgbClr val="A50021"/>
              </a:solidFill>
              <a:cs typeface="ＭＳ Ｐゴシック" charset="0"/>
            </a:endParaRPr>
          </a:p>
          <a:p>
            <a:pPr lvl="1">
              <a:spcBef>
                <a:spcPts val="400"/>
              </a:spcBef>
            </a:pPr>
            <a:r>
              <a:rPr lang="da-DK" dirty="0"/>
              <a:t>IT-holdene afleverer dog </a:t>
            </a:r>
            <a:r>
              <a:rPr lang="da-DK" dirty="0" smtClean="0"/>
              <a:t>allerede lørdag </a:t>
            </a:r>
            <a:r>
              <a:rPr lang="da-DK" dirty="0"/>
              <a:t>kl </a:t>
            </a:r>
            <a:r>
              <a:rPr lang="da-DK" dirty="0" smtClean="0"/>
              <a:t>22.00 </a:t>
            </a:r>
            <a:r>
              <a:rPr lang="da-DK" dirty="0"/>
              <a:t>(af hensyn til deres forelæsning mandag </a:t>
            </a:r>
            <a:r>
              <a:rPr lang="da-DK" dirty="0" smtClean="0"/>
              <a:t>formiddag) </a:t>
            </a:r>
            <a:endParaRPr lang="da-DK" dirty="0"/>
          </a:p>
          <a:p>
            <a:pPr marL="342900" lvl="1" indent="-342900">
              <a:spcBef>
                <a:spcPts val="1800"/>
              </a:spcBef>
              <a:buChar char="•"/>
            </a:pPr>
            <a:r>
              <a:rPr lang="da-DK" b="1" dirty="0" smtClean="0">
                <a:solidFill>
                  <a:srgbClr val="A50021"/>
                </a:solidFill>
                <a:cs typeface="ＭＳ Ｐゴシック" charset="0"/>
              </a:rPr>
              <a:t>Pas </a:t>
            </a:r>
            <a:r>
              <a:rPr lang="da-DK" b="1" dirty="0">
                <a:solidFill>
                  <a:srgbClr val="A50021"/>
                </a:solidFill>
                <a:cs typeface="ＭＳ Ｐゴシック" charset="0"/>
              </a:rPr>
              <a:t>på med, at I ikke kommer bagefter</a:t>
            </a:r>
          </a:p>
          <a:p>
            <a:pPr lvl="1"/>
            <a:r>
              <a:rPr lang="da-DK" sz="1800" dirty="0" smtClean="0"/>
              <a:t>Det kan </a:t>
            </a:r>
            <a:r>
              <a:rPr lang="da-DK" sz="1800" dirty="0" smtClean="0"/>
              <a:t>være meget </a:t>
            </a:r>
            <a:r>
              <a:rPr lang="da-DK" sz="1800" dirty="0" smtClean="0"/>
              <a:t>svært at indhente igen</a:t>
            </a:r>
          </a:p>
          <a:p>
            <a:pPr>
              <a:spcBef>
                <a:spcPts val="1800"/>
              </a:spcBef>
            </a:pPr>
            <a:r>
              <a:rPr lang="da-DK" sz="2000" dirty="0"/>
              <a:t>Sygdom og lignende</a:t>
            </a:r>
          </a:p>
          <a:p>
            <a:pPr lvl="1"/>
            <a:r>
              <a:rPr lang="da-DK" sz="1800" dirty="0" smtClean="0"/>
              <a:t>Hvis I bliver syg i længere tid (eller af andre grunde ikke kan passe</a:t>
            </a:r>
            <a:br>
              <a:rPr lang="da-DK" sz="1800" dirty="0" smtClean="0"/>
            </a:br>
            <a:r>
              <a:rPr lang="da-DK" sz="1800" dirty="0" smtClean="0"/>
              <a:t>jeres studier), bør I </a:t>
            </a:r>
            <a:r>
              <a:rPr lang="da-DK" sz="1800" b="1" dirty="0">
                <a:solidFill>
                  <a:srgbClr val="008000"/>
                </a:solidFill>
              </a:rPr>
              <a:t>hurtigst muligt ko</a:t>
            </a:r>
            <a:r>
              <a:rPr lang="da-DK" sz="1800" b="1" dirty="0" smtClean="0">
                <a:solidFill>
                  <a:srgbClr val="008000"/>
                </a:solidFill>
              </a:rPr>
              <a:t>ntakte mig</a:t>
            </a:r>
            <a:r>
              <a:rPr lang="da-DK" sz="1800" dirty="0" smtClean="0"/>
              <a:t>, så vi kan lave en plan for, hvordan I får indhentet det forsømte</a:t>
            </a:r>
          </a:p>
          <a:p>
            <a:pPr lvl="1"/>
            <a:r>
              <a:rPr lang="da-DK" sz="1800" dirty="0" smtClean="0"/>
              <a:t>Det kan f.eks. ske i løbet af efterårsferien, hvis I har mulighed for det</a:t>
            </a:r>
          </a:p>
          <a:p>
            <a:pPr marL="342900" lvl="1" indent="-342900">
              <a:spcBef>
                <a:spcPts val="1800"/>
              </a:spcBef>
              <a:buChar char="•"/>
            </a:pPr>
            <a:r>
              <a:rPr lang="da-DK" b="1" dirty="0" smtClean="0">
                <a:solidFill>
                  <a:srgbClr val="A50021"/>
                </a:solidFill>
                <a:cs typeface="ＭＳ Ｐゴシック" charset="0"/>
              </a:rPr>
              <a:t>Tilsvarende gælder selvfølgelig for de andre kurser, som I følger</a:t>
            </a:r>
          </a:p>
          <a:p>
            <a:pPr lvl="1"/>
            <a:r>
              <a:rPr lang="da-DK" sz="1800" dirty="0"/>
              <a:t>Der bør I også </a:t>
            </a:r>
            <a:r>
              <a:rPr lang="da-DK" sz="1800" dirty="0" smtClean="0"/>
              <a:t>kontakte </a:t>
            </a:r>
            <a:r>
              <a:rPr lang="da-DK" sz="1800" dirty="0"/>
              <a:t>jeres forelæsere, hvis I af en </a:t>
            </a:r>
            <a:r>
              <a:rPr lang="da-DK" sz="1800" dirty="0" smtClean="0"/>
              <a:t>eller </a:t>
            </a:r>
            <a:r>
              <a:rPr lang="da-DK" sz="1800" dirty="0"/>
              <a:t>anden grund </a:t>
            </a:r>
            <a:r>
              <a:rPr lang="da-DK" sz="1800" dirty="0" smtClean="0"/>
              <a:t>kommer bagud</a:t>
            </a:r>
          </a:p>
          <a:p>
            <a:pPr lvl="1"/>
            <a:endParaRPr lang="da-DK" sz="1800" dirty="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defRPr/>
            </a:pPr>
            <a:fld id="{3A57ADD0-007F-4610-9D7D-5E5ADEAA50E0}" type="slidenum">
              <a:rPr lang="da-DK" altLang="da-DK" smtClean="0"/>
              <a:pPr>
                <a:defRPr/>
              </a:pPr>
              <a:t>35</a:t>
            </a:fld>
            <a:endParaRPr lang="da-DK" altLang="da-DK" dirty="0"/>
          </a:p>
        </p:txBody>
      </p:sp>
    </p:spTree>
    <p:extLst>
      <p:ext uri="{BB962C8B-B14F-4D97-AF65-F5344CB8AC3E}">
        <p14:creationId xmlns:p14="http://schemas.microsoft.com/office/powerpoint/2010/main" val="245030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469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69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69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46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Par-programmering</a:t>
            </a:r>
          </a:p>
        </p:txBody>
      </p:sp>
      <p:sp>
        <p:nvSpPr>
          <p:cNvPr id="118787" name="Rectangle 3"/>
          <p:cNvSpPr>
            <a:spLocks noGrp="1" noChangeArrowheads="1"/>
          </p:cNvSpPr>
          <p:nvPr>
            <p:ph type="body" idx="1"/>
          </p:nvPr>
        </p:nvSpPr>
        <p:spPr>
          <a:xfrm>
            <a:off x="468313" y="1073268"/>
            <a:ext cx="7920111" cy="554483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da-DK" altLang="da-DK" sz="2000" dirty="0"/>
              <a:t>Ved øvelserne arbejdes i par (på 2 personer)</a:t>
            </a:r>
          </a:p>
          <a:p>
            <a:pPr lvl="1" eaLnBrk="1" hangingPunct="1">
              <a:spcBef>
                <a:spcPts val="600"/>
              </a:spcBef>
            </a:pPr>
            <a:r>
              <a:rPr lang="da-DK" altLang="da-DK" sz="1800" dirty="0"/>
              <a:t>Gælder også afleveringsopgaverne (bortset fra uge 5-6)</a:t>
            </a:r>
          </a:p>
          <a:p>
            <a:pPr lvl="1" eaLnBrk="1" hangingPunct="1">
              <a:spcBef>
                <a:spcPts val="600"/>
              </a:spcBef>
            </a:pPr>
            <a:r>
              <a:rPr lang="da-DK" altLang="da-DK" sz="1800" dirty="0"/>
              <a:t>I må også gerne lave hjemmearbejde og forberedelse i par (eller i jeres læsegrupper)</a:t>
            </a:r>
          </a:p>
          <a:p>
            <a:pPr marL="342900" lvl="1" indent="-342900" eaLnBrk="1" hangingPunct="1">
              <a:spcBef>
                <a:spcPts val="1200"/>
              </a:spcBef>
              <a:buChar char="•"/>
            </a:pPr>
            <a:r>
              <a:rPr lang="da-DK" altLang="da-DK" b="1" dirty="0">
                <a:solidFill>
                  <a:srgbClr val="A50021"/>
                </a:solidFill>
                <a:cs typeface="ＭＳ Ｐゴシック" charset="0"/>
              </a:rPr>
              <a:t>Hvorfor skal I arbejde i par?</a:t>
            </a:r>
          </a:p>
          <a:p>
            <a:pPr lvl="1" eaLnBrk="1" hangingPunct="1">
              <a:spcBef>
                <a:spcPts val="600"/>
              </a:spcBef>
            </a:pPr>
            <a:r>
              <a:rPr lang="da-DK" altLang="da-DK" sz="1800" dirty="0"/>
              <a:t>Ved at arbejde i par hjælper I hinanden, så I ikke så let går i stå på grund af småproblemer</a:t>
            </a:r>
          </a:p>
          <a:p>
            <a:pPr lvl="1" eaLnBrk="1" hangingPunct="1">
              <a:spcBef>
                <a:spcPts val="600"/>
              </a:spcBef>
            </a:pPr>
            <a:r>
              <a:rPr lang="da-DK" altLang="da-DK" sz="1800" dirty="0"/>
              <a:t>Det træner jer i at kunne arbejde sammen med andre, hvilket er en vigtig kompetence for programmører</a:t>
            </a:r>
          </a:p>
          <a:p>
            <a:pPr lvl="1" eaLnBrk="1" hangingPunct="1">
              <a:spcBef>
                <a:spcPts val="600"/>
              </a:spcBef>
            </a:pPr>
            <a:r>
              <a:rPr lang="da-DK" altLang="da-DK" sz="1800" dirty="0"/>
              <a:t>Derudover er det en praktisk foranstaltning, således at instruktorerne kan nå at komme rundt på hele </a:t>
            </a:r>
            <a:r>
              <a:rPr lang="da-DK" altLang="da-DK" sz="1800" dirty="0" smtClean="0"/>
              <a:t>holdet – idet de så </a:t>
            </a:r>
            <a:r>
              <a:rPr lang="da-DK" altLang="da-DK" sz="1800" dirty="0"/>
              <a:t>kun </a:t>
            </a:r>
            <a:r>
              <a:rPr lang="da-DK" altLang="da-DK" sz="1800" dirty="0" smtClean="0"/>
              <a:t>skal se </a:t>
            </a:r>
            <a:r>
              <a:rPr lang="da-DK" altLang="da-DK" sz="1800" dirty="0"/>
              <a:t>og kommentere 12 besvarelser i stedet for </a:t>
            </a:r>
            <a:r>
              <a:rPr lang="da-DK" altLang="da-DK" sz="1800" dirty="0" smtClean="0"/>
              <a:t>24</a:t>
            </a:r>
            <a:endParaRPr lang="da-DK" altLang="da-DK" sz="1800" dirty="0"/>
          </a:p>
          <a:p>
            <a:pPr marL="342900" lvl="1" indent="-342900" eaLnBrk="1" hangingPunct="1">
              <a:spcBef>
                <a:spcPts val="1200"/>
              </a:spcBef>
              <a:buChar char="•"/>
            </a:pPr>
            <a:r>
              <a:rPr lang="da-DK" altLang="da-DK" b="1" dirty="0">
                <a:solidFill>
                  <a:srgbClr val="A50021"/>
                </a:solidFill>
                <a:cs typeface="ＭＳ Ｐゴシック" charset="0"/>
              </a:rPr>
              <a:t>Par = 2 </a:t>
            </a:r>
            <a:r>
              <a:rPr lang="da-DK" altLang="da-DK" b="1" dirty="0" smtClean="0">
                <a:solidFill>
                  <a:srgbClr val="A50021"/>
                </a:solidFill>
                <a:cs typeface="ＭＳ Ｐゴシック" charset="0"/>
              </a:rPr>
              <a:t>personer</a:t>
            </a:r>
            <a:endParaRPr lang="da-DK" altLang="da-DK" b="1" dirty="0">
              <a:solidFill>
                <a:srgbClr val="A50021"/>
              </a:solidFill>
              <a:cs typeface="ＭＳ Ｐゴシック" charset="0"/>
            </a:endParaRPr>
          </a:p>
          <a:p>
            <a:pPr lvl="1" eaLnBrk="1" hangingPunct="1">
              <a:spcBef>
                <a:spcPts val="600"/>
              </a:spcBef>
            </a:pPr>
            <a:r>
              <a:rPr lang="da-DK" altLang="da-DK" sz="1800" dirty="0" smtClean="0"/>
              <a:t>1-mandsgrupper </a:t>
            </a:r>
            <a:r>
              <a:rPr lang="da-DK" altLang="da-DK" sz="1800" dirty="0"/>
              <a:t>tillades dog, hvis der er særlige </a:t>
            </a:r>
            <a:r>
              <a:rPr lang="da-DK" altLang="da-DK" sz="1800" dirty="0" smtClean="0"/>
              <a:t>forhold</a:t>
            </a:r>
            <a:br>
              <a:rPr lang="da-DK" altLang="da-DK" sz="1800" dirty="0" smtClean="0"/>
            </a:br>
            <a:r>
              <a:rPr lang="da-DK" altLang="da-DK" sz="1800" dirty="0" smtClean="0"/>
              <a:t>(eller et ulige antal deltagere på øvelsesholdet)</a:t>
            </a:r>
          </a:p>
          <a:p>
            <a:pPr lvl="1" eaLnBrk="1" hangingPunct="1">
              <a:spcBef>
                <a:spcPts val="600"/>
              </a:spcBef>
            </a:pPr>
            <a:r>
              <a:rPr lang="da-DK" altLang="da-DK" sz="1800" dirty="0" smtClean="0"/>
              <a:t>3-mandsgrupper tillades aldrig (så får man for lidt træning)</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36</a:t>
            </a:fld>
            <a:endParaRPr lang="da-DK" altLang="da-DK" dirty="0"/>
          </a:p>
        </p:txBody>
      </p:sp>
    </p:spTree>
    <p:extLst>
      <p:ext uri="{BB962C8B-B14F-4D97-AF65-F5344CB8AC3E}">
        <p14:creationId xmlns:p14="http://schemas.microsoft.com/office/powerpoint/2010/main" val="32405063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260350"/>
            <a:ext cx="8856983" cy="682625"/>
          </a:xfrm>
        </p:spPr>
        <p:txBody>
          <a:bodyPr/>
          <a:lstStyle/>
          <a:p>
            <a:pPr eaLnBrk="1" hangingPunct="1"/>
            <a:r>
              <a:rPr lang="da-DK" altLang="da-DK" sz="3200" noProof="0" dirty="0" smtClean="0">
                <a:ea typeface="ＭＳ Ｐゴシック" pitchFamily="34" charset="-128"/>
              </a:rPr>
              <a:t>Quizzer</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37</a:t>
            </a:fld>
            <a:endParaRPr lang="da-DK" altLang="da-DK" dirty="0"/>
          </a:p>
        </p:txBody>
      </p:sp>
      <p:sp>
        <p:nvSpPr>
          <p:cNvPr id="34" name="Rectangle 3"/>
          <p:cNvSpPr txBox="1">
            <a:spLocks noChangeArrowheads="1"/>
          </p:cNvSpPr>
          <p:nvPr/>
        </p:nvSpPr>
        <p:spPr bwMode="auto">
          <a:xfrm>
            <a:off x="395536" y="1124744"/>
            <a:ext cx="8496944"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buFont typeface="Arial" panose="020B0604020202020204" pitchFamily="34" charset="0"/>
              <a:buChar char="•"/>
            </a:pPr>
            <a:r>
              <a:rPr lang="da-DK" sz="2000" kern="0" dirty="0" smtClean="0"/>
              <a:t>I løbet af kursets første fem uger skal I løse fem små quizzer</a:t>
            </a:r>
          </a:p>
          <a:p>
            <a:pPr lvl="1">
              <a:spcBef>
                <a:spcPts val="600"/>
              </a:spcBef>
              <a:buFont typeface="Arial" panose="020B0604020202020204" pitchFamily="34" charset="0"/>
              <a:buChar char="–"/>
            </a:pPr>
            <a:r>
              <a:rPr lang="da-DK" sz="1800" dirty="0">
                <a:ea typeface="+mn-ea"/>
              </a:rPr>
              <a:t>Quizzerne afprøver, om I har forstået de begreber, som introduceres ved forelæsningerne og i lærebogen</a:t>
            </a:r>
          </a:p>
          <a:p>
            <a:pPr lvl="1">
              <a:spcBef>
                <a:spcPts val="600"/>
              </a:spcBef>
              <a:buFont typeface="Arial" panose="020B0604020202020204" pitchFamily="34" charset="0"/>
              <a:buChar char="–"/>
            </a:pPr>
            <a:r>
              <a:rPr lang="da-DK" sz="1800" dirty="0" smtClean="0">
                <a:ea typeface="+mn-ea"/>
              </a:rPr>
              <a:t>Hver </a:t>
            </a:r>
            <a:r>
              <a:rPr lang="da-DK" sz="1800" dirty="0">
                <a:ea typeface="+mn-ea"/>
              </a:rPr>
              <a:t>quiz </a:t>
            </a:r>
            <a:r>
              <a:rPr lang="da-DK" sz="1800" dirty="0" smtClean="0">
                <a:ea typeface="+mn-ea"/>
              </a:rPr>
              <a:t>består af </a:t>
            </a:r>
            <a:r>
              <a:rPr lang="da-DK" sz="1800" dirty="0">
                <a:ea typeface="+mn-ea"/>
              </a:rPr>
              <a:t>12-16 spørgsmål og kan klares på 20-30 minutter</a:t>
            </a:r>
          </a:p>
          <a:p>
            <a:pPr lvl="1">
              <a:spcBef>
                <a:spcPts val="600"/>
              </a:spcBef>
              <a:buFont typeface="Arial" panose="020B0604020202020204" pitchFamily="34" charset="0"/>
              <a:buChar char="–"/>
            </a:pPr>
            <a:r>
              <a:rPr lang="da-DK" sz="1800" dirty="0" smtClean="0">
                <a:ea typeface="+mn-ea"/>
              </a:rPr>
              <a:t>Quizzerne er </a:t>
            </a:r>
            <a:r>
              <a:rPr lang="da-DK" sz="1800" b="1" dirty="0" smtClean="0">
                <a:solidFill>
                  <a:srgbClr val="008000"/>
                </a:solidFill>
                <a:ea typeface="+mn-ea"/>
              </a:rPr>
              <a:t>interaktive</a:t>
            </a:r>
            <a:r>
              <a:rPr lang="da-DK" sz="1800" dirty="0" smtClean="0">
                <a:ea typeface="+mn-ea"/>
              </a:rPr>
              <a:t>. Så snart I har svaret på et spørgsmål, får I at vide om svaret er rigtigt eller forkert – og i sidstnævnte tilfælde ofte et vink til, hvad der skal rettes, for at svaret bliver rigtigt</a:t>
            </a:r>
          </a:p>
          <a:p>
            <a:pPr lvl="1">
              <a:spcBef>
                <a:spcPts val="600"/>
              </a:spcBef>
              <a:buFont typeface="Arial" panose="020B0604020202020204" pitchFamily="34" charset="0"/>
              <a:buChar char="–"/>
            </a:pPr>
            <a:r>
              <a:rPr lang="da-DK" sz="1800" dirty="0" smtClean="0">
                <a:ea typeface="+mn-ea"/>
              </a:rPr>
              <a:t>Quizzerne løses </a:t>
            </a:r>
            <a:r>
              <a:rPr lang="da-DK" sz="1800" b="1" dirty="0" smtClean="0">
                <a:solidFill>
                  <a:srgbClr val="008000"/>
                </a:solidFill>
                <a:ea typeface="+mn-ea"/>
              </a:rPr>
              <a:t>individuelt</a:t>
            </a:r>
            <a:r>
              <a:rPr lang="da-DK" sz="1800" dirty="0" smtClean="0">
                <a:ea typeface="+mn-ea"/>
              </a:rPr>
              <a:t> og er </a:t>
            </a:r>
            <a:r>
              <a:rPr lang="da-DK" sz="1800" b="1" dirty="0" smtClean="0">
                <a:solidFill>
                  <a:srgbClr val="008000"/>
                </a:solidFill>
                <a:ea typeface="+mn-ea"/>
              </a:rPr>
              <a:t>obligatoriske afleveringsopgaver</a:t>
            </a:r>
            <a:r>
              <a:rPr lang="da-DK" sz="1800" dirty="0" smtClean="0">
                <a:ea typeface="+mn-ea"/>
              </a:rPr>
              <a:t>, som skal afleveres inden den sædvanlige afleveringsfrist</a:t>
            </a:r>
          </a:p>
          <a:p>
            <a:pPr marL="342900" lvl="1" indent="-342900">
              <a:spcBef>
                <a:spcPts val="1800"/>
              </a:spcBef>
              <a:buFont typeface="Arial" panose="020B0604020202020204" pitchFamily="34" charset="0"/>
              <a:buChar char="•"/>
            </a:pPr>
            <a:r>
              <a:rPr lang="da-DK" b="1" kern="0" dirty="0">
                <a:solidFill>
                  <a:srgbClr val="A50021"/>
                </a:solidFill>
                <a:cs typeface="ＭＳ Ｐゴシック" pitchFamily="-106" charset="-128"/>
              </a:rPr>
              <a:t>Lav quizzerne sidst på ugen</a:t>
            </a:r>
          </a:p>
          <a:p>
            <a:pPr lvl="1">
              <a:spcBef>
                <a:spcPts val="600"/>
              </a:spcBef>
              <a:buFont typeface="Arial" panose="020B0604020202020204" pitchFamily="34" charset="0"/>
              <a:buChar char="–"/>
            </a:pPr>
            <a:r>
              <a:rPr lang="da-DK" sz="1800" dirty="0" smtClean="0">
                <a:ea typeface="+mn-ea"/>
              </a:rPr>
              <a:t>De bruger ofte stof, der bliver introduceret i ugens forelæsninger eller i de kapitler, som I skal læse</a:t>
            </a:r>
          </a:p>
        </p:txBody>
      </p:sp>
    </p:spTree>
    <p:extLst>
      <p:ext uri="{BB962C8B-B14F-4D97-AF65-F5344CB8AC3E}">
        <p14:creationId xmlns:p14="http://schemas.microsoft.com/office/powerpoint/2010/main" val="21199261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Diskussionsforum</a:t>
            </a:r>
            <a:endParaRPr lang="da-DK" sz="3200" dirty="0"/>
          </a:p>
        </p:txBody>
      </p:sp>
      <p:sp>
        <p:nvSpPr>
          <p:cNvPr id="114694" name="Rectangle 6"/>
          <p:cNvSpPr>
            <a:spLocks noGrp="1" noChangeArrowheads="1"/>
          </p:cNvSpPr>
          <p:nvPr>
            <p:ph type="body" idx="1"/>
          </p:nvPr>
        </p:nvSpPr>
        <p:spPr>
          <a:xfrm>
            <a:off x="468312" y="1089252"/>
            <a:ext cx="8568183" cy="5436092"/>
          </a:xfrm>
        </p:spPr>
        <p:txBody>
          <a:bodyPr/>
          <a:lstStyle/>
          <a:p>
            <a:r>
              <a:rPr lang="da-DK" sz="2000" dirty="0" smtClean="0"/>
              <a:t>Kursets Brightspace side indeholder et </a:t>
            </a:r>
            <a:r>
              <a:rPr lang="da-DK" sz="2000" dirty="0" smtClean="0">
                <a:solidFill>
                  <a:srgbClr val="008000"/>
                </a:solidFill>
              </a:rPr>
              <a:t>diskussionsforum</a:t>
            </a:r>
            <a:r>
              <a:rPr lang="da-DK" sz="2000" dirty="0" smtClean="0"/>
              <a:t>, der </a:t>
            </a:r>
            <a:r>
              <a:rPr lang="da-DK" sz="2000" spc="-60" dirty="0" smtClean="0"/>
              <a:t>giver </a:t>
            </a:r>
            <a:r>
              <a:rPr lang="da-DK" sz="2000" spc="-60" dirty="0"/>
              <a:t>jer mulighed for at stille spørgsmål til forelæser og </a:t>
            </a:r>
            <a:r>
              <a:rPr lang="da-DK" sz="2000" spc="-60" dirty="0" smtClean="0"/>
              <a:t>instruktorer</a:t>
            </a:r>
          </a:p>
          <a:p>
            <a:pPr lvl="1">
              <a:spcBef>
                <a:spcPts val="400"/>
              </a:spcBef>
            </a:pPr>
            <a:r>
              <a:rPr lang="da-DK" sz="1800" spc="-10" dirty="0"/>
              <a:t>Det er </a:t>
            </a:r>
            <a:r>
              <a:rPr lang="da-DK" sz="1800" spc="-10" dirty="0" smtClean="0"/>
              <a:t>den </a:t>
            </a:r>
            <a:r>
              <a:rPr lang="da-DK" sz="1800" spc="-10" dirty="0"/>
              <a:t>bedste og hurtigste måde at få hjælp på </a:t>
            </a:r>
            <a:r>
              <a:rPr lang="da-DK" sz="1800" spc="-10" dirty="0" smtClean="0"/>
              <a:t>– når </a:t>
            </a:r>
            <a:r>
              <a:rPr lang="da-DK" sz="1800" spc="-10" dirty="0"/>
              <a:t>I ikke er til </a:t>
            </a:r>
            <a:r>
              <a:rPr lang="da-DK" sz="1800" spc="-10" dirty="0" smtClean="0"/>
              <a:t>øvelser</a:t>
            </a:r>
          </a:p>
          <a:p>
            <a:pPr lvl="1">
              <a:spcBef>
                <a:spcPts val="400"/>
              </a:spcBef>
            </a:pPr>
            <a:r>
              <a:rPr lang="da-DK" sz="1800" spc="-40" dirty="0" smtClean="0"/>
              <a:t>Svaret kommer ofte </a:t>
            </a:r>
            <a:r>
              <a:rPr lang="da-DK" sz="1800" spc="-40" dirty="0"/>
              <a:t>inden for få timer/minutter (selv uden for normal arbejdstid</a:t>
            </a:r>
            <a:r>
              <a:rPr lang="da-DK" sz="1800" spc="-40" dirty="0" smtClean="0"/>
              <a:t>)</a:t>
            </a:r>
          </a:p>
          <a:p>
            <a:pPr>
              <a:spcBef>
                <a:spcPts val="1800"/>
              </a:spcBef>
            </a:pPr>
            <a:r>
              <a:rPr lang="da-DK" sz="2000" dirty="0" smtClean="0"/>
              <a:t>For </a:t>
            </a:r>
            <a:r>
              <a:rPr lang="da-DK" sz="2000" dirty="0"/>
              <a:t>at få mest muligt ud af </a:t>
            </a:r>
            <a:r>
              <a:rPr lang="da-DK" sz="2000" dirty="0" smtClean="0"/>
              <a:t>diskussionsforummet, </a:t>
            </a:r>
            <a:r>
              <a:rPr lang="da-DK" sz="2000" dirty="0"/>
              <a:t>er det vigtigt, at I er </a:t>
            </a:r>
            <a:r>
              <a:rPr lang="da-DK" sz="2000" dirty="0">
                <a:solidFill>
                  <a:srgbClr val="008000"/>
                </a:solidFill>
              </a:rPr>
              <a:t>omhyggelige</a:t>
            </a:r>
            <a:r>
              <a:rPr lang="da-DK" sz="2000" dirty="0"/>
              <a:t> med at </a:t>
            </a:r>
            <a:r>
              <a:rPr lang="da-DK" sz="2000" dirty="0" smtClean="0"/>
              <a:t>skrive </a:t>
            </a:r>
            <a:r>
              <a:rPr lang="da-DK" sz="2000" dirty="0"/>
              <a:t>jeres </a:t>
            </a:r>
            <a:r>
              <a:rPr lang="da-DK" sz="2000" dirty="0" smtClean="0"/>
              <a:t>indlæg</a:t>
            </a:r>
          </a:p>
          <a:p>
            <a:pPr lvl="1">
              <a:spcBef>
                <a:spcPts val="400"/>
              </a:spcBef>
            </a:pPr>
            <a:r>
              <a:rPr lang="da-DK" sz="1800" dirty="0" smtClean="0"/>
              <a:t>Giv jeres indlæg en velvalgt titel, </a:t>
            </a:r>
            <a:r>
              <a:rPr lang="da-DK" sz="1800" dirty="0"/>
              <a:t>som i få ord beskriver, hvad </a:t>
            </a:r>
            <a:r>
              <a:rPr lang="da-DK" sz="1800" dirty="0" smtClean="0"/>
              <a:t>det drejer</a:t>
            </a:r>
            <a:br>
              <a:rPr lang="da-DK" sz="1800" dirty="0" smtClean="0"/>
            </a:br>
            <a:r>
              <a:rPr lang="da-DK" sz="1800" dirty="0" smtClean="0"/>
              <a:t>sig om – brug </a:t>
            </a:r>
            <a:r>
              <a:rPr lang="da-DK" sz="1800" dirty="0"/>
              <a:t>opgavenumre og tilsvarende "officielle" benævnelser, når I refererer til ting i </a:t>
            </a:r>
            <a:r>
              <a:rPr lang="da-DK" sz="1800" dirty="0" smtClean="0"/>
              <a:t>kurset, f.eks. ”BlueJ bogens opgave 4.12</a:t>
            </a:r>
            <a:r>
              <a:rPr lang="da-DK" sz="1800" dirty="0" smtClean="0"/>
              <a:t>”</a:t>
            </a:r>
          </a:p>
          <a:p>
            <a:pPr marL="342900" lvl="1" indent="-342900">
              <a:spcBef>
                <a:spcPts val="1800"/>
              </a:spcBef>
              <a:buChar char="•"/>
            </a:pPr>
            <a:r>
              <a:rPr lang="da-DK" b="1" dirty="0" smtClean="0">
                <a:solidFill>
                  <a:srgbClr val="A50021"/>
                </a:solidFill>
                <a:cs typeface="ＭＳ Ｐゴシック" charset="0"/>
              </a:rPr>
              <a:t>Når </a:t>
            </a:r>
            <a:r>
              <a:rPr lang="da-DK" b="1" dirty="0" smtClean="0">
                <a:solidFill>
                  <a:srgbClr val="A50021"/>
                </a:solidFill>
                <a:cs typeface="ＭＳ Ｐゴシック" charset="0"/>
              </a:rPr>
              <a:t>der svares </a:t>
            </a:r>
            <a:r>
              <a:rPr lang="da-DK" b="1" dirty="0">
                <a:solidFill>
                  <a:srgbClr val="A50021"/>
                </a:solidFill>
                <a:cs typeface="ＭＳ Ｐゴシック" charset="0"/>
              </a:rPr>
              <a:t>på et indlæg, dannes der </a:t>
            </a:r>
            <a:r>
              <a:rPr lang="da-DK" b="1" dirty="0" smtClean="0">
                <a:solidFill>
                  <a:srgbClr val="A50021"/>
                </a:solidFill>
                <a:cs typeface="ＭＳ Ｐゴシック" charset="0"/>
              </a:rPr>
              <a:t>en </a:t>
            </a:r>
            <a:r>
              <a:rPr lang="da-DK" b="1" dirty="0">
                <a:solidFill>
                  <a:srgbClr val="008000"/>
                </a:solidFill>
                <a:cs typeface="ＭＳ Ｐゴシック" charset="0"/>
              </a:rPr>
              <a:t>tråd</a:t>
            </a:r>
            <a:r>
              <a:rPr lang="da-DK" b="1" dirty="0">
                <a:solidFill>
                  <a:srgbClr val="A50021"/>
                </a:solidFill>
                <a:cs typeface="ＭＳ Ｐゴシック" charset="0"/>
              </a:rPr>
              <a:t> under det oprindelige </a:t>
            </a:r>
            <a:r>
              <a:rPr lang="da-DK" b="1" dirty="0" smtClean="0">
                <a:solidFill>
                  <a:srgbClr val="A50021"/>
                </a:solidFill>
                <a:cs typeface="ＭＳ Ｐゴシック" charset="0"/>
              </a:rPr>
              <a:t>indlæg</a:t>
            </a:r>
            <a:endParaRPr lang="da-DK" b="1" dirty="0">
              <a:solidFill>
                <a:srgbClr val="A50021"/>
              </a:solidFill>
              <a:cs typeface="ＭＳ Ｐゴシック" charset="0"/>
            </a:endParaRPr>
          </a:p>
          <a:p>
            <a:pPr lvl="1">
              <a:spcBef>
                <a:spcPts val="400"/>
              </a:spcBef>
            </a:pPr>
            <a:r>
              <a:rPr lang="da-DK" sz="1800" dirty="0"/>
              <a:t>Undervejs i diskussion kan man få lyst til at tage et andet emne op</a:t>
            </a:r>
          </a:p>
          <a:p>
            <a:pPr lvl="1">
              <a:spcBef>
                <a:spcPts val="400"/>
              </a:spcBef>
            </a:pPr>
            <a:r>
              <a:rPr lang="da-DK" sz="1800" b="0" dirty="0" smtClean="0"/>
              <a:t>I </a:t>
            </a:r>
            <a:r>
              <a:rPr lang="da-DK" sz="1800" b="0" dirty="0"/>
              <a:t>den situation bør </a:t>
            </a:r>
            <a:r>
              <a:rPr lang="da-DK" sz="1800" b="0" dirty="0" smtClean="0"/>
              <a:t>man starte </a:t>
            </a:r>
            <a:r>
              <a:rPr lang="da-DK" sz="1800" b="0" dirty="0"/>
              <a:t>en ny </a:t>
            </a:r>
            <a:r>
              <a:rPr lang="da-DK" sz="1800" b="0" dirty="0" smtClean="0"/>
              <a:t>tråd, </a:t>
            </a:r>
            <a:r>
              <a:rPr lang="da-DK" sz="1800" b="0" dirty="0"/>
              <a:t>fremfor at fortsætte i den </a:t>
            </a:r>
            <a:r>
              <a:rPr lang="da-DK" sz="1800" b="0" dirty="0" smtClean="0"/>
              <a:t>gamle</a:t>
            </a:r>
          </a:p>
          <a:p>
            <a:pPr lvl="1">
              <a:spcBef>
                <a:spcPts val="400"/>
              </a:spcBef>
            </a:pPr>
            <a:r>
              <a:rPr lang="da-DK" sz="1800" b="0" spc="-60" dirty="0" smtClean="0"/>
              <a:t>På </a:t>
            </a:r>
            <a:r>
              <a:rPr lang="da-DK" sz="1800" b="0" spc="-60" dirty="0"/>
              <a:t>den måde bliver det lettere at finde relevant information på </a:t>
            </a:r>
            <a:r>
              <a:rPr lang="da-DK" sz="1800" b="0" spc="-60" dirty="0" smtClean="0"/>
              <a:t>forummet</a:t>
            </a:r>
            <a:r>
              <a:rPr lang="da-DK" sz="1800" b="0" spc="-60" dirty="0"/>
              <a:t> </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38</a:t>
            </a:fld>
            <a:endParaRPr lang="da-DK" altLang="da-DK" dirty="0"/>
          </a:p>
        </p:txBody>
      </p:sp>
    </p:spTree>
    <p:extLst>
      <p:ext uri="{BB962C8B-B14F-4D97-AF65-F5344CB8AC3E}">
        <p14:creationId xmlns:p14="http://schemas.microsoft.com/office/powerpoint/2010/main" val="24610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Diskussionsforum (fortsat)</a:t>
            </a:r>
            <a:endParaRPr lang="da-DK" sz="3200" dirty="0"/>
          </a:p>
        </p:txBody>
      </p:sp>
      <p:sp>
        <p:nvSpPr>
          <p:cNvPr id="114694" name="Rectangle 6"/>
          <p:cNvSpPr>
            <a:spLocks noGrp="1" noChangeArrowheads="1"/>
          </p:cNvSpPr>
          <p:nvPr>
            <p:ph type="body" idx="1"/>
          </p:nvPr>
        </p:nvSpPr>
        <p:spPr>
          <a:xfrm>
            <a:off x="468312" y="1052736"/>
            <a:ext cx="8496175" cy="5724124"/>
          </a:xfrm>
        </p:spPr>
        <p:txBody>
          <a:bodyPr/>
          <a:lstStyle/>
          <a:p>
            <a:r>
              <a:rPr lang="da-DK" sz="2000" dirty="0" smtClean="0"/>
              <a:t>Jeres indlæg må </a:t>
            </a:r>
            <a:r>
              <a:rPr lang="da-DK" sz="2000" dirty="0" smtClean="0">
                <a:solidFill>
                  <a:srgbClr val="008000"/>
                </a:solidFill>
              </a:rPr>
              <a:t>ikke</a:t>
            </a:r>
            <a:r>
              <a:rPr lang="da-DK" sz="2000" dirty="0" smtClean="0"/>
              <a:t> </a:t>
            </a:r>
            <a:r>
              <a:rPr lang="da-DK" sz="2000" dirty="0"/>
              <a:t>indeholde løsninger på hele </a:t>
            </a:r>
            <a:r>
              <a:rPr lang="da-DK" sz="2000" dirty="0" smtClean="0"/>
              <a:t>opgaver</a:t>
            </a:r>
          </a:p>
          <a:p>
            <a:pPr lvl="1">
              <a:spcBef>
                <a:spcPts val="400"/>
              </a:spcBef>
            </a:pPr>
            <a:r>
              <a:rPr lang="da-DK" sz="1800" dirty="0"/>
              <a:t>Det duer ikke at sende 1-2 sider kode og </a:t>
            </a:r>
            <a:r>
              <a:rPr lang="da-DK" sz="1800" dirty="0" smtClean="0"/>
              <a:t>spørge: </a:t>
            </a:r>
            <a:r>
              <a:rPr lang="da-DK" sz="1800" dirty="0"/>
              <a:t>”Er der nogen der kan se, hvorfor mit program ikke </a:t>
            </a:r>
            <a:r>
              <a:rPr lang="da-DK" sz="1800" dirty="0" smtClean="0"/>
              <a:t>virker?”</a:t>
            </a:r>
          </a:p>
          <a:p>
            <a:pPr lvl="1">
              <a:spcBef>
                <a:spcPts val="400"/>
              </a:spcBef>
            </a:pPr>
            <a:r>
              <a:rPr lang="da-DK" sz="1800" dirty="0" smtClean="0"/>
              <a:t>I </a:t>
            </a:r>
            <a:r>
              <a:rPr lang="da-DK" sz="1800" dirty="0"/>
              <a:t>stedet skal I isolere problemet, hvilket er let, hvis I løser opgaverne I små skridt – således som vi </a:t>
            </a:r>
            <a:r>
              <a:rPr lang="da-DK" sz="1800" dirty="0" smtClean="0"/>
              <a:t>anbefaler</a:t>
            </a:r>
          </a:p>
          <a:p>
            <a:pPr lvl="1">
              <a:spcBef>
                <a:spcPts val="400"/>
              </a:spcBef>
            </a:pPr>
            <a:r>
              <a:rPr lang="da-DK" sz="1800" dirty="0" smtClean="0"/>
              <a:t>I kan så nøjes </a:t>
            </a:r>
            <a:r>
              <a:rPr lang="da-DK" sz="1800" dirty="0"/>
              <a:t>med at kopiere nogle </a:t>
            </a:r>
            <a:r>
              <a:rPr lang="da-DK" sz="1800" dirty="0" smtClean="0"/>
              <a:t>få </a:t>
            </a:r>
            <a:r>
              <a:rPr lang="da-DK" sz="1800" dirty="0"/>
              <a:t>kodelinjer og spørge, hvad der er galt i </a:t>
            </a:r>
            <a:r>
              <a:rPr lang="da-DK" sz="1800" dirty="0" smtClean="0"/>
              <a:t>dem</a:t>
            </a:r>
          </a:p>
          <a:p>
            <a:pPr lvl="1">
              <a:spcBef>
                <a:spcPts val="400"/>
              </a:spcBef>
            </a:pPr>
            <a:r>
              <a:rPr lang="da-DK" sz="1800" dirty="0"/>
              <a:t>Det gør det nemmere for os at svare på jeres spørgsmål – hvorfor svaret ofte kommer hurtigere </a:t>
            </a:r>
          </a:p>
          <a:p>
            <a:pPr lvl="1">
              <a:spcBef>
                <a:spcPts val="400"/>
              </a:spcBef>
            </a:pPr>
            <a:r>
              <a:rPr lang="da-DK" sz="1800" spc="-60" dirty="0" smtClean="0"/>
              <a:t>Husk </a:t>
            </a:r>
            <a:r>
              <a:rPr lang="da-DK" sz="1800" spc="-60" dirty="0"/>
              <a:t>at beskrive, hvad </a:t>
            </a:r>
            <a:r>
              <a:rPr lang="da-DK" sz="1800" spc="-60" dirty="0" smtClean="0"/>
              <a:t>problemet er</a:t>
            </a:r>
            <a:r>
              <a:rPr lang="da-DK" sz="1800" spc="-60" dirty="0"/>
              <a:t> (oversætterfejl, </a:t>
            </a:r>
            <a:r>
              <a:rPr lang="da-DK" sz="1800" spc="-60" dirty="0" err="1"/>
              <a:t>runtime</a:t>
            </a:r>
            <a:r>
              <a:rPr lang="da-DK" sz="1800" spc="-60" dirty="0"/>
              <a:t> fejl, uventet resultat</a:t>
            </a:r>
            <a:r>
              <a:rPr lang="da-DK" sz="1800" spc="-60" dirty="0" smtClean="0"/>
              <a:t>)</a:t>
            </a:r>
            <a:endParaRPr lang="da-DK" sz="1800" dirty="0" smtClean="0"/>
          </a:p>
          <a:p>
            <a:pPr>
              <a:spcBef>
                <a:spcPts val="1200"/>
              </a:spcBef>
            </a:pPr>
            <a:r>
              <a:rPr lang="da-DK" sz="2000" dirty="0" smtClean="0"/>
              <a:t>Hold </a:t>
            </a:r>
            <a:r>
              <a:rPr lang="da-DK" sz="2000" dirty="0"/>
              <a:t>jer endelig ikke tilbage med hensyn til at bruge </a:t>
            </a:r>
            <a:r>
              <a:rPr lang="da-DK" sz="2000" dirty="0" smtClean="0"/>
              <a:t>diskussionsforummet</a:t>
            </a:r>
          </a:p>
          <a:p>
            <a:pPr lvl="1">
              <a:spcBef>
                <a:spcPts val="400"/>
              </a:spcBef>
            </a:pPr>
            <a:r>
              <a:rPr lang="da-DK" sz="1800" dirty="0"/>
              <a:t>Hvis der er noget, som I ikke kan finde ud af, er der sikkert en del andre i samme situation. De vil så få nytte at jeres spørgsmål og svaret </a:t>
            </a:r>
            <a:r>
              <a:rPr lang="da-DK" sz="1800" dirty="0" smtClean="0"/>
              <a:t>herpå</a:t>
            </a:r>
            <a:endParaRPr lang="da-DK" sz="1800" dirty="0"/>
          </a:p>
          <a:p>
            <a:pPr lvl="1">
              <a:spcBef>
                <a:spcPts val="400"/>
              </a:spcBef>
            </a:pPr>
            <a:r>
              <a:rPr lang="da-DK" sz="1800" dirty="0"/>
              <a:t>I må </a:t>
            </a:r>
            <a:r>
              <a:rPr lang="da-DK" sz="1800" dirty="0" smtClean="0"/>
              <a:t>også </a:t>
            </a:r>
            <a:r>
              <a:rPr lang="da-DK" sz="1800" dirty="0"/>
              <a:t>meget gerne selv svare på spørgsmål, som andre studerende sender til </a:t>
            </a:r>
            <a:r>
              <a:rPr lang="da-DK" sz="1800" dirty="0" smtClean="0"/>
              <a:t>diskussionsforummet</a:t>
            </a:r>
          </a:p>
          <a:p>
            <a:pPr lvl="1">
              <a:spcBef>
                <a:spcPts val="400"/>
              </a:spcBef>
            </a:pPr>
            <a:r>
              <a:rPr lang="da-DK" sz="1800" dirty="0"/>
              <a:t>Man kan poste anonymt, men dette gør det ofte vanskeligere for os at hjælpe jer, idet vi så ikke kan kigge på jeres kørsler på testserveren</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39</a:t>
            </a:fld>
            <a:endParaRPr lang="da-DK" altLang="da-DK" dirty="0"/>
          </a:p>
        </p:txBody>
      </p:sp>
    </p:spTree>
    <p:extLst>
      <p:ext uri="{BB962C8B-B14F-4D97-AF65-F5344CB8AC3E}">
        <p14:creationId xmlns:p14="http://schemas.microsoft.com/office/powerpoint/2010/main" val="1213568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Lidt Sudoku historik</a:t>
            </a:r>
          </a:p>
        </p:txBody>
      </p:sp>
      <p:sp>
        <p:nvSpPr>
          <p:cNvPr id="114694" name="Rectangle 6"/>
          <p:cNvSpPr>
            <a:spLocks noGrp="1" noChangeArrowheads="1"/>
          </p:cNvSpPr>
          <p:nvPr>
            <p:ph type="body" idx="1"/>
          </p:nvPr>
        </p:nvSpPr>
        <p:spPr>
          <a:xfrm>
            <a:off x="467544" y="1124744"/>
            <a:ext cx="7776864" cy="4824536"/>
          </a:xfrm>
        </p:spPr>
        <p:txBody>
          <a:bodyPr/>
          <a:lstStyle/>
          <a:p>
            <a:r>
              <a:rPr lang="da-DK" altLang="da-DK" sz="2000" dirty="0"/>
              <a:t>Sudoku er inspireret af latinske kvadrater</a:t>
            </a:r>
          </a:p>
          <a:p>
            <a:pPr lvl="1">
              <a:spcBef>
                <a:spcPts val="600"/>
              </a:spcBef>
            </a:pPr>
            <a:r>
              <a:rPr lang="da-DK" altLang="da-DK" sz="1800" dirty="0"/>
              <a:t>Introduceret af </a:t>
            </a:r>
            <a:r>
              <a:rPr lang="da-DK" altLang="da-DK" sz="1800" dirty="0" smtClean="0"/>
              <a:t>schweizeren Leonhard </a:t>
            </a:r>
            <a:r>
              <a:rPr lang="da-DK" altLang="da-DK" sz="1800" dirty="0" err="1" smtClean="0"/>
              <a:t>Euler</a:t>
            </a:r>
            <a:endParaRPr lang="da-DK" altLang="da-DK" sz="1800" dirty="0" smtClean="0"/>
          </a:p>
          <a:p>
            <a:pPr lvl="1">
              <a:spcBef>
                <a:spcPts val="600"/>
              </a:spcBef>
            </a:pPr>
            <a:r>
              <a:rPr lang="da-DK" altLang="da-DK" sz="1800" dirty="0" smtClean="0"/>
              <a:t>En af de største </a:t>
            </a:r>
            <a:r>
              <a:rPr lang="da-DK" altLang="da-DK" sz="1800" dirty="0"/>
              <a:t>matematiker </a:t>
            </a:r>
            <a:r>
              <a:rPr lang="da-DK" altLang="da-DK" sz="1800" dirty="0" smtClean="0"/>
              <a:t>i 17. hundredetallet</a:t>
            </a:r>
            <a:endParaRPr lang="da-DK" altLang="da-DK" sz="1800" dirty="0"/>
          </a:p>
          <a:p>
            <a:pPr eaLnBrk="1" hangingPunct="1">
              <a:spcBef>
                <a:spcPts val="1800"/>
              </a:spcBef>
              <a:defRPr/>
            </a:pPr>
            <a:r>
              <a:rPr lang="da-DK" altLang="da-DK" sz="2000" noProof="0" dirty="0" smtClean="0"/>
              <a:t>Sudoku blev enormt populær fra 1984 og frem</a:t>
            </a:r>
          </a:p>
          <a:p>
            <a:pPr lvl="1" eaLnBrk="1" hangingPunct="1">
              <a:spcBef>
                <a:spcPts val="600"/>
              </a:spcBef>
              <a:defRPr/>
            </a:pPr>
            <a:r>
              <a:rPr lang="da-DK" altLang="da-DK" sz="1800" noProof="0" dirty="0" smtClean="0"/>
              <a:t>Specielt i Japan, men også i resten af verden</a:t>
            </a:r>
          </a:p>
          <a:p>
            <a:pPr lvl="1" eaLnBrk="1" hangingPunct="1">
              <a:spcBef>
                <a:spcPts val="600"/>
              </a:spcBef>
              <a:defRPr/>
            </a:pPr>
            <a:r>
              <a:rPr lang="da-DK" altLang="da-DK" sz="1800" dirty="0" smtClean="0"/>
              <a:t>”Sudoku” </a:t>
            </a:r>
            <a:r>
              <a:rPr lang="da-DK" altLang="da-DK" sz="1800" noProof="0" dirty="0" smtClean="0"/>
              <a:t>er en forkortelse af den japanske sætning</a:t>
            </a:r>
            <a:br>
              <a:rPr lang="da-DK" altLang="da-DK" sz="1800" noProof="0" dirty="0" smtClean="0"/>
            </a:br>
            <a:r>
              <a:rPr lang="da-DK" altLang="da-DK" sz="1800" noProof="0" dirty="0" smtClean="0"/>
              <a:t>”</a:t>
            </a:r>
            <a:r>
              <a:rPr lang="da-DK" altLang="da-DK" sz="1800" u="sng" noProof="0" dirty="0" err="1" smtClean="0"/>
              <a:t>Su</a:t>
            </a:r>
            <a:r>
              <a:rPr lang="da-DK" altLang="da-DK" sz="1800" noProof="0" dirty="0" err="1" smtClean="0"/>
              <a:t>ji</a:t>
            </a:r>
            <a:r>
              <a:rPr lang="da-DK" altLang="da-DK" sz="1800" noProof="0" dirty="0" smtClean="0"/>
              <a:t> </a:t>
            </a:r>
            <a:r>
              <a:rPr lang="da-DK" altLang="da-DK" sz="1800" noProof="0" dirty="0" err="1"/>
              <a:t>wa</a:t>
            </a:r>
            <a:r>
              <a:rPr lang="da-DK" altLang="da-DK" sz="1800" noProof="0" dirty="0"/>
              <a:t> </a:t>
            </a:r>
            <a:r>
              <a:rPr lang="da-DK" altLang="da-DK" sz="1800" u="sng" noProof="0" dirty="0" err="1"/>
              <a:t>doku</a:t>
            </a:r>
            <a:r>
              <a:rPr lang="da-DK" altLang="da-DK" sz="1800" noProof="0" dirty="0" err="1"/>
              <a:t>shin</a:t>
            </a:r>
            <a:r>
              <a:rPr lang="da-DK" altLang="da-DK" sz="1800" noProof="0" dirty="0"/>
              <a:t> ni </a:t>
            </a:r>
            <a:r>
              <a:rPr lang="da-DK" altLang="da-DK" sz="1800" noProof="0" smtClean="0"/>
              <a:t>kagiru” </a:t>
            </a:r>
            <a:r>
              <a:rPr lang="da-DK" altLang="da-DK" sz="1800" noProof="0" dirty="0" smtClean="0"/>
              <a:t>som betyder</a:t>
            </a:r>
            <a:br>
              <a:rPr lang="da-DK" altLang="da-DK" sz="1800" noProof="0" dirty="0" smtClean="0"/>
            </a:br>
            <a:r>
              <a:rPr lang="da-DK" altLang="da-DK" sz="1800" b="1" noProof="0" dirty="0" smtClean="0">
                <a:solidFill>
                  <a:srgbClr val="008000"/>
                </a:solidFill>
              </a:rPr>
              <a:t>”tallene </a:t>
            </a:r>
            <a:r>
              <a:rPr lang="da-DK" altLang="da-DK" sz="1800" b="1" noProof="0" dirty="0">
                <a:solidFill>
                  <a:srgbClr val="008000"/>
                </a:solidFill>
              </a:rPr>
              <a:t>må kun forekomme én gang</a:t>
            </a:r>
            <a:r>
              <a:rPr lang="da-DK" altLang="da-DK" sz="1800" b="1" noProof="0" dirty="0" smtClean="0">
                <a:solidFill>
                  <a:srgbClr val="008000"/>
                </a:solidFill>
              </a:rPr>
              <a:t>”</a:t>
            </a:r>
          </a:p>
          <a:p>
            <a:pPr lvl="1" eaLnBrk="1" hangingPunct="1">
              <a:spcBef>
                <a:spcPts val="600"/>
              </a:spcBef>
              <a:defRPr/>
            </a:pPr>
            <a:r>
              <a:rPr lang="da-DK" altLang="da-DK" sz="1800" dirty="0" smtClean="0"/>
              <a:t>Mange danske aviser har stadig Sudoku opgaver</a:t>
            </a:r>
          </a:p>
          <a:p>
            <a:pPr marL="342900" lvl="1" indent="-342900" eaLnBrk="1" hangingPunct="1">
              <a:spcBef>
                <a:spcPts val="1800"/>
              </a:spcBef>
              <a:buChar char="•"/>
              <a:defRPr/>
            </a:pPr>
            <a:r>
              <a:rPr lang="da-DK" altLang="da-DK" b="1" dirty="0" smtClean="0">
                <a:solidFill>
                  <a:srgbClr val="A50021"/>
                </a:solidFill>
                <a:cs typeface="ＭＳ Ｐゴシック" charset="0"/>
              </a:rPr>
              <a:t>Sudoku og computere</a:t>
            </a:r>
            <a:endParaRPr lang="da-DK" altLang="da-DK" b="1" dirty="0">
              <a:solidFill>
                <a:srgbClr val="A50021"/>
              </a:solidFill>
              <a:cs typeface="ＭＳ Ｐゴシック" charset="0"/>
            </a:endParaRPr>
          </a:p>
          <a:p>
            <a:pPr lvl="1" eaLnBrk="1" hangingPunct="1">
              <a:spcBef>
                <a:spcPts val="600"/>
              </a:spcBef>
              <a:defRPr/>
            </a:pPr>
            <a:r>
              <a:rPr lang="da-DK" altLang="da-DK" sz="1800" noProof="0" dirty="0" smtClean="0"/>
              <a:t>Sudoku opgaver kan </a:t>
            </a:r>
            <a:r>
              <a:rPr lang="da-DK" altLang="da-DK" sz="1800" b="1" noProof="0" dirty="0" smtClean="0">
                <a:solidFill>
                  <a:srgbClr val="008000"/>
                </a:solidFill>
              </a:rPr>
              <a:t>konstrueres</a:t>
            </a:r>
            <a:r>
              <a:rPr lang="da-DK" altLang="da-DK" sz="1800" noProof="0" dirty="0" smtClean="0"/>
              <a:t> ved hjælp af computere</a:t>
            </a:r>
          </a:p>
          <a:p>
            <a:pPr lvl="1" eaLnBrk="1" hangingPunct="1">
              <a:spcBef>
                <a:spcPts val="600"/>
              </a:spcBef>
              <a:defRPr/>
            </a:pPr>
            <a:r>
              <a:rPr lang="da-DK" altLang="da-DK" sz="1800" dirty="0" smtClean="0"/>
              <a:t>Her skal vi i stedet se på, hvordan Sudoku opgaver kan </a:t>
            </a:r>
            <a:r>
              <a:rPr lang="da-DK" altLang="da-DK" sz="1800" b="1" dirty="0" smtClean="0">
                <a:solidFill>
                  <a:srgbClr val="008000"/>
                </a:solidFill>
              </a:rPr>
              <a:t>løses</a:t>
            </a:r>
            <a:r>
              <a:rPr lang="da-DK" altLang="da-DK" sz="1800" dirty="0" smtClean="0"/>
              <a:t> ved hjælp af computere – dvs. ved hjælp af programmering</a:t>
            </a:r>
            <a:r>
              <a:rPr lang="da-DK" altLang="da-DK" sz="1800" noProof="0" dirty="0" smtClean="0"/>
              <a:t> </a:t>
            </a:r>
            <a:endParaRPr lang="da-DK" altLang="da-DK" sz="1800" noProof="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a:t>
            </a:fld>
            <a:endParaRPr lang="da-DK" altLang="da-DK" dirty="0"/>
          </a:p>
        </p:txBody>
      </p:sp>
      <p:grpSp>
        <p:nvGrpSpPr>
          <p:cNvPr id="3" name="Group 2"/>
          <p:cNvGrpSpPr/>
          <p:nvPr/>
        </p:nvGrpSpPr>
        <p:grpSpPr>
          <a:xfrm>
            <a:off x="6876256" y="1214135"/>
            <a:ext cx="1656184" cy="1977216"/>
            <a:chOff x="6876256" y="1214135"/>
            <a:chExt cx="1656184" cy="1977216"/>
          </a:xfrm>
        </p:grpSpPr>
        <p:pic>
          <p:nvPicPr>
            <p:cNvPr id="5" name="Picture 5" descr="Euler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1214135"/>
              <a:ext cx="1656184" cy="197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3"/>
            <p:cNvSpPr txBox="1">
              <a:spLocks noChangeArrowheads="1"/>
            </p:cNvSpPr>
            <p:nvPr/>
          </p:nvSpPr>
          <p:spPr bwMode="auto">
            <a:xfrm>
              <a:off x="7765119" y="2992143"/>
              <a:ext cx="767321" cy="199207"/>
            </a:xfrm>
            <a:prstGeom prst="rect">
              <a:avLst/>
            </a:prstGeom>
            <a:solidFill>
              <a:schemeClr val="bg1"/>
            </a:solidFill>
            <a:ln w="12700">
              <a:solidFill>
                <a:schemeClr val="tx1"/>
              </a:solidFill>
            </a:ln>
            <a:extLst/>
          </p:spPr>
          <p:txBody>
            <a:bodyPr wrap="none" lIns="18000" tIns="7200" rIns="18000" bIns="7200">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200" dirty="0">
                  <a:solidFill>
                    <a:schemeClr val="tx1"/>
                  </a:solidFill>
                </a:rPr>
                <a:t>1707-1783</a:t>
              </a:r>
              <a:endParaRPr lang="da-DK" altLang="da-DK" sz="1200" dirty="0" smtClean="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469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6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Studiecafé</a:t>
            </a:r>
            <a:endParaRPr lang="da-DK" sz="3200" dirty="0"/>
          </a:p>
        </p:txBody>
      </p:sp>
      <p:sp>
        <p:nvSpPr>
          <p:cNvPr id="114694" name="Rectangle 6"/>
          <p:cNvSpPr>
            <a:spLocks noGrp="1" noChangeArrowheads="1"/>
          </p:cNvSpPr>
          <p:nvPr>
            <p:ph type="body" idx="1"/>
          </p:nvPr>
        </p:nvSpPr>
        <p:spPr>
          <a:xfrm>
            <a:off x="449592" y="997854"/>
            <a:ext cx="8424936" cy="5860145"/>
          </a:xfrm>
        </p:spPr>
        <p:txBody>
          <a:bodyPr/>
          <a:lstStyle/>
          <a:p>
            <a:r>
              <a:rPr lang="da-DK" sz="2000" dirty="0"/>
              <a:t>Stueetagen af </a:t>
            </a:r>
            <a:r>
              <a:rPr lang="da-DK" sz="2000" dirty="0" err="1"/>
              <a:t>Vannevar</a:t>
            </a:r>
            <a:r>
              <a:rPr lang="da-DK" sz="2000" dirty="0"/>
              <a:t> Bush </a:t>
            </a:r>
            <a:r>
              <a:rPr lang="da-DK" sz="2000" dirty="0" smtClean="0"/>
              <a:t>bygningen</a:t>
            </a:r>
            <a:br>
              <a:rPr lang="da-DK" sz="2000" dirty="0" smtClean="0"/>
            </a:br>
            <a:r>
              <a:rPr lang="da-DK" sz="2000" dirty="0" smtClean="0"/>
              <a:t>(</a:t>
            </a:r>
            <a:r>
              <a:rPr lang="da-DK" sz="2000" dirty="0"/>
              <a:t>bygning 5343 i IT-Parken, Åbogade </a:t>
            </a:r>
            <a:r>
              <a:rPr lang="da-DK" sz="2000" dirty="0" smtClean="0"/>
              <a:t>34, ved Storcenter Nord)</a:t>
            </a:r>
            <a:endParaRPr lang="da-DK" sz="2000" dirty="0"/>
          </a:p>
          <a:p>
            <a:pPr lvl="1">
              <a:spcBef>
                <a:spcPts val="400"/>
              </a:spcBef>
            </a:pPr>
            <a:r>
              <a:rPr lang="da-DK" sz="1800" dirty="0" smtClean="0"/>
              <a:t>Lokalerne kan benyttes 24/7.</a:t>
            </a:r>
          </a:p>
          <a:p>
            <a:pPr lvl="1">
              <a:spcBef>
                <a:spcPts val="400"/>
              </a:spcBef>
            </a:pPr>
            <a:r>
              <a:rPr lang="da-DK" sz="1800" dirty="0" smtClean="0"/>
              <a:t>Uden </a:t>
            </a:r>
            <a:r>
              <a:rPr lang="da-DK" sz="1800" dirty="0"/>
              <a:t>for normal åbningstid kræver det dog, at man har </a:t>
            </a:r>
            <a:r>
              <a:rPr lang="da-DK" sz="1800" dirty="0" smtClean="0"/>
              <a:t>anskaffet et </a:t>
            </a:r>
            <a:r>
              <a:rPr lang="da-DK" sz="1800" dirty="0"/>
              <a:t>adgangskort, så man kan komme </a:t>
            </a:r>
            <a:r>
              <a:rPr lang="da-DK" sz="1800" dirty="0" smtClean="0"/>
              <a:t>ind</a:t>
            </a:r>
          </a:p>
          <a:p>
            <a:pPr lvl="1">
              <a:spcBef>
                <a:spcPts val="400"/>
              </a:spcBef>
            </a:pPr>
            <a:r>
              <a:rPr lang="da-DK" sz="1800" dirty="0"/>
              <a:t>http://</a:t>
            </a:r>
            <a:r>
              <a:rPr lang="da-DK" sz="1800" dirty="0" smtClean="0"/>
              <a:t>studerende.au.dk/studier/fagportaler/datalogi/studiemiljoe/cs-studiecafe/    </a:t>
            </a:r>
            <a:r>
              <a:rPr lang="da-DK" sz="1800" dirty="0" smtClean="0">
                <a:hlinkClick r:id="rId3"/>
              </a:rPr>
              <a:t>Link</a:t>
            </a:r>
            <a:endParaRPr lang="da-DK" sz="1800" dirty="0"/>
          </a:p>
          <a:p>
            <a:pPr>
              <a:spcBef>
                <a:spcPts val="1800"/>
              </a:spcBef>
            </a:pPr>
            <a:r>
              <a:rPr lang="da-DK" sz="2000" dirty="0" smtClean="0"/>
              <a:t>Brug studiecaféen</a:t>
            </a:r>
          </a:p>
          <a:p>
            <a:pPr lvl="1">
              <a:spcBef>
                <a:spcPts val="400"/>
              </a:spcBef>
            </a:pPr>
            <a:r>
              <a:rPr lang="da-DK" sz="1800" dirty="0" smtClean="0"/>
              <a:t>God måde </a:t>
            </a:r>
            <a:r>
              <a:rPr lang="da-DK" sz="1800" dirty="0"/>
              <a:t>at få struktureret </a:t>
            </a:r>
            <a:r>
              <a:rPr lang="da-DK" sz="1800" dirty="0" smtClean="0"/>
              <a:t>jeres </a:t>
            </a:r>
            <a:r>
              <a:rPr lang="da-DK" sz="1800" dirty="0"/>
              <a:t>arbejdsdag </a:t>
            </a:r>
            <a:r>
              <a:rPr lang="da-DK" sz="1800" dirty="0" smtClean="0"/>
              <a:t>på</a:t>
            </a:r>
          </a:p>
          <a:p>
            <a:pPr lvl="1">
              <a:spcBef>
                <a:spcPts val="400"/>
              </a:spcBef>
            </a:pPr>
            <a:r>
              <a:rPr lang="da-DK" sz="1800" dirty="0" smtClean="0"/>
              <a:t>Når I arbejder </a:t>
            </a:r>
            <a:r>
              <a:rPr lang="da-DK" sz="1800" dirty="0"/>
              <a:t>hjemme, </a:t>
            </a:r>
            <a:r>
              <a:rPr lang="da-DK" sz="1800" dirty="0" smtClean="0"/>
              <a:t>bliver I let forstyrret </a:t>
            </a:r>
            <a:r>
              <a:rPr lang="da-DK" sz="1800" dirty="0"/>
              <a:t>af </a:t>
            </a:r>
            <a:r>
              <a:rPr lang="da-DK" sz="1800" dirty="0" smtClean="0"/>
              <a:t>andre gøremål</a:t>
            </a:r>
          </a:p>
          <a:p>
            <a:pPr marL="342900" lvl="1" indent="-342900">
              <a:spcBef>
                <a:spcPts val="1800"/>
              </a:spcBef>
              <a:buChar char="•"/>
            </a:pPr>
            <a:r>
              <a:rPr lang="da-DK" b="1" dirty="0">
                <a:solidFill>
                  <a:srgbClr val="A50021"/>
                </a:solidFill>
                <a:cs typeface="ＭＳ Ｐゴシック" charset="0"/>
              </a:rPr>
              <a:t>På følgende tidspunkter, er der en instruktor fra kurset til stede</a:t>
            </a:r>
          </a:p>
          <a:p>
            <a:pPr lvl="1">
              <a:spcBef>
                <a:spcPts val="400"/>
              </a:spcBef>
            </a:pPr>
            <a:r>
              <a:rPr lang="da-DK" sz="1800" spc="-20" dirty="0"/>
              <a:t>Mandag 12-14, Tirsdag 16-18, Onsdag 10-12, Torsdag 8-10, Fredag 10-12</a:t>
            </a:r>
          </a:p>
          <a:p>
            <a:pPr lvl="1">
              <a:spcBef>
                <a:spcPts val="400"/>
              </a:spcBef>
            </a:pPr>
            <a:r>
              <a:rPr lang="da-DK" sz="1800" dirty="0"/>
              <a:t>Kom tidligt. Instruktoren går, når der ikke er flere</a:t>
            </a:r>
            <a:r>
              <a:rPr lang="da-DK" sz="1800" dirty="0" smtClean="0"/>
              <a:t>, </a:t>
            </a:r>
            <a:r>
              <a:rPr lang="da-DK" sz="1800" dirty="0"/>
              <a:t>der </a:t>
            </a:r>
            <a:r>
              <a:rPr lang="da-DK" sz="1800" dirty="0" smtClean="0"/>
              <a:t>ønsker </a:t>
            </a:r>
            <a:r>
              <a:rPr lang="da-DK" sz="1800" dirty="0"/>
              <a:t>hjælp (så hvis du </a:t>
            </a:r>
            <a:r>
              <a:rPr lang="da-DK" sz="1800" dirty="0" smtClean="0"/>
              <a:t>kommer </a:t>
            </a:r>
            <a:r>
              <a:rPr lang="da-DK" sz="1800" dirty="0"/>
              <a:t>i sidste øjeblik, </a:t>
            </a:r>
            <a:r>
              <a:rPr lang="da-DK" sz="1800" dirty="0" smtClean="0"/>
              <a:t>risikerer du, </a:t>
            </a:r>
            <a:r>
              <a:rPr lang="da-DK" sz="1800" dirty="0"/>
              <a:t>at </a:t>
            </a:r>
            <a:r>
              <a:rPr lang="da-DK" sz="1800" dirty="0" smtClean="0"/>
              <a:t>han </a:t>
            </a:r>
            <a:r>
              <a:rPr lang="da-DK" sz="1800" dirty="0"/>
              <a:t>er gået)</a:t>
            </a:r>
          </a:p>
          <a:p>
            <a:pPr lvl="1">
              <a:spcBef>
                <a:spcPts val="400"/>
              </a:spcBef>
            </a:pPr>
            <a:r>
              <a:rPr lang="da-DK" sz="1800" dirty="0"/>
              <a:t>Bemandingen starter onsdag den 1.9 og fortsætter indtil kursets </a:t>
            </a:r>
            <a:r>
              <a:rPr lang="da-DK" sz="1800" dirty="0" smtClean="0"/>
              <a:t>afslutning</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40</a:t>
            </a:fld>
            <a:endParaRPr lang="da-DK" altLang="da-DK" dirty="0"/>
          </a:p>
        </p:txBody>
      </p:sp>
    </p:spTree>
    <p:extLst>
      <p:ext uri="{BB962C8B-B14F-4D97-AF65-F5344CB8AC3E}">
        <p14:creationId xmlns:p14="http://schemas.microsoft.com/office/powerpoint/2010/main" val="20698436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Programmeringscafé</a:t>
            </a:r>
            <a:endParaRPr lang="da-DK" sz="3200" dirty="0"/>
          </a:p>
        </p:txBody>
      </p:sp>
      <p:sp>
        <p:nvSpPr>
          <p:cNvPr id="114694" name="Rectangle 6"/>
          <p:cNvSpPr>
            <a:spLocks noGrp="1" noChangeArrowheads="1"/>
          </p:cNvSpPr>
          <p:nvPr>
            <p:ph type="body" idx="1"/>
          </p:nvPr>
        </p:nvSpPr>
        <p:spPr>
          <a:xfrm>
            <a:off x="467544" y="1052736"/>
            <a:ext cx="8568952" cy="5688632"/>
          </a:xfrm>
        </p:spPr>
        <p:txBody>
          <a:bodyPr/>
          <a:lstStyle/>
          <a:p>
            <a:r>
              <a:rPr lang="da-DK" sz="2000" dirty="0" smtClean="0"/>
              <a:t>Tilbud til studerende, som ikke tidligere har programmeret</a:t>
            </a:r>
            <a:br>
              <a:rPr lang="da-DK" sz="2000" dirty="0" smtClean="0"/>
            </a:br>
            <a:r>
              <a:rPr lang="da-DK" sz="2000" dirty="0" smtClean="0"/>
              <a:t>(eller kun har programmeret en lille smule)</a:t>
            </a:r>
            <a:endParaRPr lang="da-DK" sz="2000" dirty="0"/>
          </a:p>
          <a:p>
            <a:pPr lvl="1">
              <a:spcBef>
                <a:spcPts val="400"/>
              </a:spcBef>
            </a:pPr>
            <a:r>
              <a:rPr lang="da-DK" sz="1800" dirty="0" smtClean="0"/>
              <a:t>2-3 timer om ugen</a:t>
            </a:r>
          </a:p>
          <a:p>
            <a:pPr lvl="1">
              <a:spcBef>
                <a:spcPts val="400"/>
              </a:spcBef>
            </a:pPr>
            <a:r>
              <a:rPr lang="da-DK" sz="1800" dirty="0"/>
              <a:t>D</a:t>
            </a:r>
            <a:r>
              <a:rPr lang="da-DK" sz="1800" dirty="0" smtClean="0"/>
              <a:t>et er frivilligt, om man ønsker at deltage</a:t>
            </a:r>
          </a:p>
          <a:p>
            <a:pPr marL="342900" lvl="1" indent="-342900">
              <a:spcBef>
                <a:spcPts val="1200"/>
              </a:spcBef>
              <a:buChar char="•"/>
            </a:pPr>
            <a:r>
              <a:rPr lang="da-DK" b="1" dirty="0" smtClean="0">
                <a:solidFill>
                  <a:srgbClr val="A50021"/>
                </a:solidFill>
                <a:cs typeface="ＭＳ Ｐゴシック" charset="0"/>
              </a:rPr>
              <a:t>Ledes </a:t>
            </a:r>
            <a:r>
              <a:rPr lang="da-DK" b="1" dirty="0">
                <a:solidFill>
                  <a:srgbClr val="A50021"/>
                </a:solidFill>
                <a:cs typeface="ＭＳ Ｐゴシック" charset="0"/>
              </a:rPr>
              <a:t>af Magnus Madsen (</a:t>
            </a:r>
            <a:r>
              <a:rPr lang="da-DK" b="1" dirty="0" err="1">
                <a:solidFill>
                  <a:srgbClr val="A50021"/>
                </a:solidFill>
                <a:cs typeface="ＭＳ Ｐゴシック" charset="0"/>
              </a:rPr>
              <a:t>tenure-track</a:t>
            </a:r>
            <a:r>
              <a:rPr lang="da-DK" b="1" dirty="0">
                <a:solidFill>
                  <a:srgbClr val="A50021"/>
                </a:solidFill>
                <a:cs typeface="ＭＳ Ｐゴシック" charset="0"/>
              </a:rPr>
              <a:t> adjunkt)</a:t>
            </a:r>
          </a:p>
          <a:p>
            <a:pPr lvl="1"/>
            <a:r>
              <a:rPr lang="da-DK" sz="1800" dirty="0"/>
              <a:t>En time hvor </a:t>
            </a:r>
            <a:r>
              <a:rPr lang="da-DK" sz="1800" dirty="0" smtClean="0"/>
              <a:t>man </a:t>
            </a:r>
            <a:r>
              <a:rPr lang="da-DK" sz="1800" dirty="0"/>
              <a:t>programmerer i </a:t>
            </a:r>
            <a:r>
              <a:rPr lang="da-DK" sz="1800" dirty="0" smtClean="0"/>
              <a:t>fælleskab </a:t>
            </a:r>
            <a:endParaRPr lang="da-DK" sz="1800" dirty="0"/>
          </a:p>
          <a:p>
            <a:pPr lvl="2"/>
            <a:r>
              <a:rPr lang="da-DK" sz="1800" dirty="0"/>
              <a:t>Magnus programmerer på projektoren og </a:t>
            </a:r>
            <a:r>
              <a:rPr lang="da-DK" sz="1800" dirty="0" smtClean="0"/>
              <a:t>de</a:t>
            </a:r>
            <a:br>
              <a:rPr lang="da-DK" sz="1800" dirty="0" smtClean="0"/>
            </a:br>
            <a:r>
              <a:rPr lang="da-DK" sz="1800" dirty="0" smtClean="0"/>
              <a:t>studerende </a:t>
            </a:r>
            <a:r>
              <a:rPr lang="da-DK" sz="1800" dirty="0"/>
              <a:t>skriver med på egen </a:t>
            </a:r>
            <a:r>
              <a:rPr lang="da-DK" sz="1800" dirty="0" smtClean="0"/>
              <a:t>PC</a:t>
            </a:r>
            <a:endParaRPr lang="da-DK" sz="1800" dirty="0"/>
          </a:p>
          <a:p>
            <a:pPr lvl="2"/>
            <a:r>
              <a:rPr lang="da-DK" sz="1800" dirty="0"/>
              <a:t>Diskussion af problemstillinger </a:t>
            </a:r>
            <a:r>
              <a:rPr lang="da-DK" sz="1800" dirty="0" smtClean="0"/>
              <a:t>undervejs</a:t>
            </a:r>
            <a:endParaRPr lang="da-DK" sz="1800" dirty="0"/>
          </a:p>
          <a:p>
            <a:pPr lvl="2"/>
            <a:r>
              <a:rPr lang="da-DK" sz="1800" dirty="0"/>
              <a:t>Spørgsmål </a:t>
            </a:r>
            <a:r>
              <a:rPr lang="da-DK" sz="1800" dirty="0" smtClean="0"/>
              <a:t>til/fra </a:t>
            </a:r>
            <a:r>
              <a:rPr lang="da-DK" sz="1800" dirty="0"/>
              <a:t>de </a:t>
            </a:r>
            <a:r>
              <a:rPr lang="da-DK" sz="1800" dirty="0" smtClean="0"/>
              <a:t>studerende</a:t>
            </a:r>
            <a:endParaRPr lang="da-DK" sz="1800" dirty="0"/>
          </a:p>
          <a:p>
            <a:pPr lvl="1">
              <a:spcBef>
                <a:spcPts val="400"/>
              </a:spcBef>
            </a:pPr>
            <a:r>
              <a:rPr lang="da-DK" sz="1800" dirty="0"/>
              <a:t>En time hvor hver studerende </a:t>
            </a:r>
            <a:r>
              <a:rPr lang="da-DK" sz="1800" dirty="0" smtClean="0"/>
              <a:t>arbejder </a:t>
            </a:r>
            <a:r>
              <a:rPr lang="da-DK" sz="1800" dirty="0"/>
              <a:t>videre på </a:t>
            </a:r>
            <a:r>
              <a:rPr lang="da-DK" sz="1800" dirty="0" smtClean="0"/>
              <a:t>programmet, mens Magnus går </a:t>
            </a:r>
            <a:r>
              <a:rPr lang="da-DK" sz="1800" dirty="0"/>
              <a:t>rundt og </a:t>
            </a:r>
            <a:r>
              <a:rPr lang="da-DK" sz="1800" dirty="0" smtClean="0"/>
              <a:t>hjælper</a:t>
            </a:r>
          </a:p>
          <a:p>
            <a:pPr marL="342900" lvl="1" indent="-342900">
              <a:spcBef>
                <a:spcPts val="1800"/>
              </a:spcBef>
              <a:buChar char="•"/>
            </a:pPr>
            <a:r>
              <a:rPr lang="da-DK" b="1" spc="-60" dirty="0">
                <a:solidFill>
                  <a:srgbClr val="A50021"/>
                </a:solidFill>
                <a:cs typeface="ＭＳ Ｐゴシック" charset="0"/>
              </a:rPr>
              <a:t>De der deltog sidste år siger, at det var en særdeles stor hjælp for dem</a:t>
            </a:r>
          </a:p>
          <a:p>
            <a:pPr lvl="1">
              <a:spcBef>
                <a:spcPts val="400"/>
              </a:spcBef>
            </a:pPr>
            <a:r>
              <a:rPr lang="da-DK" sz="1800" dirty="0"/>
              <a:t>Caféen gjorde det meget letter at komme i gang med </a:t>
            </a:r>
            <a:r>
              <a:rPr lang="da-DK" sz="1800" dirty="0" smtClean="0"/>
              <a:t>afleveringsopgaverne</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41</a:t>
            </a:fld>
            <a:endParaRPr lang="da-DK" altLang="da-DK" dirty="0"/>
          </a:p>
        </p:txBody>
      </p:sp>
      <p:pic>
        <p:nvPicPr>
          <p:cNvPr id="4" name="Picture 3"/>
          <p:cNvPicPr>
            <a:picLocks noChangeAspect="1"/>
          </p:cNvPicPr>
          <p:nvPr/>
        </p:nvPicPr>
        <p:blipFill>
          <a:blip r:embed="rId3"/>
          <a:stretch>
            <a:fillRect/>
          </a:stretch>
        </p:blipFill>
        <p:spPr>
          <a:xfrm>
            <a:off x="6804248" y="2564904"/>
            <a:ext cx="1323975" cy="1638300"/>
          </a:xfrm>
          <a:prstGeom prst="rect">
            <a:avLst/>
          </a:prstGeom>
        </p:spPr>
      </p:pic>
    </p:spTree>
    <p:extLst>
      <p:ext uri="{BB962C8B-B14F-4D97-AF65-F5344CB8AC3E}">
        <p14:creationId xmlns:p14="http://schemas.microsoft.com/office/powerpoint/2010/main" val="39195679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Programmeringscafé (fortsat)</a:t>
            </a:r>
            <a:endParaRPr lang="da-DK" sz="3200" dirty="0"/>
          </a:p>
        </p:txBody>
      </p:sp>
      <p:sp>
        <p:nvSpPr>
          <p:cNvPr id="114694" name="Rectangle 6"/>
          <p:cNvSpPr>
            <a:spLocks noGrp="1" noChangeArrowheads="1"/>
          </p:cNvSpPr>
          <p:nvPr>
            <p:ph type="body" idx="1"/>
          </p:nvPr>
        </p:nvSpPr>
        <p:spPr>
          <a:xfrm>
            <a:off x="464974" y="1039639"/>
            <a:ext cx="8568952" cy="5589761"/>
          </a:xfrm>
        </p:spPr>
        <p:txBody>
          <a:bodyPr/>
          <a:lstStyle/>
          <a:p>
            <a:pPr marL="342900" lvl="1" indent="-342900">
              <a:spcBef>
                <a:spcPts val="1200"/>
              </a:spcBef>
              <a:buChar char="•"/>
            </a:pPr>
            <a:r>
              <a:rPr lang="da-DK" b="1" dirty="0" smtClean="0">
                <a:solidFill>
                  <a:srgbClr val="A50021"/>
                </a:solidFill>
                <a:cs typeface="ＭＳ Ｐゴシック" charset="0"/>
              </a:rPr>
              <a:t>Ingen </a:t>
            </a:r>
            <a:r>
              <a:rPr lang="da-DK" b="1" dirty="0">
                <a:solidFill>
                  <a:srgbClr val="A50021"/>
                </a:solidFill>
                <a:cs typeface="ＭＳ Ｐゴシック" charset="0"/>
              </a:rPr>
              <a:t>forberedelse – tager kun </a:t>
            </a:r>
            <a:r>
              <a:rPr lang="da-DK" b="1" dirty="0" smtClean="0">
                <a:solidFill>
                  <a:srgbClr val="A50021"/>
                </a:solidFill>
                <a:cs typeface="ＭＳ Ｐゴシック" charset="0"/>
              </a:rPr>
              <a:t>den tid </a:t>
            </a:r>
            <a:r>
              <a:rPr lang="da-DK" b="1" dirty="0">
                <a:solidFill>
                  <a:srgbClr val="A50021"/>
                </a:solidFill>
                <a:cs typeface="ＭＳ Ｐゴシック" charset="0"/>
              </a:rPr>
              <a:t>som caféen varer</a:t>
            </a:r>
          </a:p>
          <a:p>
            <a:pPr lvl="1">
              <a:spcBef>
                <a:spcPts val="400"/>
              </a:spcBef>
            </a:pPr>
            <a:r>
              <a:rPr lang="da-DK" sz="1800" dirty="0"/>
              <a:t>Intet nyt materiale – man får alt materiale via de almindelige forelæsninger, ved at læse bogen, se videoerne og deltage i øvelserne</a:t>
            </a:r>
          </a:p>
          <a:p>
            <a:pPr lvl="1">
              <a:spcBef>
                <a:spcPts val="400"/>
              </a:spcBef>
            </a:pPr>
            <a:r>
              <a:rPr lang="da-DK" sz="1800" dirty="0"/>
              <a:t>Programmeringscaféen er et </a:t>
            </a:r>
            <a:r>
              <a:rPr lang="da-DK" sz="1800" b="1" dirty="0">
                <a:solidFill>
                  <a:srgbClr val="008000"/>
                </a:solidFill>
              </a:rPr>
              <a:t>supplement</a:t>
            </a:r>
            <a:r>
              <a:rPr lang="da-DK" sz="1800" dirty="0"/>
              <a:t>, som forklarer de vigtigste</a:t>
            </a:r>
            <a:br>
              <a:rPr lang="da-DK" sz="1800" dirty="0"/>
            </a:br>
            <a:r>
              <a:rPr lang="da-DK" sz="1800" dirty="0"/>
              <a:t>principper i et langsommere tempo og med flere </a:t>
            </a:r>
            <a:r>
              <a:rPr lang="da-DK" sz="1800" dirty="0" smtClean="0"/>
              <a:t>eksempler</a:t>
            </a:r>
          </a:p>
          <a:p>
            <a:pPr lvl="1">
              <a:spcBef>
                <a:spcPts val="400"/>
              </a:spcBef>
            </a:pPr>
            <a:r>
              <a:rPr lang="da-DK" sz="1800" dirty="0"/>
              <a:t>Hvis man har let ved at programmere og/eller man er super ambitiøs, så er programmeringscafeen ikke det rigtige sted at </a:t>
            </a:r>
            <a:r>
              <a:rPr lang="da-DK" sz="1800" dirty="0" smtClean="0"/>
              <a:t>komme</a:t>
            </a:r>
          </a:p>
          <a:p>
            <a:pPr lvl="1">
              <a:spcBef>
                <a:spcPts val="400"/>
              </a:spcBef>
            </a:pPr>
            <a:r>
              <a:rPr lang="da-DK" sz="1800" dirty="0" smtClean="0"/>
              <a:t>I </a:t>
            </a:r>
            <a:r>
              <a:rPr lang="da-DK" sz="1800" dirty="0"/>
              <a:t>stedet kan man overveje at deltage i </a:t>
            </a:r>
            <a:r>
              <a:rPr lang="da-DK" sz="1800" dirty="0" err="1"/>
              <a:t>pre</a:t>
            </a:r>
            <a:r>
              <a:rPr lang="da-DK" sz="1800" dirty="0"/>
              <a:t> </a:t>
            </a:r>
            <a:r>
              <a:rPr lang="da-DK" sz="1800" dirty="0" smtClean="0"/>
              <a:t>talent-</a:t>
            </a:r>
            <a:r>
              <a:rPr lang="da-DK" sz="1800" dirty="0" err="1" smtClean="0"/>
              <a:t>track</a:t>
            </a:r>
            <a:r>
              <a:rPr lang="da-DK" sz="1800" dirty="0" smtClean="0"/>
              <a:t>, som beskrives ved en senere forelæsning</a:t>
            </a:r>
          </a:p>
          <a:p>
            <a:pPr>
              <a:spcBef>
                <a:spcPts val="1800"/>
              </a:spcBef>
            </a:pPr>
            <a:r>
              <a:rPr lang="da-DK" sz="2000" dirty="0" smtClean="0"/>
              <a:t>Tid og sted for programmeringscaféen</a:t>
            </a:r>
            <a:endParaRPr lang="da-DK" sz="2000" dirty="0"/>
          </a:p>
          <a:p>
            <a:pPr lvl="1">
              <a:spcBef>
                <a:spcPts val="400"/>
              </a:spcBef>
            </a:pPr>
            <a:r>
              <a:rPr lang="da-DK" sz="1800" dirty="0" smtClean="0"/>
              <a:t>Mandag kl. 18.15-21.00 </a:t>
            </a:r>
            <a:r>
              <a:rPr lang="da-DK" sz="1800" u="sng" dirty="0" smtClean="0"/>
              <a:t>eller</a:t>
            </a:r>
            <a:r>
              <a:rPr lang="da-DK" sz="1800" dirty="0" smtClean="0"/>
              <a:t> onsdag kl 15.15-18.00</a:t>
            </a:r>
            <a:br>
              <a:rPr lang="da-DK" sz="1800" dirty="0" smtClean="0"/>
            </a:br>
            <a:r>
              <a:rPr lang="da-DK" sz="1800" dirty="0" smtClean="0"/>
              <a:t>(man deltager kun én af gangene)</a:t>
            </a:r>
          </a:p>
          <a:p>
            <a:pPr lvl="1">
              <a:spcBef>
                <a:spcPts val="400"/>
              </a:spcBef>
            </a:pPr>
            <a:r>
              <a:rPr lang="da-DK" sz="1800" dirty="0" smtClean="0"/>
              <a:t>Finder sted i Aabogade (i nærheden af Storcenter Nord)</a:t>
            </a:r>
          </a:p>
          <a:p>
            <a:pPr marL="342900" lvl="1" indent="-342900">
              <a:spcBef>
                <a:spcPts val="1800"/>
              </a:spcBef>
              <a:buChar char="•"/>
            </a:pPr>
            <a:r>
              <a:rPr lang="da-DK" b="1" dirty="0" smtClean="0">
                <a:solidFill>
                  <a:srgbClr val="A50021"/>
                </a:solidFill>
                <a:cs typeface="ＭＳ Ｐゴシック" charset="0"/>
              </a:rPr>
              <a:t>Caféen starter allerede i indeværende uge</a:t>
            </a:r>
          </a:p>
          <a:p>
            <a:pPr lvl="1">
              <a:spcBef>
                <a:spcPts val="400"/>
              </a:spcBef>
            </a:pPr>
            <a:r>
              <a:rPr lang="da-DK" sz="1800" dirty="0" smtClean="0"/>
              <a:t>Tilmelding er i princippet slut, men hvis </a:t>
            </a:r>
            <a:r>
              <a:rPr lang="da-DK" sz="1800" dirty="0"/>
              <a:t>du er </a:t>
            </a:r>
            <a:r>
              <a:rPr lang="da-DK" sz="1800" dirty="0" smtClean="0"/>
              <a:t>interesseret </a:t>
            </a:r>
            <a:r>
              <a:rPr lang="da-DK" sz="1800" dirty="0"/>
              <a:t>kan du </a:t>
            </a:r>
            <a:r>
              <a:rPr lang="da-DK" sz="1800" dirty="0" smtClean="0"/>
              <a:t>skynde dig at kontakte </a:t>
            </a:r>
            <a:r>
              <a:rPr lang="da-DK" sz="1800" dirty="0"/>
              <a:t>Christina Sanne Gøttsche (csg@cs.au.dk</a:t>
            </a:r>
            <a:r>
              <a:rPr lang="da-DK" sz="1800" dirty="0" smtClean="0"/>
              <a:t>)</a:t>
            </a:r>
            <a:endParaRPr lang="da-DK" sz="1800" dirty="0"/>
          </a:p>
          <a:p>
            <a:pPr lvl="1">
              <a:spcBef>
                <a:spcPts val="400"/>
              </a:spcBef>
            </a:pPr>
            <a:endParaRPr lang="da-DK" sz="1800" dirty="0" smtClean="0"/>
          </a:p>
          <a:p>
            <a:pPr lvl="1">
              <a:spcBef>
                <a:spcPts val="400"/>
              </a:spcBef>
            </a:pPr>
            <a:endParaRPr lang="da-DK" sz="1800" dirty="0"/>
          </a:p>
          <a:p>
            <a:pPr lvl="1">
              <a:spcBef>
                <a:spcPts val="400"/>
              </a:spcBef>
            </a:pP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42</a:t>
            </a:fld>
            <a:endParaRPr lang="da-DK" altLang="da-DK" dirty="0"/>
          </a:p>
        </p:txBody>
      </p:sp>
    </p:spTree>
    <p:extLst>
      <p:ext uri="{BB962C8B-B14F-4D97-AF65-F5344CB8AC3E}">
        <p14:creationId xmlns:p14="http://schemas.microsoft.com/office/powerpoint/2010/main" val="555759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99868" y="169015"/>
            <a:ext cx="8712968" cy="6552728"/>
            <a:chOff x="179512" y="4351876"/>
            <a:chExt cx="9001000" cy="6552728"/>
          </a:xfrm>
        </p:grpSpPr>
        <p:pic>
          <p:nvPicPr>
            <p:cNvPr id="3" name="Picture 2"/>
            <p:cNvPicPr>
              <a:picLocks noChangeAspect="1"/>
            </p:cNvPicPr>
            <p:nvPr/>
          </p:nvPicPr>
          <p:blipFill>
            <a:blip r:embed="rId3"/>
            <a:stretch>
              <a:fillRect/>
            </a:stretch>
          </p:blipFill>
          <p:spPr>
            <a:xfrm>
              <a:off x="179512" y="4351876"/>
              <a:ext cx="9001000" cy="6552728"/>
            </a:xfrm>
            <a:prstGeom prst="rect">
              <a:avLst/>
            </a:prstGeom>
          </p:spPr>
        </p:pic>
        <p:pic>
          <p:nvPicPr>
            <p:cNvPr id="4" name="Picture 3"/>
            <p:cNvPicPr>
              <a:picLocks noChangeAspect="1"/>
            </p:cNvPicPr>
            <p:nvPr/>
          </p:nvPicPr>
          <p:blipFill>
            <a:blip r:embed="rId4"/>
            <a:stretch>
              <a:fillRect/>
            </a:stretch>
          </p:blipFill>
          <p:spPr>
            <a:xfrm>
              <a:off x="253887" y="5085184"/>
              <a:ext cx="5521632" cy="291279"/>
            </a:xfrm>
            <a:prstGeom prst="rect">
              <a:avLst/>
            </a:prstGeom>
          </p:spPr>
        </p:pic>
      </p:grpSp>
      <p:pic>
        <p:nvPicPr>
          <p:cNvPr id="7" name="Picture 6"/>
          <p:cNvPicPr>
            <a:picLocks noChangeAspect="1"/>
          </p:cNvPicPr>
          <p:nvPr/>
        </p:nvPicPr>
        <p:blipFill>
          <a:blip r:embed="rId5"/>
          <a:stretch>
            <a:fillRect/>
          </a:stretch>
        </p:blipFill>
        <p:spPr>
          <a:xfrm>
            <a:off x="214546" y="1851654"/>
            <a:ext cx="8204303" cy="4726260"/>
          </a:xfrm>
          <a:prstGeom prst="rect">
            <a:avLst/>
          </a:prstGeom>
        </p:spPr>
      </p:pic>
      <p:pic>
        <p:nvPicPr>
          <p:cNvPr id="8" name="Picture 7"/>
          <p:cNvPicPr>
            <a:picLocks noChangeAspect="1"/>
          </p:cNvPicPr>
          <p:nvPr/>
        </p:nvPicPr>
        <p:blipFill>
          <a:blip r:embed="rId6"/>
          <a:stretch>
            <a:fillRect/>
          </a:stretch>
        </p:blipFill>
        <p:spPr>
          <a:xfrm>
            <a:off x="232723" y="1851654"/>
            <a:ext cx="8748464" cy="4870089"/>
          </a:xfrm>
          <a:prstGeom prst="rect">
            <a:avLst/>
          </a:prstGeom>
        </p:spPr>
      </p:pic>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43</a:t>
            </a:fld>
            <a:endParaRPr lang="da-DK" altLang="da-DK" dirty="0"/>
          </a:p>
        </p:txBody>
      </p:sp>
      <p:sp>
        <p:nvSpPr>
          <p:cNvPr id="11" name="Rectangle 10"/>
          <p:cNvSpPr/>
          <p:nvPr/>
        </p:nvSpPr>
        <p:spPr bwMode="auto">
          <a:xfrm>
            <a:off x="139274" y="1419606"/>
            <a:ext cx="3528392" cy="432048"/>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3012" name="TextBox 2"/>
          <p:cNvSpPr txBox="1">
            <a:spLocks noChangeArrowheads="1"/>
          </p:cNvSpPr>
          <p:nvPr/>
        </p:nvSpPr>
        <p:spPr bwMode="auto">
          <a:xfrm>
            <a:off x="323528" y="1372706"/>
            <a:ext cx="3344138" cy="400110"/>
          </a:xfrm>
          <a:prstGeom prst="rect">
            <a:avLst/>
          </a:prstGeom>
          <a:solidFill>
            <a:schemeClr val="bg1"/>
          </a:solidFill>
          <a:ln>
            <a:noFill/>
          </a:ln>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smtClean="0"/>
              <a:t>brightspace.au.dk</a:t>
            </a:r>
            <a:endParaRPr lang="en-US" altLang="da-DK" sz="2000" dirty="0"/>
          </a:p>
        </p:txBody>
      </p:sp>
      <p:sp>
        <p:nvSpPr>
          <p:cNvPr id="6" name="Rectangle 5"/>
          <p:cNvSpPr/>
          <p:nvPr/>
        </p:nvSpPr>
        <p:spPr bwMode="auto">
          <a:xfrm>
            <a:off x="6804248" y="1412776"/>
            <a:ext cx="2304256" cy="432048"/>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10" name="Rectangle 9"/>
          <p:cNvSpPr/>
          <p:nvPr/>
        </p:nvSpPr>
        <p:spPr bwMode="auto">
          <a:xfrm>
            <a:off x="6553548" y="1367223"/>
            <a:ext cx="2304256" cy="432048"/>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Brightspace</a:t>
            </a:r>
          </a:p>
        </p:txBody>
      </p:sp>
      <p:sp>
        <p:nvSpPr>
          <p:cNvPr id="118787" name="Rectangle 3"/>
          <p:cNvSpPr>
            <a:spLocks noGrp="1" noChangeArrowheads="1"/>
          </p:cNvSpPr>
          <p:nvPr>
            <p:ph type="body" idx="1"/>
          </p:nvPr>
        </p:nvSpPr>
        <p:spPr>
          <a:xfrm>
            <a:off x="468313" y="1052513"/>
            <a:ext cx="8280151" cy="4896767"/>
          </a:xfrm>
        </p:spPr>
        <p:txBody>
          <a:bodyPr/>
          <a:lstStyle/>
          <a:p>
            <a:pPr eaLnBrk="1" hangingPunct="1">
              <a:defRPr/>
            </a:pPr>
            <a:r>
              <a:rPr lang="da-DK" altLang="da-DK" sz="2000" dirty="0" smtClean="0"/>
              <a:t>Brightspace er først taget i brug på Aarhus Universitet her i efteråret</a:t>
            </a:r>
          </a:p>
          <a:p>
            <a:pPr lvl="1" eaLnBrk="1" hangingPunct="1">
              <a:spcBef>
                <a:spcPts val="600"/>
              </a:spcBef>
              <a:defRPr/>
            </a:pPr>
            <a:r>
              <a:rPr lang="da-DK" altLang="da-DK" sz="1800" noProof="0" dirty="0" smtClean="0"/>
              <a:t>Alt kursusindhold er kopieret over fra det gamle system (Blackboard)</a:t>
            </a:r>
          </a:p>
          <a:p>
            <a:pPr lvl="1" eaLnBrk="1" hangingPunct="1">
              <a:spcBef>
                <a:spcPts val="600"/>
              </a:spcBef>
              <a:defRPr/>
            </a:pPr>
            <a:r>
              <a:rPr lang="da-DK" altLang="da-DK" sz="1800" dirty="0" smtClean="0"/>
              <a:t>Der vil uden tvivl være en del ting, som fungerer anderledes end vi forventer (f.eks. omkring afleveringsgrupper og oprettelse af par/læsegrupper)</a:t>
            </a:r>
          </a:p>
          <a:p>
            <a:pPr lvl="1" eaLnBrk="1" hangingPunct="1">
              <a:spcBef>
                <a:spcPts val="600"/>
              </a:spcBef>
              <a:defRPr/>
            </a:pPr>
            <a:r>
              <a:rPr lang="da-DK" altLang="da-DK" sz="1800" dirty="0" smtClean="0"/>
              <a:t>Vi forsøger at rette </a:t>
            </a:r>
            <a:r>
              <a:rPr lang="da-DK" altLang="da-DK" sz="1800" dirty="0" smtClean="0"/>
              <a:t>eventuelle </a:t>
            </a:r>
            <a:r>
              <a:rPr lang="da-DK" altLang="da-DK" sz="1800" dirty="0" smtClean="0"/>
              <a:t>fejl hen af vejen</a:t>
            </a:r>
          </a:p>
          <a:p>
            <a:pPr marL="342900" lvl="1" indent="-342900" eaLnBrk="1" hangingPunct="1">
              <a:spcBef>
                <a:spcPts val="1800"/>
              </a:spcBef>
              <a:buChar char="•"/>
              <a:defRPr/>
            </a:pPr>
            <a:r>
              <a:rPr lang="da-DK" altLang="da-DK" b="1" dirty="0" smtClean="0">
                <a:solidFill>
                  <a:srgbClr val="A50021"/>
                </a:solidFill>
                <a:cs typeface="ＭＳ Ｐゴシック" charset="0"/>
              </a:rPr>
              <a:t>Pulse</a:t>
            </a:r>
            <a:endParaRPr lang="da-DK" altLang="da-DK" b="1" dirty="0">
              <a:solidFill>
                <a:srgbClr val="A50021"/>
              </a:solidFill>
              <a:cs typeface="ＭＳ Ｐゴシック" charset="0"/>
            </a:endParaRPr>
          </a:p>
          <a:p>
            <a:pPr lvl="1" eaLnBrk="1" hangingPunct="1">
              <a:spcBef>
                <a:spcPts val="600"/>
              </a:spcBef>
              <a:defRPr/>
            </a:pPr>
            <a:r>
              <a:rPr lang="da-DK" altLang="da-DK" sz="1800" dirty="0" smtClean="0"/>
              <a:t>Brightspace har en tilknyttet </a:t>
            </a:r>
            <a:r>
              <a:rPr lang="da-DK" altLang="da-DK" sz="1800" dirty="0" err="1" smtClean="0"/>
              <a:t>app</a:t>
            </a:r>
            <a:r>
              <a:rPr lang="da-DK" altLang="da-DK" sz="1800" dirty="0" smtClean="0"/>
              <a:t>, der hedder Pulse</a:t>
            </a:r>
          </a:p>
          <a:p>
            <a:pPr lvl="1" eaLnBrk="1" hangingPunct="1">
              <a:spcBef>
                <a:spcPts val="600"/>
              </a:spcBef>
              <a:defRPr/>
            </a:pPr>
            <a:r>
              <a:rPr lang="da-DK" altLang="da-DK" sz="1800" dirty="0" smtClean="0"/>
              <a:t>Den fungerer meget dårligt i forhold til komplekse websider, som vi har på dette kursus</a:t>
            </a:r>
            <a:r>
              <a:rPr lang="da-DK" altLang="da-DK" sz="1800" dirty="0"/>
              <a:t> </a:t>
            </a:r>
            <a:r>
              <a:rPr lang="da-DK" altLang="da-DK" sz="1800" dirty="0" smtClean="0"/>
              <a:t>(formateringen </a:t>
            </a:r>
            <a:r>
              <a:rPr lang="da-DK" altLang="da-DK" sz="1800" dirty="0"/>
              <a:t>forsvinder og det samme gør links)</a:t>
            </a:r>
            <a:endParaRPr lang="da-DK" altLang="da-DK" sz="1800" dirty="0" smtClean="0"/>
          </a:p>
          <a:p>
            <a:pPr lvl="1" eaLnBrk="1" hangingPunct="1">
              <a:spcBef>
                <a:spcPts val="600"/>
              </a:spcBef>
              <a:defRPr/>
            </a:pPr>
            <a:r>
              <a:rPr lang="da-DK" altLang="da-DK" sz="1800" dirty="0" smtClean="0"/>
              <a:t>Jeg anbefaler derfor </a:t>
            </a:r>
            <a:r>
              <a:rPr lang="da-DK" altLang="da-DK" sz="1800" dirty="0" smtClean="0"/>
              <a:t>at </a:t>
            </a:r>
            <a:r>
              <a:rPr lang="da-DK" altLang="da-DK" sz="1800" dirty="0" smtClean="0"/>
              <a:t>tilgå kursets websider via en almindelig webbrowser på en bærbar/stationær computer (såsom Google </a:t>
            </a:r>
            <a:r>
              <a:rPr lang="da-DK" altLang="da-DK" sz="1800" dirty="0" err="1" smtClean="0"/>
              <a:t>Chrome</a:t>
            </a:r>
            <a:r>
              <a:rPr lang="da-DK" altLang="da-DK" sz="1800" dirty="0" smtClean="0"/>
              <a:t>, Safari, </a:t>
            </a:r>
            <a:r>
              <a:rPr lang="da-DK" altLang="da-DK" sz="1800" dirty="0" err="1" smtClean="0"/>
              <a:t>Micrsoft</a:t>
            </a:r>
            <a:r>
              <a:rPr lang="da-DK" altLang="da-DK" sz="1800" dirty="0" smtClean="0"/>
              <a:t> </a:t>
            </a:r>
            <a:r>
              <a:rPr lang="da-DK" altLang="da-DK" sz="1800" dirty="0" err="1" smtClean="0"/>
              <a:t>Edge</a:t>
            </a:r>
            <a:r>
              <a:rPr lang="da-DK" altLang="da-DK" sz="1800" dirty="0" smtClean="0"/>
              <a:t> og </a:t>
            </a:r>
            <a:r>
              <a:rPr lang="da-DK" altLang="da-DK" sz="1800" dirty="0" err="1" smtClean="0"/>
              <a:t>Firefox</a:t>
            </a:r>
            <a:r>
              <a:rPr lang="da-DK" altLang="da-DK" sz="1800" dirty="0" smtClean="0"/>
              <a:t>)</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44</a:t>
            </a:fld>
            <a:endParaRPr lang="da-DK" altLang="da-DK"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Undervisningsprincipper</a:t>
            </a:r>
          </a:p>
        </p:txBody>
      </p:sp>
      <p:sp>
        <p:nvSpPr>
          <p:cNvPr id="118787" name="Rectangle 3"/>
          <p:cNvSpPr>
            <a:spLocks noGrp="1" noChangeArrowheads="1"/>
          </p:cNvSpPr>
          <p:nvPr>
            <p:ph type="body" idx="1"/>
          </p:nvPr>
        </p:nvSpPr>
        <p:spPr>
          <a:xfrm>
            <a:off x="468313" y="1052513"/>
            <a:ext cx="8280151" cy="4896767"/>
          </a:xfrm>
        </p:spPr>
        <p:txBody>
          <a:bodyPr/>
          <a:lstStyle/>
          <a:p>
            <a:pPr eaLnBrk="1" hangingPunct="1">
              <a:defRPr/>
            </a:pPr>
            <a:r>
              <a:rPr lang="da-DK" altLang="da-DK" sz="2000" dirty="0" smtClean="0"/>
              <a:t>I møder de samme begreber og teknikker mange gange gennem kurset (spiral-metoden)</a:t>
            </a:r>
          </a:p>
          <a:p>
            <a:pPr lvl="1" eaLnBrk="1" hangingPunct="1">
              <a:spcBef>
                <a:spcPts val="600"/>
              </a:spcBef>
              <a:defRPr/>
            </a:pPr>
            <a:r>
              <a:rPr lang="da-DK" altLang="da-DK" sz="1800" noProof="0" dirty="0" smtClean="0"/>
              <a:t>Introduktion ved forelæsning</a:t>
            </a:r>
          </a:p>
          <a:p>
            <a:pPr lvl="1" eaLnBrk="1" hangingPunct="1">
              <a:spcBef>
                <a:spcPts val="600"/>
              </a:spcBef>
              <a:defRPr/>
            </a:pPr>
            <a:r>
              <a:rPr lang="da-DK" altLang="da-DK" sz="1800" dirty="0" smtClean="0"/>
              <a:t>Selvstudie via</a:t>
            </a:r>
            <a:r>
              <a:rPr lang="da-DK" altLang="da-DK" sz="1800" noProof="0" dirty="0" smtClean="0"/>
              <a:t> videonote og/eller bogkapitel</a:t>
            </a:r>
          </a:p>
          <a:p>
            <a:pPr lvl="1" eaLnBrk="1" hangingPunct="1">
              <a:spcBef>
                <a:spcPts val="600"/>
              </a:spcBef>
              <a:defRPr/>
            </a:pPr>
            <a:r>
              <a:rPr lang="da-DK" altLang="da-DK" sz="1800" dirty="0" smtClean="0"/>
              <a:t>Praktisk træning ved en eller flere øvelsesgange</a:t>
            </a:r>
          </a:p>
          <a:p>
            <a:pPr lvl="1" eaLnBrk="1" hangingPunct="1">
              <a:spcBef>
                <a:spcPts val="600"/>
              </a:spcBef>
              <a:defRPr/>
            </a:pPr>
            <a:r>
              <a:rPr lang="da-DK" altLang="da-DK" sz="1800" dirty="0" smtClean="0"/>
              <a:t>Repetition i senere forelæsning</a:t>
            </a:r>
          </a:p>
          <a:p>
            <a:pPr lvl="1" eaLnBrk="1" hangingPunct="1">
              <a:spcBef>
                <a:spcPts val="600"/>
              </a:spcBef>
              <a:defRPr/>
            </a:pPr>
            <a:r>
              <a:rPr lang="da-DK" altLang="da-DK" sz="1800" dirty="0" smtClean="0"/>
              <a:t>Mere praktisk træning – osv.</a:t>
            </a:r>
          </a:p>
          <a:p>
            <a:pPr marL="342900" lvl="1" indent="-342900" eaLnBrk="1" hangingPunct="1">
              <a:spcBef>
                <a:spcPts val="1800"/>
              </a:spcBef>
              <a:buChar char="•"/>
              <a:defRPr/>
            </a:pPr>
            <a:r>
              <a:rPr lang="da-DK" altLang="da-DK" b="1" dirty="0">
                <a:solidFill>
                  <a:srgbClr val="A50021"/>
                </a:solidFill>
                <a:cs typeface="ＭＳ Ｐゴシック" charset="0"/>
              </a:rPr>
              <a:t>Vær med fra start</a:t>
            </a:r>
          </a:p>
          <a:p>
            <a:pPr lvl="1" eaLnBrk="1" hangingPunct="1">
              <a:spcBef>
                <a:spcPts val="600"/>
              </a:spcBef>
              <a:defRPr/>
            </a:pPr>
            <a:r>
              <a:rPr lang="da-DK" altLang="da-DK" sz="1800" dirty="0"/>
              <a:t>De første 3-4 uger kan være overvældende og </a:t>
            </a:r>
            <a:r>
              <a:rPr lang="da-DK" altLang="da-DK" sz="1800" dirty="0" smtClean="0"/>
              <a:t>svære – specielt, hvis man ikke har forudgående programmeringserfaring</a:t>
            </a:r>
            <a:endParaRPr lang="da-DK" altLang="da-DK" sz="1800" dirty="0"/>
          </a:p>
          <a:p>
            <a:pPr lvl="1" eaLnBrk="1" hangingPunct="1">
              <a:spcBef>
                <a:spcPts val="600"/>
              </a:spcBef>
              <a:defRPr/>
            </a:pPr>
            <a:r>
              <a:rPr lang="da-DK" altLang="da-DK" sz="1800" dirty="0"/>
              <a:t>Men hold ud og klø på – kommer I bagud i denne fase, er det </a:t>
            </a:r>
            <a:r>
              <a:rPr lang="da-DK" altLang="da-DK" sz="1800" dirty="0" smtClean="0"/>
              <a:t>vanskeligt </a:t>
            </a:r>
            <a:r>
              <a:rPr lang="da-DK" altLang="da-DK" sz="1800" spc="-50" dirty="0"/>
              <a:t>at </a:t>
            </a:r>
            <a:r>
              <a:rPr lang="da-DK" altLang="da-DK" sz="1800" spc="-50" dirty="0" smtClean="0"/>
              <a:t>indhente</a:t>
            </a:r>
          </a:p>
          <a:p>
            <a:pPr lvl="1" eaLnBrk="1" hangingPunct="1">
              <a:spcBef>
                <a:spcPts val="600"/>
              </a:spcBef>
              <a:defRPr/>
            </a:pPr>
            <a:r>
              <a:rPr lang="da-DK" altLang="da-DK" sz="1800" spc="-50" dirty="0"/>
              <a:t>D</a:t>
            </a:r>
            <a:r>
              <a:rPr lang="da-DK" altLang="da-DK" sz="1800" spc="-50" dirty="0" smtClean="0"/>
              <a:t>er kommer ikke et tidspunkt, hvor vi skifter til noget ”helt andet”</a:t>
            </a:r>
          </a:p>
          <a:p>
            <a:pPr lvl="1" eaLnBrk="1" hangingPunct="1">
              <a:spcBef>
                <a:spcPts val="600"/>
              </a:spcBef>
              <a:defRPr/>
            </a:pPr>
            <a:r>
              <a:rPr lang="da-DK" altLang="da-DK" sz="1800" dirty="0" smtClean="0"/>
              <a:t>Hvis I ikke forstår de ting vi arbejder med i uge 1-2, kan I heller ikke forstå det i uge 3-4</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45</a:t>
            </a:fld>
            <a:endParaRPr lang="da-DK" altLang="da-DK" dirty="0"/>
          </a:p>
        </p:txBody>
      </p:sp>
    </p:spTree>
    <p:extLst>
      <p:ext uri="{BB962C8B-B14F-4D97-AF65-F5344CB8AC3E}">
        <p14:creationId xmlns:p14="http://schemas.microsoft.com/office/powerpoint/2010/main" val="32444763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468313" y="333375"/>
            <a:ext cx="8496175" cy="609600"/>
          </a:xfrm>
        </p:spPr>
        <p:txBody>
          <a:bodyPr/>
          <a:lstStyle/>
          <a:p>
            <a:pPr eaLnBrk="1" hangingPunct="1">
              <a:defRPr/>
            </a:pPr>
            <a:r>
              <a:rPr lang="da-DK" altLang="da-DK" sz="3200" noProof="0" dirty="0" smtClean="0"/>
              <a:t>Når I ikke kan få jeres kode til at virke</a:t>
            </a:r>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46</a:t>
            </a:fld>
            <a:endParaRPr lang="da-DK" altLang="da-DK" dirty="0"/>
          </a:p>
        </p:txBody>
      </p:sp>
      <p:sp>
        <p:nvSpPr>
          <p:cNvPr id="5" name="Rectangle 3"/>
          <p:cNvSpPr txBox="1">
            <a:spLocks noChangeArrowheads="1"/>
          </p:cNvSpPr>
          <p:nvPr/>
        </p:nvSpPr>
        <p:spPr bwMode="auto">
          <a:xfrm>
            <a:off x="551933" y="1124744"/>
            <a:ext cx="7980507" cy="5733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spcBef>
                <a:spcPts val="1200"/>
              </a:spcBef>
              <a:defRPr/>
            </a:pPr>
            <a:r>
              <a:rPr lang="da-DK" altLang="da-DK" sz="2000" kern="0" dirty="0" smtClean="0"/>
              <a:t>Ved øvelserne</a:t>
            </a:r>
          </a:p>
          <a:p>
            <a:pPr marL="808038" lvl="1" indent="-350838" eaLnBrk="1" hangingPunct="1">
              <a:spcBef>
                <a:spcPts val="200"/>
              </a:spcBef>
              <a:buFont typeface="+mj-lt"/>
              <a:buAutoNum type="arabicPeriod"/>
              <a:defRPr/>
            </a:pPr>
            <a:r>
              <a:rPr lang="da-DK" altLang="da-DK" sz="1800" kern="0" dirty="0" smtClean="0"/>
              <a:t>Spørg dig selv</a:t>
            </a:r>
          </a:p>
          <a:p>
            <a:pPr marL="808038" lvl="1" indent="-350838" eaLnBrk="1" hangingPunct="1">
              <a:spcBef>
                <a:spcPts val="200"/>
              </a:spcBef>
              <a:buFont typeface="+mj-lt"/>
              <a:buAutoNum type="arabicPeriod"/>
              <a:defRPr/>
            </a:pPr>
            <a:r>
              <a:rPr lang="da-DK" altLang="da-DK" sz="1800" kern="0" dirty="0" smtClean="0"/>
              <a:t>Spørg din makker</a:t>
            </a:r>
          </a:p>
          <a:p>
            <a:pPr marL="808038" lvl="1" indent="-350838" eaLnBrk="1" hangingPunct="1">
              <a:spcBef>
                <a:spcPts val="200"/>
              </a:spcBef>
              <a:buFont typeface="+mj-lt"/>
              <a:buAutoNum type="arabicPeriod"/>
              <a:defRPr/>
            </a:pPr>
            <a:r>
              <a:rPr lang="da-DK" altLang="da-DK" sz="1800" kern="0" dirty="0" smtClean="0"/>
              <a:t>Spørg et andet par</a:t>
            </a:r>
          </a:p>
          <a:p>
            <a:pPr marL="808038" lvl="1" indent="-350838" eaLnBrk="1" hangingPunct="1">
              <a:spcBef>
                <a:spcPts val="200"/>
              </a:spcBef>
              <a:buFont typeface="+mj-lt"/>
              <a:buAutoNum type="arabicPeriod"/>
              <a:defRPr/>
            </a:pPr>
            <a:r>
              <a:rPr lang="da-DK" altLang="da-DK" sz="1800" kern="0" dirty="0" smtClean="0"/>
              <a:t>Kig i slides (og Java </a:t>
            </a:r>
            <a:r>
              <a:rPr lang="da-DK" altLang="da-DK" sz="1800" kern="0" dirty="0" err="1" smtClean="0"/>
              <a:t>API’en</a:t>
            </a:r>
            <a:r>
              <a:rPr lang="da-DK" altLang="da-DK" sz="1800" kern="0" dirty="0" smtClean="0"/>
              <a:t>)</a:t>
            </a:r>
          </a:p>
          <a:p>
            <a:pPr marL="808038" lvl="1" indent="-350838" eaLnBrk="1" hangingPunct="1">
              <a:spcBef>
                <a:spcPts val="200"/>
              </a:spcBef>
              <a:buFont typeface="+mj-lt"/>
              <a:buAutoNum type="arabicPeriod"/>
              <a:defRPr/>
            </a:pPr>
            <a:r>
              <a:rPr lang="da-DK" altLang="da-DK" sz="1800" kern="0" dirty="0" smtClean="0"/>
              <a:t>Spørg jeres instruktor</a:t>
            </a:r>
          </a:p>
          <a:p>
            <a:pPr eaLnBrk="1" hangingPunct="1">
              <a:spcBef>
                <a:spcPts val="1200"/>
              </a:spcBef>
              <a:defRPr/>
            </a:pPr>
            <a:r>
              <a:rPr lang="da-DK" altLang="da-DK" sz="2000" kern="0" dirty="0"/>
              <a:t>Uden for </a:t>
            </a:r>
            <a:r>
              <a:rPr lang="da-DK" altLang="da-DK" sz="2000" kern="0" dirty="0" smtClean="0"/>
              <a:t>øvelserne kan I bruge diskussionsforummet</a:t>
            </a:r>
            <a:endParaRPr lang="da-DK" altLang="da-DK" sz="2000" kern="0" dirty="0"/>
          </a:p>
          <a:p>
            <a:pPr lvl="1" eaLnBrk="1" hangingPunct="1">
              <a:defRPr/>
            </a:pPr>
            <a:r>
              <a:rPr lang="da-DK" altLang="da-DK" sz="1800" kern="0" dirty="0" smtClean="0"/>
              <a:t>I </a:t>
            </a:r>
            <a:r>
              <a:rPr lang="da-DK" altLang="da-DK" sz="1800" kern="0" dirty="0"/>
              <a:t>får som regel hurtigt svar</a:t>
            </a:r>
          </a:p>
          <a:p>
            <a:pPr lvl="1" eaLnBrk="1" hangingPunct="1">
              <a:defRPr/>
            </a:pPr>
            <a:r>
              <a:rPr lang="da-DK" altLang="da-DK" sz="1800" kern="0" dirty="0"/>
              <a:t>Svaret kan hjælpe mange andre</a:t>
            </a:r>
          </a:p>
          <a:p>
            <a:pPr lvl="1" eaLnBrk="1" hangingPunct="1">
              <a:defRPr/>
            </a:pPr>
            <a:r>
              <a:rPr lang="da-DK" altLang="da-DK" sz="1800" kern="0" dirty="0"/>
              <a:t>Man kan spørge (og svare) anonymt</a:t>
            </a:r>
          </a:p>
          <a:p>
            <a:pPr lvl="1" eaLnBrk="1" hangingPunct="1">
              <a:defRPr/>
            </a:pPr>
            <a:r>
              <a:rPr lang="da-DK" altLang="da-DK" sz="1800" kern="0" dirty="0"/>
              <a:t>I kan også gå i studiecaféen, hvor der ofte vil være andre studerende, som I kan </a:t>
            </a:r>
            <a:r>
              <a:rPr lang="da-DK" altLang="da-DK" sz="1800" kern="0" dirty="0" smtClean="0"/>
              <a:t>spørge</a:t>
            </a:r>
            <a:endParaRPr lang="da-DK" altLang="da-DK" sz="1800" kern="0" dirty="0"/>
          </a:p>
          <a:p>
            <a:pPr lvl="0" eaLnBrk="1" hangingPunct="1">
              <a:spcBef>
                <a:spcPts val="1200"/>
              </a:spcBef>
              <a:defRPr/>
            </a:pPr>
            <a:r>
              <a:rPr lang="da-DK" altLang="da-DK" sz="2000" kern="0" dirty="0"/>
              <a:t>Ved forelæsningerne</a:t>
            </a:r>
          </a:p>
          <a:p>
            <a:pPr lvl="1" eaLnBrk="1" hangingPunct="1">
              <a:defRPr/>
            </a:pPr>
            <a:r>
              <a:rPr lang="da-DK" altLang="da-DK" sz="1800" kern="0" dirty="0"/>
              <a:t>Jeg kigger </a:t>
            </a:r>
            <a:r>
              <a:rPr lang="da-DK" altLang="da-DK" sz="1800" b="1" kern="0" dirty="0">
                <a:solidFill>
                  <a:srgbClr val="008000"/>
                </a:solidFill>
              </a:rPr>
              <a:t>ikke</a:t>
            </a:r>
            <a:r>
              <a:rPr lang="da-DK" altLang="da-DK" sz="1800" kern="0" dirty="0"/>
              <a:t> på </a:t>
            </a:r>
            <a:r>
              <a:rPr lang="da-DK" altLang="da-DK" sz="1800" kern="0" dirty="0" smtClean="0"/>
              <a:t>jeres detaljerede </a:t>
            </a:r>
            <a:r>
              <a:rPr lang="da-DK" altLang="da-DK" sz="1800" kern="0" dirty="0"/>
              <a:t>kode i pauserne</a:t>
            </a:r>
          </a:p>
          <a:p>
            <a:pPr lvl="1" eaLnBrk="1" hangingPunct="1">
              <a:defRPr/>
            </a:pPr>
            <a:r>
              <a:rPr lang="da-DK" altLang="da-DK" sz="1800" kern="0" dirty="0"/>
              <a:t>Det kan jeg simpelthen ikke nå</a:t>
            </a:r>
          </a:p>
          <a:p>
            <a:pPr lvl="1" eaLnBrk="1" hangingPunct="1">
              <a:defRPr/>
            </a:pPr>
            <a:r>
              <a:rPr lang="da-DK" altLang="da-DK" sz="1800" kern="0" dirty="0"/>
              <a:t>Men jeg svarer meget gerne på (næsten) alle andre spørgsmål</a:t>
            </a:r>
          </a:p>
          <a:p>
            <a:pPr marL="457200" lvl="1" indent="0" eaLnBrk="1" hangingPunct="1">
              <a:buNone/>
              <a:defRPr/>
            </a:pPr>
            <a:endParaRPr lang="da-DK" altLang="da-DK" sz="1800" kern="0" dirty="0"/>
          </a:p>
          <a:p>
            <a:pPr marL="808038" lvl="1" indent="-350838" eaLnBrk="1" hangingPunct="1">
              <a:spcBef>
                <a:spcPts val="200"/>
              </a:spcBef>
              <a:buFont typeface="+mj-lt"/>
              <a:buAutoNum type="arabicPeriod"/>
              <a:defRPr/>
            </a:pPr>
            <a:endParaRPr lang="da-DK" altLang="da-DK" sz="1800" kern="0" dirty="0" smtClean="0"/>
          </a:p>
        </p:txBody>
      </p:sp>
      <p:sp>
        <p:nvSpPr>
          <p:cNvPr id="8" name="Rectangle 3"/>
          <p:cNvSpPr txBox="1">
            <a:spLocks noChangeArrowheads="1"/>
          </p:cNvSpPr>
          <p:nvPr/>
        </p:nvSpPr>
        <p:spPr bwMode="auto">
          <a:xfrm>
            <a:off x="4572000" y="1124744"/>
            <a:ext cx="4320480"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lvl="0" eaLnBrk="1" hangingPunct="1">
              <a:spcBef>
                <a:spcPts val="1200"/>
              </a:spcBef>
              <a:defRPr/>
            </a:pPr>
            <a:endParaRPr lang="da-DK" altLang="da-DK" sz="1800" kern="0" dirty="0"/>
          </a:p>
        </p:txBody>
      </p:sp>
    </p:spTree>
    <p:extLst>
      <p:ext uri="{BB962C8B-B14F-4D97-AF65-F5344CB8AC3E}">
        <p14:creationId xmlns:p14="http://schemas.microsoft.com/office/powerpoint/2010/main" val="182004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68313" y="260350"/>
            <a:ext cx="8675687" cy="682625"/>
          </a:xfrm>
        </p:spPr>
        <p:txBody>
          <a:bodyPr/>
          <a:lstStyle/>
          <a:p>
            <a:r>
              <a:rPr lang="da-DK" altLang="da-DK" sz="3200" noProof="0" dirty="0" smtClean="0">
                <a:ea typeface="ＭＳ Ｐゴシック" pitchFamily="34" charset="-128"/>
              </a:rPr>
              <a:t>Plagiering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47</a:t>
            </a:fld>
            <a:endParaRPr lang="da-DK" altLang="da-DK" dirty="0"/>
          </a:p>
        </p:txBody>
      </p:sp>
      <p:sp>
        <p:nvSpPr>
          <p:cNvPr id="6" name="Content Placeholder 2"/>
          <p:cNvSpPr txBox="1">
            <a:spLocks/>
          </p:cNvSpPr>
          <p:nvPr/>
        </p:nvSpPr>
        <p:spPr bwMode="auto">
          <a:xfrm>
            <a:off x="468313" y="980728"/>
            <a:ext cx="8496175"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342900" indent="-342900" eaLnBrk="1" hangingPunct="1">
              <a:spcBef>
                <a:spcPts val="2400"/>
              </a:spcBef>
              <a:defRPr/>
            </a:pPr>
            <a:r>
              <a:rPr lang="da-DK" sz="1900" dirty="0">
                <a:latin typeface="+mn-lt"/>
                <a:ea typeface="+mn-ea"/>
                <a:cs typeface="ＭＳ Ｐゴシック" charset="0"/>
              </a:rPr>
              <a:t>Enhver form for plagiering er uacceptabelt og </a:t>
            </a:r>
            <a:r>
              <a:rPr lang="da-DK" sz="1900" dirty="0" smtClean="0">
                <a:latin typeface="+mn-lt"/>
                <a:ea typeface="+mn-ea"/>
                <a:cs typeface="ＭＳ Ｐゴシック" charset="0"/>
              </a:rPr>
              <a:t>sidestilles </a:t>
            </a:r>
            <a:r>
              <a:rPr lang="da-DK" sz="1900" dirty="0">
                <a:latin typeface="+mn-lt"/>
                <a:ea typeface="+mn-ea"/>
                <a:cs typeface="ＭＳ Ｐゴシック" charset="0"/>
              </a:rPr>
              <a:t>med eksamenssnyd, som er en alvorlig </a:t>
            </a:r>
            <a:r>
              <a:rPr lang="da-DK" sz="1900" dirty="0" smtClean="0">
                <a:latin typeface="+mn-lt"/>
                <a:ea typeface="+mn-ea"/>
                <a:cs typeface="ＭＳ Ｐゴシック" charset="0"/>
              </a:rPr>
              <a:t>forseelse</a:t>
            </a:r>
            <a:endParaRPr lang="da-DK" sz="1900" dirty="0">
              <a:latin typeface="+mn-lt"/>
              <a:ea typeface="+mn-ea"/>
              <a:cs typeface="ＭＳ Ｐゴシック" charset="0"/>
            </a:endParaRPr>
          </a:p>
          <a:p>
            <a:pPr marL="742950" lvl="1" indent="-285750" eaLnBrk="1" hangingPunct="1">
              <a:spcBef>
                <a:spcPts val="400"/>
              </a:spcBef>
              <a:defRPr/>
            </a:pPr>
            <a:r>
              <a:rPr lang="da-DK" sz="1700" dirty="0">
                <a:latin typeface="+mn-lt"/>
                <a:ea typeface="+mn-ea"/>
              </a:rPr>
              <a:t>Det er forbudt at kopiere andre studerendes afleveringsopgaver, og det samme er tilfældet for opgaver, som man finder på nettet eller andet </a:t>
            </a:r>
            <a:r>
              <a:rPr lang="da-DK" sz="1700" dirty="0" smtClean="0">
                <a:latin typeface="+mn-lt"/>
                <a:ea typeface="+mn-ea"/>
              </a:rPr>
              <a:t>steds</a:t>
            </a:r>
          </a:p>
          <a:p>
            <a:pPr marL="742950" lvl="1" indent="-285750" eaLnBrk="1" hangingPunct="1">
              <a:spcBef>
                <a:spcPts val="400"/>
              </a:spcBef>
              <a:defRPr/>
            </a:pPr>
            <a:r>
              <a:rPr lang="da-DK" sz="1700" dirty="0" smtClean="0">
                <a:latin typeface="+mn-lt"/>
                <a:ea typeface="+mn-ea"/>
              </a:rPr>
              <a:t>Det gælder både hele opgaver og dele af opgaver</a:t>
            </a:r>
          </a:p>
          <a:p>
            <a:pPr marL="742950" lvl="1" indent="-285750" eaLnBrk="1" hangingPunct="1">
              <a:spcBef>
                <a:spcPts val="400"/>
              </a:spcBef>
              <a:defRPr/>
            </a:pPr>
            <a:r>
              <a:rPr lang="da-DK" sz="1700" dirty="0"/>
              <a:t>Selv kopiering af </a:t>
            </a:r>
            <a:r>
              <a:rPr lang="da-DK" sz="1700" dirty="0" smtClean="0"/>
              <a:t>små </a:t>
            </a:r>
            <a:r>
              <a:rPr lang="da-DK" sz="1700" dirty="0"/>
              <a:t>programdele (f.eks. en metode) opfattes som plagiering</a:t>
            </a:r>
            <a:endParaRPr lang="da-DK" sz="1700" dirty="0">
              <a:latin typeface="+mn-lt"/>
              <a:ea typeface="+mn-ea"/>
            </a:endParaRPr>
          </a:p>
          <a:p>
            <a:pPr marL="742950" lvl="1" indent="-285750" eaLnBrk="1" hangingPunct="1">
              <a:spcBef>
                <a:spcPts val="400"/>
              </a:spcBef>
              <a:defRPr/>
            </a:pPr>
            <a:r>
              <a:rPr lang="da-DK" sz="1700" dirty="0" smtClean="0">
                <a:latin typeface="+mn-lt"/>
                <a:ea typeface="+mn-ea"/>
              </a:rPr>
              <a:t>Det </a:t>
            </a:r>
            <a:r>
              <a:rPr lang="da-DK" sz="1700" dirty="0">
                <a:latin typeface="+mn-lt"/>
                <a:ea typeface="+mn-ea"/>
              </a:rPr>
              <a:t>er </a:t>
            </a:r>
            <a:r>
              <a:rPr lang="da-DK" sz="1700" dirty="0" smtClean="0">
                <a:latin typeface="+mn-lt"/>
                <a:ea typeface="+mn-ea"/>
              </a:rPr>
              <a:t>også plagiering </a:t>
            </a:r>
            <a:r>
              <a:rPr lang="da-DK" sz="1700" dirty="0">
                <a:latin typeface="+mn-lt"/>
                <a:ea typeface="+mn-ea"/>
              </a:rPr>
              <a:t>at </a:t>
            </a:r>
            <a:r>
              <a:rPr lang="da-DK" sz="1700" dirty="0" smtClean="0">
                <a:latin typeface="+mn-lt"/>
                <a:ea typeface="+mn-ea"/>
              </a:rPr>
              <a:t>lade </a:t>
            </a:r>
            <a:r>
              <a:rPr lang="da-DK" sz="1700" dirty="0">
                <a:latin typeface="+mn-lt"/>
                <a:ea typeface="+mn-ea"/>
              </a:rPr>
              <a:t>andre aflevere kopi af ens egen </a:t>
            </a:r>
            <a:r>
              <a:rPr lang="da-DK" sz="1700" dirty="0" smtClean="0">
                <a:latin typeface="+mn-lt"/>
                <a:ea typeface="+mn-ea"/>
              </a:rPr>
              <a:t>opgave</a:t>
            </a:r>
          </a:p>
          <a:p>
            <a:pPr marL="742950" lvl="1" indent="-285750" eaLnBrk="1" hangingPunct="1">
              <a:spcBef>
                <a:spcPts val="400"/>
              </a:spcBef>
              <a:defRPr/>
            </a:pPr>
            <a:r>
              <a:rPr lang="da-DK" sz="1700" dirty="0" smtClean="0"/>
              <a:t>Man må ikke gøre </a:t>
            </a:r>
            <a:r>
              <a:rPr lang="da-DK" sz="1700" dirty="0"/>
              <a:t>sine opgavebesvarelser tilgængelige for personer uden for parret/læsegruppen (f.eks. via websider, </a:t>
            </a:r>
            <a:r>
              <a:rPr lang="da-DK" sz="1700" dirty="0" err="1"/>
              <a:t>github</a:t>
            </a:r>
            <a:r>
              <a:rPr lang="da-DK" sz="1700" dirty="0"/>
              <a:t> og lignende</a:t>
            </a:r>
            <a:r>
              <a:rPr lang="da-DK" sz="1700" dirty="0" smtClean="0"/>
              <a:t>)</a:t>
            </a:r>
            <a:endParaRPr lang="da-DK" sz="1700" dirty="0" smtClean="0">
              <a:latin typeface="+mn-lt"/>
              <a:ea typeface="+mn-ea"/>
            </a:endParaRPr>
          </a:p>
          <a:p>
            <a:pPr marL="342900" lvl="1" indent="-342900" eaLnBrk="1" hangingPunct="1">
              <a:spcBef>
                <a:spcPts val="1200"/>
              </a:spcBef>
              <a:buChar char="•"/>
              <a:defRPr/>
            </a:pPr>
            <a:r>
              <a:rPr lang="da-DK" sz="1900" b="1" dirty="0">
                <a:solidFill>
                  <a:srgbClr val="A50021"/>
                </a:solidFill>
                <a:latin typeface="+mn-lt"/>
                <a:ea typeface="+mn-ea"/>
                <a:cs typeface="ＭＳ Ｐゴシック" charset="0"/>
              </a:rPr>
              <a:t>Kurset har nul-tolerance over for plagiering</a:t>
            </a:r>
          </a:p>
          <a:p>
            <a:pPr marL="742950" lvl="1" indent="-285750" eaLnBrk="1" hangingPunct="1">
              <a:spcBef>
                <a:spcPts val="400"/>
              </a:spcBef>
              <a:defRPr/>
            </a:pPr>
            <a:r>
              <a:rPr lang="da-DK" sz="1700" dirty="0">
                <a:latin typeface="+mn-lt"/>
                <a:ea typeface="+mn-ea"/>
              </a:rPr>
              <a:t>Studerende, der bliver grebet i </a:t>
            </a:r>
            <a:r>
              <a:rPr lang="da-DK" sz="1700" dirty="0" smtClean="0">
                <a:latin typeface="+mn-lt"/>
                <a:ea typeface="+mn-ea"/>
              </a:rPr>
              <a:t>plagiering, </a:t>
            </a:r>
            <a:r>
              <a:rPr lang="da-DK" sz="1700" dirty="0">
                <a:latin typeface="+mn-lt"/>
                <a:ea typeface="+mn-ea"/>
              </a:rPr>
              <a:t>får ikke godkendt deres obligatoriske </a:t>
            </a:r>
            <a:r>
              <a:rPr lang="da-DK" sz="1700" dirty="0" smtClean="0">
                <a:latin typeface="+mn-lt"/>
                <a:ea typeface="+mn-ea"/>
              </a:rPr>
              <a:t>opgaver, </a:t>
            </a:r>
            <a:r>
              <a:rPr lang="da-DK" sz="1700" dirty="0">
                <a:latin typeface="+mn-lt"/>
                <a:ea typeface="+mn-ea"/>
              </a:rPr>
              <a:t>og kan derfor </a:t>
            </a:r>
            <a:r>
              <a:rPr lang="da-DK" sz="1700" b="1" dirty="0">
                <a:solidFill>
                  <a:srgbClr val="008000"/>
                </a:solidFill>
                <a:latin typeface="+mn-lt"/>
                <a:ea typeface="+mn-ea"/>
              </a:rPr>
              <a:t>først komme til eksamen det efterfølgende år</a:t>
            </a:r>
          </a:p>
          <a:p>
            <a:pPr marL="742950" lvl="1" indent="-285750" eaLnBrk="1" hangingPunct="1">
              <a:spcBef>
                <a:spcPts val="400"/>
              </a:spcBef>
              <a:defRPr/>
            </a:pPr>
            <a:r>
              <a:rPr lang="da-DK" sz="1700" dirty="0" smtClean="0">
                <a:latin typeface="+mn-lt"/>
                <a:ea typeface="+mn-ea"/>
              </a:rPr>
              <a:t>Det betyder, at man ikke består 1. års prøven og dermed må </a:t>
            </a:r>
            <a:r>
              <a:rPr lang="da-DK" sz="1700" b="1" dirty="0">
                <a:solidFill>
                  <a:srgbClr val="008000"/>
                </a:solidFill>
                <a:latin typeface="+mn-lt"/>
                <a:ea typeface="+mn-ea"/>
              </a:rPr>
              <a:t>forlade </a:t>
            </a:r>
            <a:r>
              <a:rPr lang="da-DK" sz="1700" b="1" dirty="0" smtClean="0">
                <a:solidFill>
                  <a:srgbClr val="008000"/>
                </a:solidFill>
                <a:latin typeface="+mn-lt"/>
                <a:ea typeface="+mn-ea"/>
              </a:rPr>
              <a:t>studiet</a:t>
            </a:r>
          </a:p>
          <a:p>
            <a:pPr marL="342900" lvl="1" indent="-342900" eaLnBrk="1" hangingPunct="1">
              <a:spcBef>
                <a:spcPts val="1200"/>
              </a:spcBef>
              <a:buChar char="•"/>
              <a:defRPr/>
            </a:pPr>
            <a:r>
              <a:rPr lang="da-DK" sz="1900" b="1" dirty="0">
                <a:solidFill>
                  <a:srgbClr val="A50021"/>
                </a:solidFill>
                <a:latin typeface="+mn-lt"/>
                <a:ea typeface="+mn-ea"/>
                <a:cs typeface="ＭＳ Ｐゴシック" charset="0"/>
              </a:rPr>
              <a:t>Vi anvender en række automatiske tests til afsløring af plagiering</a:t>
            </a:r>
          </a:p>
          <a:p>
            <a:pPr marL="742950" lvl="1" indent="-285750" eaLnBrk="1" hangingPunct="1">
              <a:spcBef>
                <a:spcPts val="400"/>
              </a:spcBef>
              <a:defRPr/>
            </a:pPr>
            <a:r>
              <a:rPr lang="da-DK" sz="1700" dirty="0" smtClean="0"/>
              <a:t>Der </a:t>
            </a:r>
            <a:r>
              <a:rPr lang="da-DK" sz="1700" dirty="0"/>
              <a:t>testes både i forhold til opgaver fra tidligere år og i forhold til andre opgaver, der afleveres i </a:t>
            </a:r>
            <a:r>
              <a:rPr lang="da-DK" sz="1700" dirty="0" smtClean="0"/>
              <a:t>år</a:t>
            </a:r>
          </a:p>
          <a:p>
            <a:pPr marL="742950" lvl="1" indent="-285750" eaLnBrk="1" hangingPunct="1">
              <a:spcBef>
                <a:spcPts val="400"/>
              </a:spcBef>
              <a:defRPr/>
            </a:pPr>
            <a:r>
              <a:rPr lang="da-DK" sz="1700" b="1" dirty="0" smtClean="0">
                <a:solidFill>
                  <a:srgbClr val="008000"/>
                </a:solidFill>
                <a:latin typeface="+mn-lt"/>
                <a:ea typeface="+mn-ea"/>
              </a:rPr>
              <a:t>Lad </a:t>
            </a:r>
            <a:r>
              <a:rPr lang="da-DK" sz="1700" b="1" dirty="0">
                <a:solidFill>
                  <a:srgbClr val="008000"/>
                </a:solidFill>
                <a:latin typeface="+mn-lt"/>
                <a:ea typeface="+mn-ea"/>
              </a:rPr>
              <a:t>være med at tage chancen</a:t>
            </a:r>
            <a:r>
              <a:rPr lang="da-DK" sz="1700" dirty="0">
                <a:latin typeface="+mn-lt"/>
                <a:ea typeface="+mn-ea"/>
              </a:rPr>
              <a:t> – vi opdager snyd hvert eneste år og konsekvenserne </a:t>
            </a:r>
            <a:r>
              <a:rPr lang="da-DK" sz="1700" dirty="0" smtClean="0">
                <a:latin typeface="+mn-lt"/>
                <a:ea typeface="+mn-ea"/>
              </a:rPr>
              <a:t>for de involverede </a:t>
            </a:r>
            <a:r>
              <a:rPr lang="da-DK" sz="1700" dirty="0">
                <a:latin typeface="+mn-lt"/>
                <a:ea typeface="+mn-ea"/>
              </a:rPr>
              <a:t>er </a:t>
            </a:r>
            <a:r>
              <a:rPr lang="da-DK" sz="1700" b="1" dirty="0" smtClean="0">
                <a:solidFill>
                  <a:srgbClr val="008000"/>
                </a:solidFill>
                <a:latin typeface="+mn-lt"/>
                <a:ea typeface="+mn-ea"/>
              </a:rPr>
              <a:t>voldsomme</a:t>
            </a:r>
            <a:endParaRPr lang="da-DK" sz="1700" b="1" dirty="0">
              <a:solidFill>
                <a:srgbClr val="008000"/>
              </a:solidFill>
              <a:latin typeface="+mn-lt"/>
              <a:ea typeface="+mn-ea"/>
            </a:endParaRPr>
          </a:p>
        </p:txBody>
      </p:sp>
    </p:spTree>
    <p:extLst>
      <p:ext uri="{BB962C8B-B14F-4D97-AF65-F5344CB8AC3E}">
        <p14:creationId xmlns:p14="http://schemas.microsoft.com/office/powerpoint/2010/main" val="9946691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defRPr/>
            </a:pPr>
            <a:r>
              <a:rPr lang="da-DK" altLang="da-DK" sz="3200" noProof="0" dirty="0" smtClean="0"/>
              <a:t>Programmering er svært</a:t>
            </a:r>
          </a:p>
        </p:txBody>
      </p:sp>
      <p:sp>
        <p:nvSpPr>
          <p:cNvPr id="15364" name="Rectangle 3"/>
          <p:cNvSpPr>
            <a:spLocks noGrp="1" noChangeArrowheads="1"/>
          </p:cNvSpPr>
          <p:nvPr>
            <p:ph type="body" idx="1"/>
          </p:nvPr>
        </p:nvSpPr>
        <p:spPr>
          <a:xfrm>
            <a:off x="455882" y="1052736"/>
            <a:ext cx="8004549" cy="5616847"/>
          </a:xfrm>
        </p:spPr>
        <p:txBody>
          <a:bodyPr/>
          <a:lstStyle/>
          <a:p>
            <a:pPr eaLnBrk="1" hangingPunct="1">
              <a:defRPr/>
            </a:pPr>
            <a:r>
              <a:rPr lang="da-DK" altLang="da-DK" sz="2000" noProof="0" dirty="0" smtClean="0"/>
              <a:t>Programmering</a:t>
            </a:r>
          </a:p>
          <a:p>
            <a:pPr lvl="1" eaLnBrk="1" hangingPunct="1">
              <a:defRPr/>
            </a:pPr>
            <a:r>
              <a:rPr lang="da-DK" altLang="da-DK" sz="1800" noProof="0" dirty="0" smtClean="0"/>
              <a:t>Anderledes</a:t>
            </a:r>
          </a:p>
          <a:p>
            <a:pPr lvl="1" eaLnBrk="1" hangingPunct="1">
              <a:defRPr/>
            </a:pPr>
            <a:r>
              <a:rPr lang="da-DK" altLang="da-DK" sz="1800" noProof="0" dirty="0" smtClean="0"/>
              <a:t>Ny tankegang</a:t>
            </a:r>
            <a:endParaRPr lang="da-DK" altLang="da-DK" sz="1000" noProof="0" dirty="0" smtClean="0">
              <a:latin typeface="Times New Roman" pitchFamily="18" charset="0"/>
            </a:endParaRPr>
          </a:p>
          <a:p>
            <a:pPr eaLnBrk="1" hangingPunct="1">
              <a:spcBef>
                <a:spcPts val="1200"/>
              </a:spcBef>
              <a:defRPr/>
            </a:pPr>
            <a:r>
              <a:rPr lang="da-DK" altLang="da-DK" sz="2000" noProof="0" dirty="0" smtClean="0"/>
              <a:t>Faser</a:t>
            </a:r>
          </a:p>
          <a:p>
            <a:pPr lvl="1" eaLnBrk="1" hangingPunct="1">
              <a:defRPr/>
            </a:pPr>
            <a:r>
              <a:rPr lang="da-DK" altLang="da-DK" sz="1800" noProof="0" dirty="0" smtClean="0"/>
              <a:t>Motivation</a:t>
            </a:r>
          </a:p>
          <a:p>
            <a:pPr lvl="1" eaLnBrk="1" hangingPunct="1">
              <a:defRPr/>
            </a:pPr>
            <a:r>
              <a:rPr lang="da-DK" altLang="da-DK" sz="1800" noProof="0" dirty="0" smtClean="0"/>
              <a:t>Begejstring</a:t>
            </a:r>
          </a:p>
          <a:p>
            <a:pPr lvl="1" eaLnBrk="1" hangingPunct="1">
              <a:defRPr/>
            </a:pPr>
            <a:r>
              <a:rPr lang="da-DK" altLang="da-DK" sz="1800" b="1" noProof="0" dirty="0" smtClean="0"/>
              <a:t>Tvivl?</a:t>
            </a:r>
          </a:p>
          <a:p>
            <a:pPr lvl="1" eaLnBrk="1" hangingPunct="1">
              <a:defRPr/>
            </a:pPr>
            <a:r>
              <a:rPr lang="da-DK" altLang="da-DK" sz="1800" noProof="0" dirty="0" smtClean="0"/>
              <a:t>Frustration</a:t>
            </a:r>
          </a:p>
          <a:p>
            <a:pPr lvl="1" eaLnBrk="1" hangingPunct="1">
              <a:defRPr/>
            </a:pPr>
            <a:r>
              <a:rPr lang="da-DK" altLang="da-DK" sz="1800" noProof="0" dirty="0" smtClean="0"/>
              <a:t>Eksistentiel krise</a:t>
            </a:r>
          </a:p>
          <a:p>
            <a:pPr lvl="1" eaLnBrk="1" hangingPunct="1">
              <a:defRPr/>
            </a:pPr>
            <a:r>
              <a:rPr lang="da-DK" altLang="da-DK" sz="1800" b="1" noProof="0" dirty="0" smtClean="0"/>
              <a:t>Heureka!</a:t>
            </a:r>
          </a:p>
          <a:p>
            <a:pPr lvl="1" eaLnBrk="1" hangingPunct="1">
              <a:defRPr/>
            </a:pPr>
            <a:r>
              <a:rPr lang="da-DK" altLang="da-DK" sz="1800" noProof="0" dirty="0" smtClean="0"/>
              <a:t>Fascination</a:t>
            </a:r>
          </a:p>
          <a:p>
            <a:pPr lvl="1" eaLnBrk="1" hangingPunct="1">
              <a:defRPr/>
            </a:pPr>
            <a:r>
              <a:rPr lang="da-DK" altLang="da-DK" sz="1800" noProof="0" dirty="0" smtClean="0"/>
              <a:t>Indsigt</a:t>
            </a:r>
          </a:p>
          <a:p>
            <a:pPr lvl="1" eaLnBrk="1" hangingPunct="1">
              <a:defRPr/>
            </a:pPr>
            <a:r>
              <a:rPr lang="da-DK" altLang="da-DK" sz="1800" b="1" noProof="0" dirty="0" smtClean="0"/>
              <a:t>Magt over teknologien</a:t>
            </a:r>
          </a:p>
          <a:p>
            <a:pPr marL="342900" lvl="1" indent="-342900" eaLnBrk="1" hangingPunct="1">
              <a:spcBef>
                <a:spcPts val="1200"/>
              </a:spcBef>
              <a:buChar char="•"/>
              <a:defRPr/>
            </a:pPr>
            <a:r>
              <a:rPr lang="da-DK" altLang="da-DK" b="1" dirty="0">
                <a:solidFill>
                  <a:srgbClr val="A50021"/>
                </a:solidFill>
                <a:cs typeface="ＭＳ Ｐゴシック" charset="0"/>
              </a:rPr>
              <a:t>Advarsel</a:t>
            </a:r>
          </a:p>
          <a:p>
            <a:pPr lvl="1" eaLnBrk="1" hangingPunct="1">
              <a:defRPr/>
            </a:pPr>
            <a:r>
              <a:rPr lang="da-DK" altLang="da-DK" sz="1800" dirty="0" smtClean="0"/>
              <a:t>Programmering er </a:t>
            </a:r>
            <a:r>
              <a:rPr lang="da-DK" altLang="da-DK" sz="1800" b="1" dirty="0" smtClean="0">
                <a:solidFill>
                  <a:srgbClr val="008000"/>
                </a:solidFill>
              </a:rPr>
              <a:t>sjovt</a:t>
            </a:r>
            <a:r>
              <a:rPr lang="da-DK" altLang="da-DK" sz="1800" dirty="0" smtClean="0">
                <a:solidFill>
                  <a:srgbClr val="008000"/>
                </a:solidFill>
              </a:rPr>
              <a:t> </a:t>
            </a:r>
            <a:r>
              <a:rPr lang="da-DK" altLang="da-DK" sz="1800" dirty="0" smtClean="0"/>
              <a:t>og </a:t>
            </a:r>
            <a:r>
              <a:rPr lang="da-DK" altLang="da-DK" sz="1800" b="1" dirty="0" smtClean="0">
                <a:solidFill>
                  <a:srgbClr val="008000"/>
                </a:solidFill>
              </a:rPr>
              <a:t>stærkt vanedannende</a:t>
            </a:r>
          </a:p>
          <a:p>
            <a:pPr lvl="1" eaLnBrk="1" hangingPunct="1">
              <a:defRPr/>
            </a:pPr>
            <a:r>
              <a:rPr lang="da-DK" altLang="da-DK" sz="1800" noProof="0" dirty="0" smtClean="0"/>
              <a:t>Når man først kommer godt i gang, kan det være svært at stoppe igen</a:t>
            </a:r>
          </a:p>
        </p:txBody>
      </p:sp>
      <p:grpSp>
        <p:nvGrpSpPr>
          <p:cNvPr id="4" name="Group 3"/>
          <p:cNvGrpSpPr/>
          <p:nvPr/>
        </p:nvGrpSpPr>
        <p:grpSpPr>
          <a:xfrm>
            <a:off x="4067944" y="2357318"/>
            <a:ext cx="4104456" cy="2736304"/>
            <a:chOff x="3635896" y="1988840"/>
            <a:chExt cx="4104456" cy="2736304"/>
          </a:xfrm>
        </p:grpSpPr>
        <p:sp>
          <p:nvSpPr>
            <p:cNvPr id="3" name="Rounded Rectangle 2"/>
            <p:cNvSpPr/>
            <p:nvPr/>
          </p:nvSpPr>
          <p:spPr bwMode="auto">
            <a:xfrm>
              <a:off x="3635896" y="1988840"/>
              <a:ext cx="4104456" cy="2736304"/>
            </a:xfrm>
            <a:prstGeom prst="roundRect">
              <a:avLst/>
            </a:prstGeom>
            <a:solidFill>
              <a:srgbClr val="CCECFF"/>
            </a:solidFill>
            <a:ln w="38100" cap="flat" cmpd="sng" algn="ctr">
              <a:solidFill>
                <a:srgbClr val="0000C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34822" name="Line 6"/>
            <p:cNvSpPr>
              <a:spLocks noChangeShapeType="1"/>
            </p:cNvSpPr>
            <p:nvPr/>
          </p:nvSpPr>
          <p:spPr bwMode="auto">
            <a:xfrm>
              <a:off x="4357688" y="4293096"/>
              <a:ext cx="2879725" cy="0"/>
            </a:xfrm>
            <a:prstGeom prst="line">
              <a:avLst/>
            </a:prstGeom>
            <a:noFill/>
            <a:ln w="1270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34823" name="Line 7"/>
            <p:cNvSpPr>
              <a:spLocks noChangeShapeType="1"/>
            </p:cNvSpPr>
            <p:nvPr/>
          </p:nvSpPr>
          <p:spPr bwMode="auto">
            <a:xfrm flipH="1" flipV="1">
              <a:off x="4357688" y="2492871"/>
              <a:ext cx="1588" cy="1801812"/>
            </a:xfrm>
            <a:prstGeom prst="line">
              <a:avLst/>
            </a:prstGeom>
            <a:noFill/>
            <a:ln w="1270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34824" name="Text Box 27"/>
            <p:cNvSpPr txBox="1">
              <a:spLocks noChangeArrowheads="1"/>
            </p:cNvSpPr>
            <p:nvPr/>
          </p:nvSpPr>
          <p:spPr bwMode="auto">
            <a:xfrm>
              <a:off x="6949629" y="4293096"/>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1400" b="0" i="1" dirty="0"/>
                <a:t>Tid</a:t>
              </a:r>
            </a:p>
          </p:txBody>
        </p:sp>
        <p:sp>
          <p:nvSpPr>
            <p:cNvPr id="34825" name="Text Box 28"/>
            <p:cNvSpPr txBox="1">
              <a:spLocks noChangeArrowheads="1"/>
            </p:cNvSpPr>
            <p:nvPr/>
          </p:nvSpPr>
          <p:spPr bwMode="auto">
            <a:xfrm>
              <a:off x="3984726" y="2206895"/>
              <a:ext cx="7312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1400" b="0" i="1" dirty="0" smtClean="0"/>
                <a:t>Humør</a:t>
              </a:r>
              <a:endParaRPr lang="da-DK" altLang="da-DK" sz="1400" b="0" i="1" dirty="0"/>
            </a:p>
          </p:txBody>
        </p:sp>
        <p:sp>
          <p:nvSpPr>
            <p:cNvPr id="34826" name="Line 29"/>
            <p:cNvSpPr>
              <a:spLocks noChangeShapeType="1"/>
            </p:cNvSpPr>
            <p:nvPr/>
          </p:nvSpPr>
          <p:spPr bwMode="auto">
            <a:xfrm flipV="1">
              <a:off x="6302376" y="2637333"/>
              <a:ext cx="0" cy="1657350"/>
            </a:xfrm>
            <a:prstGeom prst="line">
              <a:avLst/>
            </a:prstGeom>
            <a:noFill/>
            <a:ln w="12700">
              <a:solidFill>
                <a:srgbClr val="000066"/>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34827" name="Freeform 42"/>
            <p:cNvSpPr>
              <a:spLocks/>
            </p:cNvSpPr>
            <p:nvPr/>
          </p:nvSpPr>
          <p:spPr bwMode="auto">
            <a:xfrm>
              <a:off x="4357688" y="2624633"/>
              <a:ext cx="2663825" cy="1597025"/>
            </a:xfrm>
            <a:custGeom>
              <a:avLst/>
              <a:gdLst>
                <a:gd name="T0" fmla="*/ 0 w 1678"/>
                <a:gd name="T1" fmla="*/ 2147483647 h 1006"/>
                <a:gd name="T2" fmla="*/ 2147483647 w 1678"/>
                <a:gd name="T3" fmla="*/ 2147483647 h 1006"/>
                <a:gd name="T4" fmla="*/ 2147483647 w 1678"/>
                <a:gd name="T5" fmla="*/ 2147483647 h 1006"/>
                <a:gd name="T6" fmla="*/ 2147483647 w 1678"/>
                <a:gd name="T7" fmla="*/ 2147483647 h 1006"/>
                <a:gd name="T8" fmla="*/ 2147483647 w 1678"/>
                <a:gd name="T9" fmla="*/ 2147483647 h 1006"/>
                <a:gd name="T10" fmla="*/ 2147483647 w 1678"/>
                <a:gd name="T11" fmla="*/ 2147483647 h 1006"/>
                <a:gd name="T12" fmla="*/ 2147483647 w 1678"/>
                <a:gd name="T13" fmla="*/ 2147483647 h 1006"/>
                <a:gd name="T14" fmla="*/ 2147483647 w 1678"/>
                <a:gd name="T15" fmla="*/ 0 h 1006"/>
                <a:gd name="T16" fmla="*/ 0 60000 65536"/>
                <a:gd name="T17" fmla="*/ 0 60000 65536"/>
                <a:gd name="T18" fmla="*/ 0 60000 65536"/>
                <a:gd name="T19" fmla="*/ 0 60000 65536"/>
                <a:gd name="T20" fmla="*/ 0 60000 65536"/>
                <a:gd name="T21" fmla="*/ 0 60000 65536"/>
                <a:gd name="T22" fmla="*/ 0 60000 65536"/>
                <a:gd name="T23" fmla="*/ 0 60000 65536"/>
                <a:gd name="T24" fmla="*/ 0 w 1678"/>
                <a:gd name="T25" fmla="*/ 0 h 1006"/>
                <a:gd name="T26" fmla="*/ 1678 w 1678"/>
                <a:gd name="T27" fmla="*/ 1006 h 10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78" h="1006">
                  <a:moveTo>
                    <a:pt x="0" y="681"/>
                  </a:moveTo>
                  <a:cubicBezTo>
                    <a:pt x="64" y="601"/>
                    <a:pt x="128" y="522"/>
                    <a:pt x="181" y="499"/>
                  </a:cubicBezTo>
                  <a:cubicBezTo>
                    <a:pt x="234" y="476"/>
                    <a:pt x="257" y="469"/>
                    <a:pt x="317" y="545"/>
                  </a:cubicBezTo>
                  <a:cubicBezTo>
                    <a:pt x="377" y="621"/>
                    <a:pt x="476" y="900"/>
                    <a:pt x="544" y="953"/>
                  </a:cubicBezTo>
                  <a:cubicBezTo>
                    <a:pt x="612" y="1006"/>
                    <a:pt x="666" y="960"/>
                    <a:pt x="726" y="862"/>
                  </a:cubicBezTo>
                  <a:cubicBezTo>
                    <a:pt x="786" y="764"/>
                    <a:pt x="816" y="492"/>
                    <a:pt x="907" y="363"/>
                  </a:cubicBezTo>
                  <a:cubicBezTo>
                    <a:pt x="998" y="234"/>
                    <a:pt x="1142" y="151"/>
                    <a:pt x="1270" y="91"/>
                  </a:cubicBezTo>
                  <a:cubicBezTo>
                    <a:pt x="1398" y="31"/>
                    <a:pt x="1538" y="15"/>
                    <a:pt x="1678" y="0"/>
                  </a:cubicBezTo>
                </a:path>
              </a:pathLst>
            </a:custGeom>
            <a:noFill/>
            <a:ln w="1270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da-DK"/>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48</a:t>
            </a:fld>
            <a:endParaRPr lang="da-DK" altLang="da-DK"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43235" y="260350"/>
            <a:ext cx="8665269" cy="682625"/>
          </a:xfrm>
        </p:spPr>
        <p:txBody>
          <a:bodyPr/>
          <a:lstStyle/>
          <a:p>
            <a:pPr eaLnBrk="1" hangingPunct="1"/>
            <a:r>
              <a:rPr lang="da-DK" altLang="da-DK" sz="3200" noProof="0" dirty="0" smtClean="0">
                <a:ea typeface="ＭＳ Ｐゴシック" pitchFamily="34" charset="-128"/>
              </a:rPr>
              <a:t>Øvelserne i de to første uger</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49</a:t>
            </a:fld>
            <a:endParaRPr lang="da-DK" altLang="da-DK" dirty="0"/>
          </a:p>
        </p:txBody>
      </p:sp>
      <p:sp>
        <p:nvSpPr>
          <p:cNvPr id="34" name="Rectangle 3"/>
          <p:cNvSpPr txBox="1">
            <a:spLocks noChangeArrowheads="1"/>
          </p:cNvSpPr>
          <p:nvPr/>
        </p:nvSpPr>
        <p:spPr bwMode="auto">
          <a:xfrm>
            <a:off x="544791" y="1052736"/>
            <a:ext cx="8059658"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pPr>
              <a:spcBef>
                <a:spcPts val="1800"/>
              </a:spcBef>
            </a:pPr>
            <a:r>
              <a:rPr lang="da-DK" altLang="da-DK" sz="1800" dirty="0" smtClean="0"/>
              <a:t>Første øvelsesgang i uge 1</a:t>
            </a:r>
            <a:endParaRPr lang="da-DK" altLang="da-DK" sz="1800" dirty="0"/>
          </a:p>
          <a:p>
            <a:pPr lvl="1">
              <a:spcBef>
                <a:spcPts val="300"/>
              </a:spcBef>
            </a:pPr>
            <a:r>
              <a:rPr lang="da-DK" altLang="da-DK" sz="1600" dirty="0" smtClean="0"/>
              <a:t>Hjælp til installation af BlueJ inklusiv Java</a:t>
            </a:r>
          </a:p>
          <a:p>
            <a:pPr lvl="1">
              <a:spcBef>
                <a:spcPts val="300"/>
              </a:spcBef>
            </a:pPr>
            <a:r>
              <a:rPr lang="da-DK" altLang="da-DK" sz="1600" dirty="0" smtClean="0"/>
              <a:t>Opgaverne fra Kapitel 1 i BlueJ bogen</a:t>
            </a:r>
          </a:p>
          <a:p>
            <a:pPr lvl="1">
              <a:spcBef>
                <a:spcPts val="300"/>
              </a:spcBef>
            </a:pPr>
            <a:r>
              <a:rPr lang="da-DK" altLang="da-DK" sz="1600" dirty="0" smtClean="0"/>
              <a:t>I bør på forhånd kigge på så mange af disse opgaver som muligt</a:t>
            </a:r>
            <a:endParaRPr lang="da-DK" altLang="da-DK" dirty="0"/>
          </a:p>
          <a:p>
            <a:pPr>
              <a:spcBef>
                <a:spcPts val="1200"/>
              </a:spcBef>
            </a:pPr>
            <a:r>
              <a:rPr lang="da-DK" altLang="da-DK" sz="1800" dirty="0" smtClean="0"/>
              <a:t>Anden øvelsesgang </a:t>
            </a:r>
            <a:r>
              <a:rPr lang="da-DK" altLang="da-DK" sz="1800" dirty="0"/>
              <a:t>i uge 1</a:t>
            </a:r>
          </a:p>
          <a:p>
            <a:pPr lvl="1">
              <a:spcBef>
                <a:spcPts val="300"/>
              </a:spcBef>
            </a:pPr>
            <a:r>
              <a:rPr lang="da-DK" altLang="da-DK" sz="1600" dirty="0" smtClean="0"/>
              <a:t>Afleveringsopgave om Raflebæger (den ser vi på om et øjeblik)</a:t>
            </a:r>
          </a:p>
          <a:p>
            <a:pPr>
              <a:spcBef>
                <a:spcPts val="1200"/>
              </a:spcBef>
            </a:pPr>
            <a:r>
              <a:rPr lang="da-DK" altLang="da-DK" sz="1800" dirty="0"/>
              <a:t>Første øvelsesgang i uge </a:t>
            </a:r>
            <a:r>
              <a:rPr lang="da-DK" altLang="da-DK" sz="1800" dirty="0" smtClean="0"/>
              <a:t>2</a:t>
            </a:r>
            <a:endParaRPr lang="da-DK" altLang="da-DK" sz="1800" dirty="0"/>
          </a:p>
          <a:p>
            <a:pPr lvl="1">
              <a:spcBef>
                <a:spcPts val="300"/>
              </a:spcBef>
            </a:pPr>
            <a:r>
              <a:rPr lang="da-DK" altLang="da-DK" sz="1600" dirty="0" smtClean="0"/>
              <a:t>Afleveringsopgave om studieteknik: Studievaner</a:t>
            </a:r>
          </a:p>
          <a:p>
            <a:pPr lvl="1">
              <a:spcBef>
                <a:spcPts val="300"/>
              </a:spcBef>
            </a:pPr>
            <a:r>
              <a:rPr lang="da-DK" altLang="da-DK" sz="1600" dirty="0" smtClean="0"/>
              <a:t>Opgaverne </a:t>
            </a:r>
            <a:r>
              <a:rPr lang="da-DK" altLang="da-DK" sz="1600" dirty="0"/>
              <a:t>fra Kapitel </a:t>
            </a:r>
            <a:r>
              <a:rPr lang="da-DK" altLang="da-DK" sz="1600" dirty="0" smtClean="0"/>
              <a:t>2 og 3 i BlueJ bogen – Husk at forberede jer på dem</a:t>
            </a:r>
            <a:endParaRPr lang="da-DK" altLang="da-DK" dirty="0"/>
          </a:p>
          <a:p>
            <a:pPr>
              <a:spcBef>
                <a:spcPts val="1200"/>
              </a:spcBef>
            </a:pPr>
            <a:r>
              <a:rPr lang="da-DK" altLang="da-DK" sz="1800" dirty="0"/>
              <a:t>Anden øvelsesgang i </a:t>
            </a:r>
            <a:r>
              <a:rPr lang="da-DK" altLang="da-DK" sz="1800" dirty="0" smtClean="0"/>
              <a:t>uge 2</a:t>
            </a:r>
            <a:endParaRPr lang="da-DK" altLang="da-DK" sz="1800" dirty="0"/>
          </a:p>
          <a:p>
            <a:pPr lvl="1">
              <a:spcBef>
                <a:spcPts val="300"/>
              </a:spcBef>
            </a:pPr>
            <a:r>
              <a:rPr lang="da-DK" altLang="da-DK" sz="1600" dirty="0" smtClean="0"/>
              <a:t>Ny afleveringsopgave </a:t>
            </a:r>
            <a:r>
              <a:rPr lang="da-DK" altLang="da-DK" sz="1600" dirty="0"/>
              <a:t>om </a:t>
            </a:r>
            <a:r>
              <a:rPr lang="da-DK" altLang="da-DK" sz="1600" dirty="0" smtClean="0"/>
              <a:t>Raflebæger, hvor terningerne nu kan have et</a:t>
            </a:r>
            <a:br>
              <a:rPr lang="da-DK" altLang="da-DK" sz="1600" dirty="0" smtClean="0"/>
            </a:br>
            <a:r>
              <a:rPr lang="da-DK" altLang="da-DK" sz="1600" dirty="0" smtClean="0"/>
              <a:t>vilkårligt antal sider</a:t>
            </a:r>
            <a:endParaRPr lang="da-DK" altLang="da-DK" sz="1600" dirty="0"/>
          </a:p>
          <a:p>
            <a:pPr lvl="1"/>
            <a:endParaRPr lang="da-DK" altLang="da-DK" sz="1400" dirty="0"/>
          </a:p>
        </p:txBody>
      </p:sp>
      <p:sp>
        <p:nvSpPr>
          <p:cNvPr id="35" name="Rectangle 3"/>
          <p:cNvSpPr txBox="1">
            <a:spLocks noChangeArrowheads="1"/>
          </p:cNvSpPr>
          <p:nvPr/>
        </p:nvSpPr>
        <p:spPr bwMode="auto">
          <a:xfrm>
            <a:off x="519047" y="5013176"/>
            <a:ext cx="8445442"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1800" dirty="0" smtClean="0"/>
              <a:t>Efter de første to uger forventer vi, at I selv løser </a:t>
            </a:r>
            <a:r>
              <a:rPr lang="da-DK" altLang="da-DK" sz="1800" dirty="0"/>
              <a:t>de </a:t>
            </a:r>
            <a:r>
              <a:rPr lang="da-DK" altLang="da-DK" sz="1800" dirty="0" smtClean="0"/>
              <a:t>50-100 </a:t>
            </a:r>
            <a:r>
              <a:rPr lang="da-DK" altLang="da-DK" sz="1800" dirty="0"/>
              <a:t>småopgaver, der er i hvert </a:t>
            </a:r>
            <a:r>
              <a:rPr lang="da-DK" altLang="da-DK" sz="1800" dirty="0" smtClean="0"/>
              <a:t>BlueJ kapitel – mens I læser kapitlet</a:t>
            </a:r>
          </a:p>
          <a:p>
            <a:pPr lvl="1"/>
            <a:r>
              <a:rPr lang="da-DK" altLang="da-DK" sz="1600" dirty="0"/>
              <a:t>Nogle opgaver tjekker begreber, mens </a:t>
            </a:r>
            <a:r>
              <a:rPr lang="da-DK" altLang="da-DK" sz="1600" dirty="0" smtClean="0"/>
              <a:t>de fleste </a:t>
            </a:r>
            <a:r>
              <a:rPr lang="da-DK" altLang="da-DK" sz="1600" dirty="0"/>
              <a:t>er små programmeringsopgaver</a:t>
            </a:r>
          </a:p>
          <a:p>
            <a:pPr lvl="1"/>
            <a:r>
              <a:rPr lang="da-DK" altLang="da-DK" sz="1600" dirty="0"/>
              <a:t>Det er </a:t>
            </a:r>
            <a:r>
              <a:rPr lang="da-DK" altLang="da-DK" sz="1600" b="1" dirty="0">
                <a:solidFill>
                  <a:srgbClr val="008000"/>
                </a:solidFill>
              </a:rPr>
              <a:t>vigtigt</a:t>
            </a:r>
            <a:r>
              <a:rPr lang="da-DK" altLang="da-DK" sz="1600" dirty="0"/>
              <a:t> at I øver jer på disse – I lærer kun at programmere ved at øve jer</a:t>
            </a:r>
          </a:p>
          <a:p>
            <a:pPr lvl="1"/>
            <a:r>
              <a:rPr lang="da-DK" altLang="da-DK" sz="1600" dirty="0"/>
              <a:t>I skal også huske at gennemse de </a:t>
            </a:r>
            <a:r>
              <a:rPr lang="da-DK" altLang="da-DK" sz="1600" b="1" dirty="0" smtClean="0">
                <a:solidFill>
                  <a:srgbClr val="008000"/>
                </a:solidFill>
              </a:rPr>
              <a:t>videoer</a:t>
            </a:r>
            <a:r>
              <a:rPr lang="da-DK" altLang="da-DK" sz="1600" dirty="0" smtClean="0"/>
              <a:t>, </a:t>
            </a:r>
            <a:r>
              <a:rPr lang="da-DK" altLang="da-DK" sz="1600" dirty="0"/>
              <a:t>der hører til kapitlet</a:t>
            </a:r>
          </a:p>
        </p:txBody>
      </p:sp>
    </p:spTree>
    <p:extLst>
      <p:ext uri="{BB962C8B-B14F-4D97-AF65-F5344CB8AC3E}">
        <p14:creationId xmlns:p14="http://schemas.microsoft.com/office/powerpoint/2010/main" val="202003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defRPr/>
            </a:pPr>
            <a:r>
              <a:rPr lang="da-DK" altLang="da-DK" sz="3200" noProof="0" dirty="0" smtClean="0"/>
              <a:t>Strategi med udgangspunkt i ciffer</a:t>
            </a:r>
          </a:p>
        </p:txBody>
      </p:sp>
      <p:pic>
        <p:nvPicPr>
          <p:cNvPr id="13328" name="Picture 13" descr="\\ad.nfit.au.dk\NFDFS\Users\kjensen\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725" y="1268760"/>
            <a:ext cx="4535488"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a:spLocks noChangeArrowheads="1"/>
          </p:cNvSpPr>
          <p:nvPr/>
        </p:nvSpPr>
        <p:spPr bwMode="auto">
          <a:xfrm>
            <a:off x="3557588" y="4362797"/>
            <a:ext cx="43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a:solidFill>
                  <a:srgbClr val="00B050"/>
                </a:solidFill>
              </a:rPr>
              <a:t>1</a:t>
            </a:r>
          </a:p>
        </p:txBody>
      </p:sp>
      <p:sp>
        <p:nvSpPr>
          <p:cNvPr id="4" name="Right Arrow 3"/>
          <p:cNvSpPr/>
          <p:nvPr/>
        </p:nvSpPr>
        <p:spPr bwMode="auto">
          <a:xfrm>
            <a:off x="1691680" y="4769197"/>
            <a:ext cx="703262"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8" name="Right Arrow 17"/>
          <p:cNvSpPr/>
          <p:nvPr/>
        </p:nvSpPr>
        <p:spPr bwMode="auto">
          <a:xfrm flipH="1">
            <a:off x="7128718" y="1843435"/>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9" name="TextBox 18"/>
          <p:cNvSpPr txBox="1">
            <a:spLocks noChangeArrowheads="1"/>
          </p:cNvSpPr>
          <p:nvPr/>
        </p:nvSpPr>
        <p:spPr bwMode="auto">
          <a:xfrm>
            <a:off x="6581775" y="2327622"/>
            <a:ext cx="43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20" name="TextBox 19"/>
          <p:cNvSpPr txBox="1">
            <a:spLocks noChangeArrowheads="1"/>
          </p:cNvSpPr>
          <p:nvPr/>
        </p:nvSpPr>
        <p:spPr bwMode="auto">
          <a:xfrm>
            <a:off x="5546725" y="2319685"/>
            <a:ext cx="4365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21" name="TextBox 20"/>
          <p:cNvSpPr txBox="1">
            <a:spLocks noChangeArrowheads="1"/>
          </p:cNvSpPr>
          <p:nvPr/>
        </p:nvSpPr>
        <p:spPr bwMode="auto">
          <a:xfrm>
            <a:off x="5573713" y="3859560"/>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5" name="Rectangle 4"/>
          <p:cNvSpPr/>
          <p:nvPr/>
        </p:nvSpPr>
        <p:spPr bwMode="auto">
          <a:xfrm>
            <a:off x="5580111" y="2430015"/>
            <a:ext cx="375053" cy="319088"/>
          </a:xfrm>
          <a:prstGeom prst="rect">
            <a:avLst/>
          </a:prstGeom>
          <a:solidFill>
            <a:schemeClr val="bg1"/>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wrap="square">
            <a:spAutoFit/>
          </a:bodyPr>
          <a:lstStyle/>
          <a:p>
            <a:pPr>
              <a:defRPr/>
            </a:pPr>
            <a:endParaRPr lang="da-DK" sz="2400">
              <a:solidFill>
                <a:srgbClr val="000000"/>
              </a:solidFill>
            </a:endParaRPr>
          </a:p>
        </p:txBody>
      </p:sp>
      <p:sp>
        <p:nvSpPr>
          <p:cNvPr id="25" name="Right Arrow 24"/>
          <p:cNvSpPr/>
          <p:nvPr/>
        </p:nvSpPr>
        <p:spPr bwMode="auto">
          <a:xfrm flipH="1">
            <a:off x="7128718" y="3330922"/>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3327" name="TextBox 22"/>
          <p:cNvSpPr txBox="1">
            <a:spLocks noChangeArrowheads="1"/>
          </p:cNvSpPr>
          <p:nvPr/>
        </p:nvSpPr>
        <p:spPr bwMode="auto">
          <a:xfrm>
            <a:off x="755080" y="1547217"/>
            <a:ext cx="864592" cy="1016000"/>
          </a:xfrm>
          <a:prstGeom prst="rect">
            <a:avLst/>
          </a:prstGeom>
          <a:noFill/>
          <a:ln w="5715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6000" dirty="0">
                <a:solidFill>
                  <a:srgbClr val="00B050"/>
                </a:solidFill>
              </a:rPr>
              <a:t>1</a:t>
            </a:r>
          </a:p>
        </p:txBody>
      </p:sp>
      <p:sp>
        <p:nvSpPr>
          <p:cNvPr id="3" name="Slide Number Placeholder 2"/>
          <p:cNvSpPr>
            <a:spLocks noGrp="1"/>
          </p:cNvSpPr>
          <p:nvPr>
            <p:ph type="sldNum" sz="quarter" idx="12"/>
          </p:nvPr>
        </p:nvSpPr>
        <p:spPr/>
        <p:txBody>
          <a:bodyPr/>
          <a:lstStyle/>
          <a:p>
            <a:pPr>
              <a:defRPr/>
            </a:pPr>
            <a:fld id="{3A57ADD0-007F-4610-9D7D-5E5ADEAA50E0}" type="slidenum">
              <a:rPr lang="da-DK" altLang="da-DK" smtClean="0"/>
              <a:pPr>
                <a:defRPr/>
              </a:pPr>
              <a:t>5</a:t>
            </a:fld>
            <a:endParaRPr lang="da-DK" altLang="da-DK" dirty="0"/>
          </a:p>
        </p:txBody>
      </p:sp>
      <p:grpSp>
        <p:nvGrpSpPr>
          <p:cNvPr id="9" name="Group 8"/>
          <p:cNvGrpSpPr/>
          <p:nvPr/>
        </p:nvGrpSpPr>
        <p:grpSpPr>
          <a:xfrm>
            <a:off x="4579863" y="2430015"/>
            <a:ext cx="373211" cy="319088"/>
            <a:chOff x="4579863" y="2575718"/>
            <a:chExt cx="373211" cy="319088"/>
          </a:xfrm>
        </p:grpSpPr>
        <p:cxnSp>
          <p:nvCxnSpPr>
            <p:cNvPr id="7" name="Straight Connector 6"/>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4579862" y="3950047"/>
            <a:ext cx="373211" cy="319088"/>
            <a:chOff x="4579863" y="2575718"/>
            <a:chExt cx="373211" cy="319088"/>
          </a:xfrm>
        </p:grpSpPr>
        <p:cxnSp>
          <p:nvCxnSpPr>
            <p:cNvPr id="27" name="Straight Connector 26"/>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9" name="Group 28"/>
          <p:cNvGrpSpPr/>
          <p:nvPr/>
        </p:nvGrpSpPr>
        <p:grpSpPr>
          <a:xfrm>
            <a:off x="3590057" y="3950047"/>
            <a:ext cx="373211" cy="319088"/>
            <a:chOff x="4579863" y="2575718"/>
            <a:chExt cx="373211" cy="319088"/>
          </a:xfrm>
        </p:grpSpPr>
        <p:cxnSp>
          <p:nvCxnSpPr>
            <p:cNvPr id="30" name="Straight Connector 29"/>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Straight Connector 30"/>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2" name="Group 31"/>
          <p:cNvGrpSpPr/>
          <p:nvPr/>
        </p:nvGrpSpPr>
        <p:grpSpPr>
          <a:xfrm>
            <a:off x="6516216" y="4968499"/>
            <a:ext cx="373211" cy="319088"/>
            <a:chOff x="4579863" y="2575718"/>
            <a:chExt cx="373211" cy="319088"/>
          </a:xfrm>
        </p:grpSpPr>
        <p:cxnSp>
          <p:nvCxnSpPr>
            <p:cNvPr id="33" name="Straight Connector 32"/>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 name="Straight Connector 33"/>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5" name="Group 34"/>
          <p:cNvGrpSpPr/>
          <p:nvPr/>
        </p:nvGrpSpPr>
        <p:grpSpPr>
          <a:xfrm>
            <a:off x="5581954" y="4982263"/>
            <a:ext cx="373211" cy="319088"/>
            <a:chOff x="4579863" y="2575718"/>
            <a:chExt cx="373211" cy="319088"/>
          </a:xfrm>
        </p:grpSpPr>
        <p:cxnSp>
          <p:nvCxnSpPr>
            <p:cNvPr id="36" name="Straight Connector 35"/>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 name="Straight Connector 36"/>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38" name="TextBox 37"/>
          <p:cNvSpPr txBox="1">
            <a:spLocks noChangeArrowheads="1"/>
          </p:cNvSpPr>
          <p:nvPr/>
        </p:nvSpPr>
        <p:spPr bwMode="auto">
          <a:xfrm>
            <a:off x="4565898" y="4886672"/>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39" name="Right Arrow 38"/>
          <p:cNvSpPr/>
          <p:nvPr/>
        </p:nvSpPr>
        <p:spPr bwMode="auto">
          <a:xfrm rot="5400000" flipH="1">
            <a:off x="4388643" y="6087863"/>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40" name="Oval 39"/>
          <p:cNvSpPr/>
          <p:nvPr/>
        </p:nvSpPr>
        <p:spPr bwMode="auto">
          <a:xfrm>
            <a:off x="6583734" y="2390814"/>
            <a:ext cx="360040" cy="377825"/>
          </a:xfrm>
          <a:prstGeom prst="ellipse">
            <a:avLst/>
          </a:prstGeom>
          <a:noFill/>
          <a:ln w="28575"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18" grpId="0" animBg="1"/>
      <p:bldP spid="19" grpId="0"/>
      <p:bldP spid="20" grpId="0"/>
      <p:bldP spid="21" grpId="0"/>
      <p:bldP spid="5" grpId="0" animBg="1"/>
      <p:bldP spid="25" grpId="0" animBg="1"/>
      <p:bldP spid="38" grpId="0"/>
      <p:bldP spid="39" grpId="0" animBg="1"/>
      <p:bldP spid="4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Praktiske ting</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50</a:t>
            </a:fld>
            <a:endParaRPr lang="da-DK" altLang="da-DK" dirty="0"/>
          </a:p>
        </p:txBody>
      </p:sp>
      <p:sp>
        <p:nvSpPr>
          <p:cNvPr id="7" name="Rectangle 3"/>
          <p:cNvSpPr txBox="1">
            <a:spLocks noChangeArrowheads="1"/>
          </p:cNvSpPr>
          <p:nvPr/>
        </p:nvSpPr>
        <p:spPr bwMode="auto">
          <a:xfrm>
            <a:off x="467544" y="1052736"/>
            <a:ext cx="8496944"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buFont typeface="Arial" panose="020B0604020202020204" pitchFamily="34" charset="0"/>
              <a:buChar char="•"/>
            </a:pPr>
            <a:r>
              <a:rPr lang="da-DK" sz="2000" kern="0" dirty="0" smtClean="0"/>
              <a:t>Mails</a:t>
            </a:r>
          </a:p>
          <a:p>
            <a:pPr lvl="1" eaLnBrk="1" hangingPunct="1">
              <a:spcBef>
                <a:spcPts val="600"/>
              </a:spcBef>
            </a:pPr>
            <a:r>
              <a:rPr lang="da-DK" sz="1800" kern="0" dirty="0" smtClean="0">
                <a:ea typeface="ＭＳ Ｐゴシック" pitchFamily="34" charset="-128"/>
              </a:rPr>
              <a:t>Det er </a:t>
            </a:r>
            <a:r>
              <a:rPr lang="da-DK" sz="1800" b="1" kern="0" dirty="0" smtClean="0">
                <a:solidFill>
                  <a:srgbClr val="008000"/>
                </a:solidFill>
                <a:ea typeface="ＭＳ Ｐゴシック" pitchFamily="34" charset="-128"/>
              </a:rPr>
              <a:t>VIGTIGT</a:t>
            </a:r>
            <a:r>
              <a:rPr lang="da-DK" sz="1800" kern="0" dirty="0" smtClean="0">
                <a:ea typeface="ＭＳ Ｐゴシック" pitchFamily="34" charset="-128"/>
              </a:rPr>
              <a:t>, at I ser de mails, som jeg og instruktorerne sender</a:t>
            </a:r>
          </a:p>
          <a:p>
            <a:pPr lvl="1" eaLnBrk="1" hangingPunct="1">
              <a:spcBef>
                <a:spcPts val="600"/>
              </a:spcBef>
            </a:pPr>
            <a:r>
              <a:rPr lang="da-DK" sz="1800" kern="0" dirty="0" smtClean="0">
                <a:ea typeface="ＭＳ Ｐゴシック" pitchFamily="34" charset="-128"/>
              </a:rPr>
              <a:t>Alle mails sendes til jeres officielle AU adresse</a:t>
            </a:r>
          </a:p>
          <a:p>
            <a:pPr lvl="1" eaLnBrk="1" hangingPunct="1">
              <a:spcBef>
                <a:spcPts val="600"/>
              </a:spcBef>
            </a:pPr>
            <a:r>
              <a:rPr lang="da-DK" sz="1800" kern="0" dirty="0" smtClean="0">
                <a:ea typeface="ＭＳ Ｐゴシック" pitchFamily="34" charset="-128"/>
              </a:rPr>
              <a:t>Videresendelse af mails bør etableres</a:t>
            </a:r>
          </a:p>
          <a:p>
            <a:pPr lvl="1" eaLnBrk="1" hangingPunct="1">
              <a:spcBef>
                <a:spcPts val="600"/>
              </a:spcBef>
            </a:pPr>
            <a:r>
              <a:rPr lang="da-DK" sz="1800" kern="0" dirty="0" smtClean="0">
                <a:ea typeface="ＭＳ Ｐゴシック" pitchFamily="34" charset="-128"/>
              </a:rPr>
              <a:t>Se hvordan det gøres på</a:t>
            </a:r>
            <a:br>
              <a:rPr lang="da-DK" sz="1800" kern="0" dirty="0" smtClean="0">
                <a:ea typeface="ＭＳ Ｐゴシック" pitchFamily="34" charset="-128"/>
              </a:rPr>
            </a:br>
            <a:r>
              <a:rPr lang="da-DK" sz="1800" kern="0" dirty="0" smtClean="0">
                <a:ea typeface="ＭＳ Ｐゴシック" pitchFamily="34" charset="-128"/>
              </a:rPr>
              <a:t>https://</a:t>
            </a:r>
            <a:r>
              <a:rPr lang="da-DK" sz="1800" kern="0" dirty="0">
                <a:ea typeface="ＭＳ Ｐゴシック" pitchFamily="34" charset="-128"/>
              </a:rPr>
              <a:t>studerende.au.dk/it-support/mail/vejledninger-til-opsaetning-af-mail/</a:t>
            </a:r>
          </a:p>
          <a:p>
            <a:pPr lvl="1" eaLnBrk="1" hangingPunct="1">
              <a:spcBef>
                <a:spcPts val="600"/>
              </a:spcBef>
            </a:pPr>
            <a:r>
              <a:rPr lang="da-DK" sz="1800" kern="0" dirty="0" smtClean="0">
                <a:ea typeface="ＭＳ Ｐゴシック" pitchFamily="34" charset="-128"/>
              </a:rPr>
              <a:t>Hvis </a:t>
            </a:r>
            <a:r>
              <a:rPr lang="da-DK" sz="1800" kern="0" dirty="0">
                <a:ea typeface="ＭＳ Ｐゴシック" pitchFamily="34" charset="-128"/>
              </a:rPr>
              <a:t>I har </a:t>
            </a:r>
            <a:r>
              <a:rPr lang="da-DK" sz="1800" kern="0" dirty="0" smtClean="0">
                <a:ea typeface="ＭＳ Ｐゴシック" pitchFamily="34" charset="-128"/>
              </a:rPr>
              <a:t>problemer, </a:t>
            </a:r>
            <a:r>
              <a:rPr lang="da-DK" sz="1800" kern="0" dirty="0">
                <a:ea typeface="ＭＳ Ｐゴシック" pitchFamily="34" charset="-128"/>
              </a:rPr>
              <a:t>så spørg jeres instruktor og/eller </a:t>
            </a:r>
            <a:r>
              <a:rPr lang="da-DK" sz="1800" kern="0" dirty="0" smtClean="0">
                <a:ea typeface="ＭＳ Ｐゴシック" pitchFamily="34" charset="-128"/>
              </a:rPr>
              <a:t>medstuderende</a:t>
            </a:r>
          </a:p>
          <a:p>
            <a:pPr>
              <a:spcBef>
                <a:spcPts val="1800"/>
              </a:spcBef>
              <a:buFont typeface="Arial" panose="020B0604020202020204" pitchFamily="34" charset="0"/>
              <a:buChar char="•"/>
            </a:pPr>
            <a:r>
              <a:rPr lang="da-DK" sz="2000" kern="0" dirty="0" smtClean="0"/>
              <a:t>I skal installere </a:t>
            </a:r>
            <a:r>
              <a:rPr lang="da-DK" sz="2000" kern="0" dirty="0"/>
              <a:t>BlueJ </a:t>
            </a:r>
            <a:r>
              <a:rPr lang="da-DK" sz="2000" kern="0" dirty="0" smtClean="0"/>
              <a:t>inklusiv </a:t>
            </a:r>
            <a:r>
              <a:rPr lang="da-DK" sz="2000" kern="0" dirty="0"/>
              <a:t>Java 8 </a:t>
            </a:r>
            <a:r>
              <a:rPr lang="da-DK" sz="2000" kern="0" dirty="0" smtClean="0"/>
              <a:t>JDK</a:t>
            </a:r>
          </a:p>
          <a:p>
            <a:pPr lvl="1" eaLnBrk="1" hangingPunct="1">
              <a:spcBef>
                <a:spcPts val="600"/>
              </a:spcBef>
            </a:pPr>
            <a:r>
              <a:rPr lang="da-DK" sz="1800" kern="0" dirty="0" smtClean="0">
                <a:ea typeface="ＭＳ Ｐゴシック" pitchFamily="34" charset="-128"/>
              </a:rPr>
              <a:t>Følg linket på den Brightspace side, der hedder "BlueJ + Java”, som findes under ”Information om kurset (inklusiv nyttige links)”</a:t>
            </a:r>
          </a:p>
          <a:p>
            <a:pPr lvl="1" eaLnBrk="1" hangingPunct="1">
              <a:spcBef>
                <a:spcPts val="600"/>
              </a:spcBef>
            </a:pPr>
            <a:r>
              <a:rPr lang="da-DK" sz="1800" kern="0" dirty="0" smtClean="0">
                <a:ea typeface="ＭＳ Ｐゴシック" pitchFamily="34" charset="-128"/>
              </a:rPr>
              <a:t>Hvis I har problemer, så spørg jeres instruktor og/eller medstuderende</a:t>
            </a:r>
            <a:endParaRPr lang="da-DK" kern="0" dirty="0" smtClean="0"/>
          </a:p>
          <a:p>
            <a:pPr>
              <a:spcBef>
                <a:spcPts val="1800"/>
              </a:spcBef>
              <a:buFont typeface="Arial" panose="020B0604020202020204" pitchFamily="34" charset="0"/>
              <a:buChar char="•"/>
            </a:pPr>
            <a:r>
              <a:rPr lang="da-DK" sz="2000" kern="0" dirty="0" smtClean="0"/>
              <a:t>Læs kursets </a:t>
            </a:r>
            <a:r>
              <a:rPr lang="da-DK" sz="2000" kern="0" dirty="0" smtClean="0"/>
              <a:t>Brightspace sider </a:t>
            </a:r>
            <a:r>
              <a:rPr lang="da-DK" sz="2000" kern="0" dirty="0" smtClean="0"/>
              <a:t>og følg med i de indlæg, der kommer på diskussionsforummet og under "Vigtige meddelelser"</a:t>
            </a:r>
          </a:p>
          <a:p>
            <a:pPr lvl="1" eaLnBrk="1" hangingPunct="1">
              <a:spcBef>
                <a:spcPts val="600"/>
              </a:spcBef>
            </a:pPr>
            <a:r>
              <a:rPr lang="da-DK" sz="1800" kern="0" dirty="0" smtClean="0">
                <a:ea typeface="ＭＳ Ｐゴシック" pitchFamily="34" charset="-128"/>
              </a:rPr>
              <a:t>Læs også gerne </a:t>
            </a:r>
            <a:r>
              <a:rPr lang="da-DK" sz="1800" b="1" kern="0" dirty="0" smtClean="0">
                <a:solidFill>
                  <a:srgbClr val="008000"/>
                </a:solidFill>
                <a:ea typeface="ＭＳ Ｐゴシック" pitchFamily="34" charset="-128"/>
              </a:rPr>
              <a:t>ugebrevene</a:t>
            </a:r>
            <a:r>
              <a:rPr lang="da-DK" sz="1800" kern="0" dirty="0" smtClean="0">
                <a:ea typeface="ＭＳ Ｐゴシック" pitchFamily="34" charset="-128"/>
              </a:rPr>
              <a:t>, som indeholder information om,</a:t>
            </a:r>
            <a:br>
              <a:rPr lang="da-DK" sz="1800" kern="0" dirty="0" smtClean="0">
                <a:ea typeface="ＭＳ Ｐゴシック" pitchFamily="34" charset="-128"/>
              </a:rPr>
            </a:br>
            <a:r>
              <a:rPr lang="da-DK" sz="1800" kern="0" dirty="0" smtClean="0">
                <a:ea typeface="ＭＳ Ｐゴシック" pitchFamily="34" charset="-128"/>
              </a:rPr>
              <a:t>hvordan man mest hensigtsmæssigt "angriber" ugens stof</a:t>
            </a:r>
            <a:endParaRPr lang="da-DK" sz="1800" kern="0" dirty="0">
              <a:ea typeface="ＭＳ Ｐゴシック" pitchFamily="34" charset="-128"/>
            </a:endParaRPr>
          </a:p>
        </p:txBody>
      </p:sp>
    </p:spTree>
    <p:extLst>
      <p:ext uri="{BB962C8B-B14F-4D97-AF65-F5344CB8AC3E}">
        <p14:creationId xmlns:p14="http://schemas.microsoft.com/office/powerpoint/2010/main" val="12775514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smtClean="0"/>
              <a:t>Studiestartsprøve</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208144" cy="3672408"/>
          </a:xfrm>
        </p:spPr>
        <p:txBody>
          <a:bodyPr/>
          <a:lstStyle/>
          <a:p>
            <a:pPr lvl="0"/>
            <a:r>
              <a:rPr lang="da-DK" sz="2000" dirty="0" smtClean="0"/>
              <a:t>Gælder </a:t>
            </a:r>
            <a:r>
              <a:rPr lang="da-DK" sz="2000" dirty="0"/>
              <a:t>alle </a:t>
            </a:r>
            <a:r>
              <a:rPr lang="da-DK" sz="2000" dirty="0">
                <a:solidFill>
                  <a:srgbClr val="008000"/>
                </a:solidFill>
              </a:rPr>
              <a:t>nye</a:t>
            </a:r>
            <a:r>
              <a:rPr lang="da-DK" sz="2000" dirty="0"/>
              <a:t> </a:t>
            </a:r>
            <a:r>
              <a:rPr lang="da-DK" sz="2000" dirty="0" smtClean="0"/>
              <a:t>bachelorstuderende</a:t>
            </a:r>
          </a:p>
          <a:p>
            <a:pPr lvl="1">
              <a:spcBef>
                <a:spcPts val="600"/>
              </a:spcBef>
            </a:pPr>
            <a:r>
              <a:rPr lang="da-DK" sz="1800" dirty="0" smtClean="0"/>
              <a:t>Prøvens </a:t>
            </a:r>
            <a:r>
              <a:rPr lang="da-DK" sz="1800" dirty="0"/>
              <a:t>hovedformål er </a:t>
            </a:r>
            <a:r>
              <a:rPr lang="da-DK" sz="1800" dirty="0" smtClean="0"/>
              <a:t>at identificere de </a:t>
            </a:r>
            <a:r>
              <a:rPr lang="da-DK" sz="1800" dirty="0"/>
              <a:t>studerende, der ikke har påbegyndt studiet, så de kan udmeldes inden </a:t>
            </a:r>
            <a:r>
              <a:rPr lang="da-DK" sz="1800" dirty="0" smtClean="0"/>
              <a:t>de </a:t>
            </a:r>
            <a:r>
              <a:rPr lang="da-DK" sz="1800" dirty="0"/>
              <a:t>officielle </a:t>
            </a:r>
            <a:r>
              <a:rPr lang="da-DK" sz="1800" dirty="0" smtClean="0"/>
              <a:t>optagelsestal opgøres</a:t>
            </a:r>
          </a:p>
          <a:p>
            <a:pPr>
              <a:spcBef>
                <a:spcPts val="1800"/>
              </a:spcBef>
            </a:pPr>
            <a:r>
              <a:rPr lang="da-DK" sz="2000" dirty="0" smtClean="0"/>
              <a:t>I begyndelsen af </a:t>
            </a:r>
            <a:r>
              <a:rPr lang="da-DK" sz="2000" dirty="0"/>
              <a:t>september </a:t>
            </a:r>
            <a:r>
              <a:rPr lang="da-DK" sz="2000" dirty="0" smtClean="0"/>
              <a:t>vil I modtage </a:t>
            </a:r>
            <a:r>
              <a:rPr lang="da-DK" sz="2000" dirty="0"/>
              <a:t>en mail på </a:t>
            </a:r>
            <a:r>
              <a:rPr lang="da-DK" sz="2000" dirty="0" smtClean="0"/>
              <a:t>jeres</a:t>
            </a:r>
            <a:br>
              <a:rPr lang="da-DK" sz="2000" dirty="0" smtClean="0"/>
            </a:br>
            <a:r>
              <a:rPr lang="da-DK" sz="2000" dirty="0" smtClean="0"/>
              <a:t>au-mailadresse</a:t>
            </a:r>
            <a:endParaRPr lang="da-DK" sz="2000" dirty="0"/>
          </a:p>
          <a:p>
            <a:pPr lvl="1">
              <a:spcBef>
                <a:spcPts val="600"/>
              </a:spcBef>
            </a:pPr>
            <a:r>
              <a:rPr lang="da-DK" sz="1800" dirty="0"/>
              <a:t>Mailen indeholder et link til et spørgeskema, der handler om studievalg og </a:t>
            </a:r>
            <a:r>
              <a:rPr lang="da-DK" sz="1800" dirty="0" smtClean="0"/>
              <a:t>studiestart</a:t>
            </a:r>
            <a:endParaRPr lang="da-DK" sz="1800" dirty="0"/>
          </a:p>
          <a:p>
            <a:pPr lvl="1">
              <a:spcBef>
                <a:spcPts val="600"/>
              </a:spcBef>
            </a:pPr>
            <a:r>
              <a:rPr lang="da-DK" sz="1800" dirty="0"/>
              <a:t>Det er </a:t>
            </a:r>
            <a:r>
              <a:rPr lang="da-DK" sz="1800" b="1" dirty="0">
                <a:solidFill>
                  <a:srgbClr val="008000"/>
                </a:solidFill>
              </a:rPr>
              <a:t>obligatorisk</a:t>
            </a:r>
            <a:r>
              <a:rPr lang="da-DK" sz="1800" dirty="0"/>
              <a:t> at </a:t>
            </a:r>
            <a:r>
              <a:rPr lang="da-DK" sz="1800" dirty="0" smtClean="0"/>
              <a:t>svare og på den måde vise, at I er studieaktive</a:t>
            </a:r>
            <a:endParaRPr lang="da-DK" sz="1800" dirty="0"/>
          </a:p>
          <a:p>
            <a:pPr lvl="1">
              <a:spcBef>
                <a:spcPts val="600"/>
              </a:spcBef>
            </a:pPr>
            <a:r>
              <a:rPr lang="da-DK" sz="1800" dirty="0" smtClean="0"/>
              <a:t>Hvis I ikke svarer (inden for få dage) bliver I </a:t>
            </a:r>
            <a:r>
              <a:rPr lang="da-DK" sz="1800" b="1" dirty="0" smtClean="0">
                <a:solidFill>
                  <a:srgbClr val="008000"/>
                </a:solidFill>
              </a:rPr>
              <a:t>automatisk frameldt</a:t>
            </a:r>
            <a:r>
              <a:rPr lang="da-DK" sz="1800" dirty="0" smtClean="0"/>
              <a:t/>
            </a:r>
            <a:br>
              <a:rPr lang="da-DK" sz="1800" dirty="0" smtClean="0"/>
            </a:br>
            <a:r>
              <a:rPr lang="da-DK" sz="1800" dirty="0" smtClean="0"/>
              <a:t>jeres studie</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51</a:t>
            </a:fld>
            <a:endParaRPr lang="da-DK" altLang="da-DK" dirty="0"/>
          </a:p>
        </p:txBody>
      </p:sp>
    </p:spTree>
    <p:extLst>
      <p:ext uri="{BB962C8B-B14F-4D97-AF65-F5344CB8AC3E}">
        <p14:creationId xmlns:p14="http://schemas.microsoft.com/office/powerpoint/2010/main" val="6107019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260350"/>
            <a:ext cx="8856983" cy="682625"/>
          </a:xfrm>
        </p:spPr>
        <p:txBody>
          <a:bodyPr/>
          <a:lstStyle/>
          <a:p>
            <a:pPr eaLnBrk="1" hangingPunct="1"/>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000" noProof="0" dirty="0" smtClean="0">
                <a:ea typeface="ＭＳ Ｐゴシック" pitchFamily="34" charset="-128"/>
              </a:rPr>
              <a:t>Afleveringsopgave: Raflebæger 1 (</a:t>
            </a:r>
            <a:r>
              <a:rPr lang="da-DK" altLang="da-DK" sz="3000" noProof="0" dirty="0" err="1" smtClean="0">
                <a:ea typeface="ＭＳ Ｐゴシック" pitchFamily="34" charset="-128"/>
              </a:rPr>
              <a:t>DieCup</a:t>
            </a:r>
            <a:r>
              <a:rPr lang="da-DK" altLang="da-DK" sz="3000" noProof="0" dirty="0" smtClean="0">
                <a:ea typeface="ＭＳ Ｐゴシック" pitchFamily="34" charset="-128"/>
              </a:rPr>
              <a:t> 1)</a:t>
            </a:r>
          </a:p>
        </p:txBody>
      </p:sp>
      <p:sp>
        <p:nvSpPr>
          <p:cNvPr id="5123" name="Rectangle 3"/>
          <p:cNvSpPr>
            <a:spLocks noGrp="1" noChangeArrowheads="1"/>
          </p:cNvSpPr>
          <p:nvPr>
            <p:ph type="body" idx="1"/>
          </p:nvPr>
        </p:nvSpPr>
        <p:spPr>
          <a:xfrm>
            <a:off x="611560" y="3976944"/>
            <a:ext cx="8207375" cy="2232025"/>
          </a:xfrm>
        </p:spPr>
        <p:txBody>
          <a:bodyPr/>
          <a:lstStyle/>
          <a:p>
            <a:pPr>
              <a:spcBef>
                <a:spcPts val="1600"/>
              </a:spcBef>
            </a:pPr>
            <a:r>
              <a:rPr lang="da-DK" altLang="da-DK" sz="2000" noProof="0" dirty="0" smtClean="0">
                <a:ea typeface="ＭＳ Ｐゴシック" pitchFamily="34" charset="-128"/>
              </a:rPr>
              <a:t>Terningen har to metoder:</a:t>
            </a:r>
          </a:p>
          <a:p>
            <a:pPr lvl="1" eaLnBrk="1" hangingPunct="1"/>
            <a:r>
              <a:rPr lang="da-DK" altLang="da-DK" sz="1800" noProof="0" dirty="0" smtClean="0">
                <a:ea typeface="ＭＳ Ｐゴシック" pitchFamily="34" charset="-128"/>
              </a:rPr>
              <a:t>roll() repræsenterer et kast med terningen</a:t>
            </a:r>
          </a:p>
          <a:p>
            <a:pPr lvl="1" eaLnBrk="1" hangingPunct="1"/>
            <a:r>
              <a:rPr lang="da-DK" altLang="da-DK" sz="1800" noProof="0" dirty="0" err="1" smtClean="0">
                <a:ea typeface="ＭＳ Ｐゴシック" pitchFamily="34" charset="-128"/>
              </a:rPr>
              <a:t>getEyes</a:t>
            </a:r>
            <a:r>
              <a:rPr lang="da-DK" altLang="da-DK" sz="1800" noProof="0" dirty="0" smtClean="0">
                <a:ea typeface="ＭＳ Ｐゴシック" pitchFamily="34" charset="-128"/>
              </a:rPr>
              <a:t>() returnere det viste antal øjne (i sidste slag)</a:t>
            </a:r>
          </a:p>
          <a:p>
            <a:pPr>
              <a:spcBef>
                <a:spcPts val="1600"/>
              </a:spcBef>
            </a:pPr>
            <a:r>
              <a:rPr lang="da-DK" altLang="da-DK" sz="2000" noProof="0" dirty="0" smtClean="0">
                <a:ea typeface="ＭＳ Ｐゴシック" pitchFamily="34" charset="-128"/>
              </a:rPr>
              <a:t>Raflebægeret indeholder to terninger og har to metoder:</a:t>
            </a:r>
          </a:p>
          <a:p>
            <a:pPr lvl="1" eaLnBrk="1" hangingPunct="1"/>
            <a:r>
              <a:rPr lang="da-DK" altLang="da-DK" sz="1800" noProof="0" dirty="0" smtClean="0">
                <a:ea typeface="ＭＳ Ｐゴシック" pitchFamily="34" charset="-128"/>
              </a:rPr>
              <a:t>roll() repræsenterer et kast med de to terninger</a:t>
            </a:r>
          </a:p>
          <a:p>
            <a:pPr lvl="1" eaLnBrk="1" hangingPunct="1"/>
            <a:r>
              <a:rPr lang="da-DK" altLang="da-DK" sz="1800" noProof="0" dirty="0" err="1" smtClean="0">
                <a:ea typeface="ＭＳ Ｐゴシック" pitchFamily="34" charset="-128"/>
              </a:rPr>
              <a:t>getEyes</a:t>
            </a:r>
            <a:r>
              <a:rPr lang="da-DK" altLang="da-DK" sz="1800" noProof="0" dirty="0" smtClean="0">
                <a:ea typeface="ＭＳ Ｐゴシック" pitchFamily="34" charset="-128"/>
              </a:rPr>
              <a:t>() </a:t>
            </a:r>
            <a:r>
              <a:rPr lang="da-DK" altLang="da-DK" sz="1800" dirty="0">
                <a:ea typeface="ＭＳ Ｐゴシック" pitchFamily="34" charset="-128"/>
              </a:rPr>
              <a:t>returnere det viste antal øjne (i sidste slag)</a:t>
            </a:r>
            <a:endParaRPr lang="da-DK" altLang="da-DK" sz="1800" noProof="0" dirty="0" smtClean="0">
              <a:ea typeface="ＭＳ Ｐゴシック" pitchFamily="34" charset="-128"/>
            </a:endParaRPr>
          </a:p>
          <a:p>
            <a:endParaRPr lang="da-DK" altLang="da-DK" sz="2000" noProof="0" dirty="0" smtClean="0">
              <a:ea typeface="ＭＳ Ｐゴシック" pitchFamily="34" charset="-128"/>
            </a:endParaRPr>
          </a:p>
        </p:txBody>
      </p:sp>
      <p:sp>
        <p:nvSpPr>
          <p:cNvPr id="13" name="Rectangle 3"/>
          <p:cNvSpPr txBox="1">
            <a:spLocks noChangeArrowheads="1"/>
          </p:cNvSpPr>
          <p:nvPr/>
        </p:nvSpPr>
        <p:spPr bwMode="auto">
          <a:xfrm>
            <a:off x="643310" y="1096054"/>
            <a:ext cx="834548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pPr>
              <a:defRPr/>
            </a:pPr>
            <a:r>
              <a:rPr lang="da-DK" sz="2000" kern="0" dirty="0" smtClean="0"/>
              <a:t>I skal implementere et system med et raflebæger og to terninger</a:t>
            </a:r>
          </a:p>
        </p:txBody>
      </p:sp>
      <p:sp>
        <p:nvSpPr>
          <p:cNvPr id="12" name="Rectangle 11"/>
          <p:cNvSpPr/>
          <p:nvPr/>
        </p:nvSpPr>
        <p:spPr>
          <a:xfrm rot="20693153">
            <a:off x="6649797" y="4248115"/>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Demo</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52</a:t>
            </a:fld>
            <a:endParaRPr lang="da-DK" altLang="da-DK" dirty="0"/>
          </a:p>
        </p:txBody>
      </p:sp>
      <p:sp>
        <p:nvSpPr>
          <p:cNvPr id="15" name="Text Box 5"/>
          <p:cNvSpPr txBox="1">
            <a:spLocks noChangeArrowheads="1"/>
          </p:cNvSpPr>
          <p:nvPr/>
        </p:nvSpPr>
        <p:spPr bwMode="auto">
          <a:xfrm>
            <a:off x="5532859" y="2378018"/>
            <a:ext cx="3312368" cy="1320874"/>
          </a:xfrm>
          <a:prstGeom prst="rect">
            <a:avLst/>
          </a:prstGeom>
          <a:solidFill>
            <a:srgbClr val="CCECFF"/>
          </a:solidFill>
          <a:ln w="28575">
            <a:solidFill>
              <a:srgbClr val="3333FF"/>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600" b="1" kern="0" dirty="0">
                <a:solidFill>
                  <a:srgbClr val="008000"/>
                </a:solidFill>
              </a:rPr>
              <a:t>Tilfældige</a:t>
            </a:r>
            <a:r>
              <a:rPr lang="da-DK" sz="1600" b="1" kern="0" dirty="0">
                <a:solidFill>
                  <a:srgbClr val="0000CC"/>
                </a:solidFill>
              </a:rPr>
              <a:t> kast </a:t>
            </a:r>
            <a:r>
              <a:rPr lang="da-DK" sz="1600" b="1" kern="0" dirty="0" smtClean="0">
                <a:solidFill>
                  <a:srgbClr val="0000CC"/>
                </a:solidFill>
              </a:rPr>
              <a:t>kan modelleres ved hjælp af </a:t>
            </a:r>
            <a:r>
              <a:rPr lang="da-DK" sz="1600" b="1" kern="0" dirty="0">
                <a:solidFill>
                  <a:srgbClr val="0000CC"/>
                </a:solidFill>
              </a:rPr>
              <a:t>klassen </a:t>
            </a:r>
            <a:r>
              <a:rPr lang="da-DK" sz="1600" b="1" kern="0" dirty="0" err="1">
                <a:solidFill>
                  <a:srgbClr val="008000"/>
                </a:solidFill>
              </a:rPr>
              <a:t>Random</a:t>
            </a:r>
            <a:r>
              <a:rPr lang="da-DK" sz="1600" b="1" kern="0" dirty="0">
                <a:solidFill>
                  <a:srgbClr val="0000CC"/>
                </a:solidFill>
              </a:rPr>
              <a:t> fra </a:t>
            </a:r>
            <a:r>
              <a:rPr lang="da-DK" sz="1600" b="1" kern="0" dirty="0" smtClean="0">
                <a:solidFill>
                  <a:srgbClr val="0000CC"/>
                </a:solidFill>
              </a:rPr>
              <a:t>Java’s klassebibliotek</a:t>
            </a:r>
            <a:br>
              <a:rPr lang="da-DK" sz="1600" b="1" kern="0" dirty="0" smtClean="0">
                <a:solidFill>
                  <a:srgbClr val="0000CC"/>
                </a:solidFill>
              </a:rPr>
            </a:br>
            <a:r>
              <a:rPr lang="da-DK" sz="1600" b="1" kern="0" dirty="0" smtClean="0">
                <a:solidFill>
                  <a:srgbClr val="0000CC"/>
                </a:solidFill>
              </a:rPr>
              <a:t>(i opgaven er det forklaret, hvordan dette gøres)</a:t>
            </a:r>
            <a:endParaRPr lang="da-DK" sz="1600" b="1" dirty="0">
              <a:solidFill>
                <a:srgbClr val="0000CC"/>
              </a:solidFill>
              <a:latin typeface="+mn-lt"/>
              <a:ea typeface="ＭＳ Ｐゴシック" charset="0"/>
            </a:endParaRPr>
          </a:p>
        </p:txBody>
      </p:sp>
      <p:cxnSp>
        <p:nvCxnSpPr>
          <p:cNvPr id="16" name="Straight Connector 25"/>
          <p:cNvCxnSpPr>
            <a:cxnSpLocks noChangeShapeType="1"/>
          </p:cNvCxnSpPr>
          <p:nvPr/>
        </p:nvCxnSpPr>
        <p:spPr bwMode="auto">
          <a:xfrm flipV="1">
            <a:off x="2148483" y="2951302"/>
            <a:ext cx="1281609" cy="3589"/>
          </a:xfrm>
          <a:prstGeom prst="line">
            <a:avLst/>
          </a:prstGeom>
          <a:noFill/>
          <a:ln w="19050">
            <a:solidFill>
              <a:srgbClr val="000066"/>
            </a:solidFill>
            <a:round/>
            <a:headEnd type="none" w="med" len="med"/>
            <a:tailEnd type="arrow" w="lg" len="lg"/>
          </a:ln>
          <a:extLst>
            <a:ext uri="{909E8E84-426E-40DD-AFC4-6F175D3DCCD1}">
              <a14:hiddenFill xmlns:a14="http://schemas.microsoft.com/office/drawing/2010/main">
                <a:noFill/>
              </a14:hiddenFill>
            </a:ext>
          </a:extLst>
        </p:spPr>
      </p:cxnSp>
      <p:grpSp>
        <p:nvGrpSpPr>
          <p:cNvPr id="17" name="Group 16"/>
          <p:cNvGrpSpPr/>
          <p:nvPr/>
        </p:nvGrpSpPr>
        <p:grpSpPr>
          <a:xfrm>
            <a:off x="753819" y="2292981"/>
            <a:ext cx="1710699" cy="1496059"/>
            <a:chOff x="904402" y="1973094"/>
            <a:chExt cx="1710699" cy="1496059"/>
          </a:xfrm>
        </p:grpSpPr>
        <p:sp>
          <p:nvSpPr>
            <p:cNvPr id="18" name="Rectangle 7"/>
            <p:cNvSpPr>
              <a:spLocks noChangeArrowheads="1"/>
            </p:cNvSpPr>
            <p:nvPr/>
          </p:nvSpPr>
          <p:spPr bwMode="auto">
            <a:xfrm>
              <a:off x="906006" y="1973094"/>
              <a:ext cx="1698585" cy="149605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sz="1600"/>
            </a:p>
          </p:txBody>
        </p:sp>
        <p:sp>
          <p:nvSpPr>
            <p:cNvPr id="19" name="Text Box 8"/>
            <p:cNvSpPr txBox="1">
              <a:spLocks noChangeArrowheads="1"/>
            </p:cNvSpPr>
            <p:nvPr/>
          </p:nvSpPr>
          <p:spPr bwMode="auto">
            <a:xfrm>
              <a:off x="948827" y="1992399"/>
              <a:ext cx="1583755" cy="340735"/>
            </a:xfrm>
            <a:prstGeom prst="rect">
              <a:avLst/>
            </a:prstGeom>
            <a:noFill/>
            <a:ln>
              <a:noFill/>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DieCup</a:t>
              </a:r>
              <a:endParaRPr lang="da-DK" altLang="da-DK" sz="1600" b="1" dirty="0"/>
            </a:p>
          </p:txBody>
        </p:sp>
        <p:sp>
          <p:nvSpPr>
            <p:cNvPr id="20" name="Line 11"/>
            <p:cNvSpPr>
              <a:spLocks noChangeShapeType="1"/>
            </p:cNvSpPr>
            <p:nvPr/>
          </p:nvSpPr>
          <p:spPr bwMode="auto">
            <a:xfrm>
              <a:off x="904402" y="2360891"/>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sp>
          <p:nvSpPr>
            <p:cNvPr id="21" name="Text Box 13"/>
            <p:cNvSpPr txBox="1">
              <a:spLocks noChangeArrowheads="1"/>
            </p:cNvSpPr>
            <p:nvPr/>
          </p:nvSpPr>
          <p:spPr bwMode="auto">
            <a:xfrm>
              <a:off x="948828" y="2405143"/>
              <a:ext cx="1583755" cy="1064010"/>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chemeClr val="tx1"/>
                  </a:solidFill>
                  <a:latin typeface="Courier New" pitchFamily="49" charset="0"/>
                </a:rPr>
                <a:t>Die d1</a:t>
              </a:r>
            </a:p>
            <a:p>
              <a:pPr eaLnBrk="1" hangingPunct="1"/>
              <a:r>
                <a:rPr lang="da-DK" altLang="da-DK" sz="1400" b="1" dirty="0" smtClean="0">
                  <a:solidFill>
                    <a:schemeClr val="tx1"/>
                  </a:solidFill>
                  <a:latin typeface="Courier New" pitchFamily="49" charset="0"/>
                </a:rPr>
                <a:t>Die d2</a:t>
              </a:r>
            </a:p>
            <a:p>
              <a:pPr eaLnBrk="1" hangingPunct="1">
                <a:lnSpc>
                  <a:spcPct val="150000"/>
                </a:lnSpc>
              </a:pPr>
              <a:r>
                <a:rPr lang="da-DK" altLang="da-DK" sz="1400" b="1" dirty="0" smtClean="0">
                  <a:solidFill>
                    <a:schemeClr val="tx1"/>
                  </a:solidFill>
                  <a:latin typeface="Courier New" pitchFamily="49" charset="0"/>
                </a:rPr>
                <a:t>void roll()</a:t>
              </a:r>
            </a:p>
            <a:p>
              <a:pPr eaLnBrk="1" hangingPunct="1"/>
              <a:r>
                <a:rPr lang="da-DK" altLang="da-DK" sz="1400" b="1" dirty="0" err="1">
                  <a:solidFill>
                    <a:schemeClr val="tx1"/>
                  </a:solidFill>
                  <a:latin typeface="Courier New" pitchFamily="49" charset="0"/>
                </a:rPr>
                <a:t>i</a:t>
              </a:r>
              <a:r>
                <a:rPr lang="da-DK" altLang="da-DK" sz="1400" b="1" dirty="0" err="1" smtClean="0">
                  <a:solidFill>
                    <a:schemeClr val="tx1"/>
                  </a:solidFill>
                  <a:latin typeface="Courier New" pitchFamily="49" charset="0"/>
                </a:rPr>
                <a:t>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getEyes</a:t>
              </a:r>
              <a:r>
                <a:rPr lang="da-DK"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2" name="Line 11"/>
            <p:cNvSpPr>
              <a:spLocks noChangeShapeType="1"/>
            </p:cNvSpPr>
            <p:nvPr/>
          </p:nvSpPr>
          <p:spPr bwMode="auto">
            <a:xfrm>
              <a:off x="914912" y="2931077"/>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grpSp>
      <p:grpSp>
        <p:nvGrpSpPr>
          <p:cNvPr id="23" name="Group 22"/>
          <p:cNvGrpSpPr/>
          <p:nvPr/>
        </p:nvGrpSpPr>
        <p:grpSpPr>
          <a:xfrm>
            <a:off x="3413305" y="2358713"/>
            <a:ext cx="1710699" cy="1364593"/>
            <a:chOff x="904402" y="1973094"/>
            <a:chExt cx="1710699" cy="1364593"/>
          </a:xfrm>
        </p:grpSpPr>
        <p:sp>
          <p:nvSpPr>
            <p:cNvPr id="24" name="Rectangle 7"/>
            <p:cNvSpPr>
              <a:spLocks noChangeArrowheads="1"/>
            </p:cNvSpPr>
            <p:nvPr/>
          </p:nvSpPr>
          <p:spPr bwMode="auto">
            <a:xfrm>
              <a:off x="906006" y="1973094"/>
              <a:ext cx="1698585" cy="1364593"/>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sz="1600"/>
            </a:p>
          </p:txBody>
        </p:sp>
        <p:sp>
          <p:nvSpPr>
            <p:cNvPr id="25" name="Text Box 8"/>
            <p:cNvSpPr txBox="1">
              <a:spLocks noChangeArrowheads="1"/>
            </p:cNvSpPr>
            <p:nvPr/>
          </p:nvSpPr>
          <p:spPr bwMode="auto">
            <a:xfrm>
              <a:off x="948827" y="1992399"/>
              <a:ext cx="1583755" cy="340735"/>
            </a:xfrm>
            <a:prstGeom prst="rect">
              <a:avLst/>
            </a:prstGeom>
            <a:noFill/>
            <a:ln>
              <a:noFill/>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smtClean="0"/>
                <a:t>Die</a:t>
              </a:r>
              <a:endParaRPr lang="da-DK" altLang="da-DK" sz="1600" b="1" dirty="0"/>
            </a:p>
          </p:txBody>
        </p:sp>
        <p:sp>
          <p:nvSpPr>
            <p:cNvPr id="26" name="Line 11"/>
            <p:cNvSpPr>
              <a:spLocks noChangeShapeType="1"/>
            </p:cNvSpPr>
            <p:nvPr/>
          </p:nvSpPr>
          <p:spPr bwMode="auto">
            <a:xfrm>
              <a:off x="904402" y="2360891"/>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sp>
          <p:nvSpPr>
            <p:cNvPr id="27" name="Text Box 13"/>
            <p:cNvSpPr txBox="1">
              <a:spLocks noChangeArrowheads="1"/>
            </p:cNvSpPr>
            <p:nvPr/>
          </p:nvSpPr>
          <p:spPr bwMode="auto">
            <a:xfrm>
              <a:off x="948828" y="2405143"/>
              <a:ext cx="1583755" cy="848567"/>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err="1" smtClean="0">
                  <a:solidFill>
                    <a:schemeClr val="tx1"/>
                  </a:solidFill>
                  <a:latin typeface="Courier New" pitchFamily="49" charset="0"/>
                </a:rPr>
                <a:t>int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eyes</a:t>
              </a:r>
              <a:endParaRPr lang="da-DK" altLang="da-DK" sz="1400" b="1" dirty="0" smtClean="0">
                <a:solidFill>
                  <a:schemeClr val="tx1"/>
                </a:solidFill>
                <a:latin typeface="Courier New" pitchFamily="49" charset="0"/>
              </a:endParaRPr>
            </a:p>
            <a:p>
              <a:pPr eaLnBrk="1" hangingPunct="1">
                <a:lnSpc>
                  <a:spcPct val="150000"/>
                </a:lnSpc>
              </a:pPr>
              <a:r>
                <a:rPr lang="da-DK" altLang="da-DK" sz="1400" b="1" dirty="0" smtClean="0">
                  <a:solidFill>
                    <a:schemeClr val="tx1"/>
                  </a:solidFill>
                  <a:latin typeface="Courier New" pitchFamily="49" charset="0"/>
                </a:rPr>
                <a:t>void roll()</a:t>
              </a:r>
            </a:p>
            <a:p>
              <a:pPr eaLnBrk="1" hangingPunct="1"/>
              <a:r>
                <a:rPr lang="da-DK" altLang="da-DK" sz="1400" b="1" dirty="0" err="1">
                  <a:solidFill>
                    <a:schemeClr val="tx1"/>
                  </a:solidFill>
                  <a:latin typeface="Courier New" pitchFamily="49" charset="0"/>
                </a:rPr>
                <a:t>i</a:t>
              </a:r>
              <a:r>
                <a:rPr lang="da-DK" altLang="da-DK" sz="1400" b="1" dirty="0" err="1" smtClean="0">
                  <a:solidFill>
                    <a:schemeClr val="tx1"/>
                  </a:solidFill>
                  <a:latin typeface="Courier New" pitchFamily="49" charset="0"/>
                </a:rPr>
                <a:t>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getEyes</a:t>
              </a:r>
              <a:r>
                <a:rPr lang="da-DK"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8" name="Line 11"/>
            <p:cNvSpPr>
              <a:spLocks noChangeShapeType="1"/>
            </p:cNvSpPr>
            <p:nvPr/>
          </p:nvSpPr>
          <p:spPr bwMode="auto">
            <a:xfrm>
              <a:off x="914912" y="2710360"/>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grpSp>
      <p:sp>
        <p:nvSpPr>
          <p:cNvPr id="29" name="Text Box 13"/>
          <p:cNvSpPr txBox="1">
            <a:spLocks noChangeArrowheads="1"/>
          </p:cNvSpPr>
          <p:nvPr/>
        </p:nvSpPr>
        <p:spPr bwMode="auto">
          <a:xfrm>
            <a:off x="3102080" y="2636912"/>
            <a:ext cx="311225" cy="309958"/>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chemeClr val="tx1"/>
                </a:solidFill>
                <a:latin typeface="Courier New" pitchFamily="49" charset="0"/>
              </a:rPr>
              <a:t>2</a:t>
            </a:r>
            <a:endParaRPr lang="da-DK" altLang="da-DK" sz="1400" b="1" dirty="0">
              <a:solidFill>
                <a:schemeClr val="tx1"/>
              </a:solidFill>
              <a:latin typeface="Courier New" pitchFamily="49" charset="0"/>
            </a:endParaRPr>
          </a:p>
        </p:txBody>
      </p:sp>
      <p:sp>
        <p:nvSpPr>
          <p:cNvPr id="30" name="Line 22"/>
          <p:cNvSpPr>
            <a:spLocks noChangeShapeType="1"/>
          </p:cNvSpPr>
          <p:nvPr/>
        </p:nvSpPr>
        <p:spPr bwMode="auto">
          <a:xfrm flipH="1">
            <a:off x="1567718" y="1932718"/>
            <a:ext cx="0" cy="32653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da-DK"/>
          </a:p>
        </p:txBody>
      </p:sp>
      <p:sp>
        <p:nvSpPr>
          <p:cNvPr id="31" name="Text Box 8"/>
          <p:cNvSpPr txBox="1">
            <a:spLocks noChangeArrowheads="1"/>
          </p:cNvSpPr>
          <p:nvPr/>
        </p:nvSpPr>
        <p:spPr bwMode="auto">
          <a:xfrm>
            <a:off x="966351" y="1611029"/>
            <a:ext cx="1296144" cy="316113"/>
          </a:xfrm>
          <a:prstGeom prst="rect">
            <a:avLst/>
          </a:prstGeom>
          <a:solidFill>
            <a:srgbClr val="FFFF99"/>
          </a:solidFill>
          <a:ln w="19050">
            <a:solidFill>
              <a:srgbClr val="FF0000"/>
            </a:solidFill>
          </a:ln>
          <a:extLst/>
        </p:spPr>
        <p:txBody>
          <a:bodyPr wrap="square" lIns="90000" tIns="46800" rIns="18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lnSpc>
                <a:spcPct val="90000"/>
              </a:lnSpc>
            </a:pPr>
            <a:r>
              <a:rPr lang="da-DK" altLang="da-DK" sz="1600" b="1" dirty="0" smtClean="0">
                <a:solidFill>
                  <a:srgbClr val="FF0000"/>
                </a:solidFill>
              </a:rPr>
              <a:t>Raflebæger</a:t>
            </a:r>
            <a:endParaRPr lang="da-DK" altLang="da-DK" sz="1600" b="1" dirty="0">
              <a:solidFill>
                <a:srgbClr val="FF0000"/>
              </a:solidFill>
            </a:endParaRPr>
          </a:p>
        </p:txBody>
      </p:sp>
      <p:sp>
        <p:nvSpPr>
          <p:cNvPr id="32" name="Line 22"/>
          <p:cNvSpPr>
            <a:spLocks noChangeShapeType="1"/>
          </p:cNvSpPr>
          <p:nvPr/>
        </p:nvSpPr>
        <p:spPr bwMode="auto">
          <a:xfrm flipH="1">
            <a:off x="4242601" y="2014173"/>
            <a:ext cx="0" cy="32653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da-DK"/>
          </a:p>
        </p:txBody>
      </p:sp>
      <p:sp>
        <p:nvSpPr>
          <p:cNvPr id="33" name="Text Box 8"/>
          <p:cNvSpPr txBox="1">
            <a:spLocks noChangeArrowheads="1"/>
          </p:cNvSpPr>
          <p:nvPr/>
        </p:nvSpPr>
        <p:spPr bwMode="auto">
          <a:xfrm>
            <a:off x="3857258" y="1692484"/>
            <a:ext cx="883513" cy="316113"/>
          </a:xfrm>
          <a:prstGeom prst="rect">
            <a:avLst/>
          </a:prstGeom>
          <a:solidFill>
            <a:srgbClr val="FFFF99"/>
          </a:solidFill>
          <a:ln w="19050">
            <a:solidFill>
              <a:srgbClr val="FF0000"/>
            </a:solidFill>
          </a:ln>
          <a:extLst/>
        </p:spPr>
        <p:txBody>
          <a:bodyPr wrap="square" lIns="90000" tIns="46800" rIns="18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lnSpc>
                <a:spcPct val="90000"/>
              </a:lnSpc>
            </a:pPr>
            <a:r>
              <a:rPr lang="da-DK" altLang="da-DK" sz="1600" b="1" dirty="0" smtClean="0">
                <a:solidFill>
                  <a:srgbClr val="FF0000"/>
                </a:solidFill>
              </a:rPr>
              <a:t>Terning</a:t>
            </a:r>
            <a:endParaRPr lang="da-DK" altLang="da-DK" sz="1600" b="1" dirty="0">
              <a:solidFill>
                <a:srgbClr val="FF0000"/>
              </a:solidFill>
            </a:endParaRPr>
          </a:p>
        </p:txBody>
      </p:sp>
      <p:pic>
        <p:nvPicPr>
          <p:cNvPr id="2" name="Picture 1"/>
          <p:cNvPicPr>
            <a:picLocks noChangeAspect="1"/>
          </p:cNvPicPr>
          <p:nvPr/>
        </p:nvPicPr>
        <p:blipFill rotWithShape="1">
          <a:blip r:embed="rId3"/>
          <a:srcRect r="1892"/>
          <a:stretch/>
        </p:blipFill>
        <p:spPr>
          <a:xfrm>
            <a:off x="7189043" y="5514966"/>
            <a:ext cx="1082121" cy="940370"/>
          </a:xfrm>
          <a:prstGeom prst="rect">
            <a:avLst/>
          </a:prstGeom>
        </p:spPr>
      </p:pic>
    </p:spTree>
    <p:extLst>
      <p:ext uri="{BB962C8B-B14F-4D97-AF65-F5344CB8AC3E}">
        <p14:creationId xmlns:p14="http://schemas.microsoft.com/office/powerpoint/2010/main" val="339706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68313" y="260350"/>
            <a:ext cx="8675687" cy="682625"/>
          </a:xfrm>
        </p:spPr>
        <p:txBody>
          <a:bodyPr/>
          <a:lstStyle/>
          <a:p>
            <a:r>
              <a:rPr lang="da-DK" altLang="da-DK" sz="3200" dirty="0">
                <a:solidFill>
                  <a:srgbClr val="C00000"/>
                </a:solidFill>
                <a:cs typeface="Arial"/>
              </a:rPr>
              <a:t>●</a:t>
            </a:r>
            <a:r>
              <a:rPr lang="da-DK" altLang="da-DK" sz="3200" dirty="0">
                <a:cs typeface="Arial"/>
              </a:rPr>
              <a:t> </a:t>
            </a:r>
            <a:r>
              <a:rPr lang="da-DK" altLang="da-DK" sz="3200" noProof="0" dirty="0" smtClean="0">
                <a:ea typeface="ＭＳ Ｐゴシック" pitchFamily="34" charset="-128"/>
              </a:rPr>
              <a:t>Opsummering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53</a:t>
            </a:fld>
            <a:endParaRPr lang="da-DK" altLang="da-DK" dirty="0"/>
          </a:p>
        </p:txBody>
      </p:sp>
      <p:sp>
        <p:nvSpPr>
          <p:cNvPr id="10" name="Content Placeholder 2"/>
          <p:cNvSpPr txBox="1">
            <a:spLocks/>
          </p:cNvSpPr>
          <p:nvPr/>
        </p:nvSpPr>
        <p:spPr bwMode="auto">
          <a:xfrm>
            <a:off x="683568" y="1124744"/>
            <a:ext cx="6404419"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r>
              <a:rPr lang="da-DK" altLang="da-DK" sz="2000" dirty="0" smtClean="0"/>
              <a:t>Hvad er programmering?</a:t>
            </a:r>
          </a:p>
          <a:p>
            <a:pPr marL="728663" lvl="1" indent="-271463">
              <a:spcBef>
                <a:spcPts val="300"/>
              </a:spcBef>
            </a:pPr>
            <a:r>
              <a:rPr lang="da-DK" altLang="da-DK" sz="1800" dirty="0" smtClean="0"/>
              <a:t>Program, der kan </a:t>
            </a:r>
            <a:r>
              <a:rPr lang="da-DK" altLang="da-DK" sz="1800" dirty="0"/>
              <a:t>løse </a:t>
            </a:r>
            <a:r>
              <a:rPr lang="da-DK" altLang="da-DK" sz="1800" dirty="0" smtClean="0"/>
              <a:t>Sudoku opgaver (eksempel)</a:t>
            </a:r>
            <a:endParaRPr lang="da-DK" altLang="da-DK" sz="1800" dirty="0"/>
          </a:p>
          <a:p>
            <a:pPr marL="728663" lvl="1" indent="-271463">
              <a:spcBef>
                <a:spcPts val="300"/>
              </a:spcBef>
            </a:pPr>
            <a:r>
              <a:rPr lang="da-DK" altLang="da-DK" sz="1800" dirty="0" smtClean="0"/>
              <a:t>Programmering og problemløsning (generelt)</a:t>
            </a:r>
          </a:p>
          <a:p>
            <a:pPr marL="271463" indent="-271463">
              <a:spcBef>
                <a:spcPts val="1800"/>
              </a:spcBef>
            </a:pPr>
            <a:r>
              <a:rPr lang="da-DK" altLang="da-DK" sz="2000" dirty="0"/>
              <a:t> </a:t>
            </a:r>
            <a:r>
              <a:rPr lang="da-DK" altLang="da-DK" sz="2000" dirty="0" smtClean="0"/>
              <a:t>Agenter og metoder</a:t>
            </a:r>
            <a:endParaRPr lang="da-DK" altLang="da-DK" sz="2000" dirty="0"/>
          </a:p>
          <a:p>
            <a:pPr marL="271463" indent="-271463">
              <a:spcBef>
                <a:spcPts val="1800"/>
              </a:spcBef>
            </a:pPr>
            <a:r>
              <a:rPr lang="da-DK" altLang="da-DK" sz="2000" dirty="0"/>
              <a:t>UML specifikationssproget</a:t>
            </a:r>
          </a:p>
          <a:p>
            <a:pPr marL="728663" lvl="1" indent="-271463">
              <a:spcBef>
                <a:spcPts val="300"/>
              </a:spcBef>
            </a:pPr>
            <a:r>
              <a:rPr lang="da-DK" altLang="da-DK" sz="1800" dirty="0"/>
              <a:t>Klassediagrammer</a:t>
            </a:r>
          </a:p>
          <a:p>
            <a:pPr marL="728663" lvl="1" indent="-271463">
              <a:spcBef>
                <a:spcPts val="300"/>
              </a:spcBef>
            </a:pPr>
            <a:r>
              <a:rPr lang="da-DK" altLang="da-DK" sz="1800" dirty="0"/>
              <a:t>Sekvensdiagrammer</a:t>
            </a:r>
          </a:p>
          <a:p>
            <a:pPr marL="271463" indent="-271463">
              <a:spcBef>
                <a:spcPts val="1800"/>
              </a:spcBef>
            </a:pPr>
            <a:r>
              <a:rPr lang="da-DK" altLang="da-DK" sz="2000" dirty="0"/>
              <a:t>Information om kurset</a:t>
            </a:r>
          </a:p>
          <a:p>
            <a:pPr marL="728663" lvl="1" indent="-271463">
              <a:spcBef>
                <a:spcPts val="300"/>
              </a:spcBef>
            </a:pPr>
            <a:r>
              <a:rPr lang="da-DK" altLang="da-DK" sz="1800" dirty="0" smtClean="0"/>
              <a:t>Hvad kan I forvente at lære?</a:t>
            </a:r>
          </a:p>
          <a:p>
            <a:pPr marL="728663" lvl="1" indent="-271463">
              <a:spcBef>
                <a:spcPts val="300"/>
              </a:spcBef>
            </a:pPr>
            <a:r>
              <a:rPr lang="da-DK" altLang="da-DK" sz="1800" dirty="0" smtClean="0"/>
              <a:t>Undervisningsprincipper</a:t>
            </a:r>
          </a:p>
          <a:p>
            <a:pPr marL="728663" lvl="1" indent="-271463">
              <a:spcBef>
                <a:spcPts val="300"/>
              </a:spcBef>
            </a:pPr>
            <a:r>
              <a:rPr lang="da-DK" altLang="da-DK" sz="1800" dirty="0" smtClean="0"/>
              <a:t>Masser af praktiske oplysninger</a:t>
            </a:r>
            <a:endParaRPr lang="da-DK" altLang="da-DK" sz="1800" dirty="0"/>
          </a:p>
          <a:p>
            <a:pPr marL="271463" indent="-271463">
              <a:spcBef>
                <a:spcPts val="1800"/>
              </a:spcBef>
            </a:pPr>
            <a:r>
              <a:rPr lang="da-DK" altLang="da-DK" sz="2000" dirty="0"/>
              <a:t>Afleveringsopgave: </a:t>
            </a:r>
            <a:r>
              <a:rPr lang="da-DK" altLang="da-DK" sz="2000" dirty="0" smtClean="0"/>
              <a:t>Raflebæger 1 (DieCup 1)</a:t>
            </a:r>
          </a:p>
          <a:p>
            <a:pPr marL="728663" lvl="1" indent="-271463">
              <a:spcBef>
                <a:spcPts val="300"/>
              </a:spcBef>
            </a:pPr>
            <a:r>
              <a:rPr lang="da-DK" altLang="da-DK" sz="1800" dirty="0" smtClean="0"/>
              <a:t>Demo af BlueJ programmeringsomgivelsen</a:t>
            </a:r>
            <a:r>
              <a:rPr lang="da-DK" altLang="da-DK" sz="1800" dirty="0" smtClean="0">
                <a:solidFill>
                  <a:srgbClr val="000066"/>
                </a:solidFill>
              </a:rPr>
              <a:t/>
            </a:r>
            <a:br>
              <a:rPr lang="da-DK" altLang="da-DK" sz="1800" dirty="0" smtClean="0">
                <a:solidFill>
                  <a:srgbClr val="000066"/>
                </a:solidFill>
              </a:rPr>
            </a:br>
            <a:r>
              <a:rPr lang="da-DK" altLang="da-DK" dirty="0" smtClean="0"/>
              <a:t/>
            </a:r>
            <a:br>
              <a:rPr lang="da-DK" altLang="da-DK" dirty="0" smtClean="0"/>
            </a:br>
            <a:endParaRPr lang="da-DK" altLang="da-DK" dirty="0" smtClean="0"/>
          </a:p>
          <a:p>
            <a:pPr>
              <a:buFontTx/>
              <a:buNone/>
            </a:pPr>
            <a:endParaRPr lang="da-DK" altLang="da-DK" dirty="0"/>
          </a:p>
          <a:p>
            <a:pPr>
              <a:buFontTx/>
              <a:buNone/>
            </a:pPr>
            <a:endParaRPr lang="da-DK" altLang="da-DK" dirty="0"/>
          </a:p>
          <a:p>
            <a:pPr>
              <a:buFontTx/>
              <a:buNone/>
            </a:pPr>
            <a:endParaRPr lang="da-DK" altLang="da-DK" dirty="0"/>
          </a:p>
        </p:txBody>
      </p:sp>
    </p:spTree>
    <p:extLst>
      <p:ext uri="{BB962C8B-B14F-4D97-AF65-F5344CB8AC3E}">
        <p14:creationId xmlns:p14="http://schemas.microsoft.com/office/powerpoint/2010/main" val="36674646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smtClean="0">
                <a:cs typeface="+mj-cs"/>
              </a:rPr>
              <a:t>Universitetsstudier er fuldtidsarbejde</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496944" cy="5616624"/>
          </a:xfrm>
        </p:spPr>
        <p:txBody>
          <a:bodyPr/>
          <a:lstStyle/>
          <a:p>
            <a:pPr lvl="0"/>
            <a:r>
              <a:rPr lang="da-DK" sz="2000" dirty="0" smtClean="0"/>
              <a:t>Vi forventer, at I arbejder 45 timer pr uge, dvs. 15 timer pr kursus </a:t>
            </a:r>
          </a:p>
          <a:p>
            <a:pPr lvl="1"/>
            <a:r>
              <a:rPr lang="da-DK" sz="1800" spc="-30" dirty="0" smtClean="0"/>
              <a:t>Svarer til en 37 timers arbejdsuge – når de eksamens- og undervisningsfrie perioder tages med i beregningen</a:t>
            </a:r>
          </a:p>
          <a:p>
            <a:pPr lvl="1"/>
            <a:r>
              <a:rPr lang="da-DK" sz="1800" spc="-30" dirty="0" smtClean="0"/>
              <a:t>En typisk arbejdsuge indeholder 4 timers forelæsning, 4 timers øvelser og</a:t>
            </a:r>
            <a:br>
              <a:rPr lang="da-DK" sz="1800" spc="-30" dirty="0" smtClean="0"/>
            </a:br>
            <a:r>
              <a:rPr lang="da-DK" sz="1800" spc="-30" dirty="0" smtClean="0"/>
              <a:t>7 timers ”hjemmearbejde” – alene, i par eller i jeres læsegruppe</a:t>
            </a:r>
          </a:p>
          <a:p>
            <a:pPr lvl="1">
              <a:buFontTx/>
              <a:buChar char="–"/>
            </a:pPr>
            <a:r>
              <a:rPr lang="da-DK" sz="1800" spc="-30" dirty="0"/>
              <a:t>Studerende med programmeringserfaring kan i begyndelsen klare kurset med lidt lavere belastning</a:t>
            </a:r>
          </a:p>
          <a:p>
            <a:pPr marL="342900" lvl="1" indent="-342900">
              <a:spcBef>
                <a:spcPts val="1800"/>
              </a:spcBef>
              <a:buFontTx/>
              <a:buChar char="•"/>
            </a:pPr>
            <a:r>
              <a:rPr lang="da-DK" b="1" spc="-60" dirty="0" smtClean="0">
                <a:solidFill>
                  <a:srgbClr val="A50021"/>
                </a:solidFill>
                <a:ea typeface="ＭＳ Ｐゴシック" pitchFamily="-106" charset="-128"/>
                <a:cs typeface="ＭＳ Ｐゴシック" pitchFamily="-106" charset="-128"/>
              </a:rPr>
              <a:t>En </a:t>
            </a:r>
            <a:r>
              <a:rPr lang="da-DK" b="1" spc="-60" dirty="0">
                <a:solidFill>
                  <a:srgbClr val="A50021"/>
                </a:solidFill>
                <a:ea typeface="ＭＳ Ｐゴシック" pitchFamily="-106" charset="-128"/>
                <a:cs typeface="ＭＳ Ｐゴシック" pitchFamily="-106" charset="-128"/>
              </a:rPr>
              <a:t>del studerende med programmeringserfaring </a:t>
            </a:r>
            <a:r>
              <a:rPr lang="da-DK" b="1" spc="-60" dirty="0">
                <a:solidFill>
                  <a:srgbClr val="008000"/>
                </a:solidFill>
                <a:ea typeface="ＭＳ Ｐゴシック" pitchFamily="-106" charset="-128"/>
                <a:cs typeface="ＭＳ Ｐゴシック" pitchFamily="-106" charset="-128"/>
              </a:rPr>
              <a:t>undervurderer</a:t>
            </a:r>
            <a:r>
              <a:rPr lang="da-DK" b="1" spc="-60" dirty="0">
                <a:solidFill>
                  <a:srgbClr val="A50021"/>
                </a:solidFill>
                <a:ea typeface="ＭＳ Ｐゴシック" pitchFamily="-106" charset="-128"/>
                <a:cs typeface="ＭＳ Ｐゴシック" pitchFamily="-106" charset="-128"/>
              </a:rPr>
              <a:t> kurset og klarer sig derfor </a:t>
            </a:r>
            <a:r>
              <a:rPr lang="da-DK" b="1" spc="-60" dirty="0" smtClean="0">
                <a:solidFill>
                  <a:srgbClr val="008000"/>
                </a:solidFill>
                <a:ea typeface="ＭＳ Ｐゴシック" pitchFamily="-106" charset="-128"/>
                <a:cs typeface="ＭＳ Ｐゴシック" pitchFamily="-106" charset="-128"/>
              </a:rPr>
              <a:t>væsentligt dårligere</a:t>
            </a:r>
            <a:r>
              <a:rPr lang="da-DK" b="1" spc="-60" dirty="0" smtClean="0">
                <a:solidFill>
                  <a:srgbClr val="A50021"/>
                </a:solidFill>
                <a:ea typeface="ＭＳ Ｐゴシック" pitchFamily="-106" charset="-128"/>
                <a:cs typeface="ＭＳ Ｐゴシック" pitchFamily="-106" charset="-128"/>
              </a:rPr>
              <a:t> </a:t>
            </a:r>
            <a:r>
              <a:rPr lang="da-DK" b="1" spc="-60" dirty="0">
                <a:solidFill>
                  <a:srgbClr val="A50021"/>
                </a:solidFill>
                <a:ea typeface="ＭＳ Ｐゴシック" pitchFamily="-106" charset="-128"/>
                <a:cs typeface="ＭＳ Ｐゴシック" pitchFamily="-106" charset="-128"/>
              </a:rPr>
              <a:t>til eksamen end de burde</a:t>
            </a:r>
          </a:p>
          <a:p>
            <a:pPr lvl="1"/>
            <a:r>
              <a:rPr lang="da-DK" sz="1800" dirty="0" smtClean="0"/>
              <a:t>Undgå at falde i den faldgruppe</a:t>
            </a:r>
          </a:p>
          <a:p>
            <a:pPr lvl="1"/>
            <a:r>
              <a:rPr lang="da-DK" sz="1800" dirty="0" smtClean="0"/>
              <a:t>Det er for dumt at score en middelmådig karakter i et kursus, som man med en lidt bedre indsats burde klare sig godt i</a:t>
            </a:r>
          </a:p>
          <a:p>
            <a:pPr marL="342900" lvl="1" indent="-342900">
              <a:spcBef>
                <a:spcPts val="1800"/>
              </a:spcBef>
              <a:buFontTx/>
              <a:buChar char="•"/>
            </a:pPr>
            <a:r>
              <a:rPr lang="da-DK" b="1" spc="-60" dirty="0" smtClean="0">
                <a:solidFill>
                  <a:srgbClr val="A50021"/>
                </a:solidFill>
                <a:ea typeface="ＭＳ Ｐゴシック" pitchFamily="-106" charset="-128"/>
                <a:cs typeface="ＭＳ Ｐゴシック" pitchFamily="-106" charset="-128"/>
              </a:rPr>
              <a:t>Husk at </a:t>
            </a:r>
            <a:r>
              <a:rPr lang="da-DK" b="1" spc="-60" dirty="0" smtClean="0">
                <a:solidFill>
                  <a:srgbClr val="008000"/>
                </a:solidFill>
                <a:ea typeface="ＭＳ Ｐゴシック" pitchFamily="-106" charset="-128"/>
                <a:cs typeface="ＭＳ Ｐゴシック" pitchFamily="-106" charset="-128"/>
              </a:rPr>
              <a:t>begreber</a:t>
            </a:r>
            <a:r>
              <a:rPr lang="da-DK" b="1" spc="-60" dirty="0">
                <a:solidFill>
                  <a:srgbClr val="A50021"/>
                </a:solidFill>
                <a:ea typeface="ＭＳ Ｐゴシック" pitchFamily="-106" charset="-128"/>
                <a:cs typeface="ＭＳ Ｐゴシック" pitchFamily="-106" charset="-128"/>
              </a:rPr>
              <a:t>, brug af korrekt </a:t>
            </a:r>
            <a:r>
              <a:rPr lang="da-DK" b="1" spc="-60" dirty="0">
                <a:solidFill>
                  <a:srgbClr val="008000"/>
                </a:solidFill>
                <a:ea typeface="ＭＳ Ｐゴシック" pitchFamily="-106" charset="-128"/>
                <a:cs typeface="ＭＳ Ｐゴシック" pitchFamily="-106" charset="-128"/>
              </a:rPr>
              <a:t>terminologi</a:t>
            </a:r>
            <a:r>
              <a:rPr lang="da-DK" b="1" spc="-60" dirty="0">
                <a:solidFill>
                  <a:srgbClr val="A50021"/>
                </a:solidFill>
                <a:ea typeface="ＭＳ Ｐゴシック" pitchFamily="-106" charset="-128"/>
                <a:cs typeface="ＭＳ Ｐゴシック" pitchFamily="-106" charset="-128"/>
              </a:rPr>
              <a:t> og </a:t>
            </a:r>
            <a:r>
              <a:rPr lang="da-DK" b="1" spc="-60" dirty="0" smtClean="0">
                <a:solidFill>
                  <a:srgbClr val="A50021"/>
                </a:solidFill>
                <a:ea typeface="ＭＳ Ｐゴシック" pitchFamily="-106" charset="-128"/>
                <a:cs typeface="ＭＳ Ｐゴシック" pitchFamily="-106" charset="-128"/>
              </a:rPr>
              <a:t>pæn, velstruktureret </a:t>
            </a:r>
            <a:r>
              <a:rPr lang="da-DK" b="1" spc="-60" dirty="0">
                <a:solidFill>
                  <a:srgbClr val="008000"/>
                </a:solidFill>
                <a:ea typeface="ＭＳ Ｐゴシック" pitchFamily="-106" charset="-128"/>
                <a:cs typeface="ＭＳ Ｐゴシック" pitchFamily="-106" charset="-128"/>
              </a:rPr>
              <a:t>programmeringsstil</a:t>
            </a:r>
            <a:r>
              <a:rPr lang="da-DK" b="1" spc="-60" dirty="0">
                <a:solidFill>
                  <a:srgbClr val="A50021"/>
                </a:solidFill>
                <a:ea typeface="ＭＳ Ｐゴシック" pitchFamily="-106" charset="-128"/>
                <a:cs typeface="ＭＳ Ｐゴシック" pitchFamily="-106" charset="-128"/>
              </a:rPr>
              <a:t> er vigtige</a:t>
            </a:r>
          </a:p>
          <a:p>
            <a:pPr lvl="1"/>
            <a:r>
              <a:rPr lang="da-DK" sz="1800" dirty="0"/>
              <a:t>Det ikke nok at kunne ”</a:t>
            </a:r>
            <a:r>
              <a:rPr lang="da-DK" sz="1800" dirty="0" smtClean="0"/>
              <a:t>hacke” </a:t>
            </a:r>
            <a:r>
              <a:rPr lang="da-DK" sz="1800" dirty="0"/>
              <a:t>noget </a:t>
            </a:r>
            <a:r>
              <a:rPr lang="da-DK" sz="1800" dirty="0" smtClean="0"/>
              <a:t>kode sammen, </a:t>
            </a:r>
            <a:r>
              <a:rPr lang="da-DK" sz="1800" dirty="0"/>
              <a:t>der </a:t>
            </a:r>
            <a:r>
              <a:rPr lang="da-DK" sz="1800" dirty="0" smtClean="0"/>
              <a:t>virker</a:t>
            </a:r>
          </a:p>
          <a:p>
            <a:pPr lvl="1"/>
            <a:r>
              <a:rPr lang="da-DK" sz="1800" dirty="0" smtClean="0"/>
              <a:t>Man skal også forstå og kunne forklare principperne bag koden</a:t>
            </a:r>
            <a:endParaRPr lang="da-DK" sz="1800" dirty="0"/>
          </a:p>
          <a:p>
            <a:pPr lvl="1"/>
            <a:endParaRPr lang="da-DK" sz="1800" spc="-30" dirty="0" smtClean="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defRPr/>
            </a:pPr>
            <a:fld id="{3A57ADD0-007F-4610-9D7D-5E5ADEAA50E0}" type="slidenum">
              <a:rPr lang="da-DK" altLang="da-DK" smtClean="0"/>
              <a:pPr>
                <a:defRPr/>
              </a:pPr>
              <a:t>54</a:t>
            </a:fld>
            <a:endParaRPr lang="da-DK" altLang="da-DK" dirty="0"/>
          </a:p>
        </p:txBody>
      </p:sp>
    </p:spTree>
    <p:extLst>
      <p:ext uri="{BB962C8B-B14F-4D97-AF65-F5344CB8AC3E}">
        <p14:creationId xmlns:p14="http://schemas.microsoft.com/office/powerpoint/2010/main" val="17931074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Fast timeplan</a:t>
            </a:r>
          </a:p>
        </p:txBody>
      </p:sp>
      <p:sp>
        <p:nvSpPr>
          <p:cNvPr id="114694" name="Rectangle 6"/>
          <p:cNvSpPr>
            <a:spLocks noGrp="1" noChangeArrowheads="1"/>
          </p:cNvSpPr>
          <p:nvPr>
            <p:ph type="body" idx="1"/>
          </p:nvPr>
        </p:nvSpPr>
        <p:spPr>
          <a:xfrm>
            <a:off x="467544" y="1052736"/>
            <a:ext cx="8424936" cy="792088"/>
          </a:xfrm>
        </p:spPr>
        <p:txBody>
          <a:bodyPr/>
          <a:lstStyle/>
          <a:p>
            <a:pPr lvl="0"/>
            <a:r>
              <a:rPr lang="da-DK" sz="2000" dirty="0"/>
              <a:t>Som ny studerende kan det være en god ide at lave et </a:t>
            </a:r>
            <a:r>
              <a:rPr lang="da-DK" sz="2000" dirty="0" smtClean="0"/>
              <a:t>fast </a:t>
            </a:r>
            <a:r>
              <a:rPr lang="da-DK" sz="2000" dirty="0"/>
              <a:t>arbejdsskema, således at tingene ikke bare </a:t>
            </a:r>
            <a:r>
              <a:rPr lang="da-DK" sz="2000" dirty="0" smtClean="0"/>
              <a:t>flyder</a:t>
            </a:r>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defRPr/>
            </a:pPr>
            <a:fld id="{3A57ADD0-007F-4610-9D7D-5E5ADEAA50E0}" type="slidenum">
              <a:rPr lang="da-DK" altLang="da-DK" smtClean="0"/>
              <a:pPr>
                <a:defRPr/>
              </a:pPr>
              <a:t>55</a:t>
            </a:fld>
            <a:endParaRPr lang="da-DK" altLang="da-DK" dirty="0"/>
          </a:p>
        </p:txBody>
      </p:sp>
      <p:graphicFrame>
        <p:nvGraphicFramePr>
          <p:cNvPr id="5" name="Table 4"/>
          <p:cNvGraphicFramePr>
            <a:graphicFrameLocks noGrp="1"/>
          </p:cNvGraphicFramePr>
          <p:nvPr>
            <p:extLst>
              <p:ext uri="{D42A27DB-BD31-4B8C-83A1-F6EECF244321}">
                <p14:modId xmlns:p14="http://schemas.microsoft.com/office/powerpoint/2010/main" val="2456929359"/>
              </p:ext>
            </p:extLst>
          </p:nvPr>
        </p:nvGraphicFramePr>
        <p:xfrm>
          <a:off x="827584" y="1844824"/>
          <a:ext cx="8136904" cy="3960435"/>
        </p:xfrm>
        <a:graphic>
          <a:graphicData uri="http://schemas.openxmlformats.org/drawingml/2006/table">
            <a:tbl>
              <a:tblPr firstRow="1" bandRow="1">
                <a:tableStyleId>{5940675A-B579-460E-94D1-54222C63F5DA}</a:tableStyleId>
              </a:tblPr>
              <a:tblGrid>
                <a:gridCol w="828092">
                  <a:extLst>
                    <a:ext uri="{9D8B030D-6E8A-4147-A177-3AD203B41FA5}">
                      <a16:colId xmlns:a16="http://schemas.microsoft.com/office/drawing/2014/main" val="20000"/>
                    </a:ext>
                  </a:extLst>
                </a:gridCol>
                <a:gridCol w="1044116">
                  <a:extLst>
                    <a:ext uri="{9D8B030D-6E8A-4147-A177-3AD203B41FA5}">
                      <a16:colId xmlns:a16="http://schemas.microsoft.com/office/drawing/2014/main" val="20001"/>
                    </a:ext>
                  </a:extLst>
                </a:gridCol>
                <a:gridCol w="1044116">
                  <a:extLst>
                    <a:ext uri="{9D8B030D-6E8A-4147-A177-3AD203B41FA5}">
                      <a16:colId xmlns:a16="http://schemas.microsoft.com/office/drawing/2014/main" val="20002"/>
                    </a:ext>
                  </a:extLst>
                </a:gridCol>
                <a:gridCol w="1044116">
                  <a:extLst>
                    <a:ext uri="{9D8B030D-6E8A-4147-A177-3AD203B41FA5}">
                      <a16:colId xmlns:a16="http://schemas.microsoft.com/office/drawing/2014/main" val="20003"/>
                    </a:ext>
                  </a:extLst>
                </a:gridCol>
                <a:gridCol w="1044116">
                  <a:extLst>
                    <a:ext uri="{9D8B030D-6E8A-4147-A177-3AD203B41FA5}">
                      <a16:colId xmlns:a16="http://schemas.microsoft.com/office/drawing/2014/main" val="20004"/>
                    </a:ext>
                  </a:extLst>
                </a:gridCol>
                <a:gridCol w="1044116">
                  <a:extLst>
                    <a:ext uri="{9D8B030D-6E8A-4147-A177-3AD203B41FA5}">
                      <a16:colId xmlns:a16="http://schemas.microsoft.com/office/drawing/2014/main" val="20005"/>
                    </a:ext>
                  </a:extLst>
                </a:gridCol>
                <a:gridCol w="1044116">
                  <a:extLst>
                    <a:ext uri="{9D8B030D-6E8A-4147-A177-3AD203B41FA5}">
                      <a16:colId xmlns:a16="http://schemas.microsoft.com/office/drawing/2014/main" val="20006"/>
                    </a:ext>
                  </a:extLst>
                </a:gridCol>
                <a:gridCol w="1044116">
                  <a:extLst>
                    <a:ext uri="{9D8B030D-6E8A-4147-A177-3AD203B41FA5}">
                      <a16:colId xmlns:a16="http://schemas.microsoft.com/office/drawing/2014/main" val="20007"/>
                    </a:ext>
                  </a:extLst>
                </a:gridCol>
              </a:tblGrid>
              <a:tr h="264029">
                <a:tc>
                  <a:txBody>
                    <a:bodyPr/>
                    <a:lstStyle/>
                    <a:p>
                      <a:endParaRPr lang="da-DK" sz="1100" dirty="0"/>
                    </a:p>
                  </a:txBody>
                  <a:tcPr marT="34290" marB="34290"/>
                </a:tc>
                <a:tc>
                  <a:txBody>
                    <a:bodyPr/>
                    <a:lstStyle/>
                    <a:p>
                      <a:pPr algn="ctr"/>
                      <a:r>
                        <a:rPr lang="da-DK" sz="1100" b="1" dirty="0" smtClean="0"/>
                        <a:t>MAN</a:t>
                      </a:r>
                      <a:endParaRPr lang="da-DK" sz="1100" b="1" dirty="0"/>
                    </a:p>
                  </a:txBody>
                  <a:tcPr marT="34290" marB="34290"/>
                </a:tc>
                <a:tc>
                  <a:txBody>
                    <a:bodyPr/>
                    <a:lstStyle/>
                    <a:p>
                      <a:pPr algn="ctr"/>
                      <a:r>
                        <a:rPr lang="da-DK" sz="1100" b="1" dirty="0" smtClean="0"/>
                        <a:t>TIR</a:t>
                      </a:r>
                      <a:endParaRPr lang="da-DK" sz="1100" b="1" dirty="0"/>
                    </a:p>
                  </a:txBody>
                  <a:tcPr marT="34290" marB="34290"/>
                </a:tc>
                <a:tc>
                  <a:txBody>
                    <a:bodyPr/>
                    <a:lstStyle/>
                    <a:p>
                      <a:pPr algn="ctr"/>
                      <a:r>
                        <a:rPr lang="da-DK" sz="1100" b="1" dirty="0" smtClean="0"/>
                        <a:t>ONS</a:t>
                      </a:r>
                      <a:endParaRPr lang="da-DK" sz="1100" b="1" dirty="0"/>
                    </a:p>
                  </a:txBody>
                  <a:tcPr marT="34290" marB="34290"/>
                </a:tc>
                <a:tc>
                  <a:txBody>
                    <a:bodyPr/>
                    <a:lstStyle/>
                    <a:p>
                      <a:pPr algn="ctr"/>
                      <a:r>
                        <a:rPr lang="da-DK" sz="1100" b="1" dirty="0" smtClean="0"/>
                        <a:t>TOR</a:t>
                      </a:r>
                      <a:endParaRPr lang="da-DK" sz="1100" b="1" dirty="0"/>
                    </a:p>
                  </a:txBody>
                  <a:tcPr marT="34290" marB="34290"/>
                </a:tc>
                <a:tc>
                  <a:txBody>
                    <a:bodyPr/>
                    <a:lstStyle/>
                    <a:p>
                      <a:pPr algn="ctr"/>
                      <a:r>
                        <a:rPr lang="da-DK" sz="1100" b="1" dirty="0" smtClean="0"/>
                        <a:t>FRE</a:t>
                      </a:r>
                      <a:endParaRPr lang="da-DK" sz="1100" b="1" dirty="0"/>
                    </a:p>
                  </a:txBody>
                  <a:tcPr marT="34290" marB="34290"/>
                </a:tc>
                <a:tc>
                  <a:txBody>
                    <a:bodyPr/>
                    <a:lstStyle/>
                    <a:p>
                      <a:pPr algn="ctr"/>
                      <a:r>
                        <a:rPr lang="da-DK" sz="1100" b="1" dirty="0" smtClean="0"/>
                        <a:t>LØR</a:t>
                      </a:r>
                      <a:endParaRPr lang="da-DK" sz="1100" b="1" dirty="0"/>
                    </a:p>
                  </a:txBody>
                  <a:tcPr marT="34290" marB="34290"/>
                </a:tc>
                <a:tc>
                  <a:txBody>
                    <a:bodyPr/>
                    <a:lstStyle/>
                    <a:p>
                      <a:pPr algn="ctr"/>
                      <a:r>
                        <a:rPr lang="da-DK" sz="1100" b="1" dirty="0" smtClean="0"/>
                        <a:t>SØN</a:t>
                      </a:r>
                      <a:endParaRPr lang="da-DK" sz="1100" b="1" dirty="0"/>
                    </a:p>
                  </a:txBody>
                  <a:tcPr marT="34290" marB="34290"/>
                </a:tc>
                <a:extLst>
                  <a:ext uri="{0D108BD9-81ED-4DB2-BD59-A6C34878D82A}">
                    <a16:rowId xmlns:a16="http://schemas.microsoft.com/office/drawing/2014/main" val="10000"/>
                  </a:ext>
                </a:extLst>
              </a:tr>
              <a:tr h="264029">
                <a:tc>
                  <a:txBody>
                    <a:bodyPr/>
                    <a:lstStyle/>
                    <a:p>
                      <a:pPr algn="ctr"/>
                      <a:r>
                        <a:rPr lang="da-DK" sz="1100" b="1" dirty="0" smtClean="0"/>
                        <a:t>8-9</a:t>
                      </a:r>
                      <a:endParaRPr lang="da-DK" sz="1100" b="1" dirty="0"/>
                    </a:p>
                  </a:txBody>
                  <a:tcPr marT="34290" marB="34290"/>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1"/>
                  </a:ext>
                </a:extLst>
              </a:tr>
              <a:tr h="264029">
                <a:tc>
                  <a:txBody>
                    <a:bodyPr/>
                    <a:lstStyle/>
                    <a:p>
                      <a:pPr algn="ctr"/>
                      <a:r>
                        <a:rPr lang="da-DK" sz="1100" b="1" dirty="0" smtClean="0"/>
                        <a:t>9-10</a:t>
                      </a:r>
                      <a:endParaRPr lang="da-DK" sz="1100" b="1" dirty="0"/>
                    </a:p>
                  </a:txBody>
                  <a:tcPr marT="34290" marB="34290"/>
                </a:tc>
                <a:tc>
                  <a:txBody>
                    <a:bodyPr/>
                    <a:lstStyle/>
                    <a:p>
                      <a:pPr algn="ctr"/>
                      <a:r>
                        <a:rPr lang="da-DK" sz="1100" b="1" dirty="0" smtClean="0"/>
                        <a:t>TØ</a:t>
                      </a:r>
                      <a:endParaRPr lang="da-DK" sz="1100" b="1" dirty="0"/>
                    </a:p>
                  </a:txBody>
                  <a:tcPr marT="34290" marB="34290">
                    <a:solidFill>
                      <a:srgbClr val="01C7EF"/>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00B05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2"/>
                  </a:ext>
                </a:extLst>
              </a:tr>
              <a:tr h="264029">
                <a:tc>
                  <a:txBody>
                    <a:bodyPr/>
                    <a:lstStyle/>
                    <a:p>
                      <a:pPr algn="ctr"/>
                      <a:r>
                        <a:rPr lang="da-DK" sz="1100" b="1" dirty="0" smtClean="0"/>
                        <a:t>10-11</a:t>
                      </a:r>
                      <a:endParaRPr lang="da-DK" sz="1100" b="1" dirty="0"/>
                    </a:p>
                  </a:txBody>
                  <a:tcPr marT="34290" marB="34290"/>
                </a:tc>
                <a:tc>
                  <a:txBody>
                    <a:bodyPr/>
                    <a:lstStyle/>
                    <a:p>
                      <a:pPr algn="ctr"/>
                      <a:r>
                        <a:rPr lang="da-DK" sz="1100" b="1" dirty="0" smtClean="0"/>
                        <a:t>studiecafé</a:t>
                      </a:r>
                      <a:endParaRPr lang="da-DK" sz="1100" b="1" dirty="0"/>
                    </a:p>
                  </a:txBody>
                  <a:tcPr marT="34290" marB="34290">
                    <a:solidFill>
                      <a:srgbClr val="FFAA71"/>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3"/>
                  </a:ext>
                </a:extLst>
              </a:tr>
              <a:tr h="264029">
                <a:tc>
                  <a:txBody>
                    <a:bodyPr/>
                    <a:lstStyle/>
                    <a:p>
                      <a:pPr algn="ctr"/>
                      <a:r>
                        <a:rPr lang="da-DK" sz="1100" b="1" dirty="0" smtClean="0"/>
                        <a:t>11-12</a:t>
                      </a:r>
                      <a:endParaRPr lang="da-DK" sz="1100" b="1" dirty="0"/>
                    </a:p>
                  </a:txBody>
                  <a:tcPr marT="34290" marB="34290"/>
                </a:tc>
                <a:tc>
                  <a:txBody>
                    <a:bodyPr/>
                    <a:lstStyle/>
                    <a:p>
                      <a:pPr algn="ctr"/>
                      <a:r>
                        <a:rPr lang="da-DK" sz="1100" b="1" dirty="0" smtClean="0"/>
                        <a:t>frokost</a:t>
                      </a:r>
                      <a:endParaRPr lang="da-DK" sz="1100" b="1" dirty="0"/>
                    </a:p>
                  </a:txBody>
                  <a:tcPr marT="34290" marB="34290">
                    <a:solidFill>
                      <a:srgbClr val="92D050"/>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frokost</a:t>
                      </a:r>
                    </a:p>
                  </a:txBody>
                  <a:tcPr marT="34290" marB="34290">
                    <a:solidFill>
                      <a:srgbClr val="92D05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4"/>
                  </a:ext>
                </a:extLst>
              </a:tr>
              <a:tr h="264029">
                <a:tc>
                  <a:txBody>
                    <a:bodyPr/>
                    <a:lstStyle/>
                    <a:p>
                      <a:pPr algn="ctr"/>
                      <a:r>
                        <a:rPr lang="da-DK" sz="1100" b="1" dirty="0" smtClean="0"/>
                        <a:t>12-13</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5"/>
                  </a:ext>
                </a:extLst>
              </a:tr>
              <a:tr h="264029">
                <a:tc>
                  <a:txBody>
                    <a:bodyPr/>
                    <a:lstStyle/>
                    <a:p>
                      <a:pPr algn="ctr"/>
                      <a:r>
                        <a:rPr lang="da-DK" sz="1100" b="1" dirty="0" smtClean="0"/>
                        <a:t>13-14</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6"/>
                  </a:ext>
                </a:extLst>
              </a:tr>
              <a:tr h="264029">
                <a:tc>
                  <a:txBody>
                    <a:bodyPr/>
                    <a:lstStyle/>
                    <a:p>
                      <a:pPr algn="ctr"/>
                      <a:r>
                        <a:rPr lang="da-DK" sz="1100" b="1" dirty="0" smtClean="0"/>
                        <a:t>14-15</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7"/>
                  </a:ext>
                </a:extLst>
              </a:tr>
              <a:tr h="264029">
                <a:tc>
                  <a:txBody>
                    <a:bodyPr/>
                    <a:lstStyle/>
                    <a:p>
                      <a:pPr algn="ctr"/>
                      <a:r>
                        <a:rPr lang="da-DK" sz="1100" b="1" dirty="0" smtClean="0"/>
                        <a:t>15-16</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08"/>
                  </a:ext>
                </a:extLst>
              </a:tr>
              <a:tr h="264029">
                <a:tc>
                  <a:txBody>
                    <a:bodyPr/>
                    <a:lstStyle/>
                    <a:p>
                      <a:pPr algn="ctr"/>
                      <a:r>
                        <a:rPr lang="da-DK" sz="1100" b="1" dirty="0" smtClean="0"/>
                        <a:t>16-17</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studér</a:t>
                      </a:r>
                    </a:p>
                  </a:txBody>
                  <a:tcPr marT="34290" marB="34290">
                    <a:solidFill>
                      <a:srgbClr val="FFFF99"/>
                    </a:solidFill>
                  </a:tcPr>
                </a:tc>
                <a:extLst>
                  <a:ext uri="{0D108BD9-81ED-4DB2-BD59-A6C34878D82A}">
                    <a16:rowId xmlns:a16="http://schemas.microsoft.com/office/drawing/2014/main" val="10009"/>
                  </a:ext>
                </a:extLst>
              </a:tr>
              <a:tr h="264029">
                <a:tc>
                  <a:txBody>
                    <a:bodyPr/>
                    <a:lstStyle/>
                    <a:p>
                      <a:pPr algn="ctr"/>
                      <a:r>
                        <a:rPr lang="da-DK" sz="1100" b="1" dirty="0" smtClean="0"/>
                        <a:t>17-18</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studér</a:t>
                      </a:r>
                    </a:p>
                  </a:txBody>
                  <a:tcPr marT="34290" marB="34290">
                    <a:solidFill>
                      <a:srgbClr val="FFFF99"/>
                    </a:solidFill>
                  </a:tcPr>
                </a:tc>
                <a:extLst>
                  <a:ext uri="{0D108BD9-81ED-4DB2-BD59-A6C34878D82A}">
                    <a16:rowId xmlns:a16="http://schemas.microsoft.com/office/drawing/2014/main" val="10010"/>
                  </a:ext>
                </a:extLst>
              </a:tr>
              <a:tr h="264029">
                <a:tc>
                  <a:txBody>
                    <a:bodyPr/>
                    <a:lstStyle/>
                    <a:p>
                      <a:pPr algn="ctr"/>
                      <a:r>
                        <a:rPr lang="da-DK" sz="1100" b="1" dirty="0" smtClean="0"/>
                        <a:t>18-19</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extLst>
                  <a:ext uri="{0D108BD9-81ED-4DB2-BD59-A6C34878D82A}">
                    <a16:rowId xmlns:a16="http://schemas.microsoft.com/office/drawing/2014/main" val="10011"/>
                  </a:ext>
                </a:extLst>
              </a:tr>
              <a:tr h="264029">
                <a:tc>
                  <a:txBody>
                    <a:bodyPr/>
                    <a:lstStyle/>
                    <a:p>
                      <a:pPr algn="ctr"/>
                      <a:r>
                        <a:rPr lang="da-DK" sz="1100" b="1" dirty="0" smtClean="0"/>
                        <a:t>19-20</a:t>
                      </a:r>
                      <a:endParaRPr lang="da-DK" sz="1100" b="1" dirty="0"/>
                    </a:p>
                  </a:txBody>
                  <a:tcPr marT="34290" marB="34290"/>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12"/>
                  </a:ext>
                </a:extLst>
              </a:tr>
              <a:tr h="264029">
                <a:tc>
                  <a:txBody>
                    <a:bodyPr/>
                    <a:lstStyle/>
                    <a:p>
                      <a:pPr algn="ctr"/>
                      <a:r>
                        <a:rPr lang="da-DK" sz="1100" b="1" dirty="0" smtClean="0"/>
                        <a:t>20-21</a:t>
                      </a:r>
                      <a:endParaRPr lang="da-DK" sz="1100" b="1" dirty="0"/>
                    </a:p>
                  </a:txBody>
                  <a:tcPr marT="34290" marB="34290"/>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13"/>
                  </a:ext>
                </a:extLst>
              </a:tr>
              <a:tr h="264029">
                <a:tc>
                  <a:txBody>
                    <a:bodyPr/>
                    <a:lstStyle/>
                    <a:p>
                      <a:pPr algn="ctr"/>
                      <a:r>
                        <a:rPr lang="da-DK" sz="1100" b="1" dirty="0" smtClean="0"/>
                        <a:t>21-22</a:t>
                      </a:r>
                      <a:endParaRPr lang="da-DK" sz="1100" b="1" dirty="0"/>
                    </a:p>
                  </a:txBody>
                  <a:tcPr marT="34290" marB="34290"/>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14"/>
                  </a:ext>
                </a:extLst>
              </a:tr>
            </a:tbl>
          </a:graphicData>
        </a:graphic>
      </p:graphicFrame>
      <p:sp>
        <p:nvSpPr>
          <p:cNvPr id="6" name="Rectangle 6"/>
          <p:cNvSpPr txBox="1">
            <a:spLocks noChangeArrowheads="1"/>
          </p:cNvSpPr>
          <p:nvPr/>
        </p:nvSpPr>
        <p:spPr bwMode="auto">
          <a:xfrm>
            <a:off x="724997" y="5949280"/>
            <a:ext cx="7519411"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r>
              <a:rPr lang="da-DK" sz="2000" kern="0" dirty="0" smtClean="0"/>
              <a:t>Video om time management      </a:t>
            </a:r>
            <a:r>
              <a:rPr lang="da-DK" sz="2000" kern="0" dirty="0" smtClean="0">
                <a:hlinkClick r:id="rId3"/>
              </a:rPr>
              <a:t>Link</a:t>
            </a:r>
            <a:endParaRPr lang="da-DK" sz="2000" kern="0" dirty="0" smtClean="0"/>
          </a:p>
          <a:p>
            <a:r>
              <a:rPr lang="da-DK" sz="2000" kern="0" dirty="0" smtClean="0"/>
              <a:t>I uge 2 er der en studieteknikopgave om Studievaner</a:t>
            </a:r>
          </a:p>
        </p:txBody>
      </p:sp>
    </p:spTree>
    <p:extLst>
      <p:ext uri="{BB962C8B-B14F-4D97-AF65-F5344CB8AC3E}">
        <p14:creationId xmlns:p14="http://schemas.microsoft.com/office/powerpoint/2010/main" val="27790007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err="1" smtClean="0">
                <a:cs typeface="+mj-cs"/>
              </a:rPr>
              <a:t>Afspritning</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496944" cy="3528392"/>
          </a:xfrm>
        </p:spPr>
        <p:txBody>
          <a:bodyPr/>
          <a:lstStyle/>
          <a:p>
            <a:pPr marL="342900" lvl="1" indent="-342900">
              <a:spcBef>
                <a:spcPts val="1800"/>
              </a:spcBef>
              <a:buFontTx/>
              <a:buChar char="•"/>
            </a:pPr>
            <a:r>
              <a:rPr lang="da-DK" b="1" dirty="0" err="1" smtClean="0">
                <a:solidFill>
                  <a:srgbClr val="A50021"/>
                </a:solidFill>
                <a:ea typeface="ＭＳ Ｐゴシック" pitchFamily="-106" charset="-128"/>
                <a:cs typeface="ＭＳ Ｐゴシック" pitchFamily="-106" charset="-128"/>
              </a:rPr>
              <a:t>Afspritnings</a:t>
            </a:r>
            <a:r>
              <a:rPr lang="da-DK" b="1" dirty="0" smtClean="0">
                <a:solidFill>
                  <a:srgbClr val="A50021"/>
                </a:solidFill>
                <a:ea typeface="ＭＳ Ｐゴシック" pitchFamily="-106" charset="-128"/>
                <a:cs typeface="ＭＳ Ｐゴシック" pitchFamily="-106" charset="-128"/>
              </a:rPr>
              <a:t>-ansvarlige</a:t>
            </a:r>
            <a:endParaRPr lang="da-DK" b="1" dirty="0">
              <a:solidFill>
                <a:srgbClr val="A50021"/>
              </a:solidFill>
              <a:ea typeface="ＭＳ Ｐゴシック" pitchFamily="-106" charset="-128"/>
              <a:cs typeface="ＭＳ Ｐゴシック" pitchFamily="-106" charset="-128"/>
            </a:endParaRPr>
          </a:p>
          <a:p>
            <a:pPr lvl="1"/>
            <a:r>
              <a:rPr lang="da-DK" sz="1800" dirty="0" smtClean="0"/>
              <a:t>På hvert øvelseshold er der </a:t>
            </a:r>
            <a:r>
              <a:rPr lang="da-DK" sz="1800" smtClean="0"/>
              <a:t>udpeget 2-3 </a:t>
            </a:r>
            <a:r>
              <a:rPr lang="da-DK" sz="1800" dirty="0" smtClean="0"/>
              <a:t>studerende, som er </a:t>
            </a:r>
            <a:r>
              <a:rPr lang="da-DK" sz="1800" dirty="0" err="1" smtClean="0"/>
              <a:t>afspritnings</a:t>
            </a:r>
            <a:r>
              <a:rPr lang="da-DK" sz="1800" dirty="0" smtClean="0"/>
              <a:t>-ansvarlige</a:t>
            </a:r>
          </a:p>
          <a:p>
            <a:pPr lvl="1"/>
            <a:r>
              <a:rPr lang="da-DK" sz="1800" dirty="0" smtClean="0"/>
              <a:t>Hold 1 skynder sig at vælge 2-3 stykker</a:t>
            </a:r>
          </a:p>
          <a:p>
            <a:pPr marL="342900" lvl="1" indent="-342900">
              <a:spcBef>
                <a:spcPts val="1800"/>
              </a:spcBef>
              <a:buFontTx/>
              <a:buChar char="•"/>
            </a:pPr>
            <a:r>
              <a:rPr lang="da-DK" b="1" dirty="0" err="1" smtClean="0">
                <a:solidFill>
                  <a:srgbClr val="A50021"/>
                </a:solidFill>
                <a:ea typeface="ＭＳ Ｐゴシック" pitchFamily="-106" charset="-128"/>
                <a:cs typeface="ＭＳ Ｐゴシック" pitchFamily="-106" charset="-128"/>
              </a:rPr>
              <a:t>Afspritnings</a:t>
            </a:r>
            <a:r>
              <a:rPr lang="da-DK" b="1" dirty="0" smtClean="0">
                <a:solidFill>
                  <a:srgbClr val="A50021"/>
                </a:solidFill>
                <a:ea typeface="ＭＳ Ｐゴシック" pitchFamily="-106" charset="-128"/>
                <a:cs typeface="ＭＳ Ｐゴシック" pitchFamily="-106" charset="-128"/>
              </a:rPr>
              <a:t>-instruks</a:t>
            </a:r>
            <a:endParaRPr lang="da-DK" b="1" dirty="0">
              <a:solidFill>
                <a:srgbClr val="A50021"/>
              </a:solidFill>
              <a:ea typeface="ＭＳ Ｐゴシック" pitchFamily="-106" charset="-128"/>
              <a:cs typeface="ＭＳ Ｐゴシック" pitchFamily="-106" charset="-128"/>
            </a:endParaRPr>
          </a:p>
          <a:p>
            <a:pPr lvl="1"/>
            <a:r>
              <a:rPr lang="da-DK" sz="1800" dirty="0"/>
              <a:t>Start med at desinficere </a:t>
            </a:r>
            <a:r>
              <a:rPr lang="da-DK" sz="1800" dirty="0" smtClean="0"/>
              <a:t>jeres </a:t>
            </a:r>
            <a:r>
              <a:rPr lang="da-DK" sz="1800" dirty="0"/>
              <a:t>hænder, før </a:t>
            </a:r>
            <a:r>
              <a:rPr lang="da-DK" sz="1800" dirty="0" smtClean="0"/>
              <a:t>I </a:t>
            </a:r>
            <a:r>
              <a:rPr lang="da-DK" sz="1800" dirty="0"/>
              <a:t>rører ved </a:t>
            </a:r>
            <a:r>
              <a:rPr lang="da-DK" sz="1800" dirty="0" smtClean="0"/>
              <a:t>sprayflasken</a:t>
            </a:r>
          </a:p>
          <a:p>
            <a:pPr lvl="1"/>
            <a:r>
              <a:rPr lang="da-DK" sz="1800" dirty="0" smtClean="0"/>
              <a:t>Desinficer </a:t>
            </a:r>
            <a:r>
              <a:rPr lang="da-DK" sz="1800" dirty="0"/>
              <a:t>borde og stole (ikke stofoverflader</a:t>
            </a:r>
            <a:r>
              <a:rPr lang="da-DK" sz="1800" dirty="0" smtClean="0"/>
              <a:t>)</a:t>
            </a:r>
          </a:p>
          <a:p>
            <a:pPr lvl="1"/>
            <a:r>
              <a:rPr lang="da-DK" sz="1800" dirty="0" smtClean="0"/>
              <a:t>Husk </a:t>
            </a:r>
            <a:r>
              <a:rPr lang="da-DK" sz="1800" dirty="0"/>
              <a:t>alle berøringspunkter (bordkant, underside, </a:t>
            </a:r>
            <a:r>
              <a:rPr lang="da-DK" sz="1800" dirty="0" smtClean="0"/>
              <a:t>armlæn mv.)</a:t>
            </a:r>
          </a:p>
          <a:p>
            <a:pPr lvl="1"/>
            <a:r>
              <a:rPr lang="da-DK" sz="1800" dirty="0" smtClean="0"/>
              <a:t>Brug sprayflaske til overflader, som skal efterlades fugtig, men ikke våd</a:t>
            </a:r>
          </a:p>
          <a:p>
            <a:pPr lvl="1"/>
            <a:endParaRPr lang="da-DK" sz="1800" spc="-30" dirty="0" smtClean="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defRPr/>
            </a:pPr>
            <a:fld id="{3A57ADD0-007F-4610-9D7D-5E5ADEAA50E0}" type="slidenum">
              <a:rPr lang="da-DK" altLang="da-DK" smtClean="0"/>
              <a:pPr>
                <a:defRPr/>
              </a:pPr>
              <a:t>56</a:t>
            </a:fld>
            <a:endParaRPr lang="da-DK" altLang="da-DK" dirty="0"/>
          </a:p>
        </p:txBody>
      </p:sp>
    </p:spTree>
    <p:extLst>
      <p:ext uri="{BB962C8B-B14F-4D97-AF65-F5344CB8AC3E}">
        <p14:creationId xmlns:p14="http://schemas.microsoft.com/office/powerpoint/2010/main" val="41384826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smtClean="0">
                <a:cs typeface="+mj-cs"/>
              </a:rPr>
              <a:t>Så er vi klar til at forlade lokalet</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568952" cy="4824536"/>
          </a:xfrm>
        </p:spPr>
        <p:txBody>
          <a:bodyPr/>
          <a:lstStyle/>
          <a:p>
            <a:pPr marL="342900" lvl="1" indent="-342900">
              <a:spcBef>
                <a:spcPts val="1200"/>
              </a:spcBef>
              <a:buFontTx/>
              <a:buChar char="•"/>
            </a:pPr>
            <a:r>
              <a:rPr lang="da-DK" b="1" dirty="0" smtClean="0">
                <a:solidFill>
                  <a:srgbClr val="008000"/>
                </a:solidFill>
                <a:ea typeface="ＭＳ Ｐゴシック" pitchFamily="-106" charset="-128"/>
                <a:cs typeface="ＭＳ Ｐゴシック" pitchFamily="-106" charset="-128"/>
              </a:rPr>
              <a:t>Bliv siddende indtil I får besked på andet</a:t>
            </a:r>
            <a:endParaRPr lang="da-DK" b="1" dirty="0" smtClean="0">
              <a:solidFill>
                <a:srgbClr val="A50021"/>
              </a:solidFill>
              <a:ea typeface="ＭＳ Ｐゴシック" pitchFamily="-106" charset="-128"/>
              <a:cs typeface="ＭＳ Ｐゴシック" pitchFamily="-106" charset="-128"/>
            </a:endParaRPr>
          </a:p>
          <a:p>
            <a:pPr lvl="1"/>
            <a:r>
              <a:rPr lang="da-DK" sz="1800" dirty="0"/>
              <a:t>De afspritningsansvarlige bliver tilbage og </a:t>
            </a:r>
            <a:r>
              <a:rPr lang="da-DK" sz="1800" dirty="0" smtClean="0"/>
              <a:t>hjælpes ad </a:t>
            </a:r>
            <a:r>
              <a:rPr lang="da-DK" sz="1800" dirty="0"/>
              <a:t>med at </a:t>
            </a:r>
            <a:r>
              <a:rPr lang="da-DK" sz="1800" dirty="0" err="1"/>
              <a:t>afspritte</a:t>
            </a:r>
            <a:r>
              <a:rPr lang="da-DK" sz="1800" dirty="0"/>
              <a:t> alle borde og stole (dog ikke stofoverflader)</a:t>
            </a:r>
          </a:p>
          <a:p>
            <a:pPr marL="342900" lvl="1" indent="-342900">
              <a:spcBef>
                <a:spcPts val="2400"/>
              </a:spcBef>
              <a:buFontTx/>
              <a:buChar char="•"/>
            </a:pPr>
            <a:r>
              <a:rPr lang="da-DK" b="1" smtClean="0">
                <a:solidFill>
                  <a:srgbClr val="A50021"/>
                </a:solidFill>
                <a:ea typeface="ＭＳ Ｐゴシック" pitchFamily="-106" charset="-128"/>
                <a:cs typeface="ＭＳ Ｐゴシック" pitchFamily="-106" charset="-128"/>
              </a:rPr>
              <a:t>Alle andre går </a:t>
            </a:r>
            <a:r>
              <a:rPr lang="da-DK" b="1" dirty="0" smtClean="0">
                <a:solidFill>
                  <a:srgbClr val="A50021"/>
                </a:solidFill>
                <a:ea typeface="ＭＳ Ｐゴシック" pitchFamily="-106" charset="-128"/>
                <a:cs typeface="ＭＳ Ｐゴシック" pitchFamily="-106" charset="-128"/>
              </a:rPr>
              <a:t>ud af døren forneden </a:t>
            </a:r>
            <a:r>
              <a:rPr lang="da-DK" b="1" dirty="0">
                <a:solidFill>
                  <a:srgbClr val="A50021"/>
                </a:solidFill>
                <a:ea typeface="ＭＳ Ｐゴシック" pitchFamily="-106" charset="-128"/>
                <a:cs typeface="ＭＳ Ｐゴシック" pitchFamily="-106" charset="-128"/>
              </a:rPr>
              <a:t>til venstre for </a:t>
            </a:r>
            <a:r>
              <a:rPr lang="da-DK" b="1" dirty="0" smtClean="0">
                <a:solidFill>
                  <a:srgbClr val="A50021"/>
                </a:solidFill>
                <a:ea typeface="ＭＳ Ｐゴシック" pitchFamily="-106" charset="-128"/>
                <a:cs typeface="ＭＳ Ｐゴシック" pitchFamily="-106" charset="-128"/>
              </a:rPr>
              <a:t>tavlerne</a:t>
            </a:r>
          </a:p>
          <a:p>
            <a:pPr lvl="1">
              <a:buFontTx/>
              <a:buChar char="–"/>
            </a:pPr>
            <a:r>
              <a:rPr lang="da-DK" sz="1800" dirty="0"/>
              <a:t>Bliv siddende indtil jeg har fået den </a:t>
            </a:r>
            <a:r>
              <a:rPr lang="da-DK" sz="1800" dirty="0" smtClean="0"/>
              <a:t>åbnet og sikret</a:t>
            </a:r>
            <a:endParaRPr lang="da-DK" sz="1800" dirty="0"/>
          </a:p>
          <a:p>
            <a:pPr lvl="1"/>
            <a:r>
              <a:rPr lang="da-DK" sz="1800" dirty="0" smtClean="0"/>
              <a:t>Vi </a:t>
            </a:r>
            <a:r>
              <a:rPr lang="da-DK" sz="1800" dirty="0" smtClean="0"/>
              <a:t>starter med den side af auditoriet, der er nærmest døren</a:t>
            </a:r>
          </a:p>
          <a:p>
            <a:pPr lvl="1"/>
            <a:r>
              <a:rPr lang="da-DK" sz="1800" dirty="0" smtClean="0"/>
              <a:t>Rækkerne tømmes nede fra og op</a:t>
            </a:r>
          </a:p>
          <a:p>
            <a:pPr marL="342900" lvl="1" indent="-342900">
              <a:spcBef>
                <a:spcPts val="1800"/>
              </a:spcBef>
              <a:buFontTx/>
              <a:buChar char="•"/>
            </a:pPr>
            <a:r>
              <a:rPr lang="da-DK" b="1" spc="-50" dirty="0" smtClean="0">
                <a:solidFill>
                  <a:srgbClr val="A50021"/>
                </a:solidFill>
                <a:ea typeface="ＭＳ Ｐゴシック" pitchFamily="-106" charset="-128"/>
                <a:cs typeface="ＭＳ Ｐゴシック" pitchFamily="-106" charset="-128"/>
              </a:rPr>
              <a:t>Hvis </a:t>
            </a:r>
            <a:r>
              <a:rPr lang="da-DK" b="1" spc="-50" dirty="0">
                <a:solidFill>
                  <a:srgbClr val="A50021"/>
                </a:solidFill>
                <a:ea typeface="ＭＳ Ｐゴシック" pitchFamily="-106" charset="-128"/>
                <a:cs typeface="ＭＳ Ｐゴシック" pitchFamily="-106" charset="-128"/>
              </a:rPr>
              <a:t>der er nogen, som har spørgsmål til mig, bedes de vente hernede foran indtil lokalet er </a:t>
            </a:r>
            <a:r>
              <a:rPr lang="da-DK" b="1" spc="-50" dirty="0" smtClean="0">
                <a:solidFill>
                  <a:srgbClr val="A50021"/>
                </a:solidFill>
                <a:ea typeface="ＭＳ Ｐゴシック" pitchFamily="-106" charset="-128"/>
                <a:cs typeface="ＭＳ Ｐゴシック" pitchFamily="-106" charset="-128"/>
              </a:rPr>
              <a:t>tømt, </a:t>
            </a:r>
            <a:r>
              <a:rPr lang="da-DK" b="1" spc="-50" dirty="0">
                <a:solidFill>
                  <a:srgbClr val="A50021"/>
                </a:solidFill>
                <a:ea typeface="ＭＳ Ｐゴシック" pitchFamily="-106" charset="-128"/>
                <a:cs typeface="ＭＳ Ｐゴシック" pitchFamily="-106" charset="-128"/>
              </a:rPr>
              <a:t>og jeg har fået pakket mit grej sammen</a:t>
            </a:r>
          </a:p>
          <a:p>
            <a:pPr marL="342900" lvl="1" indent="-342900">
              <a:spcBef>
                <a:spcPts val="1800"/>
              </a:spcBef>
              <a:buFontTx/>
              <a:buChar char="•"/>
            </a:pPr>
            <a:r>
              <a:rPr lang="da-DK" b="1" dirty="0" smtClean="0">
                <a:solidFill>
                  <a:srgbClr val="A50021"/>
                </a:solidFill>
                <a:ea typeface="ＭＳ Ｐゴシック" pitchFamily="-106" charset="-128"/>
                <a:cs typeface="ＭＳ Ｐゴシック" pitchFamily="-106" charset="-128"/>
              </a:rPr>
              <a:t>Tak </a:t>
            </a:r>
            <a:r>
              <a:rPr lang="da-DK" b="1" dirty="0">
                <a:solidFill>
                  <a:srgbClr val="A50021"/>
                </a:solidFill>
                <a:ea typeface="ＭＳ Ｐゴシック" pitchFamily="-106" charset="-128"/>
                <a:cs typeface="ＭＳ Ｐゴシック" pitchFamily="-106" charset="-128"/>
              </a:rPr>
              <a:t>for i dag – </a:t>
            </a:r>
            <a:r>
              <a:rPr lang="da-DK" b="1" dirty="0" smtClean="0">
                <a:solidFill>
                  <a:srgbClr val="A50021"/>
                </a:solidFill>
                <a:ea typeface="ＭＳ Ｐゴシック" pitchFamily="-106" charset="-128"/>
                <a:cs typeface="ＭＳ Ｐゴシック" pitchFamily="-106" charset="-128"/>
              </a:rPr>
              <a:t>Værsgo </a:t>
            </a:r>
            <a:r>
              <a:rPr lang="da-DK" b="1" dirty="0">
                <a:solidFill>
                  <a:srgbClr val="A50021"/>
                </a:solidFill>
                <a:ea typeface="ＭＳ Ｐゴシック" pitchFamily="-106" charset="-128"/>
                <a:cs typeface="ＭＳ Ｐゴシック" pitchFamily="-106" charset="-128"/>
              </a:rPr>
              <a:t>at </a:t>
            </a:r>
            <a:r>
              <a:rPr lang="da-DK" b="1" dirty="0" smtClean="0">
                <a:solidFill>
                  <a:srgbClr val="A50021"/>
                </a:solidFill>
                <a:ea typeface="ＭＳ Ｐゴシック" pitchFamily="-106" charset="-128"/>
                <a:cs typeface="ＭＳ Ｐゴシック" pitchFamily="-106" charset="-128"/>
              </a:rPr>
              <a:t>begynde at gå ud</a:t>
            </a:r>
            <a:endParaRPr lang="da-DK" b="1" dirty="0">
              <a:solidFill>
                <a:srgbClr val="A50021"/>
              </a:solidFill>
              <a:ea typeface="ＭＳ Ｐゴシック" pitchFamily="-106" charset="-128"/>
              <a:cs typeface="ＭＳ Ｐゴシック" pitchFamily="-106" charset="-128"/>
            </a:endParaRPr>
          </a:p>
          <a:p>
            <a:pPr lvl="1"/>
            <a:r>
              <a:rPr lang="da-DK" sz="1800" dirty="0"/>
              <a:t>Tag det stille og roligt og undgå at komme for tæt på </a:t>
            </a:r>
            <a:r>
              <a:rPr lang="da-DK" sz="1800" dirty="0" smtClean="0"/>
              <a:t>andre</a:t>
            </a:r>
          </a:p>
          <a:p>
            <a:pPr lvl="1"/>
            <a:r>
              <a:rPr lang="da-DK" sz="1800" dirty="0"/>
              <a:t>Vent på dem foran uden at mase på eller forsøge at </a:t>
            </a:r>
            <a:r>
              <a:rPr lang="da-DK" sz="1800" dirty="0" smtClean="0"/>
              <a:t>overhale</a:t>
            </a:r>
            <a:endParaRPr lang="da-DK" sz="1800" dirty="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defRPr/>
            </a:pPr>
            <a:fld id="{3A57ADD0-007F-4610-9D7D-5E5ADEAA50E0}" type="slidenum">
              <a:rPr lang="da-DK" altLang="da-DK" smtClean="0"/>
              <a:pPr>
                <a:defRPr/>
              </a:pPr>
              <a:t>57</a:t>
            </a:fld>
            <a:endParaRPr lang="da-DK" altLang="da-DK" dirty="0"/>
          </a:p>
        </p:txBody>
      </p:sp>
    </p:spTree>
    <p:extLst>
      <p:ext uri="{BB962C8B-B14F-4D97-AF65-F5344CB8AC3E}">
        <p14:creationId xmlns:p14="http://schemas.microsoft.com/office/powerpoint/2010/main" val="36662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Det var alt for nu…..              … spørgsmål</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58</a:t>
            </a:fld>
            <a:endParaRPr lang="da-DK" altLang="da-DK" dirty="0"/>
          </a:p>
        </p:txBody>
      </p:sp>
      <p:pic>
        <p:nvPicPr>
          <p:cNvPr id="16" name="Picture 2" descr="j04042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16831"/>
            <a:ext cx="4213225" cy="3589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54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6"/>
          <p:cNvGrpSpPr>
            <a:grpSpLocks/>
          </p:cNvGrpSpPr>
          <p:nvPr/>
        </p:nvGrpSpPr>
        <p:grpSpPr bwMode="auto">
          <a:xfrm>
            <a:off x="1976438" y="1700213"/>
            <a:ext cx="4876800" cy="4321175"/>
            <a:chOff x="1975736" y="1700811"/>
            <a:chExt cx="4878249" cy="4320908"/>
          </a:xfrm>
        </p:grpSpPr>
        <p:pic>
          <p:nvPicPr>
            <p:cNvPr id="14343" name="Picture 11" descr="tutorial10"/>
            <p:cNvPicPr>
              <a:picLocks noChangeAspect="1" noChangeArrowheads="1"/>
            </p:cNvPicPr>
            <p:nvPr/>
          </p:nvPicPr>
          <p:blipFill>
            <a:blip r:embed="rId3">
              <a:extLst>
                <a:ext uri="{28A0092B-C50C-407E-A947-70E740481C1C}">
                  <a14:useLocalDpi xmlns:a14="http://schemas.microsoft.com/office/drawing/2010/main" val="0"/>
                </a:ext>
              </a:extLst>
            </a:blip>
            <a:srcRect l="4411" t="6738"/>
            <a:stretch>
              <a:fillRect/>
            </a:stretch>
          </p:blipFill>
          <p:spPr bwMode="auto">
            <a:xfrm>
              <a:off x="1975736" y="1700811"/>
              <a:ext cx="4878249" cy="4320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7" y="2276875"/>
              <a:ext cx="476250"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pic>
          <p:nvPicPr>
            <p:cNvPr id="1434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1482" y="5589248"/>
              <a:ext cx="476251"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pic>
          <p:nvPicPr>
            <p:cNvPr id="1434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2793876"/>
              <a:ext cx="360040"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grpSp>
      <p:sp>
        <p:nvSpPr>
          <p:cNvPr id="153602" name="Rectangle 2"/>
          <p:cNvSpPr>
            <a:spLocks noGrp="1" noChangeArrowheads="1"/>
          </p:cNvSpPr>
          <p:nvPr>
            <p:ph type="title"/>
          </p:nvPr>
        </p:nvSpPr>
        <p:spPr/>
        <p:txBody>
          <a:bodyPr/>
          <a:lstStyle/>
          <a:p>
            <a:pPr eaLnBrk="1" hangingPunct="1">
              <a:defRPr/>
            </a:pPr>
            <a:r>
              <a:rPr lang="da-DK" sz="3200" noProof="0" dirty="0" smtClean="0">
                <a:cs typeface="+mj-cs"/>
              </a:rPr>
              <a:t>Strategi med udgangspunkt i felt</a:t>
            </a:r>
          </a:p>
        </p:txBody>
      </p:sp>
      <p:sp>
        <p:nvSpPr>
          <p:cNvPr id="9" name="TextBox 8"/>
          <p:cNvSpPr txBox="1">
            <a:spLocks noChangeArrowheads="1"/>
          </p:cNvSpPr>
          <p:nvPr/>
        </p:nvSpPr>
        <p:spPr bwMode="auto">
          <a:xfrm>
            <a:off x="6365875" y="2205038"/>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chemeClr val="bg1"/>
                </a:solidFill>
              </a:rPr>
              <a:t>3</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6</a:t>
            </a:fld>
            <a:endParaRPr lang="da-DK" altLang="da-DK" dirty="0"/>
          </a:p>
        </p:txBody>
      </p:sp>
      <p:sp>
        <p:nvSpPr>
          <p:cNvPr id="10" name="Right Arrow 9"/>
          <p:cNvSpPr/>
          <p:nvPr/>
        </p:nvSpPr>
        <p:spPr bwMode="auto">
          <a:xfrm flipH="1">
            <a:off x="7020272" y="2156618"/>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2" name="Right Arrow 11"/>
          <p:cNvSpPr/>
          <p:nvPr/>
        </p:nvSpPr>
        <p:spPr bwMode="auto">
          <a:xfrm flipH="1">
            <a:off x="7044402" y="3550564"/>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3" name="Rectangle 2"/>
          <p:cNvSpPr/>
          <p:nvPr/>
        </p:nvSpPr>
        <p:spPr bwMode="auto">
          <a:xfrm>
            <a:off x="6279878" y="3649808"/>
            <a:ext cx="528246" cy="431741"/>
          </a:xfrm>
          <a:prstGeom prst="rect">
            <a:avLst/>
          </a:prstGeom>
          <a:solidFill>
            <a:srgbClr val="FF0000"/>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11" name="TextBox 10"/>
          <p:cNvSpPr txBox="1">
            <a:spLocks noChangeArrowheads="1"/>
          </p:cNvSpPr>
          <p:nvPr/>
        </p:nvSpPr>
        <p:spPr bwMode="auto">
          <a:xfrm>
            <a:off x="6241361" y="3641790"/>
            <a:ext cx="6249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dirty="0">
                <a:solidFill>
                  <a:schemeClr val="bg1"/>
                </a:solidFill>
              </a:rPr>
              <a:t>8</a:t>
            </a:r>
            <a:r>
              <a:rPr lang="da-DK" altLang="da-DK" dirty="0" smtClean="0">
                <a:solidFill>
                  <a:schemeClr val="bg1"/>
                </a:solidFill>
              </a:rPr>
              <a:t>/9</a:t>
            </a:r>
            <a:endParaRPr lang="da-DK" altLang="da-DK"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P spid="3"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defRPr/>
            </a:pPr>
            <a:r>
              <a:rPr lang="da-DK" sz="3200" dirty="0" smtClean="0">
                <a:cs typeface="+mj-cs"/>
              </a:rPr>
              <a:t>Algoritme til løsning af Sudoku opgaver</a:t>
            </a:r>
            <a:endParaRPr lang="da-DK" sz="3200" noProof="0" dirty="0" smtClean="0">
              <a:cs typeface="+mj-cs"/>
            </a:endParaRPr>
          </a:p>
        </p:txBody>
      </p:sp>
      <p:sp>
        <p:nvSpPr>
          <p:cNvPr id="139267" name="Rectangle 3"/>
          <p:cNvSpPr>
            <a:spLocks noGrp="1" noChangeArrowheads="1"/>
          </p:cNvSpPr>
          <p:nvPr>
            <p:ph type="body" idx="1"/>
          </p:nvPr>
        </p:nvSpPr>
        <p:spPr>
          <a:xfrm>
            <a:off x="468314" y="1124521"/>
            <a:ext cx="8136134" cy="576287"/>
          </a:xfrm>
        </p:spPr>
        <p:txBody>
          <a:bodyPr/>
          <a:lstStyle/>
          <a:p>
            <a:pPr eaLnBrk="1" hangingPunct="1">
              <a:defRPr/>
            </a:pPr>
            <a:r>
              <a:rPr lang="da-DK" altLang="da-DK" sz="2000" noProof="0" dirty="0" smtClean="0"/>
              <a:t>Systematisk afprøvning af alle muligheder</a:t>
            </a:r>
            <a:br>
              <a:rPr lang="da-DK" altLang="da-DK" sz="2000" noProof="0" dirty="0" smtClean="0"/>
            </a:br>
            <a:r>
              <a:rPr lang="da-DK" altLang="da-DK" sz="2000" noProof="0" dirty="0" smtClean="0"/>
              <a:t>(ved hjælp af strategi nummer 2)</a:t>
            </a:r>
          </a:p>
        </p:txBody>
      </p:sp>
      <p:pic>
        <p:nvPicPr>
          <p:cNvPr id="15366"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49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69" name="Text Box 5"/>
          <p:cNvSpPr txBox="1">
            <a:spLocks noChangeArrowheads="1"/>
          </p:cNvSpPr>
          <p:nvPr/>
        </p:nvSpPr>
        <p:spPr bwMode="auto">
          <a:xfrm>
            <a:off x="776288" y="191621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dirty="0">
                <a:ea typeface="ＭＳ Ｐゴシック" charset="0"/>
              </a:rPr>
              <a:t> a    b    c     d     e     f     g     h     i</a:t>
            </a:r>
          </a:p>
        </p:txBody>
      </p:sp>
      <p:sp>
        <p:nvSpPr>
          <p:cNvPr id="139270" name="Text Box 6"/>
          <p:cNvSpPr txBox="1">
            <a:spLocks noChangeArrowheads="1"/>
          </p:cNvSpPr>
          <p:nvPr/>
        </p:nvSpPr>
        <p:spPr bwMode="auto">
          <a:xfrm>
            <a:off x="468313" y="218449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39272"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139273" name="Line 9"/>
          <p:cNvSpPr>
            <a:spLocks noChangeShapeType="1"/>
          </p:cNvSpPr>
          <p:nvPr/>
        </p:nvSpPr>
        <p:spPr bwMode="auto">
          <a:xfrm>
            <a:off x="3563938" y="220354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39403" name="Group 139"/>
          <p:cNvGrpSpPr>
            <a:grpSpLocks/>
          </p:cNvGrpSpPr>
          <p:nvPr/>
        </p:nvGrpSpPr>
        <p:grpSpPr bwMode="auto">
          <a:xfrm>
            <a:off x="6608836" y="2205136"/>
            <a:ext cx="268288" cy="360363"/>
            <a:chOff x="3742" y="1752"/>
            <a:chExt cx="169" cy="227"/>
          </a:xfrm>
        </p:grpSpPr>
        <p:sp>
          <p:nvSpPr>
            <p:cNvPr id="139290" name="Line 26"/>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06" name="Text Box 42"/>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39402" name="Group 138"/>
          <p:cNvGrpSpPr>
            <a:grpSpLocks/>
          </p:cNvGrpSpPr>
          <p:nvPr/>
        </p:nvGrpSpPr>
        <p:grpSpPr bwMode="auto">
          <a:xfrm>
            <a:off x="6824736" y="1844774"/>
            <a:ext cx="1563688" cy="360362"/>
            <a:chOff x="3878" y="1525"/>
            <a:chExt cx="985" cy="227"/>
          </a:xfrm>
        </p:grpSpPr>
        <p:sp>
          <p:nvSpPr>
            <p:cNvPr id="139302" name="Text Box 38"/>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39303" name="Text Box 39"/>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39307" name="Line 43"/>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11" name="Line 47"/>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39319" name="Line 55"/>
          <p:cNvSpPr>
            <a:spLocks noChangeShapeType="1"/>
          </p:cNvSpPr>
          <p:nvPr/>
        </p:nvSpPr>
        <p:spPr bwMode="auto">
          <a:xfrm>
            <a:off x="3563938" y="256391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0" name="Line 56"/>
          <p:cNvSpPr>
            <a:spLocks noChangeShapeType="1"/>
          </p:cNvSpPr>
          <p:nvPr/>
        </p:nvSpPr>
        <p:spPr bwMode="auto">
          <a:xfrm>
            <a:off x="3563938" y="292427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1" name="Line 57"/>
          <p:cNvSpPr>
            <a:spLocks noChangeShapeType="1"/>
          </p:cNvSpPr>
          <p:nvPr/>
        </p:nvSpPr>
        <p:spPr bwMode="auto">
          <a:xfrm>
            <a:off x="3563938" y="328463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2" name="Line 58"/>
          <p:cNvSpPr>
            <a:spLocks noChangeShapeType="1"/>
          </p:cNvSpPr>
          <p:nvPr/>
        </p:nvSpPr>
        <p:spPr bwMode="auto">
          <a:xfrm>
            <a:off x="3563938" y="364499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3" name="Line 59"/>
          <p:cNvSpPr>
            <a:spLocks noChangeShapeType="1"/>
          </p:cNvSpPr>
          <p:nvPr/>
        </p:nvSpPr>
        <p:spPr bwMode="auto">
          <a:xfrm>
            <a:off x="3563938" y="400377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4" name="Line 60"/>
          <p:cNvSpPr>
            <a:spLocks noChangeShapeType="1"/>
          </p:cNvSpPr>
          <p:nvPr/>
        </p:nvSpPr>
        <p:spPr bwMode="auto">
          <a:xfrm>
            <a:off x="3563938" y="436413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39436" name="Group 172"/>
          <p:cNvGrpSpPr>
            <a:grpSpLocks/>
          </p:cNvGrpSpPr>
          <p:nvPr/>
        </p:nvGrpSpPr>
        <p:grpSpPr bwMode="auto">
          <a:xfrm>
            <a:off x="5672211" y="2548036"/>
            <a:ext cx="2305050" cy="381000"/>
            <a:chOff x="3152" y="1968"/>
            <a:chExt cx="1452" cy="240"/>
          </a:xfrm>
        </p:grpSpPr>
        <p:sp>
          <p:nvSpPr>
            <p:cNvPr id="139325" name="Line 61"/>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6" name="Line 62"/>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8" name="Line 64"/>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32" name="Text Box 6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39333" name="Text Box 6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39335" name="Text Box 7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39405" name="Group 141"/>
          <p:cNvGrpSpPr>
            <a:grpSpLocks/>
          </p:cNvGrpSpPr>
          <p:nvPr/>
        </p:nvGrpSpPr>
        <p:grpSpPr bwMode="auto">
          <a:xfrm>
            <a:off x="5116586" y="2925861"/>
            <a:ext cx="1060450" cy="360363"/>
            <a:chOff x="2802" y="2206"/>
            <a:chExt cx="668" cy="227"/>
          </a:xfrm>
        </p:grpSpPr>
        <p:sp>
          <p:nvSpPr>
            <p:cNvPr id="139339" name="Line 75"/>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1" name="Line 77"/>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3" name="Text Box 79"/>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39344" name="Text Box 80"/>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39406" name="Group 142"/>
          <p:cNvGrpSpPr>
            <a:grpSpLocks/>
          </p:cNvGrpSpPr>
          <p:nvPr/>
        </p:nvGrpSpPr>
        <p:grpSpPr bwMode="auto">
          <a:xfrm>
            <a:off x="5024511" y="3284636"/>
            <a:ext cx="268288" cy="360363"/>
            <a:chOff x="2744" y="2432"/>
            <a:chExt cx="169" cy="227"/>
          </a:xfrm>
        </p:grpSpPr>
        <p:sp>
          <p:nvSpPr>
            <p:cNvPr id="139345" name="Line 81"/>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6" name="Text Box 82"/>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39349" name="Text Box 85"/>
          <p:cNvSpPr txBox="1">
            <a:spLocks noChangeArrowheads="1"/>
          </p:cNvSpPr>
          <p:nvPr/>
        </p:nvSpPr>
        <p:spPr bwMode="auto">
          <a:xfrm>
            <a:off x="771525"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39350" name="Text Box 86"/>
          <p:cNvSpPr txBox="1">
            <a:spLocks noChangeArrowheads="1"/>
          </p:cNvSpPr>
          <p:nvPr/>
        </p:nvSpPr>
        <p:spPr bwMode="auto">
          <a:xfrm>
            <a:off x="1346200"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39351" name="Text Box 87"/>
          <p:cNvSpPr txBox="1">
            <a:spLocks noChangeArrowheads="1"/>
          </p:cNvSpPr>
          <p:nvPr/>
        </p:nvSpPr>
        <p:spPr bwMode="auto">
          <a:xfrm>
            <a:off x="1922463"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39352" name="Text Box 88"/>
          <p:cNvSpPr txBox="1">
            <a:spLocks noChangeArrowheads="1"/>
          </p:cNvSpPr>
          <p:nvPr/>
        </p:nvSpPr>
        <p:spPr bwMode="auto">
          <a:xfrm>
            <a:off x="2498725"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39354" name="Text Box 90"/>
          <p:cNvSpPr txBox="1">
            <a:spLocks noChangeArrowheads="1"/>
          </p:cNvSpPr>
          <p:nvPr/>
        </p:nvSpPr>
        <p:spPr bwMode="auto">
          <a:xfrm>
            <a:off x="3060700"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39365" name="Text Box 101"/>
          <p:cNvSpPr txBox="1">
            <a:spLocks noChangeArrowheads="1"/>
          </p:cNvSpPr>
          <p:nvPr/>
        </p:nvSpPr>
        <p:spPr bwMode="auto">
          <a:xfrm>
            <a:off x="765175"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1</a:t>
            </a:r>
          </a:p>
        </p:txBody>
      </p:sp>
      <p:sp>
        <p:nvSpPr>
          <p:cNvPr id="139366" name="Text Box 102"/>
          <p:cNvSpPr txBox="1">
            <a:spLocks noChangeArrowheads="1"/>
          </p:cNvSpPr>
          <p:nvPr/>
        </p:nvSpPr>
        <p:spPr bwMode="auto">
          <a:xfrm>
            <a:off x="1054100"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7</a:t>
            </a:r>
          </a:p>
        </p:txBody>
      </p:sp>
      <p:grpSp>
        <p:nvGrpSpPr>
          <p:cNvPr id="139408" name="Group 144"/>
          <p:cNvGrpSpPr>
            <a:grpSpLocks/>
          </p:cNvGrpSpPr>
          <p:nvPr/>
        </p:nvGrpSpPr>
        <p:grpSpPr bwMode="auto">
          <a:xfrm>
            <a:off x="4592711" y="4005361"/>
            <a:ext cx="268288" cy="360363"/>
            <a:chOff x="2472" y="2886"/>
            <a:chExt cx="169" cy="227"/>
          </a:xfrm>
        </p:grpSpPr>
        <p:sp>
          <p:nvSpPr>
            <p:cNvPr id="139367" name="Line 103"/>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8" name="Text Box 104"/>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39369" name="Text Box 105"/>
          <p:cNvSpPr txBox="1">
            <a:spLocks noChangeArrowheads="1"/>
          </p:cNvSpPr>
          <p:nvPr/>
        </p:nvSpPr>
        <p:spPr bwMode="auto">
          <a:xfrm>
            <a:off x="1893888"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9</a:t>
            </a:r>
          </a:p>
        </p:txBody>
      </p:sp>
      <p:sp>
        <p:nvSpPr>
          <p:cNvPr id="139370" name="Text Box 106"/>
          <p:cNvSpPr txBox="1">
            <a:spLocks noChangeArrowheads="1"/>
          </p:cNvSpPr>
          <p:nvPr/>
        </p:nvSpPr>
        <p:spPr bwMode="auto">
          <a:xfrm>
            <a:off x="2759075"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2</a:t>
            </a:r>
          </a:p>
        </p:txBody>
      </p:sp>
      <p:grpSp>
        <p:nvGrpSpPr>
          <p:cNvPr id="139409" name="Group 145"/>
          <p:cNvGrpSpPr>
            <a:grpSpLocks/>
          </p:cNvGrpSpPr>
          <p:nvPr/>
        </p:nvGrpSpPr>
        <p:grpSpPr bwMode="auto">
          <a:xfrm>
            <a:off x="4592711" y="4365724"/>
            <a:ext cx="268288" cy="360362"/>
            <a:chOff x="2472" y="3113"/>
            <a:chExt cx="169" cy="227"/>
          </a:xfrm>
        </p:grpSpPr>
        <p:sp>
          <p:nvSpPr>
            <p:cNvPr id="139372" name="Line 108"/>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3" name="Text Box 109"/>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39410" name="Group 146"/>
          <p:cNvGrpSpPr>
            <a:grpSpLocks/>
          </p:cNvGrpSpPr>
          <p:nvPr/>
        </p:nvGrpSpPr>
        <p:grpSpPr bwMode="auto">
          <a:xfrm>
            <a:off x="4232349" y="4724499"/>
            <a:ext cx="1081087" cy="360362"/>
            <a:chOff x="2245" y="3339"/>
            <a:chExt cx="681" cy="227"/>
          </a:xfrm>
        </p:grpSpPr>
        <p:sp>
          <p:nvSpPr>
            <p:cNvPr id="139374" name="Line 110"/>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5" name="Line 111"/>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8" name="Text Box 114"/>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39379" name="Text Box 115"/>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39380" name="Line 116"/>
          <p:cNvSpPr>
            <a:spLocks noChangeShapeType="1"/>
          </p:cNvSpPr>
          <p:nvPr/>
        </p:nvSpPr>
        <p:spPr bwMode="auto">
          <a:xfrm>
            <a:off x="3563938" y="472449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81" name="Line 117"/>
          <p:cNvSpPr>
            <a:spLocks noChangeShapeType="1"/>
          </p:cNvSpPr>
          <p:nvPr/>
        </p:nvSpPr>
        <p:spPr bwMode="auto">
          <a:xfrm>
            <a:off x="3563938" y="508486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82" name="Line 118"/>
          <p:cNvSpPr>
            <a:spLocks noChangeShapeType="1"/>
          </p:cNvSpPr>
          <p:nvPr/>
        </p:nvSpPr>
        <p:spPr bwMode="auto">
          <a:xfrm>
            <a:off x="3563938" y="544522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39386" name="Picture 122"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9437" name="Group 173"/>
          <p:cNvGrpSpPr>
            <a:grpSpLocks/>
          </p:cNvGrpSpPr>
          <p:nvPr/>
        </p:nvGrpSpPr>
        <p:grpSpPr bwMode="auto">
          <a:xfrm>
            <a:off x="4684786" y="3644999"/>
            <a:ext cx="1060450" cy="360362"/>
            <a:chOff x="2530" y="2659"/>
            <a:chExt cx="668" cy="227"/>
          </a:xfrm>
        </p:grpSpPr>
        <p:sp>
          <p:nvSpPr>
            <p:cNvPr id="139358" name="Line 94"/>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0" name="Line 96"/>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2" name="Text Box 98"/>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1</a:t>
              </a:r>
            </a:p>
          </p:txBody>
        </p:sp>
        <p:sp>
          <p:nvSpPr>
            <p:cNvPr id="139364" name="Text Box 100"/>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39411" name="Line 147"/>
          <p:cNvSpPr>
            <a:spLocks noChangeShapeType="1"/>
          </p:cNvSpPr>
          <p:nvPr/>
        </p:nvSpPr>
        <p:spPr bwMode="auto">
          <a:xfrm flipH="1">
            <a:off x="4376811" y="4724499"/>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7</a:t>
            </a:fld>
            <a:endParaRPr lang="da-DK" altLang="da-DK" dirty="0"/>
          </a:p>
        </p:txBody>
      </p:sp>
      <p:sp>
        <p:nvSpPr>
          <p:cNvPr id="69"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0"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1"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72"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73"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5" name="Line 147"/>
          <p:cNvSpPr>
            <a:spLocks noChangeShapeType="1"/>
          </p:cNvSpPr>
          <p:nvPr/>
        </p:nvSpPr>
        <p:spPr bwMode="auto">
          <a:xfrm flipH="1">
            <a:off x="5243513" y="3286224"/>
            <a:ext cx="4495" cy="352326"/>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6" name="Line 147"/>
          <p:cNvSpPr>
            <a:spLocks noChangeShapeType="1"/>
          </p:cNvSpPr>
          <p:nvPr/>
        </p:nvSpPr>
        <p:spPr bwMode="auto">
          <a:xfrm flipH="1">
            <a:off x="4804943" y="4364831"/>
            <a:ext cx="420" cy="36553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7" name="Line 147"/>
          <p:cNvSpPr>
            <a:spLocks noChangeShapeType="1"/>
          </p:cNvSpPr>
          <p:nvPr/>
        </p:nvSpPr>
        <p:spPr bwMode="auto">
          <a:xfrm>
            <a:off x="4800600" y="4002881"/>
            <a:ext cx="7143" cy="357188"/>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8" name="Text Box 101"/>
          <p:cNvSpPr txBox="1">
            <a:spLocks noChangeArrowheads="1"/>
          </p:cNvSpPr>
          <p:nvPr/>
        </p:nvSpPr>
        <p:spPr bwMode="auto">
          <a:xfrm>
            <a:off x="899592" y="5733256"/>
            <a:ext cx="7622356" cy="923330"/>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800" b="1" dirty="0" smtClean="0"/>
              <a:t>Vi kan ikke komme videre frem (vejen er blokeret)</a:t>
            </a:r>
          </a:p>
          <a:p>
            <a:pPr eaLnBrk="1" hangingPunct="1">
              <a:defRPr/>
            </a:pPr>
            <a:r>
              <a:rPr lang="da-DK" altLang="da-DK" sz="1800" b="1" dirty="0" smtClean="0"/>
              <a:t>Vi må gå tilbage af den sti vi kom (indtil vi kan tage et andet vejvalg)</a:t>
            </a:r>
          </a:p>
          <a:p>
            <a:pPr eaLnBrk="1" hangingPunct="1">
              <a:defRPr/>
            </a:pPr>
            <a:r>
              <a:rPr lang="da-DK" altLang="da-DK" sz="1800" b="1" dirty="0" smtClean="0"/>
              <a:t>Det kaldes </a:t>
            </a:r>
            <a:r>
              <a:rPr lang="en-US" altLang="da-DK" sz="1800" b="1" dirty="0" smtClean="0"/>
              <a:t>backtracking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94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3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94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93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94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93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940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93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94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93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94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93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940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39366">
                                            <p:txEl>
                                              <p:pRg st="0" end="0"/>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3940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936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3941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3937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3941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3938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49" grpId="0"/>
      <p:bldP spid="139350" grpId="0"/>
      <p:bldP spid="139351" grpId="0"/>
      <p:bldP spid="139352" grpId="0"/>
      <p:bldP spid="139354" grpId="0"/>
      <p:bldP spid="139365" grpId="0"/>
      <p:bldP spid="139369" grpId="0"/>
      <p:bldP spid="139370" grpId="0"/>
      <p:bldP spid="139411" grpId="0" animBg="1"/>
      <p:bldP spid="69" grpId="0" animBg="1"/>
      <p:bldP spid="70" grpId="0" animBg="1"/>
      <p:bldP spid="71" grpId="0" animBg="1"/>
      <p:bldP spid="72" grpId="0" animBg="1"/>
      <p:bldP spid="73" grpId="0" animBg="1"/>
      <p:bldP spid="75" grpId="0" animBg="1"/>
      <p:bldP spid="76" grpId="0" animBg="1"/>
      <p:bldP spid="77" grpId="0" animBg="1"/>
      <p:bldP spid="7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41357" name="Text Box 45"/>
          <p:cNvSpPr txBox="1">
            <a:spLocks noChangeArrowheads="1"/>
          </p:cNvSpPr>
          <p:nvPr/>
        </p:nvSpPr>
        <p:spPr bwMode="auto">
          <a:xfrm>
            <a:off x="7651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1</a:t>
            </a:r>
          </a:p>
        </p:txBody>
      </p:sp>
      <p:sp>
        <p:nvSpPr>
          <p:cNvPr id="141358" name="Text Box 46"/>
          <p:cNvSpPr txBox="1">
            <a:spLocks noChangeArrowheads="1"/>
          </p:cNvSpPr>
          <p:nvPr/>
        </p:nvSpPr>
        <p:spPr bwMode="auto">
          <a:xfrm>
            <a:off x="1054100"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2" name="Text Box 50"/>
          <p:cNvSpPr txBox="1">
            <a:spLocks noChangeArrowheads="1"/>
          </p:cNvSpPr>
          <p:nvPr/>
        </p:nvSpPr>
        <p:spPr bwMode="auto">
          <a:xfrm>
            <a:off x="1893888"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63" name="Text Box 51"/>
          <p:cNvSpPr txBox="1">
            <a:spLocks noChangeArrowheads="1"/>
          </p:cNvSpPr>
          <p:nvPr/>
        </p:nvSpPr>
        <p:spPr bwMode="auto">
          <a:xfrm>
            <a:off x="27590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8</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r>
              <a:rPr lang="da-DK" altLang="da-DK" sz="2000" kern="0" dirty="0"/>
              <a:t/>
            </a:r>
            <a:br>
              <a:rPr lang="da-DK" altLang="da-DK" sz="2000" kern="0" dirty="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1"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4"/>
            <a:ext cx="267" cy="352326"/>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4" name="Line 147"/>
          <p:cNvSpPr>
            <a:spLocks noChangeShapeType="1"/>
          </p:cNvSpPr>
          <p:nvPr/>
        </p:nvSpPr>
        <p:spPr bwMode="auto">
          <a:xfrm flipH="1">
            <a:off x="4804943" y="4357688"/>
            <a:ext cx="420" cy="372677"/>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5" name="Line 147"/>
          <p:cNvSpPr>
            <a:spLocks noChangeShapeType="1"/>
          </p:cNvSpPr>
          <p:nvPr/>
        </p:nvSpPr>
        <p:spPr bwMode="auto">
          <a:xfrm>
            <a:off x="4800600" y="4005263"/>
            <a:ext cx="1621" cy="34682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6" name="Line 147"/>
          <p:cNvSpPr>
            <a:spLocks noChangeShapeType="1"/>
          </p:cNvSpPr>
          <p:nvPr/>
        </p:nvSpPr>
        <p:spPr bwMode="auto">
          <a:xfrm>
            <a:off x="4812539" y="4727090"/>
            <a:ext cx="340485" cy="352115"/>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63" grpId="0"/>
      <p:bldP spid="8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41357" name="Text Box 45"/>
          <p:cNvSpPr txBox="1">
            <a:spLocks noChangeArrowheads="1"/>
          </p:cNvSpPr>
          <p:nvPr/>
        </p:nvSpPr>
        <p:spPr bwMode="auto">
          <a:xfrm>
            <a:off x="7651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1</a:t>
            </a:r>
          </a:p>
        </p:txBody>
      </p:sp>
      <p:sp>
        <p:nvSpPr>
          <p:cNvPr id="141358" name="Text Box 46"/>
          <p:cNvSpPr txBox="1">
            <a:spLocks noChangeArrowheads="1"/>
          </p:cNvSpPr>
          <p:nvPr/>
        </p:nvSpPr>
        <p:spPr bwMode="auto">
          <a:xfrm>
            <a:off x="1054100"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2" name="Text Box 50"/>
          <p:cNvSpPr txBox="1">
            <a:spLocks noChangeArrowheads="1"/>
          </p:cNvSpPr>
          <p:nvPr/>
        </p:nvSpPr>
        <p:spPr bwMode="auto">
          <a:xfrm>
            <a:off x="1893888"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63" name="Text Box 51"/>
          <p:cNvSpPr txBox="1">
            <a:spLocks noChangeArrowheads="1"/>
          </p:cNvSpPr>
          <p:nvPr/>
        </p:nvSpPr>
        <p:spPr bwMode="auto">
          <a:xfrm>
            <a:off x="27590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76" name="Picture 64"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4511" y="5162649"/>
            <a:ext cx="287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9</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br>
              <a:rPr lang="da-DK" altLang="da-DK" sz="2000" kern="0" dirty="0" smtClean="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1"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3"/>
            <a:ext cx="267" cy="35708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4" name="Line 147"/>
          <p:cNvSpPr>
            <a:spLocks noChangeShapeType="1"/>
          </p:cNvSpPr>
          <p:nvPr/>
        </p:nvSpPr>
        <p:spPr bwMode="auto">
          <a:xfrm>
            <a:off x="4802981" y="4355306"/>
            <a:ext cx="1962" cy="37505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5" name="Line 147"/>
          <p:cNvSpPr>
            <a:spLocks noChangeShapeType="1"/>
          </p:cNvSpPr>
          <p:nvPr/>
        </p:nvSpPr>
        <p:spPr bwMode="auto">
          <a:xfrm flipH="1">
            <a:off x="4802221" y="4000499"/>
            <a:ext cx="5523" cy="351587"/>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6" name="Line 147"/>
          <p:cNvSpPr>
            <a:spLocks noChangeShapeType="1"/>
          </p:cNvSpPr>
          <p:nvPr/>
        </p:nvSpPr>
        <p:spPr bwMode="auto">
          <a:xfrm>
            <a:off x="4812540" y="4736617"/>
            <a:ext cx="350010" cy="344971"/>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Tree>
    <p:extLst>
      <p:ext uri="{BB962C8B-B14F-4D97-AF65-F5344CB8AC3E}">
        <p14:creationId xmlns:p14="http://schemas.microsoft.com/office/powerpoint/2010/main" val="132648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136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4136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8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41358"/>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8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41357"/>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57" grpId="0"/>
      <p:bldP spid="141358" grpId="0"/>
      <p:bldP spid="141362" grpId="0"/>
      <p:bldP spid="141363" grpId="0"/>
      <p:bldP spid="81" grpId="0" animBg="1"/>
      <p:bldP spid="84" grpId="0" animBg="1"/>
      <p:bldP spid="85" grpId="0" animBg="1"/>
      <p:bldP spid="86" grpId="0" animBg="1"/>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8069</TotalTime>
  <Words>5895</Words>
  <Application>Microsoft Office PowerPoint</Application>
  <PresentationFormat>On-screen Show (4:3)</PresentationFormat>
  <Paragraphs>1221</Paragraphs>
  <Slides>58</Slides>
  <Notes>58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ＭＳ Ｐゴシック</vt:lpstr>
      <vt:lpstr>Arial</vt:lpstr>
      <vt:lpstr>Courier New</vt:lpstr>
      <vt:lpstr>Monotype Sorts</vt:lpstr>
      <vt:lpstr>Symbol</vt:lpstr>
      <vt:lpstr>Times New Roman</vt:lpstr>
      <vt:lpstr>Standarddesign</vt:lpstr>
      <vt:lpstr>PowerPoint Presentation</vt:lpstr>
      <vt:lpstr>PowerPoint Presentation</vt:lpstr>
      <vt:lpstr>● Program til at løse Sudoku opgaver</vt:lpstr>
      <vt:lpstr>Lidt Sudoku historik</vt:lpstr>
      <vt:lpstr>Strategi med udgangspunkt i ciffer</vt:lpstr>
      <vt:lpstr>Strategi med udgangspunkt i felt</vt:lpstr>
      <vt:lpstr>Algoritme til løsning af Sudoku opgaver</vt:lpstr>
      <vt:lpstr>PowerPoint Presentation</vt:lpstr>
      <vt:lpstr>PowerPoint Presentation</vt:lpstr>
      <vt:lpstr>PowerPoint Presentation</vt:lpstr>
      <vt:lpstr>Algoritmen – pseudokode</vt:lpstr>
      <vt:lpstr>Java program – kan udføres af computer</vt:lpstr>
      <vt:lpstr>Computerens styrker</vt:lpstr>
      <vt:lpstr>En Sudoku-maskine</vt:lpstr>
      <vt:lpstr>● Agenter og metoder</vt:lpstr>
      <vt:lpstr>Agenter og metoder – blomsterhandel</vt:lpstr>
      <vt:lpstr>Delegering til agenter</vt:lpstr>
      <vt:lpstr>Eksempler på agenter /serviceudbydere</vt:lpstr>
      <vt:lpstr>● UML: Et grafisk specifikationssprog</vt:lpstr>
      <vt:lpstr>Klassediagram for Sudoku løseren</vt:lpstr>
      <vt:lpstr>Klassediagram for blomsterhandel</vt:lpstr>
      <vt:lpstr>Sekvensdiagram for blomsterhandel</vt:lpstr>
      <vt:lpstr>Klassediagram for autoværksted</vt:lpstr>
      <vt:lpstr>Sekvensdiagram for autoværksted</vt:lpstr>
      <vt:lpstr>Klassediagram for studieadministration</vt:lpstr>
      <vt:lpstr>Klassediagram for Sudoku løseren</vt:lpstr>
      <vt:lpstr>● Information om kurset</vt:lpstr>
      <vt:lpstr>Programmering</vt:lpstr>
      <vt:lpstr>Læringsmål</vt:lpstr>
      <vt:lpstr>Programmeringserfaring</vt:lpstr>
      <vt:lpstr>Eksamen</vt:lpstr>
      <vt:lpstr>Aktiviteter på kurset</vt:lpstr>
      <vt:lpstr>Forelæsninger</vt:lpstr>
      <vt:lpstr>Afleveringsopgaver</vt:lpstr>
      <vt:lpstr>Afleveringsopgaver (fortsat)</vt:lpstr>
      <vt:lpstr>Par-programmering</vt:lpstr>
      <vt:lpstr>Quizzer</vt:lpstr>
      <vt:lpstr>Diskussionsforum</vt:lpstr>
      <vt:lpstr>Diskussionsforum (fortsat)</vt:lpstr>
      <vt:lpstr>Studiecafé</vt:lpstr>
      <vt:lpstr>Programmeringscafé</vt:lpstr>
      <vt:lpstr>Programmeringscafé (fortsat)</vt:lpstr>
      <vt:lpstr>PowerPoint Presentation</vt:lpstr>
      <vt:lpstr>Brightspace</vt:lpstr>
      <vt:lpstr>Undervisningsprincipper</vt:lpstr>
      <vt:lpstr>Når I ikke kan få jeres kode til at virke</vt:lpstr>
      <vt:lpstr>Plagiering</vt:lpstr>
      <vt:lpstr>Programmering er svært</vt:lpstr>
      <vt:lpstr>Øvelserne i de to første uger</vt:lpstr>
      <vt:lpstr>Praktiske ting</vt:lpstr>
      <vt:lpstr>Studiestartsprøve</vt:lpstr>
      <vt:lpstr>● Afleveringsopgave: Raflebæger 1 (DieCup 1)</vt:lpstr>
      <vt:lpstr>● Opsummering</vt:lpstr>
      <vt:lpstr>Universitetsstudier er fuldtidsarbejde</vt:lpstr>
      <vt:lpstr>Fast timeplan</vt:lpstr>
      <vt:lpstr>Afspritning</vt:lpstr>
      <vt:lpstr>Så er vi klar til at forlade lokalet</vt:lpstr>
      <vt:lpstr>Det var alt for nu…..              … spørgsmål</vt:lpstr>
    </vt:vector>
  </TitlesOfParts>
  <Company>DAIMI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605</cp:revision>
  <cp:lastPrinted>2019-10-08T08:52:16Z</cp:lastPrinted>
  <dcterms:created xsi:type="dcterms:W3CDTF">2000-02-22T02:31:40Z</dcterms:created>
  <dcterms:modified xsi:type="dcterms:W3CDTF">2021-08-26T10:27:06Z</dcterms:modified>
</cp:coreProperties>
</file>