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6" r:id="rId2"/>
    <p:sldId id="277" r:id="rId3"/>
    <p:sldId id="288" r:id="rId4"/>
    <p:sldId id="339" r:id="rId5"/>
    <p:sldId id="340" r:id="rId6"/>
    <p:sldId id="341" r:id="rId7"/>
    <p:sldId id="342" r:id="rId8"/>
    <p:sldId id="295" r:id="rId9"/>
    <p:sldId id="343" r:id="rId10"/>
    <p:sldId id="344" r:id="rId11"/>
    <p:sldId id="345" r:id="rId12"/>
    <p:sldId id="299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86" r:id="rId23"/>
    <p:sldId id="382" r:id="rId24"/>
    <p:sldId id="389" r:id="rId25"/>
    <p:sldId id="385" r:id="rId26"/>
    <p:sldId id="388" r:id="rId27"/>
    <p:sldId id="383" r:id="rId28"/>
    <p:sldId id="384" r:id="rId29"/>
    <p:sldId id="387" r:id="rId30"/>
    <p:sldId id="390" r:id="rId31"/>
    <p:sldId id="325" r:id="rId32"/>
    <p:sldId id="326" r:id="rId33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000066"/>
    <a:srgbClr val="0000FF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108" d="100"/>
          <a:sy n="108" d="100"/>
        </p:scale>
        <p:origin x="283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96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303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844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  <a:endParaRPr lang="da-DK" altLang="en-US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sortere 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sorteringskriterier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136903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Yngste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først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/>
              <a:t>Hvis to </a:t>
            </a:r>
            <a:r>
              <a:rPr lang="da-DK" altLang="da-DK" kern="0" dirty="0" smtClean="0"/>
              <a:t>personer er </a:t>
            </a:r>
            <a:r>
              <a:rPr lang="da-DK" altLang="da-DK" kern="0" dirty="0"/>
              <a:t>lige </a:t>
            </a:r>
            <a:r>
              <a:rPr lang="da-DK" altLang="da-DK" kern="0" dirty="0" smtClean="0"/>
              <a:t>gamle: </a:t>
            </a:r>
            <a:r>
              <a:rPr lang="da-DK" altLang="da-DK" kern="0" dirty="0"/>
              <a:t>alfabetisk 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362911" y="2756679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Yngste først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932040" y="2910568"/>
            <a:ext cx="14401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1835696" y="2784021"/>
            <a:ext cx="3075891" cy="2530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472827" y="3614949"/>
            <a:ext cx="25839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5930536" y="3779520"/>
            <a:ext cx="522053" cy="30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52070" y="2402893"/>
            <a:ext cx="2434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 alderen forskellig?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932038" y="2556782"/>
            <a:ext cx="144016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2103644" y="2430235"/>
            <a:ext cx="2229747" cy="2530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sorteringskriterier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har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der ønskes sorteret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896549" y="2417077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196752"/>
            <a:ext cx="7666164" cy="30993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11142" y="5364575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403" y="2060848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402" y="1157843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4205" y="4437112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24204" y="3208445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6095" y="1124745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Person klassen, som implementerer interfacet 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382741" y="3847238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58404" y="3175806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compare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</a:t>
            </a:r>
            <a:r>
              <a:rPr lang="da-DK" altLang="da-DK" sz="1600" b="1" kern="0" spc="-50" dirty="0">
                <a:solidFill>
                  <a:srgbClr val="008000"/>
                </a:solidFill>
              </a:rPr>
              <a:t>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</a:t>
            </a:r>
            <a:r>
              <a:rPr lang="da-DK" altLang="da-DK" sz="1600" kern="0" dirty="0"/>
              <a:t>have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187624" y="6093296"/>
            <a:ext cx="3012585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6982155" y="5999881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32673" y="4743251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517924" y="5652735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36959" y="497237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422210" y="5901528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Collections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dirty="0">
                <a:ea typeface="ＭＳ Ｐゴシック" pitchFamily="34" charset="-128"/>
              </a:rPr>
              <a:t>objektsamlinger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Collection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3100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disjoint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c1, Collection&lt;T&gt; c2)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frequency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c, Object o)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42144" y="5661248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r>
              <a:rPr lang="da-DK" altLang="da-DK" sz="3200" noProof="0" dirty="0" smtClean="0">
                <a:ea typeface="ＭＳ Ｐゴシック" pitchFamily="34" charset="-128"/>
              </a:rPr>
              <a:t> er ofte et sorteringsproblem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1052736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924944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Den første er mest effektiv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</a:t>
            </a:r>
            <a:r>
              <a:rPr lang="da-DK" altLang="da-DK" sz="1800" kern="0" dirty="0"/>
              <a:t>de to sidste laver man en sortering af </a:t>
            </a:r>
            <a:r>
              <a:rPr lang="da-DK" altLang="da-DK" sz="1800" kern="0" dirty="0" smtClean="0"/>
              <a:t>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den ældste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4097644"/>
            <a:ext cx="8400650" cy="10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sorterer efter køn  (kvinder før mænd) og dernæst efter alder (ældste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</a:t>
            </a:r>
            <a:r>
              <a:rPr lang="da-DK" altLang="da-DK" sz="1800" kern="0" dirty="0" smtClean="0"/>
              <a:t>første </a:t>
            </a:r>
            <a:r>
              <a:rPr lang="da-DK" altLang="da-DK" sz="1800" kern="0" dirty="0"/>
              <a:t>element er en kvinde, </a:t>
            </a:r>
            <a:r>
              <a:rPr lang="da-DK" altLang="da-DK" sz="1800" kern="0" dirty="0" smtClean="0"/>
              <a:t>er hun </a:t>
            </a:r>
            <a:r>
              <a:rPr lang="da-DK" altLang="da-DK" sz="1800" kern="0" dirty="0"/>
              <a:t>den </a:t>
            </a:r>
            <a:r>
              <a:rPr lang="da-DK" altLang="da-DK" sz="1800" kern="0" dirty="0" smtClean="0"/>
              <a:t>ældste, ellers </a:t>
            </a:r>
            <a:r>
              <a:rPr lang="da-DK" altLang="da-DK" sz="1800" kern="0" dirty="0"/>
              <a:t>returneres null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96944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22.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23. 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på Blackboard</a:t>
            </a:r>
            <a:endParaRPr lang="da-DK" sz="1800" dirty="0" smtClean="0">
              <a:solidFill>
                <a:srgbClr val="002060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Køreprøven er obligatorisk og skal gennemføres for at komme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Du kan kun gå til køreprøven, hvis du </a:t>
            </a:r>
            <a:r>
              <a:rPr lang="da-DK" sz="1800" dirty="0" smtClean="0"/>
              <a:t>forinden</a:t>
            </a:r>
            <a:r>
              <a:rPr lang="da-DK" sz="1800" b="0" dirty="0" smtClean="0"/>
              <a:t> har fået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Uge 1-6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uden </a:t>
            </a:r>
            <a:r>
              <a:rPr lang="da-DK" sz="1800" b="0" dirty="0" smtClean="0">
                <a:solidFill>
                  <a:srgbClr val="000066"/>
                </a:solidFill>
              </a:rPr>
              <a:t>forberedelse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ca.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25 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Blackboard (når du skal aflevere)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Hvis det er strengt nødvendigt, kan du </a:t>
            </a:r>
            <a:r>
              <a:rPr lang="da-DK" sz="1800" b="1" dirty="0">
                <a:solidFill>
                  <a:srgbClr val="A50021"/>
                </a:solidFill>
              </a:rPr>
              <a:t>flytte</a:t>
            </a:r>
            <a:r>
              <a:rPr lang="da-DK" sz="1800" dirty="0">
                <a:solidFill>
                  <a:srgbClr val="A50021"/>
                </a:solidFill>
              </a:rPr>
              <a:t> til et andet prøvetidspunkt, hvis du </a:t>
            </a:r>
            <a:r>
              <a:rPr lang="da-DK" sz="1800" dirty="0" smtClean="0">
                <a:solidFill>
                  <a:srgbClr val="A50021"/>
                </a:solidFill>
              </a:rPr>
              <a:t>pr. e-mail</a:t>
            </a:r>
            <a:r>
              <a:rPr lang="da-DK" sz="1800" dirty="0" smtClean="0">
                <a:solidFill>
                  <a:srgbClr val="A50021"/>
                </a:solidFill>
                <a:hlinkClick r:id="rId3"/>
              </a:rPr>
              <a:t> </a:t>
            </a:r>
            <a:r>
              <a:rPr lang="da-DK" sz="1800" dirty="0">
                <a:solidFill>
                  <a:srgbClr val="A50021"/>
                </a:solidFill>
              </a:rPr>
              <a:t>orienterer Nikolaj I. Schwartzbach (kursets administrative instruktor) om flytningen senest to dage før prøven.</a:t>
            </a:r>
          </a:p>
          <a:p>
            <a:pPr marL="3429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Hver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eksaminand skal individuelt løse en </a:t>
            </a:r>
            <a:r>
              <a:rPr lang="da-DK" sz="1800" b="1" dirty="0">
                <a:solidFill>
                  <a:srgbClr val="002060"/>
                </a:solidFill>
                <a:cs typeface="ＭＳ Ｐゴシック" pitchFamily="-106" charset="-128"/>
              </a:rPr>
              <a:t>simpel programmeringsopgave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 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Opgavesættet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består af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12 spørgsmål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,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som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løses i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rækkefølge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Hvis man f.eks. springer spørgsmål 7 over – får man intet for de dele af de efterfølgende spørgsmål, man måtte løse</a:t>
            </a:r>
            <a:endParaRPr lang="da-DK" sz="1800" dirty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Undervejs er der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seks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. Ved disse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du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tilkalde en instruktor</a:t>
            </a:r>
            <a:b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(og være klar til at demonstrere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din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kode)</a:t>
            </a:r>
            <a:endParaRPr lang="da-DK" sz="180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18142"/>
            <a:ext cx="8496944" cy="662248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ea typeface="ＭＳ Ｐゴシック" pitchFamily="34" charset="-128"/>
              </a:rPr>
              <a:t>12 spørgsmål i hvert sæt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96944" cy="5544616"/>
          </a:xfrm>
        </p:spPr>
        <p:txBody>
          <a:bodyPr/>
          <a:lstStyle/>
          <a:p>
            <a:r>
              <a:rPr lang="da-DK" sz="1800" b="0" dirty="0" smtClean="0"/>
              <a:t>Frem til og med 2017 indeholdt hvert køreprøvesæt </a:t>
            </a:r>
            <a:r>
              <a:rPr lang="da-DK" sz="1800" dirty="0" smtClean="0"/>
              <a:t>10 spørgsmål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Det har imidlertid vist sig, at mange studerende nu er så gode, at de kan løse de 10 spørgsmål på </a:t>
            </a:r>
            <a:r>
              <a:rPr lang="da-DK" sz="1800" dirty="0" smtClean="0"/>
              <a:t>15-20 minutter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Fra og med 2018 er der derfor </a:t>
            </a:r>
            <a:r>
              <a:rPr lang="da-DK" sz="1800" dirty="0" smtClean="0"/>
              <a:t>to ekstra spørgsmål</a:t>
            </a:r>
            <a:r>
              <a:rPr lang="da-DK" sz="1800" b="0" dirty="0" smtClean="0"/>
              <a:t> i hvert køreprøvesæt</a:t>
            </a:r>
            <a:endParaRPr lang="da-DK" sz="1800" b="0" dirty="0">
              <a:solidFill>
                <a:srgbClr val="002060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 første 10 spørgsmål er fuldstændig, som de hidtil har været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 skal løses ved hjælp af </a:t>
            </a:r>
            <a:r>
              <a:rPr lang="da-DK" sz="1800" dirty="0" smtClean="0">
                <a:solidFill>
                  <a:srgbClr val="002060"/>
                </a:solidFill>
              </a:rPr>
              <a:t>imperativ programmering</a:t>
            </a:r>
            <a:r>
              <a:rPr lang="da-DK" sz="1800" b="0" dirty="0" smtClean="0">
                <a:solidFill>
                  <a:srgbClr val="002060"/>
                </a:solidFill>
              </a:rPr>
              <a:t> (dvs. de ting som I har lært indtil nu)</a:t>
            </a:r>
            <a:endParaRPr lang="da-DK" sz="1800" b="0" dirty="0">
              <a:solidFill>
                <a:srgbClr val="002060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/>
              <a:t>I spørgsmål 11 og 12 skal I implementere to metoder, der til forveksling ligner de to metoder, som de gamle sæt har i spørgsmål 7-9, dvs. metoder der gennemsøger en arrayliste og finder </a:t>
            </a:r>
            <a:r>
              <a:rPr lang="da-DK" sz="1800" dirty="0" smtClean="0"/>
              <a:t>én</a:t>
            </a:r>
            <a:r>
              <a:rPr lang="da-DK" sz="1800" b="0" dirty="0" smtClean="0"/>
              <a:t> forekomst, </a:t>
            </a:r>
            <a:r>
              <a:rPr lang="da-DK" sz="1800" dirty="0" smtClean="0"/>
              <a:t>alle</a:t>
            </a:r>
            <a:r>
              <a:rPr lang="da-DK" sz="1800" b="0" dirty="0" smtClean="0"/>
              <a:t> forekomster, </a:t>
            </a:r>
            <a:r>
              <a:rPr lang="da-DK" sz="1800" dirty="0" smtClean="0"/>
              <a:t>antal</a:t>
            </a:r>
            <a:r>
              <a:rPr lang="da-DK" sz="1800" b="0" dirty="0" smtClean="0"/>
              <a:t> forekomster, </a:t>
            </a:r>
            <a:r>
              <a:rPr lang="da-DK" sz="1800" dirty="0" smtClean="0"/>
              <a:t>summen</a:t>
            </a:r>
            <a:r>
              <a:rPr lang="da-DK" sz="1800" b="0" dirty="0" smtClean="0"/>
              <a:t> af forekomsterne eller den </a:t>
            </a:r>
            <a:r>
              <a:rPr lang="da-DK" sz="1800" dirty="0" smtClean="0"/>
              <a:t>bedste</a:t>
            </a:r>
            <a:r>
              <a:rPr lang="da-DK" sz="1800" b="0" dirty="0" smtClean="0"/>
              <a:t> forekomst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Men i spørgsmål 11 og 12 skal I bruge </a:t>
            </a:r>
            <a:r>
              <a:rPr lang="da-DK" sz="1800" dirty="0" smtClean="0"/>
              <a:t>funktionel programmering</a:t>
            </a:r>
            <a:r>
              <a:rPr lang="da-DK" sz="1800" b="0" dirty="0" smtClean="0"/>
              <a:t> (som introduceres i næste forelæsning)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Til formålet bruges fem </a:t>
            </a:r>
            <a:r>
              <a:rPr lang="da-DK" sz="1800" dirty="0" smtClean="0"/>
              <a:t>funktionelle</a:t>
            </a:r>
            <a:r>
              <a:rPr lang="da-DK" sz="1800" b="0" dirty="0" smtClean="0"/>
              <a:t> algoritmeskabeloner findOne, findAll, </a:t>
            </a:r>
            <a:r>
              <a:rPr lang="da-DK" sz="1800" b="0" dirty="0" err="1" smtClean="0"/>
              <a:t>findNo</a:t>
            </a:r>
            <a:r>
              <a:rPr lang="da-DK" sz="1800" b="0" dirty="0" smtClean="0"/>
              <a:t>, </a:t>
            </a:r>
            <a:r>
              <a:rPr lang="da-DK" sz="1800" b="0" dirty="0" err="1" smtClean="0"/>
              <a:t>findSum</a:t>
            </a:r>
            <a:r>
              <a:rPr lang="da-DK" sz="1800" b="0" dirty="0" smtClean="0"/>
              <a:t> og findBest (som introduceres i næste forelæsning)</a:t>
            </a:r>
          </a:p>
          <a:p>
            <a:endParaRPr lang="da-DK" sz="1800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0799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variabel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</a:t>
            </a:r>
            <a:r>
              <a:rPr lang="da-DK" sz="1700">
                <a:solidFill>
                  <a:srgbClr val="A50021"/>
                </a:solidFill>
              </a:rPr>
              <a:t>af </a:t>
            </a:r>
            <a:r>
              <a:rPr lang="da-DK" sz="1700" smtClean="0">
                <a:solidFill>
                  <a:srgbClr val="A50021"/>
                </a:solidFill>
              </a:rPr>
              <a:t>lokalet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Tilladt / </a:t>
            </a:r>
            <a:r>
              <a:rPr lang="da-DK" altLang="da-DK" sz="3200" dirty="0" smtClean="0">
                <a:ea typeface="ＭＳ Ｐゴシック" pitchFamily="34" charset="-128"/>
              </a:rPr>
              <a:t>forbudt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</a:t>
            </a:r>
            <a:r>
              <a:rPr lang="da-DK" sz="1800" b="1" dirty="0"/>
              <a:t>afleveres</a:t>
            </a:r>
            <a:r>
              <a:rPr lang="da-DK" sz="1800" dirty="0"/>
              <a:t> din besvarelse via Blackboard på samme</a:t>
            </a:r>
            <a:br>
              <a:rPr lang="da-DK" sz="1800" dirty="0"/>
            </a:br>
            <a:r>
              <a:rPr lang="da-DK" sz="1800" dirty="0"/>
              <a:t>måde som ved de obligatoriske afleveringer i løbet af </a:t>
            </a:r>
            <a:r>
              <a:rPr lang="da-DK" sz="1800" dirty="0" smtClean="0"/>
              <a:t>kurset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05064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 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04220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køreprøven, men da det er en obligatorisk opgave </a:t>
            </a:r>
            <a:r>
              <a:rPr lang="da-DK" sz="1800" b="1" dirty="0">
                <a:solidFill>
                  <a:srgbClr val="A50021"/>
                </a:solidFill>
              </a:rPr>
              <a:t>skal</a:t>
            </a:r>
            <a:r>
              <a:rPr lang="da-DK" sz="1800" dirty="0">
                <a:solidFill>
                  <a:srgbClr val="A50021"/>
                </a:solidFill>
              </a:rPr>
              <a:t> man møde op og deltage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22.-23. 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inden for de nærmeste uger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b="1" dirty="0" smtClean="0">
                <a:solidFill>
                  <a:srgbClr val="008000"/>
                </a:solidFill>
              </a:rPr>
              <a:t>På grund af </a:t>
            </a:r>
            <a:r>
              <a:rPr lang="da-DK" sz="1800" b="1" dirty="0" err="1" smtClean="0">
                <a:solidFill>
                  <a:srgbClr val="008000"/>
                </a:solidFill>
              </a:rPr>
              <a:t>corona</a:t>
            </a:r>
            <a:r>
              <a:rPr lang="da-DK" sz="1800" b="1" dirty="0" smtClean="0">
                <a:solidFill>
                  <a:srgbClr val="008000"/>
                </a:solidFill>
              </a:rPr>
              <a:t>-restriktionerne bedes I vente foran bygningen, indtil vi kalder jeg ind – husk at holde afstand</a:t>
            </a:r>
            <a:endParaRPr lang="da-DK" sz="1800" b="1" dirty="0">
              <a:solidFill>
                <a:srgbClr val="00800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Videoer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30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stk</a:t>
            </a:r>
            <a:r>
              <a:rPr lang="da-DK" altLang="da-DK" sz="1800" noProof="0" dirty="0" smtClean="0">
                <a:ea typeface="ＭＳ Ｐゴシック" pitchFamily="34" charset="-128"/>
              </a:rPr>
              <a:t>) findes nederst på ugeoversigten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godt 1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8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712968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Afleveringsopgave: Noter + køreprøvesæt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112568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Opgaven om Noter løses sammen med jeres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</a:t>
            </a:r>
            <a:r>
              <a:rPr lang="da-DK" sz="1800" dirty="0"/>
              <a:t>er derfor vigtigt, 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Nogle studerende gider ikke tage noter – men det er ofte en stor fejl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Når du skriver tingene ned med sine egne ord, hjælper det dig med at lære og huske det, som du har læser/hører mens du tager noterne </a:t>
            </a:r>
            <a:endParaRPr lang="da-DK" altLang="da-DK" b="1" dirty="0" smtClean="0">
              <a:solidFill>
                <a:srgbClr val="C00000"/>
              </a:solidFill>
              <a:cs typeface="ＭＳ Ｐゴシック" charset="-128"/>
            </a:endParaRP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køreprøvesæt løses og afleveres 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år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300"/>
              </a:spcBef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951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elementer til 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81" y="2442258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652" y="1076859"/>
            <a:ext cx="8197659" cy="532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kræver masser af træning at kunne løse køreprøvesættene hurtigt og sikkert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</a:t>
            </a:r>
            <a:r>
              <a:rPr lang="da-DK" sz="1800" dirty="0" smtClean="0"/>
              <a:t>ting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kunne rette de småfejl, der uvægerligt opstår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Tag tid en gang imellem – så I kan se, hvor langt, I er nået i træningen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Husk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se videoerne om </a:t>
            </a:r>
            <a:r>
              <a:rPr lang="en-US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Phone, Pirate, Car, Turtle og Penguin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Efter hvert sæt, bør I </a:t>
            </a:r>
            <a:r>
              <a:rPr lang="da-DK" sz="1800" b="1" dirty="0" smtClean="0">
                <a:solidFill>
                  <a:srgbClr val="008000"/>
                </a:solidFill>
              </a:rPr>
              <a:t>selv</a:t>
            </a:r>
            <a:r>
              <a:rPr lang="da-DK" sz="1800" dirty="0" smtClean="0"/>
              <a:t> prøve at </a:t>
            </a:r>
            <a:r>
              <a:rPr lang="da-DK" sz="1800" b="1" dirty="0" smtClean="0">
                <a:solidFill>
                  <a:srgbClr val="008000"/>
                </a:solidFill>
              </a:rPr>
              <a:t>løse opgaverne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Hvis det kniber, ses videoerne igen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Bliv ved indtil I kan løse sættet hurtigt og sikkert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de gamle køreprøvesæt nederst på Uge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1-8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dirty="0"/>
              <a:t>Begynd med de </a:t>
            </a:r>
            <a:r>
              <a:rPr lang="da-DK" sz="1800" dirty="0" smtClean="0"/>
              <a:t>nyeste – de ligner mest dem, som I vil få i år</a:t>
            </a: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</a:t>
            </a:r>
            <a:endParaRPr lang="en-US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Alle køreprøvesæt kan testes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Det gælder også de sæt, der er på videoerne, og de sæt som</a:t>
            </a:r>
            <a:br>
              <a:rPr lang="da-DK" sz="1800" dirty="0" smtClean="0"/>
            </a:br>
            <a:r>
              <a:rPr lang="da-DK" sz="1800" dirty="0" smtClean="0"/>
              <a:t>I skal aflevere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30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997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120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36905" y="227687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203758"/>
            <a:ext cx="4433698" cy="82562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implementeret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623" y="2733308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74676" y="4597275"/>
            <a:ext cx="5897524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interfacet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915816" y="4267023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01817" y="227867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779912" y="2531790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58663" y="3506240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39928" y="2837973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111087" y="6108189"/>
            <a:ext cx="3768443" cy="584775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477810" y="3336963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820306" y="3164543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24000" y="3964011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355986" y="3747987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01817" y="1916832"/>
            <a:ext cx="4330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metode (implementationen mangler)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00642" y="5096522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030136" y="5540249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67545" y="5774445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932192" y="5517232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813140" y="5774445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27337" y="2097784"/>
            <a:ext cx="2017100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sortere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11221</TotalTime>
  <Words>4089</Words>
  <Application>Microsoft Office PowerPoint</Application>
  <PresentationFormat>On-screen Show (4:3)</PresentationFormat>
  <Paragraphs>642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sortere efter personens alder</vt:lpstr>
      <vt:lpstr>Vi kan kombinere de to sorteringskriterier</vt:lpstr>
      <vt:lpstr>Klassediagram</vt:lpstr>
      <vt:lpstr>Hvad gør vi, når vi har brug for flere ordninger?</vt:lpstr>
      <vt:lpstr>Brug af Comparator på ArrayList&lt;Person&gt;</vt:lpstr>
      <vt:lpstr>Sortering efter navn</vt:lpstr>
      <vt:lpstr>Sortering efter alder (med yngste først)</vt:lpstr>
      <vt:lpstr>Sortering efter alder og navn</vt:lpstr>
      <vt:lpstr>Klassediagram for brug af Comparator</vt:lpstr>
      <vt:lpstr>Comparable eller Comparator?</vt:lpstr>
      <vt:lpstr>● Algoritmeskabelonen findBest</vt:lpstr>
      <vt:lpstr>findBest er ofte et sorteringsproblem</vt:lpstr>
      <vt:lpstr>● Information om køreprøven</vt:lpstr>
      <vt:lpstr>Tjekpunkter</vt:lpstr>
      <vt:lpstr>12 spørgsmål i hvert sæt</vt:lpstr>
      <vt:lpstr>Tilladt / forbudt</vt:lpstr>
      <vt:lpstr>Tilladt / forbudt (fortsat)</vt:lpstr>
      <vt:lpstr>Resultat + praktiske ting</vt:lpstr>
      <vt:lpstr>Forberedelse til køreprøven</vt:lpstr>
      <vt:lpstr>● Afleveringsopgave: Noter + køreprøvesæt</vt:lpstr>
      <vt:lpstr>Køreprøveopgaverne (fortsat)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622</cp:revision>
  <cp:lastPrinted>2019-07-30T07:41:20Z</cp:lastPrinted>
  <dcterms:created xsi:type="dcterms:W3CDTF">2011-09-16T07:00:02Z</dcterms:created>
  <dcterms:modified xsi:type="dcterms:W3CDTF">2021-02-17T16:45:41Z</dcterms:modified>
</cp:coreProperties>
</file>