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593" r:id="rId21"/>
    <p:sldId id="601" r:id="rId22"/>
    <p:sldId id="630" r:id="rId23"/>
    <p:sldId id="606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FFCC"/>
    <a:srgbClr val="99CCFF"/>
    <a:srgbClr val="A50021"/>
    <a:srgbClr val="6699FF"/>
    <a:srgbClr val="FFFFCC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73" d="100"/>
          <a:sy n="73" d="100"/>
        </p:scale>
        <p:origin x="62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33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31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064896" cy="468052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Funktionelle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anderledes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sz="1800" dirty="0" smtClean="0"/>
              <a:t>De er </a:t>
            </a:r>
            <a:r>
              <a:rPr lang="da-DK" sz="1800" dirty="0"/>
              <a:t>ofte kortere, mere letlæselige og nemmere at bevise </a:t>
            </a:r>
            <a:r>
              <a:rPr lang="da-DK" sz="1800" dirty="0" smtClean="0"/>
              <a:t>korrekte</a:t>
            </a:r>
            <a:endParaRPr 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I vil se, bliver de fem algoritmeskabeloner og sortering simplere, idet man ikke selv skal skrive så meget kode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Forskellige </a:t>
            </a:r>
            <a:r>
              <a:rPr lang="da-DK" altLang="da-DK" sz="2000" dirty="0" smtClean="0">
                <a:ea typeface="ＭＳ Ｐゴシック" pitchFamily="34" charset="-128"/>
              </a:rPr>
              <a:t>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 smtClean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 smtClean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 smtClean="0">
                <a:ea typeface="ＭＳ Ｐゴシック" pitchFamily="34" charset="-128"/>
              </a:rPr>
              <a:t>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342570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4801179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070821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475049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469836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149080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71800" y="6012577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321776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171950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475049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67770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041690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3825643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122420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47864" y="4681080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347864" y="5252187"/>
            <a:ext cx="4680520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434126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622888" y="4834655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936270" y="4865734"/>
            <a:ext cx="26325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 smtClean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72023" y="5230175"/>
            <a:ext cx="6145210" cy="150041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indeholder det hidtidige resultat (initialiseres til startværdien)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>
                <a:solidFill>
                  <a:srgbClr val="FF0000"/>
                </a:solidFill>
              </a:rPr>
              <a:t>elem</a:t>
            </a:r>
            <a:r>
              <a:rPr lang="da-DK" sz="1400" dirty="0" smtClean="0"/>
              <a:t> er værdien af det element, der pt behandles 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/>
              <a:t>Lambda'en</a:t>
            </a:r>
            <a:r>
              <a:rPr lang="da-DK" sz="1400" dirty="0" smtClean="0"/>
              <a:t> </a:t>
            </a:r>
            <a:r>
              <a:rPr lang="da-DK" sz="1400" dirty="0"/>
              <a:t>beskriver, hvordan </a:t>
            </a:r>
            <a:r>
              <a:rPr lang="da-DK" sz="1400" dirty="0" smtClean="0"/>
              <a:t>den nye værdi af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beregnes</a:t>
            </a:r>
            <a:br>
              <a:rPr lang="da-DK" sz="1400" dirty="0" smtClean="0"/>
            </a:br>
            <a:r>
              <a:rPr lang="da-DK" sz="1400" dirty="0" smtClean="0"/>
              <a:t>(ud fra den gamle værdi og værdien af </a:t>
            </a:r>
            <a:r>
              <a:rPr lang="da-DK" sz="1400" dirty="0" err="1" smtClean="0">
                <a:solidFill>
                  <a:srgbClr val="008000"/>
                </a:solidFill>
              </a:rPr>
              <a:t>elem</a:t>
            </a:r>
            <a:r>
              <a:rPr lang="da-DK" sz="1400" dirty="0" smtClean="0"/>
              <a:t>)</a:t>
            </a:r>
            <a:endParaRPr lang="da-DK" sz="1400" dirty="0"/>
          </a:p>
          <a:p>
            <a:pPr>
              <a:spcBef>
                <a:spcPts val="300"/>
              </a:spcBef>
            </a:pPr>
            <a:r>
              <a:rPr lang="da-DK" sz="1400" dirty="0"/>
              <a:t>I vores eksempel </a:t>
            </a:r>
            <a:r>
              <a:rPr lang="da-DK" sz="1400" dirty="0" smtClean="0"/>
              <a:t>adderes elementets værdi til </a:t>
            </a:r>
            <a:r>
              <a:rPr lang="da-DK" sz="1400" dirty="0" err="1" smtClean="0"/>
              <a:t>result</a:t>
            </a:r>
            <a:r>
              <a:rPr lang="da-DK" sz="1400" dirty="0" smtClean="0"/>
              <a:t>, dvs. at elementerne summeres</a:t>
            </a:r>
            <a:endParaRPr lang="da-DK" sz="1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601216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224484" y="5439591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452320" y="57150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460787" y="6011346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469254" y="62992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8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8002194" y="4925612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8377806" y="5224871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88496" y="5195446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836399" y="5501633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6" grpId="0"/>
      <p:bldP spid="27" grpId="0"/>
      <p:bldP spid="20" grpId="0"/>
      <p:bldP spid="23" grpId="0" animBg="1"/>
      <p:bldP spid="2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693429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7304" y="3607590"/>
            <a:ext cx="539971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711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255580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0874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22127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0651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87624" y="4849963"/>
            <a:ext cx="5400601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rgbClr val="008000"/>
                </a:solidFill>
              </a:rPr>
              <a:t>result</a:t>
            </a:r>
            <a:r>
              <a:rPr lang="da-DK" sz="1400" dirty="0"/>
              <a:t> </a:t>
            </a:r>
            <a:r>
              <a:rPr lang="da-DK" sz="1400" dirty="0" smtClean="0"/>
              <a:t>initialiseres til </a:t>
            </a:r>
            <a:r>
              <a:rPr lang="da-DK" sz="1400" dirty="0" smtClean="0">
                <a:solidFill>
                  <a:srgbClr val="008000"/>
                </a:solidFill>
              </a:rPr>
              <a:t>0</a:t>
            </a:r>
            <a:r>
              <a:rPr lang="da-DK" sz="1400" dirty="0" smtClean="0"/>
              <a:t>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err="1">
                <a:solidFill>
                  <a:srgbClr val="FF0000"/>
                </a:solidFill>
              </a:rPr>
              <a:t>elem</a:t>
            </a:r>
            <a:r>
              <a:rPr lang="da-DK" sz="1400" dirty="0"/>
              <a:t> 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det nye </a:t>
            </a:r>
            <a:r>
              <a:rPr lang="da-DK" sz="1400" dirty="0" smtClean="0"/>
              <a:t> foreløbige resultat, der gemmes i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endParaRPr lang="da-DK" sz="1400" dirty="0" smtClean="0">
              <a:solidFill>
                <a:srgbClr val="008000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I 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heltal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030890" y="50182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39357" y="531454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047824" y="56024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802050" y="4730478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79760" y="4216499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955372" y="4515758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066062" y="4486333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7413965" y="4792520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632267" y="5323582"/>
            <a:ext cx="5832648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tidsgevinst</a:t>
            </a:r>
            <a:r>
              <a:rPr lang="da-DK" altLang="da-DK" sz="1400" b="1" dirty="0">
                <a:solidFill>
                  <a:srgbClr val="0000FF"/>
                </a:solidFill>
              </a:rPr>
              <a:t>, hvis man har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mange elementer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8136396" y="3598489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2" y="1033859"/>
            <a:ext cx="8568184" cy="50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klassen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>
              <a:spcBef>
                <a:spcPts val="1800"/>
              </a:spcBef>
            </a:pPr>
            <a:r>
              <a:rPr lang="da-DK" sz="2000" spc="-70" dirty="0" smtClean="0"/>
              <a:t>Optional </a:t>
            </a:r>
            <a:r>
              <a:rPr lang="da-DK" sz="2000" spc="-70" dirty="0"/>
              <a:t>klassen har </a:t>
            </a:r>
            <a:r>
              <a:rPr lang="da-DK" sz="2000" spc="-70" dirty="0" smtClean="0"/>
              <a:t>metoder til </a:t>
            </a:r>
            <a:r>
              <a:rPr lang="da-DK" sz="2000" spc="-70" dirty="0"/>
              <a:t>at arbejde </a:t>
            </a:r>
            <a:r>
              <a:rPr lang="da-DK" sz="2000" spc="-70" dirty="0" smtClean="0"/>
              <a:t>videre med </a:t>
            </a:r>
            <a:r>
              <a:rPr lang="da-DK" sz="2000" spc="-70" dirty="0"/>
              <a:t>Optional værdier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det objekt, </a:t>
            </a:r>
            <a:r>
              <a:rPr lang="da-DK" sz="1800" kern="0" dirty="0"/>
              <a:t>der er gemt i Optional </a:t>
            </a:r>
            <a:r>
              <a:rPr lang="da-DK" sz="1800" kern="0" dirty="0" smtClean="0"/>
              <a:t>objektet</a:t>
            </a:r>
            <a:br>
              <a:rPr lang="da-DK" sz="1800" kern="0" dirty="0" smtClean="0"/>
            </a:br>
            <a:r>
              <a:rPr lang="da-DK" sz="1800" kern="0" dirty="0" smtClean="0"/>
              <a:t>(</a:t>
            </a:r>
            <a:r>
              <a:rPr lang="da-DK" sz="1800" kern="0" dirty="0"/>
              <a:t>hvis der er </a:t>
            </a:r>
            <a:r>
              <a:rPr lang="da-DK" sz="1800" kern="0" dirty="0" smtClean="0"/>
              <a:t>et </a:t>
            </a:r>
            <a:r>
              <a:rPr lang="da-DK" sz="1800" kern="0" dirty="0"/>
              <a:t>sådan) og ellers </a:t>
            </a:r>
            <a:r>
              <a:rPr lang="da-DK" sz="1800" kern="0" dirty="0" smtClean="0"/>
              <a:t>værdien </a:t>
            </a:r>
            <a:r>
              <a:rPr lang="da-DK" sz="1800" kern="0" dirty="0"/>
              <a:t>af </a:t>
            </a:r>
            <a:r>
              <a:rPr lang="da-DK" sz="1800" kern="0" dirty="0" smtClean="0"/>
              <a:t>parameteren</a:t>
            </a:r>
            <a:r>
              <a:rPr lang="da-DK" sz="1800" kern="0" dirty="0"/>
              <a:t> </a:t>
            </a:r>
            <a:r>
              <a:rPr lang="da-DK" sz="1800" kern="0" dirty="0" smtClean="0"/>
              <a:t>(dvs. </a:t>
            </a:r>
            <a:r>
              <a:rPr lang="da-DK" sz="1800" kern="0" dirty="0" err="1" smtClean="0"/>
              <a:t>other</a:t>
            </a:r>
            <a:r>
              <a:rPr lang="da-DK" sz="18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klassen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25658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 implementeres via streams og </a:t>
            </a:r>
            <a:r>
              <a:rPr lang="da-DK" sz="2000" dirty="0" err="1" smtClean="0"/>
              <a:t>lambda'er</a:t>
            </a:r>
            <a:endParaRPr lang="da-DK" sz="20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656" y="1701106"/>
            <a:ext cx="6935784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62965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059129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940152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0759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04286" y="2453838"/>
            <a:ext cx="4614528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016059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71960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427984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4286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18893" y="4419687"/>
            <a:ext cx="690442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091455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82996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3489" y="5172419"/>
            <a:ext cx="464756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016059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94197" y="5518782"/>
            <a:ext cx="417227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79392" y="6188920"/>
            <a:ext cx="229676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 og Collectors introduceres i afsnit 6.17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619926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07504" y="5222501"/>
            <a:ext cx="3384376" cy="14896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/>
              <a:t>collect er en metode i Stream 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/>
              <a:t>toList er en </a:t>
            </a:r>
            <a:r>
              <a:rPr lang="da-DK" altLang="da-DK" sz="1400" dirty="0" smtClean="0"/>
              <a:t>klassemetode </a:t>
            </a:r>
            <a:r>
              <a:rPr lang="da-DK" altLang="da-DK" sz="1400" dirty="0"/>
              <a:t>i Collectors </a:t>
            </a:r>
            <a:r>
              <a:rPr lang="da-DK" altLang="da-DK" sz="1400" dirty="0" smtClean="0"/>
              <a:t>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 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  <a:endParaRPr lang="da-DK" altLang="da-DK" sz="14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03089" y="2705472"/>
            <a:ext cx="1878945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orElse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metode i Optional klassen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4325" y="1196752"/>
            <a:ext cx="6736107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7862" y="3933056"/>
            <a:ext cx="7332570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713241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921776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9885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63411" y="1954468"/>
            <a:ext cx="46731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6785209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40321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478867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97045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55864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597317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42613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86139" y="4674577"/>
            <a:ext cx="469816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756896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90759" y="5015345"/>
            <a:ext cx="5122074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525513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979712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086140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5763355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9688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5921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54464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01443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142985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0" y="1073383"/>
            <a:ext cx="7317695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5982785" y="46107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44444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807901"/>
            <a:ext cx="474075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804248" y="936297"/>
            <a:ext cx="403" cy="8331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13644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19872" y="2709016"/>
            <a:ext cx="0" cy="3352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61767" y="3044237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76386" y="3005507"/>
            <a:ext cx="4979749" cy="64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85370" y="4701902"/>
            <a:ext cx="7394607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16457" y="5230201"/>
            <a:ext cx="2502415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98202" y="5005095"/>
            <a:ext cx="20713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105333" y="4851571"/>
            <a:ext cx="155379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308303" y="5554917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190358" y="5238150"/>
            <a:ext cx="1859779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11560" y="3738313"/>
            <a:ext cx="8396865" cy="9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metode, der kan lave en sådan klasse</a:t>
            </a:r>
            <a:endParaRPr lang="da-DK" altLang="da-DK" sz="2000" spc="-40" dirty="0">
              <a:solidFill>
                <a:srgbClr val="008000"/>
              </a:solidFill>
            </a:endParaRP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Tager en lambda </a:t>
            </a:r>
            <a:r>
              <a:rPr lang="da-DK" altLang="da-DK" sz="1800" kern="0" dirty="0" smtClean="0">
                <a:ea typeface="ＭＳ Ｐゴシック" pitchFamily="34" charset="-128"/>
              </a:rPr>
              <a:t>som parameter og returnerer en </a:t>
            </a:r>
            <a:r>
              <a:rPr lang="da-DK" altLang="da-DK" sz="1800" kern="0" dirty="0">
                <a:ea typeface="ＭＳ Ｐゴシック" pitchFamily="34" charset="-128"/>
              </a:rPr>
              <a:t>Comparator </a:t>
            </a:r>
            <a:r>
              <a:rPr lang="da-DK" altLang="da-DK" sz="1800" kern="0" dirty="0" smtClean="0">
                <a:ea typeface="ＭＳ Ｐゴシック" pitchFamily="34" charset="-128"/>
              </a:rPr>
              <a:t>klasse, dvs. en klasse der implementerer Comparator interfacet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804549" y="6003866"/>
            <a:ext cx="5100935" cy="7509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Parameteren "udpeger" den feltvariabel, hvis værdier skal sammenlignes (ved hjælp af den naturlige ordning)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Hvis man vil finde den yngste hund, ændres max til min</a:t>
            </a: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24030" y="5824286"/>
            <a:ext cx="37153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køreprøven skal de to sidste opgaver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funktionelle algoritmeskabeloner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304627" y="5825583"/>
            <a:ext cx="3893656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4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4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.*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 Collectors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import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java.util.stream.Collectors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4" y="1390063"/>
            <a:ext cx="6064117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3855366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26793" y="3530459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471447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4407" y="5131468"/>
            <a:ext cx="5783844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46774" y="4566664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46304" y="5254578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7" y="1734966"/>
            <a:ext cx="5565407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7116064" y="3797618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(phones);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16720" y="3113272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6503778" y="3941425"/>
            <a:ext cx="12438" cy="6865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4544476" y="4628002"/>
            <a:ext cx="4320479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Anvendes på det Comparator objekt,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også et Comparator objekt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Nu starter vi med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betydende kriterie og slutter med </a:t>
            </a:r>
            <a:r>
              <a:rPr lang="da-DK" altLang="da-DK" sz="1400" b="1">
                <a:solidFill>
                  <a:srgbClr val="FF0000"/>
                </a:solidFill>
              </a:rPr>
              <a:t>det </a:t>
            </a:r>
            <a:r>
              <a:rPr lang="da-DK" altLang="da-DK" sz="1400" b="1" smtClean="0">
                <a:solidFill>
                  <a:srgbClr val="008000"/>
                </a:solidFill>
              </a:rPr>
              <a:t>mindst</a:t>
            </a:r>
            <a:r>
              <a:rPr lang="da-DK" altLang="da-DK" sz="1400" b="1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 (hvilket </a:t>
            </a:r>
            <a:r>
              <a:rPr lang="da-DK" altLang="da-DK" sz="1400" b="1" dirty="0">
                <a:solidFill>
                  <a:srgbClr val="FF0000"/>
                </a:solidFill>
              </a:rPr>
              <a:t>gør koden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lettere </a:t>
            </a:r>
            <a:r>
              <a:rPr lang="da-DK" altLang="da-DK" sz="1400" b="1" dirty="0">
                <a:solidFill>
                  <a:srgbClr val="FF0000"/>
                </a:solidFill>
              </a:rPr>
              <a:t>at forstå)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5027" y="3731210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06270" y="3460932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804248" y="3019075"/>
            <a:ext cx="0" cy="4623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135027" y="2538945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152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en enkelt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klasser, hvor den ene sorterede efter navn og den 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én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klasse</a:t>
            </a:r>
            <a:r>
              <a:rPr lang="da-DK" sz="1800" kern="0" dirty="0"/>
              <a:t>, der </a:t>
            </a:r>
            <a:r>
              <a:rPr lang="da-DK" sz="1800" kern="0" dirty="0" smtClean="0"/>
              <a:t>primært </a:t>
            </a:r>
            <a:r>
              <a:rPr lang="da-DK" sz="1800" kern="0" dirty="0"/>
              <a:t>sorterer efter </a:t>
            </a:r>
            <a:r>
              <a:rPr lang="da-DK" sz="1800" kern="0" dirty="0" smtClean="0"/>
              <a:t>alder </a:t>
            </a:r>
            <a:r>
              <a:rPr lang="da-DK" sz="1800" kern="0" dirty="0"/>
              <a:t>og </a:t>
            </a:r>
            <a:r>
              <a:rPr lang="da-DK" sz="1800" kern="0" dirty="0" smtClean="0"/>
              <a:t>sekundært </a:t>
            </a:r>
            <a:r>
              <a:rPr lang="da-DK" sz="1800" kern="0" dirty="0"/>
              <a:t>efter </a:t>
            </a:r>
            <a:r>
              <a:rPr lang="da-DK" sz="1800" kern="0" dirty="0" smtClean="0"/>
              <a:t>navn</a:t>
            </a:r>
            <a:endParaRPr lang="da-DK" sz="1800" kern="0" dirty="0" smtClean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31640" y="4979623"/>
            <a:ext cx="22525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Bemærk, at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klassemetode, mens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almindelig 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99992" y="3660889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0327" y="48071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5858108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33621" y="4816397"/>
            <a:ext cx="2902017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nonym funktion (uden navn)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bruges som parameter til en anden funktion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22324" y="3072814"/>
            <a:ext cx="195637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behøver ikke at angive typerne</a:t>
            </a:r>
          </a:p>
          <a:p>
            <a:pPr marL="180975" indent="-180975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Dem deducerer oversætteren selv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445224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5857552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226642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Funktion (metode) der lægger 1 til parameteren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20298" y="4163084"/>
            <a:ext cx="21102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Tæt på den notation vi kender fra matematik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32186" y="4224639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23527" y="1830332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763688" y="2137728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mængde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Peter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repræsenteres som tekststrenge (</a:t>
            </a:r>
            <a:r>
              <a:rPr lang="da-DK" altLang="da-DK" sz="1800" dirty="0" err="1" smtClean="0">
                <a:ea typeface="ＭＳ Ｐゴシック" pitchFamily="34" charset="-128"/>
              </a:rPr>
              <a:t>String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r>
              <a:rPr lang="da-DK" altLang="da-DK" sz="1800" dirty="0" smtClean="0">
                <a:ea typeface="ＭＳ Ｐゴシック" pitchFamily="34" charset="-128"/>
              </a:rPr>
              <a:t>,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ea typeface="ＭＳ Ｐゴシック" pitchFamily="34" charset="-128"/>
              </a:rPr>
              <a:t>get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ea typeface="ＭＳ Ｐゴシック" pitchFamily="34" charset="-128"/>
              </a:rPr>
              <a:t> remove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oprettes. 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940152" y="5950512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986357" y="4504733"/>
            <a:ext cx="2793575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versionsnummer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 funktionelle algoritmeskabeloner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køæreprøven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4 studieteknikopgaver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skal vi om lidt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299082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Phone, </a:t>
            </a:r>
            <a:r>
              <a:rPr lang="da-DK" altLang="da-DK" sz="1700" dirty="0" err="1"/>
              <a:t>Pirate</a:t>
            </a:r>
            <a:r>
              <a:rPr lang="da-DK" altLang="da-DK" sz="1700" dirty="0"/>
              <a:t>, Car og Turtle, er 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den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 (studerende på Hold 1 slipper dog med 1 præsentation)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Sidste år var der </a:t>
            </a:r>
            <a:r>
              <a:rPr lang="da-DK" sz="1800" spc="-20" dirty="0" smtClean="0">
                <a:ea typeface="ＭＳ Ｐゴシック" pitchFamily="34" charset="-128"/>
              </a:rPr>
              <a:t>75</a:t>
            </a:r>
            <a:r>
              <a:rPr lang="da-DK" sz="1800" spc="-20" dirty="0">
                <a:ea typeface="ＭＳ Ｐゴシック" pitchFamily="34" charset="-128"/>
              </a:rPr>
              <a:t> % som afleverede fuld besvarelse og </a:t>
            </a:r>
            <a:r>
              <a:rPr lang="da-DK" sz="1800" spc="-20" dirty="0" smtClean="0">
                <a:ea typeface="ＭＳ Ｐゴシック" pitchFamily="34" charset="-128"/>
              </a:rPr>
              <a:t>90</a:t>
            </a:r>
            <a:r>
              <a:rPr lang="da-DK" sz="1800" spc="-20" dirty="0">
                <a:ea typeface="ＭＳ Ｐゴシック" pitchFamily="34" charset="-128"/>
              </a:rPr>
              <a:t> % </a:t>
            </a:r>
            <a:r>
              <a:rPr lang="da-DK" sz="1800" spc="-20" dirty="0" smtClean="0">
                <a:ea typeface="ＭＳ Ｐゴシック" pitchFamily="34" charset="-128"/>
              </a:rPr>
              <a:t>fik</a:t>
            </a:r>
            <a:br>
              <a:rPr lang="da-DK" sz="1800" spc="-20" dirty="0" smtClean="0">
                <a:ea typeface="ＭＳ Ｐゴシック" pitchFamily="34" charset="-128"/>
              </a:rPr>
            </a:br>
            <a:r>
              <a:rPr lang="da-DK" sz="1800" spc="-20" dirty="0" smtClean="0">
                <a:ea typeface="ＭＳ Ｐゴシック" pitchFamily="34" charset="-128"/>
              </a:rPr>
              <a:t>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11 minutter og 13 sekunder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D</a:t>
            </a:r>
            <a:r>
              <a:rPr lang="da-DK" sz="1800" spc="-20" dirty="0" smtClean="0">
                <a:ea typeface="ＭＳ Ｐゴシック" pitchFamily="34" charset="-128"/>
              </a:rPr>
              <a:t>e tre hidtil hurtigste tider indehaves af Hans Christian, Magnus og Mikkel, som nu alle </a:t>
            </a:r>
            <a:r>
              <a:rPr lang="da-DK" sz="1800" spc="-20" smtClean="0">
                <a:ea typeface="ＭＳ Ｐゴシック" pitchFamily="34" charset="-128"/>
              </a:rPr>
              <a:t>er instruktorer på kurset</a:t>
            </a:r>
            <a:endParaRPr lang="da-DK" sz="1800" spc="-20" dirty="0">
              <a:ea typeface="ＭＳ Ｐゴシック" pitchFamily="34" charset="-128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endParaRPr lang="da-DK" altLang="da-DK" sz="1800" spc="-2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i et metodekald (som argument for en parameter)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4178744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8000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6804248" y="5307287"/>
            <a:ext cx="0" cy="3662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72200" y="5667489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(som regel)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Tegn (char værdier) fra en tekststreng (String)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uendelige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8782</TotalTime>
  <Words>5747</Words>
  <Application>Microsoft Office PowerPoint</Application>
  <PresentationFormat>On-screen Show (4:3)</PresentationFormat>
  <Paragraphs>824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ＭＳ Ｐゴシック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769</cp:revision>
  <cp:lastPrinted>2019-03-15T06:41:46Z</cp:lastPrinted>
  <dcterms:created xsi:type="dcterms:W3CDTF">2009-09-02T10:07:09Z</dcterms:created>
  <dcterms:modified xsi:type="dcterms:W3CDTF">2022-03-11T11:14:00Z</dcterms:modified>
</cp:coreProperties>
</file>