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87" d="100"/>
          <a:sy n="87" d="100"/>
        </p:scale>
        <p:origin x="7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3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10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 smtClean="0">
                <a:ea typeface="ＭＳ Ｐゴシック" pitchFamily="34" charset="-128"/>
              </a:rPr>
              <a:t> opførslen ikke er, som man ønskede og forventede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3568" y="5158690"/>
            <a:ext cx="4503574" cy="1510670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dirty="0" smtClean="0"/>
              <a:t>Frem til </a:t>
            </a:r>
            <a:r>
              <a:rPr lang="da-DK" dirty="0"/>
              <a:t>mandag den 14. </a:t>
            </a:r>
            <a:r>
              <a:rPr lang="da-DK" dirty="0" smtClean="0"/>
              <a:t>december vil </a:t>
            </a:r>
            <a:r>
              <a:rPr lang="da-DK" dirty="0"/>
              <a:t>studiecaféen være </a:t>
            </a:r>
            <a:r>
              <a:rPr lang="da-DK" spc="-40" dirty="0"/>
              <a:t>bemandet med </a:t>
            </a:r>
            <a:r>
              <a:rPr lang="da-DK" spc="-40" dirty="0" smtClean="0"/>
              <a:t>en instruktor </a:t>
            </a:r>
            <a:r>
              <a:rPr lang="da-DK" spc="-40" dirty="0"/>
              <a:t>fra </a:t>
            </a:r>
            <a:r>
              <a:rPr lang="da-DK" spc="-40" dirty="0" smtClean="0"/>
              <a:t>kurset </a:t>
            </a:r>
            <a:r>
              <a:rPr lang="da-DK" spc="-40" dirty="0"/>
              <a:t>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11-13</a:t>
            </a:r>
          </a:p>
          <a:p>
            <a:pPr>
              <a:spcBef>
                <a:spcPts val="200"/>
              </a:spcBef>
            </a:pPr>
            <a:r>
              <a:rPr lang="da-DK" dirty="0"/>
              <a:t>Tirsdag kl. 8-10</a:t>
            </a:r>
          </a:p>
          <a:p>
            <a:pPr>
              <a:spcBef>
                <a:spcPts val="200"/>
              </a:spcBef>
            </a:pPr>
            <a:r>
              <a:rPr lang="da-DK" dirty="0"/>
              <a:t>Onsdag kl. 11-13</a:t>
            </a:r>
          </a:p>
          <a:p>
            <a:pPr>
              <a:spcBef>
                <a:spcPts val="200"/>
              </a:spcBef>
            </a:pPr>
            <a:r>
              <a:rPr lang="da-DK" dirty="0"/>
              <a:t>Torsdag kl. 10-12</a:t>
            </a:r>
          </a:p>
          <a:p>
            <a:pPr>
              <a:spcBef>
                <a:spcPts val="200"/>
              </a:spcBef>
            </a:pPr>
            <a:r>
              <a:rPr lang="da-DK" dirty="0"/>
              <a:t>Fredag kl. 10-12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3568" y="4100233"/>
            <a:ext cx="446449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Har man ved et uheld fået ødelagt noget, som tidligere fungerede</a:t>
            </a:r>
            <a:r>
              <a:rPr lang="da-DK" altLang="da-DK" sz="1800" kern="0" dirty="0">
                <a:ea typeface="ＭＳ Ｐゴシック" pitchFamily="34" charset="-128"/>
              </a:rPr>
              <a:t>? (regression ≈ tilbageslag / forværring)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 manuelt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Regression tests bliver derfor ofte udeladt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 smtClean="0">
                <a:ea typeface="ＭＳ Ｐゴシック" pitchFamily="34" charset="-128"/>
              </a:rPr>
              <a:t> tests, der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Hvilke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Hvad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skal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resultatet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være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Derefter er det op til test systemet (i vores tilfælde BlueJ) at gennemføre testene og tjekke 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Automatiske tests i BlueJ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Skal indeholde vores tests </a:t>
            </a:r>
            <a:r>
              <a:rPr lang="da-DK" altLang="da-DK" dirty="0"/>
              <a:t>for </a:t>
            </a:r>
            <a:r>
              <a:rPr lang="da-DK" altLang="da-DK" dirty="0" smtClean="0"/>
              <a:t>Date </a:t>
            </a:r>
            <a:r>
              <a:rPr lang="da-DK" altLang="da-DK" dirty="0"/>
              <a:t>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</a:t>
            </a:r>
            <a:r>
              <a:rPr lang="da-DK" altLang="da-DK" dirty="0" smtClean="0"/>
              <a:t>Date klassen </a:t>
            </a:r>
            <a:r>
              <a:rPr lang="da-DK" altLang="da-DK" dirty="0"/>
              <a:t>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</a:t>
            </a:r>
            <a:r>
              <a:rPr lang="da-DK" altLang="da-DK" sz="1100" dirty="0" smtClean="0"/>
              <a:t>ved at trykke på den lille trekantede knap</a:t>
            </a:r>
            <a:endParaRPr lang="da-DK" altLang="da-DK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Knapper til optagelse og afspilning af tests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Test systemet husker de metodekald, som vi laver</a:t>
            </a:r>
            <a:endParaRPr lang="da-DK" alt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Optagelse af test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1. Lav et Date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2. Kald addDays </a:t>
            </a:r>
            <a:r>
              <a:rPr lang="da-DK" altLang="da-DK" sz="1400" b="1" dirty="0">
                <a:solidFill>
                  <a:srgbClr val="FF0000"/>
                </a:solidFill>
              </a:rPr>
              <a:t>metoden  på date1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3. Kald toString metoden på date1 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4. Når vi ikke ønsker at udføre mere, afsluttes optagelsen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 del, hvor vi kan definere en assertion, dvs. en betingelse, som vi vil have systemet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at tjekke for os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af feltvariablerne opdateres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916832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Den optagne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 smtClean="0">
                <a:ea typeface="ＭＳ Ｐゴシック" pitchFamily="34" charset="-128"/>
              </a:rPr>
              <a:t>testAddDays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556928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(24-4-2017)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addDays metoden med parameteren 10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7053" y="5390571"/>
            <a:ext cx="5751131" cy="137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metoden gør følgende:</a:t>
            </a:r>
          </a:p>
          <a:p>
            <a: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Udfører det metodekald, der står i anden parameteren</a:t>
            </a:r>
            <a:endParaRPr lang="da-DK" altLang="da-DK" sz="1400" b="1" dirty="0">
              <a:solidFill>
                <a:srgbClr val="FF0000"/>
              </a:solidFill>
            </a:endParaRP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Bruger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equals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metoden til at tjekke, at 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beregnede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værdi (returværdien af kaldet) er 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forventede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værdi</a:t>
            </a:r>
          </a:p>
          <a:p>
            <a: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 ikke er tilfældet rejses 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8000"/>
                </a:solidFill>
              </a:rPr>
              <a:t>assertion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error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testmetoden stopper med angivelse af, at testen fejlede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862792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315576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1616637" y="4478438"/>
            <a:ext cx="1829409" cy="895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439761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392706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392706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310275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964357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det er en testmetode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639458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725355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392851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Metode med 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Testmetoder har altid returtypen void og ingen parametre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577614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165279" y="5070777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toString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347881"/>
            <a:ext cx="3657773" cy="2689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Kørsel af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"14-5-2017"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"14-4-2017"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Testen tog 5 ms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Beskrivelse af hvad der gik galt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antal gange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skrive testmetoderne selv – i stedet for at optage dem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Viser hvilken assertion, der fejlede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 eller fordi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(den beregnede værdi) som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Nedenstående </a:t>
            </a:r>
            <a:r>
              <a:rPr lang="da-DK" altLang="da-DK" sz="1800" dirty="0"/>
              <a:t>fire sætninger er </a:t>
            </a:r>
            <a:r>
              <a:rPr lang="da-DK" altLang="da-DK" sz="1800" dirty="0" smtClean="0"/>
              <a:t>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expected:&lt;4&gt;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:&lt;2&gt;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</a:t>
            </a:r>
            <a:r>
              <a:rPr lang="en-US" altLang="da-DK" dirty="0" smtClean="0"/>
              <a:t>:&lt;2&gt;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:&lt;4&gt;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</a:t>
            </a:r>
            <a:r>
              <a:rPr lang="en-US" altLang="da-DK" dirty="0"/>
              <a:t>exception </a:t>
            </a:r>
            <a:r>
              <a:rPr lang="en-US" altLang="da-DK" dirty="0" smtClean="0"/>
              <a:t>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exception message</a:t>
            </a:r>
            <a:endParaRPr lang="en-US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en Objekt </a:t>
            </a:r>
            <a:r>
              <a:rPr lang="da-DK" altLang="da-DK" sz="1800" dirty="0" smtClean="0"/>
              <a:t>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 primitive typer bruges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==</a:t>
            </a:r>
            <a:r>
              <a:rPr lang="da-DK" altLang="da-DK" sz="1800" dirty="0" smtClean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Undlad </a:t>
            </a:r>
            <a:r>
              <a:rPr lang="da-DK" altLang="da-DK" sz="1800" dirty="0"/>
              <a:t>at bruge assert sætninger (med det reserverede ord assert</a:t>
            </a:r>
            <a:r>
              <a:rPr lang="da-DK" altLang="da-DK" sz="1800" dirty="0" smtClean="0"/>
              <a:t>) i forbindelse med tests, idet </a:t>
            </a:r>
            <a:r>
              <a:rPr lang="da-DK" altLang="da-DK" sz="1800" dirty="0"/>
              <a:t>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Bemærk 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</a:t>
            </a:r>
            <a:r>
              <a:rPr lang="da-DK" altLang="da-DK" sz="1800" dirty="0" smtClean="0"/>
              <a:t>testmetode</a:t>
            </a:r>
            <a:r>
              <a:rPr lang="da-DK" altLang="da-DK" sz="1800" dirty="0"/>
              <a:t>, skal man derfor huske at oversætte / genoversætte  den pågældende test </a:t>
            </a:r>
            <a:r>
              <a:rPr lang="da-DK" altLang="da-DK" sz="1800" dirty="0" smtClean="0"/>
              <a:t>klasse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 smtClean="0">
                <a:ea typeface="ＭＳ Ｐゴシック" pitchFamily="34" charset="-128"/>
              </a:rPr>
              <a:t>org.junit</a:t>
            </a:r>
            <a:r>
              <a:rPr lang="da-DK" altLang="da-DK" sz="3200" kern="0" dirty="0" smtClean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Pakken er </a:t>
            </a:r>
            <a:r>
              <a:rPr lang="da-DK" altLang="da-DK" sz="1800" dirty="0"/>
              <a:t>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</a:t>
            </a:r>
            <a:r>
              <a:rPr lang="da-DK" altLang="da-DK" sz="1800" dirty="0" smtClean="0"/>
              <a:t>den </a:t>
            </a:r>
            <a:r>
              <a:rPr lang="da-DK" altLang="da-DK" sz="1800" dirty="0"/>
              <a:t>og på den </a:t>
            </a:r>
            <a:r>
              <a:rPr lang="da-DK" altLang="da-DK" sz="1800" dirty="0" smtClean="0"/>
              <a:t>måde få adgang til at læse dens 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importerer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navn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Det bevirker, at man kan kalde klassemetoderne og bruge klassevariablerne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uden</a:t>
            </a:r>
            <a:r>
              <a:rPr lang="da-DK" altLang="da-DK" sz="1800" dirty="0" smtClean="0"/>
              <a:t> at sk</a:t>
            </a:r>
            <a:r>
              <a:rPr lang="da-DK" altLang="da-DK" sz="1800" dirty="0"/>
              <a:t>rive </a:t>
            </a:r>
            <a:r>
              <a:rPr lang="da-DK" altLang="da-DK" sz="1800" b="1" dirty="0">
                <a:solidFill>
                  <a:srgbClr val="008000"/>
                </a:solidFill>
              </a:rPr>
              <a:t>Assert.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Vi kan skrive</a:t>
            </a:r>
            <a:endParaRPr lang="da-DK" altLang="da-DK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4320479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org.junit.Assert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4956357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Assert.assertEquals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Assert.assertTrue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(1 &lt;= sides &amp;&amp; sides &lt;= 6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 smtClean="0"/>
              <a:t>i stedet for</a:t>
            </a:r>
            <a:endParaRPr lang="da-DK" altLang="da-DK" sz="1800" dirty="0"/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408295" y="440507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Ovenstående import sætning indsættes automatisk i BlueJ’s testklasser (sammen med import sætninger for tre </a:t>
            </a:r>
            <a:r>
              <a:rPr lang="da-DK" altLang="da-DK" sz="1800" smtClean="0"/>
              <a:t>andre klasser, </a:t>
            </a:r>
            <a:r>
              <a:rPr lang="da-DK" altLang="da-DK" sz="1800" dirty="0" smtClean="0"/>
              <a:t>som bruges i forbindelse med BlueJ’s testmetoder)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Dokumentation af testklasser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</a:t>
            </a:r>
            <a:r>
              <a:rPr lang="da-DK" sz="1800" dirty="0" smtClean="0"/>
              <a:t>// kommentarer </a:t>
            </a:r>
            <a:r>
              <a:rPr lang="da-DK" sz="1800" dirty="0" smtClean="0"/>
              <a:t>i </a:t>
            </a:r>
            <a:r>
              <a:rPr lang="da-DK" sz="1800" smtClean="0"/>
              <a:t>kompleks </a:t>
            </a:r>
            <a:r>
              <a:rPr lang="da-DK" sz="1800" smtClean="0"/>
              <a:t>testkode</a:t>
            </a:r>
            <a:endParaRPr lang="da-DK" sz="1800" dirty="0" smtClean="0"/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</a:t>
            </a:r>
            <a:r>
              <a:rPr lang="da-DK" altLang="da-DK" sz="1800" kern="0" dirty="0" smtClean="0">
                <a:ea typeface="ＭＳ Ｐゴシック" pitchFamily="34" charset="-128"/>
              </a:rPr>
              <a:t>klassens </a:t>
            </a:r>
            <a:r>
              <a:rPr lang="da-DK" altLang="da-DK" sz="1800" kern="0" dirty="0">
                <a:ea typeface="ＭＳ Ｐゴシック" pitchFamily="34" charset="-128"/>
              </a:rPr>
              <a:t>metoder laves </a:t>
            </a:r>
            <a:r>
              <a:rPr lang="da-DK" altLang="da-DK" sz="1800" kern="0" dirty="0" smtClean="0">
                <a:ea typeface="ＭＳ Ｐゴシック" pitchFamily="34" charset="-128"/>
              </a:rPr>
              <a:t>en testmetode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man kan </a:t>
            </a:r>
            <a:r>
              <a:rPr lang="da-DK" altLang="da-DK" sz="1800" kern="0" dirty="0" smtClean="0">
                <a:ea typeface="ＭＳ Ｐゴシック" pitchFamily="34" charset="-128"/>
              </a:rPr>
              <a:t>kode dem </a:t>
            </a:r>
            <a:r>
              <a:rPr lang="da-DK" altLang="da-DK" sz="1800" kern="0" dirty="0">
                <a:ea typeface="ＭＳ Ｐゴシック" pitchFamily="34" charset="-128"/>
              </a:rPr>
              <a:t>direkte i </a:t>
            </a:r>
            <a:r>
              <a:rPr lang="da-DK" altLang="da-DK" sz="1800" kern="0" dirty="0" smtClean="0">
                <a:ea typeface="ＭＳ Ｐゴシック" pitchFamily="34" charset="-128"/>
              </a:rPr>
              <a:t>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mange testmetoder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(en gang for alle) lave en såkaldt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 smtClean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</a:t>
            </a:r>
            <a:r>
              <a:rPr lang="da-DK" altLang="da-DK" sz="1800" kern="0" dirty="0" smtClean="0">
                <a:ea typeface="ＭＳ Ｐゴシック" pitchFamily="34" charset="-128"/>
              </a:rPr>
              <a:t>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 smtClean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Kører man alle testmetoderne – ved ét enkelt tryk på </a:t>
            </a:r>
            <a:r>
              <a:rPr lang="da-DK" altLang="da-DK" sz="1800" kern="0" dirty="0">
                <a:ea typeface="ＭＳ Ｐゴシック" pitchFamily="34" charset="-128"/>
              </a:rPr>
              <a:t>Run Tests / </a:t>
            </a:r>
            <a:r>
              <a:rPr lang="da-DK" altLang="da-DK" sz="1800" kern="0" dirty="0" smtClean="0">
                <a:ea typeface="ＭＳ Ｐゴシック" pitchFamily="34" charset="-128"/>
              </a:rPr>
              <a:t>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der er fejl, skal man nøje overveje, om det er den testede metode eller testmetoden, der er forkert og skal rettes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sidste vil f.eks. være tilfældet, hvis man har ændret addDays til at kunne håndtere negative værdier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Opremsningstyper (</a:t>
            </a:r>
            <a:r>
              <a:rPr lang="en-GB" altLang="da-DK" sz="3200" dirty="0" smtClean="0">
                <a:ea typeface="ＭＳ Ｐゴシック" pitchFamily="34" charset="-128"/>
              </a:rPr>
              <a:t>enumerated types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</a:t>
            </a:r>
            <a:r>
              <a:rPr lang="da-DK" altLang="da-DK" sz="1800" spc="-30" dirty="0" smtClean="0">
                <a:solidFill>
                  <a:srgbClr val="000066"/>
                </a:solidFill>
                <a:ea typeface="ＭＳ Ｐゴシック" pitchFamily="34" charset="-128"/>
              </a:rPr>
              <a:t>tekststrenge, men objekter af typen </a:t>
            </a:r>
            <a:r>
              <a:rPr lang="da-DK" altLang="da-DK" sz="1800" b="1" spc="-30" dirty="0" smtClean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  <a:endParaRPr lang="da-DK" altLang="da-DK" sz="1800" b="1" spc="-3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Værdierne angives ved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f.eks. at skrive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value for each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weekday,</a:t>
            </a:r>
          </a:p>
          <a:p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SATURDAY, SUNDAY, UNKNOWN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09159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[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Det kan de selvfølgelig også, når vi 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dem 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8 værdier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smtClean="0">
                <a:ea typeface="ＭＳ Ｐゴシック" pitchFamily="34" charset="-128"/>
              </a:rPr>
              <a:t>Kan regression </a:t>
            </a:r>
            <a:r>
              <a:rPr lang="da-DK" altLang="da-DK" sz="3200" dirty="0" smtClean="0">
                <a:ea typeface="ＭＳ Ｐゴシック" pitchFamily="34" charset="-128"/>
              </a:rPr>
              <a:t>tests betale sig?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tager en del tid at lave de mange testmetoder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betaler sig i det lange løb – også for metoder, der tilsyneladende er </a:t>
            </a:r>
            <a:r>
              <a:rPr lang="da-DK" altLang="da-DK" sz="1800" kern="0" dirty="0">
                <a:ea typeface="ＭＳ Ｐゴシック" pitchFamily="34" charset="-128"/>
              </a:rPr>
              <a:t>forholdsvis simple 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3812684" y="5663569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Debugging (aflusning, fjernelse af fejl)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Manual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tre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metoderne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kalder hinanden</a:t>
            </a:r>
          </a:p>
          <a:p>
            <a:pPr marL="0" indent="-400050"/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</a:t>
            </a: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mellem </a:t>
            </a: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teknikkerne</a:t>
            </a:r>
            <a:endParaRPr lang="da-DK" altLang="da-DK" sz="20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Ved en </a:t>
            </a: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 smtClean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 smtClean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 smtClean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nye variabler,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må man manuelt ind og tilføje nye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besværligt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at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indsætte (og fjerne) 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 smtClean="0">
                <a:ea typeface="ＭＳ Ｐゴシック" charset="-128"/>
              </a:rPr>
              <a:t>kroppen af den </a:t>
            </a:r>
            <a:r>
              <a:rPr lang="da-DK" altLang="da-DK" sz="1800" kern="0" dirty="0" smtClean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3340418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148" y="5122153"/>
            <a:ext cx="3184493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Eksempel på debugging via print sætninger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sort(list);    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  <a:endParaRPr lang="da-DK" sz="16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5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/>
            </a:r>
            <a:b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 smtClean="0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</a:t>
            </a:r>
            <a:r>
              <a:rPr lang="da-DK" altLang="da-DK" sz="2000" kern="0" dirty="0" smtClean="0">
                <a:ea typeface="ＭＳ Ｐゴシック" pitchFamily="34" charset="-128"/>
              </a:rPr>
              <a:t>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</a:t>
            </a:r>
            <a:r>
              <a:rPr lang="da-DK" altLang="da-DK" sz="3200" dirty="0" err="1" smtClean="0">
                <a:ea typeface="ＭＳ Ｐゴシック" pitchFamily="34" charset="-128"/>
              </a:rPr>
              <a:t>nsert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 smtClean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elem</a:t>
            </a:r>
            <a:r>
              <a:rPr lang="da-DK" altLang="da-DK" sz="2000" kern="0" dirty="0" smtClean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8]</a:t>
            </a:r>
            <a:endParaRPr lang="da-DK" altLang="da-DK" sz="1800" b="1" kern="0" spc="-6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 indsættes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Testklasse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Udskriv input og resultat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5" y="1720488"/>
            <a:ext cx="1800200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spc="-60" dirty="0" smtClean="0"/>
              <a:t>48572 </a:t>
            </a:r>
            <a:r>
              <a:rPr lang="da-DK" altLang="da-DK" sz="1400" spc="-60" dirty="0" smtClean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802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Raflebæger 3, opgave 5   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metoden fejler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Det </a:t>
            </a: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er de rigtige elementer vi har i </a:t>
            </a: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listen</a:t>
            </a:r>
            <a:endParaRPr lang="da-DK" altLang="da-DK" sz="1800" kern="0" spc="-50" dirty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Men rækkefølgen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For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at lokalisere fejlen vil vi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indsætte</a:t>
            </a:r>
            <a:b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udskrifter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metoderne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Sortering ved hjælp af den metode, som vi netop har lavet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ny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samme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71525" y="582529"/>
            <a:ext cx="491067" cy="1953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3937" y="1326956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origList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=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list?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Man skal læse nede fra og opad for at få kaldssekvensen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"</a:t>
            </a:r>
            <a:r>
              <a:rPr lang="de-DE" altLang="da-DK" sz="1400" b="1" dirty="0" smtClean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Mere komplekse </a:t>
            </a:r>
            <a:r>
              <a:rPr lang="da-DK" altLang="da-DK" sz="3200" dirty="0" err="1" smtClean="0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 smtClean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Weekday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MONDAY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WEDNESDAY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THURSDAY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FRIDAY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SUNDAY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Weekday(String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1" y="1901249"/>
            <a:ext cx="5682931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611201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979245" y="1876326"/>
            <a:ext cx="2037856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i Weekday skabes ved at kalde konstruktøren otte gange (med de ønskede tekststrenge som parametre)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27717" y="3400105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Altid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(som udelades)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Man 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tilføje nye </a:t>
            </a:r>
            <a:r>
              <a:rPr lang="da-DK" altLang="da-DK" sz="1400" b="1" dirty="0">
                <a:solidFill>
                  <a:srgbClr val="0000FF"/>
                </a:solidFill>
              </a:rPr>
              <a:t>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22727" y="3531692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99703" y="2953640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</a:t>
            </a:r>
            <a:r>
              <a:rPr lang="da-DK" altLang="da-DK" sz="3200" dirty="0" smtClean="0">
                <a:ea typeface="ＭＳ Ｐゴシック" pitchFamily="34" charset="-128"/>
              </a:rPr>
              <a:t>har tre cases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 af de tre cases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</a:t>
            </a:r>
            <a:r>
              <a:rPr lang="da-DK" altLang="da-DK" sz="1800" kern="0" dirty="0" smtClean="0">
                <a:ea typeface="ＭＳ Ｐゴシック" pitchFamily="34" charset="-128"/>
              </a:rPr>
              <a:t>som </a:t>
            </a:r>
            <a:r>
              <a:rPr lang="da-DK" altLang="da-DK" sz="1800" kern="0" dirty="0">
                <a:ea typeface="ＭＳ Ｐゴシック" pitchFamily="34" charset="-128"/>
              </a:rPr>
              <a:t>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Nu ved vi, hvor vi skal lede efter fejlen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</a:t>
            </a:r>
            <a:r>
              <a:rPr lang="da-DK" altLang="da-DK" sz="1400" dirty="0" smtClean="0"/>
              <a:t>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</a:t>
            </a:r>
            <a:r>
              <a:rPr lang="da-DK" altLang="da-DK" sz="1400" spc="-60" dirty="0" smtClean="0"/>
              <a:t>?</a:t>
            </a:r>
            <a:endParaRPr lang="da-DK" altLang="da-DK" sz="1400" spc="-60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 smtClean="0">
                <a:solidFill>
                  <a:srgbClr val="008000"/>
                </a:solidFill>
              </a:rPr>
              <a:t>elem</a:t>
            </a:r>
            <a:r>
              <a:rPr lang="da-DK" altLang="da-DK" sz="1400" spc="-60" dirty="0" smtClean="0"/>
              <a:t> skal genindsættes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 smtClean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 smtClean="0"/>
              <a:t>Vi har genindsat det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 smtClean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Gentag testene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ead &lt;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elem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sort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Hvad har vi gjort?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startede </a:t>
            </a:r>
            <a:r>
              <a:rPr lang="da-DK" altLang="da-DK" sz="1800" kern="0" dirty="0">
                <a:ea typeface="ＭＳ Ｐゴシック" pitchFamily="34" charset="-128"/>
              </a:rPr>
              <a:t>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 smtClean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 smtClean="0">
                <a:ea typeface="ＭＳ Ｐゴシック" pitchFamily="34" charset="-128"/>
              </a:rPr>
              <a:t>elem</a:t>
            </a:r>
            <a:r>
              <a:rPr lang="da-DK" altLang="da-DK" sz="1800" kern="0" dirty="0" smtClean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 smtClean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os om tre linjers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Herefter </a:t>
            </a:r>
            <a:r>
              <a:rPr lang="da-DK" altLang="da-DK" sz="1800" kern="0" dirty="0">
                <a:ea typeface="ＭＳ Ｐゴシック" pitchFamily="34" charset="-128"/>
              </a:rPr>
              <a:t>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Gode råd omkring 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</a:t>
            </a:r>
            <a:r>
              <a:rPr lang="da-DK" altLang="da-DK" sz="1800" kern="0" dirty="0" smtClean="0">
                <a:ea typeface="ＭＳ Ｐゴシック" pitchFamily="34" charset="-128"/>
              </a:rPr>
              <a:t>softwareudviklingsteknikker (herunder indkapsling</a:t>
            </a:r>
            <a:r>
              <a:rPr lang="da-DK" altLang="da-DK" sz="1800" kern="0" dirty="0">
                <a:ea typeface="ＭＳ Ｐゴシック" pitchFamily="34" charset="-128"/>
              </a:rPr>
              <a:t>, sammenhæng og 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</a:t>
            </a:r>
            <a:r>
              <a:rPr lang="da-DK" altLang="da-DK" sz="1800" kern="0" dirty="0">
                <a:ea typeface="ＭＳ Ｐゴシック" pitchFamily="34" charset="-128"/>
              </a:rPr>
              <a:t>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Automatiser 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regression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tests,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når I modificerer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</a:t>
            </a:r>
            <a:r>
              <a:rPr lang="da-DK" altLang="da-DK" sz="1800" kern="0" dirty="0" smtClean="0">
                <a:ea typeface="ＭＳ Ｐゴシック" pitchFamily="34" charset="-128"/>
              </a:rPr>
              <a:t>jer i </a:t>
            </a:r>
            <a:r>
              <a:rPr lang="da-DK" altLang="da-DK" sz="1800" kern="0" dirty="0">
                <a:ea typeface="ＭＳ Ｐゴシック" pitchFamily="34" charset="-128"/>
              </a:rPr>
              <a:t>at bruge forskellige teknikker til </a:t>
            </a:r>
            <a:r>
              <a:rPr lang="da-DK" altLang="da-DK" sz="1800" kern="0" dirty="0" smtClean="0">
                <a:ea typeface="ＭＳ Ｐゴシック" pitchFamily="34" charset="-128"/>
              </a:rPr>
              <a:t>debugging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BlueJ's debugger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er et fortrinligt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</a:t>
            </a:r>
            <a:r>
              <a:rPr lang="da-DK" altLang="da-DK" sz="1800" kern="0" spc="-50" dirty="0" smtClean="0">
                <a:solidFill>
                  <a:srgbClr val="000066"/>
                </a:solidFill>
                <a:ea typeface="ＭＳ Ｐゴシック" pitchFamily="34" charset="-128"/>
              </a:rPr>
              <a:t>afleveringsopgaver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labrapport / dagbog med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ting,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</a:t>
            </a:r>
            <a:r>
              <a:rPr lang="da-DK" altLang="da-DK" sz="1800" kern="0" dirty="0" smtClean="0">
                <a:ea typeface="ＭＳ Ｐゴシック" pitchFamily="34" charset="-128"/>
              </a:rPr>
              <a:t>designvalg </a:t>
            </a:r>
            <a:r>
              <a:rPr lang="da-DK" altLang="da-DK" sz="1800" kern="0" dirty="0">
                <a:ea typeface="ＭＳ Ｐゴシック" pitchFamily="34" charset="-128"/>
              </a:rPr>
              <a:t>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</a:t>
            </a:r>
            <a:r>
              <a:rPr lang="da-DK" altLang="da-DK" sz="1800" kern="0" dirty="0" smtClean="0">
                <a:ea typeface="ＭＳ Ｐゴシック" pitchFamily="34" charset="-128"/>
              </a:rPr>
              <a:t>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</a:t>
            </a:r>
            <a:r>
              <a:rPr lang="da-DK" altLang="da-DK" sz="1800" kern="0" dirty="0" smtClean="0">
                <a:ea typeface="ＭＳ Ｐゴシック" pitchFamily="34" charset="-128"/>
              </a:rPr>
              <a:t>an gentager ofte sine fejl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Debugging af funktionel kode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2809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eek</a:t>
            </a:r>
            <a:r>
              <a:rPr lang="da-DK" altLang="da-DK" sz="1800" kern="0" dirty="0" smtClean="0">
                <a:ea typeface="ＭＳ Ｐゴシック" pitchFamily="34" charset="-128"/>
              </a:rPr>
              <a:t> metoden gør det nemt at lave print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Intermediate metode, hvor output stream er mage til input stream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Undervejs kan vi f.eks. udskrive elementerne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1071" y="2604580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52317" y="5877272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584" y="2564904"/>
            <a:ext cx="820891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58" y="3311993"/>
            <a:ext cx="2998642" cy="3534895"/>
            <a:chOff x="49358" y="3311993"/>
            <a:chExt cx="2998642" cy="35348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58" y="3311993"/>
              <a:ext cx="2998642" cy="3534895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63453" y="4186260"/>
              <a:ext cx="1474154" cy="7847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74539" y="5004262"/>
              <a:ext cx="1463068" cy="36576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57911" y="5411585"/>
              <a:ext cx="1496322" cy="7592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68997" y="6201295"/>
              <a:ext cx="1476923" cy="1496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38643" y="5364357"/>
            <a:ext cx="292479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 smtClean="0"/>
              <a:t>Rækkefølgen er deterministisk</a:t>
            </a:r>
            <a:r>
              <a:rPr lang="da-DK" altLang="da-DK" dirty="0" smtClean="0"/>
              <a:t> (ens hver gang)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Parallel processering af streams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</a:t>
            </a:r>
            <a:r>
              <a:rPr lang="da-DK" altLang="da-DK" sz="1800" kern="0" dirty="0">
                <a:ea typeface="ＭＳ Ｐゴシック" pitchFamily="34" charset="-128"/>
              </a:rPr>
              <a:t>enkelte kerner (CPU'er) kan behandle </a:t>
            </a:r>
            <a:r>
              <a:rPr lang="da-DK" altLang="da-DK" sz="1800" kern="0" dirty="0" smtClean="0">
                <a:ea typeface="ＭＳ Ｐゴシック" pitchFamily="34" charset="-128"/>
              </a:rPr>
              <a:t>forskellige </a:t>
            </a:r>
            <a:r>
              <a:rPr lang="da-DK" altLang="da-DK" sz="1800" kern="0" dirty="0">
                <a:ea typeface="ＭＳ Ｐゴシック" pitchFamily="34" charset="-128"/>
              </a:rPr>
              <a:t>stream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parallelt </a:t>
            </a:r>
            <a:r>
              <a:rPr lang="da-DK" altLang="da-DK" sz="1800" kern="0" dirty="0">
                <a:ea typeface="ＭＳ Ｐゴシック" pitchFamily="34" charset="-128"/>
              </a:rPr>
              <a:t>(samtidigt)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Potentiel </a:t>
            </a:r>
            <a:r>
              <a:rPr lang="da-DK" sz="1800" dirty="0"/>
              <a:t>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04" y="3501008"/>
            <a:ext cx="2998642" cy="3534895"/>
            <a:chOff x="107504" y="3501008"/>
            <a:chExt cx="2998642" cy="3534895"/>
          </a:xfrm>
        </p:grpSpPr>
        <p:grpSp>
          <p:nvGrpSpPr>
            <p:cNvPr id="6" name="Group 5"/>
            <p:cNvGrpSpPr/>
            <p:nvPr/>
          </p:nvGrpSpPr>
          <p:grpSpPr>
            <a:xfrm>
              <a:off x="107504" y="3501008"/>
              <a:ext cx="2998642" cy="3534895"/>
              <a:chOff x="107504" y="3501008"/>
              <a:chExt cx="2998642" cy="353489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04" y="3501008"/>
                <a:ext cx="2998642" cy="353489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232" y="4417898"/>
                <a:ext cx="2135674" cy="2354717"/>
              </a:xfrm>
              <a:prstGeom prst="rect">
                <a:avLst/>
              </a:prstGeom>
            </p:spPr>
          </p:pic>
        </p:grp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238269" y="5399917"/>
              <a:ext cx="1458451" cy="1143123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979712" y="5585192"/>
            <a:ext cx="5518368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Nu er rækkefølgen non-</a:t>
            </a:r>
            <a:r>
              <a:rPr lang="da-DK" altLang="da-DK" dirty="0" err="1" smtClean="0"/>
              <a:t>determinístik</a:t>
            </a:r>
            <a:r>
              <a:rPr lang="da-DK" altLang="da-DK" dirty="0" smtClean="0"/>
              <a:t> (forskellige fra gang til)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I den viste kørsel behandles Rie og Maria parallelt 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Før var Doris sidst – nu har hun overhalet Rie og Maria</a:t>
            </a:r>
            <a:endParaRPr lang="da-DK" altLang="da-DK" dirty="0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29957" y="5205615"/>
            <a:ext cx="1476923" cy="1496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 smtClean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denne opgave skal I træne konstruktion af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 samt </a:t>
            </a:r>
            <a:r>
              <a:rPr lang="da-DK" sz="2000" dirty="0" smtClean="0">
                <a:solidFill>
                  <a:srgbClr val="008000"/>
                </a:solidFill>
              </a:rPr>
              <a:t>debugging</a:t>
            </a:r>
            <a:r>
              <a:rPr lang="da-DK" sz="2000" dirty="0" smtClean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 smtClean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 smtClean="0"/>
              <a:t>korrekt </a:t>
            </a:r>
            <a:r>
              <a:rPr lang="da-DK" sz="1800" spc="-20" dirty="0"/>
              <a:t>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</a:t>
            </a:r>
            <a:r>
              <a:rPr lang="da-DK" sz="1800" b="1" spc="-20" dirty="0" smtClean="0">
                <a:solidFill>
                  <a:srgbClr val="008000"/>
                </a:solidFill>
              </a:rPr>
              <a:t>2</a:t>
            </a:r>
            <a:r>
              <a:rPr lang="da-DK" sz="1800" dirty="0" smtClean="0"/>
              <a:t>. I skal så lave regression tests for </a:t>
            </a:r>
            <a:r>
              <a:rPr lang="da-DK" sz="1800" b="1" dirty="0" smtClean="0"/>
              <a:t>Die</a:t>
            </a:r>
            <a:r>
              <a:rPr lang="da-DK" sz="1800" dirty="0" smtClean="0"/>
              <a:t> og </a:t>
            </a:r>
            <a:r>
              <a:rPr lang="da-DK" sz="1800" b="1" dirty="0" smtClean="0"/>
              <a:t>DieCup</a:t>
            </a:r>
            <a:r>
              <a:rPr lang="da-DK" sz="1800" dirty="0" smtClean="0"/>
              <a:t> klasserne</a:t>
            </a:r>
            <a:br>
              <a:rPr lang="da-DK" sz="1800" dirty="0" smtClean="0"/>
            </a:br>
            <a:r>
              <a:rPr lang="da-DK" sz="1800" dirty="0" smtClean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opgave 2, </a:t>
            </a:r>
            <a:r>
              <a:rPr lang="da-DK" sz="1800" kern="0" dirty="0">
                <a:ea typeface="ＭＳ Ｐゴシック" pitchFamily="34" charset="-128"/>
              </a:rPr>
              <a:t>får I udleveret et projekt med </a:t>
            </a:r>
            <a:r>
              <a:rPr lang="da-DK" sz="1800" kern="0" dirty="0" smtClean="0">
                <a:ea typeface="ＭＳ Ｐゴシック" pitchFamily="34" charset="-128"/>
              </a:rPr>
              <a:t>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</a:t>
            </a:r>
            <a:r>
              <a:rPr lang="da-DK" sz="1800" b="1" dirty="0" smtClean="0">
                <a:solidFill>
                  <a:srgbClr val="008000"/>
                </a:solidFill>
              </a:rPr>
              <a:t>3</a:t>
            </a:r>
            <a:r>
              <a:rPr lang="da-DK" sz="1800" dirty="0" smtClean="0"/>
              <a:t>. </a:t>
            </a:r>
            <a:r>
              <a:rPr lang="da-DK" sz="1800" dirty="0"/>
              <a:t>I skal </a:t>
            </a:r>
            <a:r>
              <a:rPr lang="da-DK" sz="1800" dirty="0" smtClean="0"/>
              <a:t>så </a:t>
            </a:r>
            <a:r>
              <a:rPr lang="da-DK" sz="1800" dirty="0"/>
              <a:t>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</a:t>
            </a:r>
            <a:r>
              <a:rPr lang="da-DK" sz="1800" dirty="0" smtClean="0"/>
              <a:t>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</a:t>
            </a:r>
            <a:r>
              <a:rPr lang="da-DK" sz="1800" kern="0" dirty="0" smtClean="0">
                <a:ea typeface="ＭＳ Ｐゴシック" pitchFamily="34" charset="-128"/>
              </a:rPr>
              <a:t>opgave 3, </a:t>
            </a:r>
            <a:r>
              <a:rPr lang="da-DK" sz="1800" kern="0" dirty="0">
                <a:ea typeface="ＭＳ Ｐゴシック" pitchFamily="34" charset="-128"/>
              </a:rPr>
              <a:t>får I udleveret </a:t>
            </a:r>
            <a:r>
              <a:rPr lang="da-DK" sz="1800" kern="0" dirty="0" smtClean="0">
                <a:ea typeface="ＭＳ Ｐゴシック" pitchFamily="34" charset="-128"/>
              </a:rPr>
              <a:t>et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</a:t>
            </a:r>
            <a:r>
              <a:rPr lang="da-DK" sz="1800" spc="-20" dirty="0" smtClean="0"/>
              <a:t>klasse (og klasserne fra Raflebæger 3) kan </a:t>
            </a:r>
            <a:r>
              <a:rPr lang="da-DK" sz="1800" spc="-20" dirty="0"/>
              <a:t>rafle mod en computer. </a:t>
            </a:r>
            <a:r>
              <a:rPr lang="da-DK" sz="1800" dirty="0" smtClean="0"/>
              <a:t>Der er imidlertid nogle fejl i </a:t>
            </a:r>
            <a:r>
              <a:rPr lang="da-DK" sz="1800" b="1" dirty="0" smtClean="0"/>
              <a:t>Game</a:t>
            </a:r>
            <a:r>
              <a:rPr lang="da-DK" sz="1800" dirty="0" smtClean="0"/>
              <a:t> klassen, der gør, at computeren altid </a:t>
            </a:r>
            <a:r>
              <a:rPr lang="da-DK" sz="1800" smtClean="0"/>
              <a:t>vinder.</a:t>
            </a:r>
            <a:br>
              <a:rPr lang="da-DK" sz="1800" smtClean="0"/>
            </a:br>
            <a:r>
              <a:rPr lang="da-DK" sz="1800" smtClean="0"/>
              <a:t>I </a:t>
            </a:r>
            <a:r>
              <a:rPr lang="da-DK" sz="1800" dirty="0" smtClean="0"/>
              <a:t>skal så bruge BlueJ's debugger (eller en lignende) til at finde og rette disse fejl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dirty="0" smtClean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 smtClean="0"/>
          </a:p>
          <a:p>
            <a:pPr marL="0" indent="0">
              <a:buFontTx/>
              <a:buNone/>
              <a:defRPr/>
            </a:pPr>
            <a:endParaRPr lang="da-DK" kern="0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Husk at se videoen, før I går i gang med opgaven. Den ligger under Uge 10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Opsummering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kern="0" dirty="0" smtClean="0">
                <a:ea typeface="ＭＳ Ｐゴシック" pitchFamily="34" charset="-128"/>
              </a:rPr>
              <a:t> programmet opfører sig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kern="0" dirty="0" smtClean="0">
                <a:ea typeface="ＭＳ Ｐゴシック" pitchFamily="34" charset="-128"/>
              </a:rPr>
              <a:t> opførslen ikke er korrekt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27584" y="4221088"/>
            <a:ext cx="4896544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smtClean="0">
                <a:solidFill>
                  <a:srgbClr val="0000FF"/>
                </a:solidFill>
              </a:rPr>
              <a:t>Deltag aktivt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Eneste </a:t>
            </a:r>
            <a:r>
              <a:rPr lang="da-DK" altLang="da-DK" sz="1200" b="1" dirty="0">
                <a:solidFill>
                  <a:srgbClr val="0000FF"/>
                </a:solidFill>
              </a:rPr>
              <a:t>gang under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studier I får systematisk træning heri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godt </a:t>
            </a:r>
            <a:r>
              <a:rPr lang="da-DK" altLang="da-DK" sz="1200" b="1" dirty="0">
                <a:solidFill>
                  <a:srgbClr val="0000FF"/>
                </a:solidFill>
              </a:rPr>
              <a:t>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af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Eksempel på brug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 smtClean="0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workday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day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 smtClean="0">
                <a:solidFill>
                  <a:srgbClr val="008000"/>
                </a:solidFill>
                <a:latin typeface="Courier New" pitchFamily="49" charset="0"/>
              </a:rPr>
              <a:t>" is an invalid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men kan nøjes med TUESDAY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 fra Weekday typen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(toString metoden i Weekday)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Tekststreng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fra switch sætning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variabel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World of </a:t>
            </a:r>
            <a:r>
              <a:rPr lang="da-DK" altLang="da-DK" sz="3200" dirty="0" err="1" smtClean="0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SOUTH(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 smtClean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hurtigt </a:t>
            </a:r>
            <a:r>
              <a:rPr lang="da-DK" altLang="da-DK" sz="1800" kern="0" dirty="0">
                <a:ea typeface="ＭＳ Ｐゴシック" pitchFamily="34" charset="-128"/>
              </a:rPr>
              <a:t>nok til at kunne håndtere store </a:t>
            </a:r>
            <a:r>
              <a:rPr lang="da-DK" altLang="da-DK" sz="1800" kern="0" dirty="0" smtClean="0">
                <a:ea typeface="ＭＳ Ｐゴシック" pitchFamily="34" charset="-128"/>
              </a:rPr>
              <a:t>datamængder og </a:t>
            </a:r>
            <a:r>
              <a:rPr lang="da-DK" altLang="da-DK" sz="1800" kern="0" dirty="0">
                <a:ea typeface="ＭＳ Ｐゴシック" pitchFamily="34" charset="-128"/>
              </a:rPr>
              <a:t>mange </a:t>
            </a:r>
            <a:r>
              <a:rPr lang="da-DK" altLang="da-DK" sz="1800" kern="0" dirty="0" smtClean="0">
                <a:ea typeface="ＭＳ Ｐゴシック" pitchFamily="34" charset="-128"/>
              </a:rPr>
              <a:t>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fejlen er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skal rettes</a:t>
            </a:r>
            <a:r>
              <a:rPr lang="da-DK" altLang="da-DK" sz="1800" kern="0" dirty="0" smtClean="0">
                <a:ea typeface="ＭＳ Ｐゴシック" pitchFamily="34" charset="-128"/>
              </a:rPr>
              <a:t>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"Bug" </a:t>
            </a:r>
            <a:r>
              <a:rPr lang="da-DK" altLang="da-DK" sz="1800" kern="0" dirty="0">
                <a:ea typeface="ＭＳ Ｐゴシック" pitchFamily="34" charset="-128"/>
              </a:rPr>
              <a:t>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"Debugging" </a:t>
            </a:r>
            <a:r>
              <a:rPr lang="da-DK" altLang="da-DK" sz="1800" kern="0" dirty="0">
                <a:ea typeface="ＭＳ Ｐゴシック" pitchFamily="34" charset="-128"/>
              </a:rPr>
              <a:t>betyder </a:t>
            </a:r>
            <a:r>
              <a:rPr lang="da-DK" altLang="da-DK" sz="1800" kern="0" dirty="0" smtClean="0">
                <a:ea typeface="ＭＳ Ｐゴシック" pitchFamily="34" charset="-128"/>
              </a:rPr>
              <a:t>aflusning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dvs. man fjerner fejl i programmet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evt</a:t>
            </a:r>
            <a:r>
              <a:rPr lang="da-DK" altLang="da-DK" sz="1800" kern="0" dirty="0">
                <a:ea typeface="ＭＳ Ｐゴシック" pitchFamily="34" charset="-128"/>
              </a:rPr>
              <a:t>. https://</a:t>
            </a:r>
            <a:r>
              <a:rPr lang="da-DK" altLang="da-DK" sz="1800" kern="0" dirty="0" smtClean="0">
                <a:ea typeface="ＭＳ Ｐゴシック" pitchFamily="34" charset="-128"/>
              </a:rPr>
              <a:t>en.wikipedia.org/wiki/Debugging    </a:t>
            </a:r>
            <a:r>
              <a:rPr lang="da-DK" altLang="da-DK" sz="1800" b="1" kern="0" dirty="0" smtClean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Systemudviklingsfaser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 smtClean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ravspecifikation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(dvs. en beskrivelse af,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tester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om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klasser/metoder er korrekte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praksis, må man ofte gå tilbage til tidligere faser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 smtClean="0">
                <a:ea typeface="ＭＳ Ｐゴシック" pitchFamily="34" charset="-128"/>
              </a:rPr>
              <a:t> </a:t>
            </a:r>
            <a:r>
              <a:rPr lang="da-DK" altLang="da-DK" sz="1800" b="1" kern="0" spc="-80" dirty="0" smtClean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</a:t>
            </a:r>
            <a:r>
              <a:rPr lang="da-DK" altLang="da-DK" sz="1800" kern="0" dirty="0" smtClean="0">
                <a:ea typeface="ＭＳ Ｐゴシック" pitchFamily="34" charset="-128"/>
              </a:rPr>
              <a:t>brug, </a:t>
            </a:r>
            <a:r>
              <a:rPr lang="da-DK" altLang="da-DK" sz="1800" kern="0" dirty="0">
                <a:ea typeface="ＭＳ Ｐゴシック" pitchFamily="34" charset="-128"/>
              </a:rPr>
              <a:t>vil der ofte opstå behov </a:t>
            </a:r>
            <a:r>
              <a:rPr lang="da-DK" altLang="da-DK" sz="1800" kern="0" dirty="0" smtClean="0">
                <a:ea typeface="ＭＳ Ｐゴシック" pitchFamily="34" charset="-128"/>
              </a:rPr>
              <a:t>for nye versioner, f.eks. </a:t>
            </a:r>
            <a:r>
              <a:rPr lang="da-DK" altLang="da-DK" sz="1800" kern="0" dirty="0">
                <a:ea typeface="ＭＳ Ｐゴシック" pitchFamily="34" charset="-128"/>
              </a:rPr>
              <a:t>på grund af nye </a:t>
            </a:r>
            <a:r>
              <a:rPr lang="da-DK" altLang="da-DK" sz="1800" kern="0" dirty="0" smtClean="0">
                <a:ea typeface="ＭＳ Ｐゴシック" pitchFamily="34" charset="-128"/>
              </a:rPr>
              <a:t>regler eller nye ønsker til programmet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Unit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 smtClean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Viser værdien af feltvariabler </a:t>
            </a:r>
            <a:r>
              <a:rPr lang="da-DK" altLang="da-DK" sz="1800" kern="0" dirty="0">
                <a:ea typeface="ＭＳ Ｐゴシック" pitchFamily="34" charset="-128"/>
              </a:rPr>
              <a:t>(</a:t>
            </a:r>
            <a:r>
              <a:rPr lang="da-DK" altLang="da-DK" kern="0" dirty="0">
                <a:ea typeface="ＭＳ Ｐゴシック" pitchFamily="34" charset="-128"/>
              </a:rPr>
              <a:t>og</a:t>
            </a:r>
            <a:r>
              <a:rPr lang="da-DK" altLang="da-DK" sz="1800" kern="0" dirty="0">
                <a:ea typeface="ＭＳ Ｐゴシック" pitchFamily="34" charset="-128"/>
              </a:rPr>
              <a:t>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Unit = enhed</a:t>
            </a:r>
            <a:endParaRPr lang="da-DK" altLang="da-DK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forventet ved "normal brug"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 smtClean="0">
                <a:ea typeface="ＭＳ Ｐゴシック" pitchFamily="34" charset="-128"/>
              </a:rPr>
              <a:t>, 14, 18,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 smtClean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fornuftigt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"uventede situationer"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</a:t>
            </a:r>
            <a:r>
              <a:rPr lang="da-DK" altLang="da-DK" sz="3200" dirty="0" smtClean="0">
                <a:ea typeface="ＭＳ Ｐゴシック" pitchFamily="34" charset="-128"/>
              </a:rPr>
              <a:t>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9092</TotalTime>
  <Words>4891</Words>
  <Application>Microsoft Office PowerPoint</Application>
  <PresentationFormat>On-screen Show (4:3)</PresentationFormat>
  <Paragraphs>654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872</cp:revision>
  <cp:lastPrinted>2017-01-05T15:18:38Z</cp:lastPrinted>
  <dcterms:created xsi:type="dcterms:W3CDTF">2009-09-02T10:07:09Z</dcterms:created>
  <dcterms:modified xsi:type="dcterms:W3CDTF">2021-03-26T11:02:37Z</dcterms:modified>
</cp:coreProperties>
</file>