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15" r:id="rId42"/>
    <p:sldId id="516" r:id="rId43"/>
    <p:sldId id="522" r:id="rId44"/>
    <p:sldId id="521" r:id="rId45"/>
    <p:sldId id="523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ECFF"/>
    <a:srgbClr val="FFFFCC"/>
    <a:srgbClr val="FF9999"/>
    <a:srgbClr val="E6FEDA"/>
    <a:srgbClr val="FFD9D9"/>
    <a:srgbClr val="FFCCCC"/>
    <a:srgbClr val="A50021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14" d="100"/>
          <a:sy n="114" d="100"/>
        </p:scale>
        <p:origin x="84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superklassens feltvariabler og metoder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Indeholder 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r>
              <a:rPr lang="da-DK" sz="1800" spc="-50" dirty="0" smtClean="0"/>
              <a:t>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I</a:t>
            </a:r>
            <a:r>
              <a:rPr lang="da-DK" altLang="da-DK" sz="1800" dirty="0" smtClean="0">
                <a:ea typeface="ＭＳ Ｐゴシック" pitchFamily="34" charset="-128"/>
              </a:rPr>
              <a:t>, sammen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med </a:t>
            </a:r>
            <a:r>
              <a:rPr lang="da-DK" altLang="da-DK" sz="1800" dirty="0">
                <a:ea typeface="ＭＳ Ｐゴシック" pitchFamily="34" charset="-128"/>
              </a:rPr>
              <a:t>en makker, </a:t>
            </a:r>
            <a:r>
              <a:rPr lang="da-DK" altLang="da-DK" sz="1800" dirty="0" smtClean="0">
                <a:ea typeface="ＭＳ Ｐゴシック" pitchFamily="34" charset="-128"/>
              </a:rPr>
              <a:t>programmere et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28335" y="2377757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837" y="1052736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7020" y="1751802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56654" y="429673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399791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594674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754334" y="5432621"/>
            <a:ext cx="4793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OK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118234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1" y="2773103"/>
            <a:ext cx="8069249" cy="125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erklæringer har v den statiske type </a:t>
            </a:r>
            <a:r>
              <a:rPr lang="da-DK" sz="1800" kern="0" dirty="0" err="1"/>
              <a:t>Vehicle</a:t>
            </a:r>
            <a:r>
              <a:rPr lang="da-DK" sz="1800" kern="0" dirty="0"/>
              <a:t>, mens c har den statiske type Car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5013176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lov</a:t>
            </a:r>
            <a:r>
              <a:rPr lang="da-DK" altLang="da-DK" sz="1800" kern="0" dirty="0"/>
              <a:t>ligt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5846431"/>
            <a:ext cx="5784190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>
                <a:solidFill>
                  <a:srgbClr val="FF0000"/>
                </a:solidFill>
              </a:rPr>
              <a:t>Compile-time </a:t>
            </a:r>
            <a:r>
              <a:rPr lang="da-DK" altLang="da-DK" dirty="0" smtClean="0">
                <a:solidFill>
                  <a:srgbClr val="FF0000"/>
                </a:solidFill>
              </a:rPr>
              <a:t>fejl (fejl under oversættelsen)</a:t>
            </a:r>
            <a:endParaRPr lang="da-DK" altLang="da-DK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da-DK" altLang="da-DK" spc="-40" dirty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5945691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  <p:bldP spid="27" grpId="0" animBg="1"/>
      <p:bldP spid="28" grpId="0"/>
      <p:bldP spid="19" grpId="0"/>
      <p:bldP spid="26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127643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48745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757027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540237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4001714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programmet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 er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ikke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oversætterens opfattelse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40260" y="1409289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541188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1767804" y="2736071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574018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772116" y="2678872"/>
            <a:ext cx="2952327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Post klassens display metode kender ikke de feltvariabler, der ligger i subklasserne, og kan derfor ikke udskrive information om disse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ikke at være i første linje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acces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 (dog kun 1 for Hold 1)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226199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8295" y="4653136"/>
            <a:ext cx="5689097" cy="135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dirty="0" smtClean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992283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788696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4667" y="1787856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302053" y="2081563"/>
            <a:ext cx="283698" cy="3569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421147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4923622" y="3497290"/>
            <a:ext cx="132425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 flipV="1">
            <a:off x="4652783" y="3204655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3851920" y="2794734"/>
            <a:ext cx="404516" cy="27414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99792" y="2517319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/>
      <p:bldP spid="36" grpId="0" animBg="1"/>
      <p:bldP spid="38" grpId="0" animBg="1"/>
      <p:bldP spid="40" grpId="0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1600" y="1623899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09694" y="4725144"/>
            <a:ext cx="756084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309225" y="2201685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204477" y="3088119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969801" y="214999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4778120" y="2465398"/>
            <a:ext cx="513960" cy="406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720477" y="2901220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366962" y="2135092"/>
            <a:ext cx="208784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03315" y="2293115"/>
            <a:ext cx="59295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061520" y="2421870"/>
            <a:ext cx="411787" cy="35137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014648" y="2773246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/>
      <p:bldP spid="30" grpId="0" animBg="1"/>
      <p:bldP spid="32" grpId="0" animBg="1"/>
      <p:bldP spid="35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628800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869160"/>
            <a:ext cx="6120680" cy="146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Variablen 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73879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87034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3050046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427605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86748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872740" y="2217872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38211" y="2504105"/>
            <a:ext cx="343459" cy="4023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906486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931296" y="1509405"/>
            <a:ext cx="2130225" cy="4074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p.display</a:t>
            </a:r>
            <a:r>
              <a:rPr lang="en-US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nedenstående metodekald?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362344" y="3815026"/>
            <a:ext cx="4458128" cy="7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  <a:endParaRPr lang="da-DK" altLang="da-DK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at det ikke er den metode, som oversætteren fandt, men en der overskriver denne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H="1" flipV="1">
            <a:off x="4265745" y="3486748"/>
            <a:ext cx="325692" cy="3370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3061521" y="2421870"/>
            <a:ext cx="411786" cy="279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2026621" y="2708885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1124744"/>
            <a:ext cx="7719658" cy="210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</a:t>
            </a:r>
            <a:r>
              <a:rPr lang="da-DK" altLang="da-DK" sz="1800" kern="0" dirty="0" smtClean="0"/>
              <a:t>pege på objekter </a:t>
            </a:r>
            <a:r>
              <a:rPr lang="da-DK" altLang="da-DK" sz="1800" kern="0" dirty="0"/>
              <a:t>af forskellig type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Et metodekald kan aktivere metoder i forskellige klasser (typer)</a:t>
            </a: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3" name="Rectangle 12"/>
          <p:cNvSpPr/>
          <p:nvPr/>
        </p:nvSpPr>
        <p:spPr bwMode="auto">
          <a:xfrm>
            <a:off x="1311040" y="3358106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67944" y="4586529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88280" y="3960207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36096" y="3356992"/>
            <a:ext cx="3240360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Metodekaldet aktiverer sommetider display metoden i MessagePost og sommetider display metoden i PhotoPost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1918" y="1052497"/>
            <a:ext cx="8472570" cy="548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</a:t>
            </a:r>
            <a:r>
              <a:rPr lang="da-DK" sz="1800" kern="0" dirty="0" err="1" smtClean="0"/>
              <a:t>HashSet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HashMap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kræves, at </a:t>
            </a: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er </a:t>
            </a:r>
            <a:r>
              <a:rPr lang="da-DK" sz="1800" b="1" kern="0" dirty="0" smtClean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</a:t>
            </a:r>
            <a:r>
              <a:rPr lang="da-DK" sz="1800" kern="0" dirty="0" smtClean="0"/>
              <a:t>equals metoden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 smtClean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 smtClean="0"/>
              <a:t>hashcode</a:t>
            </a:r>
            <a:r>
              <a:rPr lang="da-DK" sz="1800" kern="0" dirty="0" smtClean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smtClean="0"/>
              <a:t>hashCode(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 smtClean="0"/>
              <a:t>Derudover </a:t>
            </a:r>
            <a:r>
              <a:rPr lang="da-DK" sz="1800" kern="0" dirty="0"/>
              <a:t>bør </a:t>
            </a:r>
            <a:r>
              <a:rPr lang="da-DK" sz="1800" kern="0" dirty="0" smtClean="0"/>
              <a:t>hashCode </a:t>
            </a:r>
            <a:r>
              <a:rPr lang="da-DK" sz="1800" kern="0" dirty="0"/>
              <a:t>være konstrueret </a:t>
            </a:r>
            <a:r>
              <a:rPr lang="da-DK" sz="1800" kern="0" dirty="0" smtClean="0"/>
              <a:t>således, </a:t>
            </a:r>
            <a:r>
              <a:rPr lang="da-DK" sz="1800" kern="0" dirty="0"/>
              <a:t>at </a:t>
            </a:r>
            <a:r>
              <a:rPr lang="da-DK" sz="1800" kern="0" dirty="0" smtClean="0"/>
              <a:t>der for to </a:t>
            </a:r>
            <a:r>
              <a:rPr lang="da-DK" sz="1800" kern="0" dirty="0"/>
              <a:t>forskellige objekter </a:t>
            </a:r>
            <a:r>
              <a:rPr lang="da-DK" sz="1800" kern="0" dirty="0" smtClean="0"/>
              <a:t>(! </a:t>
            </a:r>
            <a:r>
              <a:rPr lang="da-DK" sz="1800" kern="0" dirty="0" err="1"/>
              <a:t>x.equals</a:t>
            </a:r>
            <a:r>
              <a:rPr lang="da-DK" sz="1800" kern="0" dirty="0"/>
              <a:t>(y)) </a:t>
            </a:r>
            <a:r>
              <a:rPr lang="da-DK" sz="1800" kern="0" dirty="0" smtClean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 smtClean="0"/>
              <a:t> for,</a:t>
            </a:r>
            <a:br>
              <a:rPr lang="da-DK" sz="1800" kern="0" dirty="0" smtClean="0"/>
            </a:br>
            <a:r>
              <a:rPr lang="da-DK" sz="1800" kern="0" dirty="0" smtClean="0"/>
              <a:t>at deres hashkoder </a:t>
            </a:r>
            <a:r>
              <a:rPr lang="da-DK" sz="1800" b="1" kern="0" dirty="0">
                <a:solidFill>
                  <a:srgbClr val="008000"/>
                </a:solidFill>
              </a:rPr>
              <a:t>kolliderer</a:t>
            </a:r>
            <a:r>
              <a:rPr lang="da-DK" sz="1800" kern="0" dirty="0" smtClean="0"/>
              <a:t> (hashCode(x) == hashCode(y))</a:t>
            </a:r>
            <a:endParaRPr lang="da-DK" sz="16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Object klassen 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hashCode metoden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defineret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som objektets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adresse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(det sted, hvor objektet ligger i computerens lager)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 smtClean="0"/>
              <a:t>Dermed er det nemt at se, at </a:t>
            </a:r>
            <a:r>
              <a:rPr lang="da-DK" sz="1800" kern="0" dirty="0" err="1" smtClean="0"/>
              <a:t>hashCode</a:t>
            </a:r>
            <a:r>
              <a:rPr lang="da-DK" sz="1800" kern="0" dirty="0" smtClean="0"/>
              <a:t> er konsistent med </a:t>
            </a:r>
            <a:r>
              <a:rPr lang="da-DK" sz="1800" kern="0" dirty="0" err="1" smtClean="0"/>
              <a:t>equals</a:t>
            </a:r>
            <a:endParaRPr lang="da-DK" sz="1800" kern="0" dirty="0" smtClean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equals metoden, vil det normalt også være nødvendigt at overskrive hashCode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2" y="5917805"/>
            <a:ext cx="2361396" cy="768163"/>
            <a:chOff x="5090924" y="5949280"/>
            <a:chExt cx="2361396" cy="76816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364089" y="6237312"/>
              <a:ext cx="2088231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4" y="5949280"/>
              <a:ext cx="288803" cy="3600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8597" y="60212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Integer(age).hashCode();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).hashCode();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931100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</a:t>
            </a:r>
            <a:r>
              <a:rPr lang="da-DK" sz="2000" kern="0" dirty="0" err="1" smtClean="0"/>
              <a:t>prinln</a:t>
            </a:r>
            <a:r>
              <a:rPr lang="da-DK" sz="2000" kern="0" dirty="0" smtClean="0"/>
              <a:t>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hashkoden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</a:t>
            </a:r>
            <a:r>
              <a:rPr lang="da-DK" sz="1800" kern="0" dirty="0"/>
              <a:t>værdien af </a:t>
            </a:r>
            <a:r>
              <a:rPr lang="da-DK" sz="1800" kern="0" dirty="0" smtClean="0"/>
              <a:t>den tekststreng som 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 smtClean="0">
                <a:solidFill>
                  <a:srgbClr val="008000"/>
                </a:solidFill>
              </a:rPr>
              <a:t>Cecilie:18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køreprøveopgaverne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68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>
              <a:spcBef>
                <a:spcPts val="200"/>
              </a:spcBef>
              <a:buFontTx/>
              <a:buChar char="–"/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</a:t>
            </a:r>
            <a:r>
              <a:rPr lang="da-DK" sz="1800" kern="0" dirty="0"/>
              <a:t>har hver type (også de primitive) ét</a:t>
            </a:r>
            <a:br>
              <a:rPr lang="da-DK" sz="1800" kern="0" dirty="0"/>
            </a:br>
            <a:r>
              <a:rPr lang="da-DK" sz="1800" kern="0" dirty="0"/>
              <a:t>(og kun et) tilhørende objekt fra Class klassen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Nedenstående boolske udtryk tjekker om de dynamiske typer for variablerne</a:t>
            </a:r>
            <a:r>
              <a:rPr lang="da-DK" sz="1800" b="1" kern="0" dirty="0" smtClean="0"/>
              <a:t> v1</a:t>
            </a:r>
            <a:r>
              <a:rPr lang="da-DK" sz="1800" kern="0" dirty="0" smtClean="0"/>
              <a:t> og </a:t>
            </a:r>
            <a:r>
              <a:rPr lang="da-DK" sz="1800" b="1" kern="0" dirty="0" smtClean="0"/>
              <a:t>v2</a:t>
            </a:r>
            <a:r>
              <a:rPr lang="da-DK" sz="1800" kern="0" dirty="0" smtClean="0"/>
              <a:t> er er identiske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73579" y="4364506"/>
            <a:ext cx="8562917" cy="678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200"/>
              </a:spcBef>
            </a:pPr>
            <a:r>
              <a:rPr lang="da-DK" sz="1800" kern="0" spc="-20" dirty="0"/>
              <a:t>Nedenstående boolske udtryk tjekker </a:t>
            </a:r>
            <a:r>
              <a:rPr lang="da-DK" sz="1800" kern="0" spc="-20" dirty="0" smtClean="0"/>
              <a:t>om den dynamiske type for variablen </a:t>
            </a:r>
            <a:r>
              <a:rPr lang="da-DK" sz="1800" b="1" kern="0" spc="-20" dirty="0" smtClean="0"/>
              <a:t>v</a:t>
            </a:r>
            <a:r>
              <a:rPr lang="da-DK" sz="1800" kern="0" spc="-20" dirty="0" smtClean="0"/>
              <a:t> er identisk med </a:t>
            </a:r>
            <a:r>
              <a:rPr lang="da-DK" sz="1800" b="1" kern="0" spc="-20" dirty="0" smtClean="0"/>
              <a:t>Person</a:t>
            </a:r>
            <a:endParaRPr lang="da-DK" sz="1800" b="1" kern="0" spc="-2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329847" y="3861048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46480" y="5109109"/>
            <a:ext cx="3657568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7544" y="5733256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477791" y="5109109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916433" y="5284600"/>
            <a:ext cx="561358" cy="3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82043" y="5174647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10" grpId="0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10801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spc="-30" dirty="0" smtClean="0"/>
              <a:t>Nedenstående boolske udtryk tjekker om den dynamiske type for variablen </a:t>
            </a:r>
            <a:r>
              <a:rPr lang="da-DK" sz="1800" b="1" spc="-30" dirty="0" smtClean="0"/>
              <a:t>v</a:t>
            </a:r>
            <a:r>
              <a:rPr lang="da-DK" sz="1800" dirty="0" smtClean="0"/>
              <a:t> er Car </a:t>
            </a:r>
            <a:r>
              <a:rPr lang="da-DK" sz="1800" b="1" dirty="0" smtClean="0">
                <a:solidFill>
                  <a:srgbClr val="008000"/>
                </a:solidFill>
              </a:rPr>
              <a:t>eller</a:t>
            </a:r>
            <a:r>
              <a:rPr lang="da-DK" sz="1800" dirty="0" smtClean="0"/>
              <a:t> en subklasse af Car (her kræves ikke at typerne er identiske)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249695" y="4315219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03597" y="3242691"/>
            <a:ext cx="8519967" cy="107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Når vi </a:t>
            </a:r>
            <a:r>
              <a:rPr lang="da-DK" sz="1800" dirty="0" smtClean="0"/>
              <a:t>har tjekket, at variablens </a:t>
            </a:r>
            <a:r>
              <a:rPr lang="da-DK" sz="1800" dirty="0"/>
              <a:t>dynamiske type er Car </a:t>
            </a:r>
            <a:r>
              <a:rPr lang="da-DK" sz="1800" dirty="0" smtClean="0"/>
              <a:t>(eller </a:t>
            </a:r>
            <a:r>
              <a:rPr lang="da-DK" sz="1800" dirty="0"/>
              <a:t>en subklasse af Car) kan vi uden fare </a:t>
            </a:r>
            <a:r>
              <a:rPr lang="da-DK" sz="1800" dirty="0" smtClean="0"/>
              <a:t>for run-time exceptions lave </a:t>
            </a:r>
            <a:r>
              <a:rPr lang="da-DK" sz="1800" dirty="0"/>
              <a:t>et type </a:t>
            </a:r>
            <a:r>
              <a:rPr lang="da-DK" sz="1800" dirty="0" smtClean="0"/>
              <a:t>cast til Car</a:t>
            </a:r>
            <a:endParaRPr lang="da-DK" sz="18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72260" y="2492896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2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equals metoden opfylder to betingelser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Den er </a:t>
            </a:r>
            <a:r>
              <a:rPr lang="da-DK" sz="1800" kern="0" dirty="0"/>
              <a:t>en </a:t>
            </a:r>
            <a:r>
              <a:rPr lang="da-DK" sz="1800" kern="0" dirty="0" smtClean="0"/>
              <a:t>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spc="-30" dirty="0" smtClean="0"/>
              <a:t>Hvis I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overskriver</a:t>
            </a:r>
            <a:r>
              <a:rPr lang="da-DK" sz="1800" kern="0" spc="-30" dirty="0" smtClean="0"/>
              <a:t> en equals metode,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skal</a:t>
            </a:r>
            <a:r>
              <a:rPr lang="da-DK" sz="1800" kern="0" spc="-30" dirty="0" smtClean="0"/>
              <a:t> ovenstående være opfyldt</a:t>
            </a:r>
            <a:endParaRPr lang="da-DK" sz="1800" kern="0" spc="-30" dirty="0"/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11153" y="1484784"/>
            <a:ext cx="7485890" cy="243407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39145" y="2726788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9625" y="2557739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7597" y="2900391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43001" y="3266512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67137" y="305894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72557" y="3429000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06818" y="238042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88763" y="221729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38863" y="2034060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22111" y="1844824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263" y="4039395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54712" y="4477933"/>
            <a:ext cx="6542331" cy="12370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2184" y="4785239"/>
            <a:ext cx="2365378" cy="108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superklassen</a:t>
            </a:r>
          </a:p>
          <a:p>
            <a:pPr marL="177800" indent="-17780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Tjekker den dynamiske type og superklassens </a:t>
            </a:r>
            <a:r>
              <a:rPr lang="da-DK" altLang="da-DK" sz="1400" b="1" dirty="0">
                <a:solidFill>
                  <a:srgbClr val="0000FF"/>
                </a:solidFill>
              </a:rPr>
              <a:t>feltvariabler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59480" y="4947556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187404" y="5738015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644007" y="5504115"/>
            <a:ext cx="1471" cy="300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97732" y="3633661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45378" y="3535135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5851" y="3622775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98178" y="3483426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528" y="6153539"/>
            <a:ext cx="480549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90110" y="1613897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41" name="Rectangle 28"/>
          <p:cNvSpPr>
            <a:spLocks noChangeArrowheads="1"/>
          </p:cNvSpPr>
          <p:nvPr/>
        </p:nvSpPr>
        <p:spPr bwMode="auto">
          <a:xfrm>
            <a:off x="2761132" y="4852996"/>
            <a:ext cx="6162432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725754" y="5201338"/>
            <a:ext cx="5667132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45279" y="6136693"/>
            <a:ext cx="3158888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I overskriver equals, skal I normalt også overskrive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41" grpId="0" animBg="1"/>
      <p:bldP spid="42" grpId="0" animBg="1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34159" y="1844824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3" y="980728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7544" y="2636912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5708" y="4837973"/>
            <a:ext cx="8352928" cy="160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også tilgås fra klasser i samme programpakke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Man kan også helt udelade access </a:t>
            </a:r>
            <a:r>
              <a:rPr lang="da-DK" altLang="da-DK" b="1" kern="0" spc="-60" dirty="0" err="1">
                <a:solidFill>
                  <a:srgbClr val="A50021"/>
                </a:solidFill>
                <a:cs typeface="ＭＳ Ｐゴシック" charset="-128"/>
              </a:rPr>
              <a:t>modifier'en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, hvilket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betyder, at </a:t>
            </a:r>
            <a:r>
              <a:rPr lang="da-DK" altLang="da-DK" b="1" kern="0" spc="-60" dirty="0">
                <a:solidFill>
                  <a:srgbClr val="A50021"/>
                </a:solidFill>
                <a:cs typeface="ＭＳ Ｐゴシック" charset="-128"/>
              </a:rPr>
              <a:t>feltvariabler/metoder kan tilgås fra klasser i samme </a:t>
            </a:r>
            <a:r>
              <a:rPr lang="da-DK" altLang="da-DK" b="1" kern="0" spc="-60" dirty="0" smtClean="0">
                <a:solidFill>
                  <a:srgbClr val="A50021"/>
                </a:solidFill>
                <a:cs typeface="ＭＳ Ｐゴシック" charset="-128"/>
              </a:rPr>
              <a:t>programpakke</a:t>
            </a:r>
            <a:endParaRPr lang="da-DK" altLang="da-DK" b="1" kern="0" spc="-6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en 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5" y="2066730"/>
            <a:ext cx="4968552" cy="38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mellem byer i forskellige lande og indsamler </a:t>
            </a:r>
            <a:r>
              <a:rPr lang="da-DK" sz="2000" dirty="0" smtClean="0"/>
              <a:t>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263265" cy="43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852936"/>
            <a:ext cx="8352928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Mange metoder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gennemløber begge lister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863588" y="606263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67544" y="4581128"/>
            <a:ext cx="5184576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I laver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jeres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klasser, 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samtidig</a:t>
            </a:r>
            <a:b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</a:b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dokumentere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dem,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således at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dokumentationen er helt i </a:t>
            </a:r>
            <a:r>
              <a:rPr lang="da-DK" sz="1800" dirty="0" smtClean="0"/>
              <a:t>top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følger retningslinjerne </a:t>
            </a:r>
            <a:r>
              <a:rPr lang="da-DK" sz="1800" dirty="0"/>
              <a:t>fra BlueJ </a:t>
            </a:r>
            <a:r>
              <a:rPr lang="da-DK" sz="1800" dirty="0" smtClean="0"/>
              <a:t>bogen</a:t>
            </a:r>
            <a:br>
              <a:rPr lang="da-DK" sz="1800" dirty="0" smtClean="0"/>
            </a:br>
            <a:r>
              <a:rPr lang="da-DK" sz="1800" spc="-40" dirty="0" smtClean="0"/>
              <a:t>(specielt </a:t>
            </a:r>
            <a:r>
              <a:rPr lang="da-DK" sz="1800" spc="-40" dirty="0"/>
              <a:t>afsnit 6.11, afsnit 9.7 </a:t>
            </a:r>
            <a:r>
              <a:rPr lang="da-DK" sz="1800" spc="-40" dirty="0" smtClean="0"/>
              <a:t>og Appendix </a:t>
            </a:r>
            <a:r>
              <a:rPr lang="da-DK" sz="1800" spc="-40" dirty="0"/>
              <a:t>I</a:t>
            </a:r>
            <a:r>
              <a:rPr lang="da-DK" sz="1800" spc="-40" dirty="0" smtClean="0"/>
              <a:t>)</a:t>
            </a:r>
            <a:endParaRPr lang="da-DK" sz="1800" spc="-4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77028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96946" y="6042996"/>
            <a:ext cx="2423914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testklasser og testmetoder behøver I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at lave klasse- og metodekommentarer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612311" y="6052743"/>
            <a:ext cx="1905603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844000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til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For at undgå for mange sprogskift, anbefales det, at alle kommentarer skrives på </a:t>
            </a:r>
            <a:r>
              <a:rPr lang="da-DK" sz="1800" kern="0" dirty="0" smtClean="0">
                <a:ea typeface="ＭＳ Ｐゴシック" pitchFamily="34" charset="-128"/>
              </a:rPr>
              <a:t>Engelsk/Amerikansk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5306727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652000"/>
            <a:ext cx="2566586" cy="10314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923928" y="5811009"/>
            <a:ext cx="2376264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røde bokse kopieres automatisk fra klassens  //*…*/ kommentar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4546600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4301625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3439784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920460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723211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085301" cy="9618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røde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fra 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634666"/>
            <a:ext cx="3050344" cy="11280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røde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 samt indholdet af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kan kontrollere,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</a:t>
            </a:r>
            <a:r>
              <a:rPr lang="da-DK" sz="1800" kern="0" spc="-30" dirty="0" err="1" smtClean="0">
                <a:ea typeface="ＭＳ Ｐゴシック" pitchFamily="34" charset="-128"/>
              </a:rPr>
              <a:t>testserverwn</a:t>
            </a:r>
            <a:endParaRPr lang="da-DK" sz="1800" kern="0" spc="-3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at I 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95536" y="1760124"/>
            <a:ext cx="8568952" cy="5030116"/>
            <a:chOff x="395536" y="1827884"/>
            <a:chExt cx="8424936" cy="50301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827884"/>
              <a:ext cx="8424936" cy="50301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1442" y="3688080"/>
              <a:ext cx="985837" cy="25855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 bwMode="auto">
            <a:xfrm flipH="1" flipV="1">
              <a:off x="6974204" y="3742809"/>
              <a:ext cx="720080" cy="83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Isosceles Triangle 15"/>
            <p:cNvSpPr/>
            <p:nvPr/>
          </p:nvSpPr>
          <p:spPr bwMode="auto">
            <a:xfrm rot="16200000">
              <a:off x="6972518" y="3657141"/>
              <a:ext cx="157590" cy="174953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og modificere </a:t>
            </a:r>
            <a:r>
              <a:rPr lang="da-DK" sz="1800" kern="0" spc="-50" dirty="0" smtClean="0">
                <a:ea typeface="ＭＳ Ｐゴシック" pitchFamily="34" charset="-128"/>
              </a:rPr>
              <a:t>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15616" y="2852936"/>
            <a:ext cx="2877632" cy="2865546"/>
            <a:chOff x="2699792" y="1988840"/>
            <a:chExt cx="2877632" cy="2865546"/>
          </a:xfrm>
        </p:grpSpPr>
        <p:grpSp>
          <p:nvGrpSpPr>
            <p:cNvPr id="12" name="Group 11"/>
            <p:cNvGrpSpPr/>
            <p:nvPr/>
          </p:nvGrpSpPr>
          <p:grpSpPr>
            <a:xfrm>
              <a:off x="2699792" y="1988840"/>
              <a:ext cx="2877632" cy="2865546"/>
              <a:chOff x="2699792" y="1988840"/>
              <a:chExt cx="2877632" cy="286554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5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3" name="Group 22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4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6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7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59" name="Text Box 21"/>
              <p:cNvSpPr txBox="1">
                <a:spLocks noChangeArrowheads="1"/>
              </p:cNvSpPr>
              <p:nvPr/>
            </p:nvSpPr>
            <p:spPr bwMode="auto">
              <a:xfrm>
                <a:off x="4080464" y="2276872"/>
                <a:ext cx="142424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Superklasse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Line 22"/>
              <p:cNvSpPr>
                <a:spLocks noChangeShapeType="1"/>
              </p:cNvSpPr>
              <p:nvPr/>
            </p:nvSpPr>
            <p:spPr bwMode="auto">
              <a:xfrm flipH="1" flipV="1">
                <a:off x="3929338" y="4365103"/>
                <a:ext cx="151126" cy="2620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64" name="Line 22"/>
              <p:cNvSpPr>
                <a:spLocks noChangeShapeType="1"/>
              </p:cNvSpPr>
              <p:nvPr/>
            </p:nvSpPr>
            <p:spPr bwMode="auto">
              <a:xfrm flipV="1">
                <a:off x="4765621" y="4398034"/>
                <a:ext cx="94411" cy="22913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3832687" y="4546609"/>
                <a:ext cx="117508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Subklasser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Line 22"/>
              <p:cNvSpPr>
                <a:spLocks noChangeShapeType="1"/>
              </p:cNvSpPr>
              <p:nvPr/>
            </p:nvSpPr>
            <p:spPr bwMode="auto">
              <a:xfrm flipH="1">
                <a:off x="4513059" y="2544108"/>
                <a:ext cx="0" cy="30189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 dirty="0"/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4140233" y="3360532"/>
                <a:ext cx="224689" cy="22579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4607944" y="3339511"/>
                <a:ext cx="224689" cy="22579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8" name="Text Box 21"/>
              <p:cNvSpPr txBox="1">
                <a:spLocks noChangeArrowheads="1"/>
              </p:cNvSpPr>
              <p:nvPr/>
            </p:nvSpPr>
            <p:spPr bwMode="auto">
              <a:xfrm>
                <a:off x="2796551" y="3200056"/>
                <a:ext cx="1520903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Bemærk formen på pilehovederne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>
              <a:off x="4088832" y="2862813"/>
              <a:ext cx="918937" cy="463793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873660" y="2424425"/>
            <a:ext cx="4138694" cy="4123186"/>
            <a:chOff x="5041818" y="2212560"/>
            <a:chExt cx="4138694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7756269" y="2971314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H="1" flipV="1">
              <a:off x="7322438" y="2929404"/>
              <a:ext cx="444321" cy="208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H="1">
              <a:off x="7375927" y="3387435"/>
              <a:ext cx="418743" cy="2627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960169" y="5729223"/>
            <a:ext cx="3546218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Meget 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helt klart, hvilket ting der er fælles, og hvilke der er forskellige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Ingen kodedublering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subklasse arver alle feltvariabler og metoder fra den oprindelig klasse, som kaldes en superklasse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Alt det der er fælles for subklasserne</a:t>
            </a:r>
            <a:br>
              <a:rPr lang="da-DK" sz="1800" dirty="0" smtClean="0"/>
            </a:br>
            <a:r>
              <a:rPr lang="da-DK" sz="1800" dirty="0" smtClean="0"/>
              <a:t>placeres i superklassen</a:t>
            </a: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private,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</a:t>
            </a:r>
            <a:r>
              <a:rPr lang="da-DK" altLang="da-DK" sz="1400" b="1" dirty="0" err="1">
                <a:solidFill>
                  <a:srgbClr val="FF0000"/>
                </a:solidFill>
              </a:rPr>
              <a:t>dot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getAuthor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712774"/>
            <a:ext cx="2642979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parametre, og det er ikke god stil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612570" y="5453743"/>
            <a:ext cx="493877" cy="1545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10486</TotalTime>
  <Words>5835</Words>
  <Application>Microsoft Office PowerPoint</Application>
  <PresentationFormat>On-screen Show (4:3)</PresentationFormat>
  <Paragraphs>844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935</cp:revision>
  <cp:lastPrinted>2019-07-30T07:46:50Z</cp:lastPrinted>
  <dcterms:created xsi:type="dcterms:W3CDTF">2009-09-02T10:07:09Z</dcterms:created>
  <dcterms:modified xsi:type="dcterms:W3CDTF">2021-03-23T12:04:28Z</dcterms:modified>
</cp:coreProperties>
</file>