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8" r:id="rId19"/>
    <p:sldId id="664" r:id="rId20"/>
    <p:sldId id="627" r:id="rId21"/>
    <p:sldId id="666" r:id="rId22"/>
    <p:sldId id="667" r:id="rId23"/>
    <p:sldId id="665" r:id="rId24"/>
    <p:sldId id="672" r:id="rId25"/>
    <p:sldId id="673" r:id="rId26"/>
    <p:sldId id="674" r:id="rId27"/>
    <p:sldId id="675" r:id="rId28"/>
    <p:sldId id="685" r:id="rId29"/>
    <p:sldId id="677" r:id="rId30"/>
    <p:sldId id="682" r:id="rId31"/>
    <p:sldId id="681" r:id="rId32"/>
    <p:sldId id="683" r:id="rId33"/>
    <p:sldId id="671" r:id="rId34"/>
    <p:sldId id="438" r:id="rId35"/>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CCFFCC"/>
    <a:srgbClr val="A50021"/>
    <a:srgbClr val="FFFFCC"/>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81" d="100"/>
          <a:sy n="81" d="100"/>
        </p:scale>
        <p:origin x="9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38"/>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32</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34</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3" y="1052736"/>
            <a:ext cx="8424936"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de parameterværdier,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(behandles)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spc="-70" dirty="0" smtClean="0">
                <a:ea typeface="ＭＳ Ｐゴシック" pitchFamily="34" charset="-128"/>
                <a:cs typeface="+mn-cs"/>
              </a:rPr>
              <a:t>Område</a:t>
            </a:r>
            <a:r>
              <a:rPr lang="da-DK" altLang="da-DK" sz="1600" kern="1200" spc="-70" dirty="0">
                <a:ea typeface="ＭＳ Ｐゴシック" pitchFamily="34" charset="-128"/>
                <a:cs typeface="+mn-cs"/>
              </a:rPr>
              <a:t>, hvor der </a:t>
            </a:r>
            <a:r>
              <a:rPr lang="da-DK" altLang="da-DK" sz="1600" kern="1200" spc="-70" dirty="0" smtClean="0">
                <a:ea typeface="ＭＳ Ｐゴシック" pitchFamily="34" charset="-128"/>
                <a:cs typeface="+mn-cs"/>
              </a:rPr>
              <a:t>let </a:t>
            </a:r>
            <a:r>
              <a:rPr lang="da-DK" altLang="da-DK" sz="1600" kern="1200" spc="-70" dirty="0">
                <a:ea typeface="ＭＳ Ｐゴシック" pitchFamily="34" charset="-128"/>
                <a:cs typeface="+mn-cs"/>
              </a:rPr>
              <a:t>kan ske fejl (forkert filnavn, disk </a:t>
            </a:r>
            <a:r>
              <a:rPr lang="da-DK" altLang="da-DK" sz="1600" kern="1200" spc="-70" dirty="0" err="1">
                <a:ea typeface="ＭＳ Ｐゴシック" pitchFamily="34" charset="-128"/>
                <a:cs typeface="+mn-cs"/>
              </a:rPr>
              <a:t>full</a:t>
            </a:r>
            <a:r>
              <a:rPr lang="da-DK" altLang="da-DK" sz="1600" kern="1200" spc="-70" dirty="0">
                <a:ea typeface="ＭＳ Ｐゴシック" pitchFamily="34" charset="-128"/>
                <a:cs typeface="+mn-cs"/>
              </a:rPr>
              <a:t>, </a:t>
            </a:r>
            <a:r>
              <a:rPr lang="da-DK" altLang="da-DK" sz="1600" kern="1200" spc="-70" dirty="0" err="1" smtClean="0">
                <a:ea typeface="ＭＳ Ｐゴシック" pitchFamily="34" charset="-128"/>
                <a:cs typeface="+mn-cs"/>
              </a:rPr>
              <a:t>no</a:t>
            </a:r>
            <a:r>
              <a:rPr lang="da-DK" altLang="da-DK" sz="1600" kern="1200" spc="-70" dirty="0" smtClean="0">
                <a:ea typeface="ＭＳ Ｐゴシック" pitchFamily="34" charset="-128"/>
                <a:cs typeface="+mn-cs"/>
              </a:rPr>
              <a:t> 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5" name="Text Box 21"/>
          <p:cNvSpPr txBox="1">
            <a:spLocks noChangeArrowheads="1"/>
          </p:cNvSpPr>
          <p:nvPr/>
        </p:nvSpPr>
        <p:spPr bwMode="auto">
          <a:xfrm>
            <a:off x="5364088" y="5877272"/>
            <a:ext cx="3360947"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marL="182563" indent="-182563">
              <a:spcBef>
                <a:spcPts val="400"/>
              </a:spcBef>
              <a:buFont typeface="Arial" panose="020B0604020202020204" pitchFamily="34" charset="0"/>
              <a:buChar char="•"/>
            </a:pPr>
            <a:r>
              <a:rPr lang="da-DK" altLang="da-DK" sz="1400" b="1" dirty="0">
                <a:solidFill>
                  <a:srgbClr val="0000FF"/>
                </a:solidFill>
              </a:rPr>
              <a:t>Den </a:t>
            </a:r>
            <a:r>
              <a:rPr lang="da-DK" altLang="da-DK" sz="1400" b="1" dirty="0" smtClean="0">
                <a:solidFill>
                  <a:srgbClr val="0000FF"/>
                </a:solidFill>
              </a:rPr>
              <a:t>lukker ved midnat i dag</a:t>
            </a:r>
            <a:endParaRPr lang="da-DK" altLang="da-DK" sz="1400" b="1" dirty="0">
              <a:solidFill>
                <a:srgbClr val="0000FF"/>
              </a:solidFill>
            </a:endParaRP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a:t>
            </a:r>
            <a:r>
              <a:rPr lang="da-DK" altLang="da-DK" b="1" dirty="0" smtClean="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C00000"/>
                </a:solidFill>
                <a:ea typeface="ＭＳ Ｐゴシック" pitchFamily="34" charset="-128"/>
                <a:cs typeface="ＭＳ Ｐゴシック" pitchFamily="-106" charset="-128"/>
              </a:rPr>
              <a:t>Checked exceptions bruges bl.a. i forbindelse med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smtClean="0">
                <a:solidFill>
                  <a:srgbClr val="C00000"/>
                </a:solidFill>
                <a:ea typeface="ＭＳ Ｐゴシック" pitchFamily="34" charset="-128"/>
                <a:cs typeface="ＭＳ Ｐゴシック" pitchFamily="-106" charset="-128"/>
              </a:rPr>
              <a:t>Programmøren kan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undgå, at den slags fejl opstår</a:t>
            </a:r>
            <a:endParaRPr lang="da-DK" altLang="da-DK" b="1" dirty="0">
              <a:solidFill>
                <a:srgbClr val="C00000"/>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6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96952"/>
            <a:ext cx="5864335" cy="274575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366448"/>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304295"/>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502297"/>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328975"/>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135597"/>
            <a:ext cx="172941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streng</a:t>
            </a:r>
            <a:endParaRPr lang="da-DK" altLang="da-DK" sz="1400" b="1" dirty="0">
              <a:solidFill>
                <a:srgbClr val="FF0000"/>
              </a:solidFill>
            </a:endParaRPr>
          </a:p>
        </p:txBody>
      </p:sp>
      <p:sp>
        <p:nvSpPr>
          <p:cNvPr id="12" name="Line 22"/>
          <p:cNvSpPr>
            <a:spLocks noChangeShapeType="1"/>
          </p:cNvSpPr>
          <p:nvPr/>
        </p:nvSpPr>
        <p:spPr bwMode="auto">
          <a:xfrm flipV="1">
            <a:off x="2355312" y="4464824"/>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283188"/>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242702"/>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382460"/>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3030305" y="5811236"/>
            <a:ext cx="5324274" cy="97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Parameteren til </a:t>
            </a:r>
            <a:r>
              <a:rPr lang="da-DK" altLang="da-DK" sz="1400" b="1" dirty="0" err="1" smtClean="0">
                <a:solidFill>
                  <a:srgbClr val="008000"/>
                </a:solidFill>
              </a:rPr>
              <a:t>IllegalArgumentException</a:t>
            </a:r>
            <a:r>
              <a:rPr lang="da-DK" altLang="da-DK" sz="1400" b="1" dirty="0" smtClean="0">
                <a:solidFill>
                  <a:srgbClr val="008000"/>
                </a:solidFill>
              </a:rPr>
              <a:t>  er en tekststreng, der kopieres til den røde fejlmeddelelse i </a:t>
            </a:r>
            <a:r>
              <a:rPr lang="da-DK" altLang="da-DK" sz="1400" b="1" dirty="0" smtClean="0">
                <a:solidFill>
                  <a:srgbClr val="008000"/>
                </a:solidFill>
              </a:rPr>
              <a:t>terminalvinduet</a:t>
            </a:r>
            <a:endParaRPr lang="da-DK" altLang="da-DK" sz="1400" b="1" dirty="0" smtClean="0">
              <a:solidFill>
                <a:srgbClr val="008000"/>
              </a:solidFill>
            </a:endParaRPr>
          </a:p>
          <a:p>
            <a:pPr eaLnBrk="1" hangingPunct="1">
              <a:lnSpc>
                <a:spcPct val="90000"/>
              </a:lnSpc>
              <a:spcBef>
                <a:spcPct val="50000"/>
              </a:spcBef>
              <a:buFontTx/>
              <a:buNone/>
            </a:pPr>
            <a:r>
              <a:rPr lang="da-DK" altLang="da-DK" sz="1400" b="1" dirty="0" smtClean="0">
                <a:solidFill>
                  <a:srgbClr val="008000"/>
                </a:solidFill>
              </a:rPr>
              <a:t>Den kan også aflæses på kaldsstedet (når man griber den kastede exception)</a:t>
            </a:r>
            <a:endParaRPr lang="da-DK" altLang="da-DK" sz="1400" b="1" dirty="0">
              <a:solidFill>
                <a:srgbClr val="008000"/>
              </a:solidFill>
            </a:endParaRP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a:t>
            </a:r>
            <a:r>
              <a:rPr lang="da-DK" altLang="da-DK" sz="1400" b="1" dirty="0" err="1" smtClean="0">
                <a:solidFill>
                  <a:srgbClr val="FF0000"/>
                </a:solidFill>
              </a:rPr>
              <a:t>name</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a:t>
            </a:r>
            <a:r>
              <a:rPr lang="da-DK" altLang="da-DK" sz="1800" dirty="0" smtClean="0">
                <a:ea typeface="ＭＳ Ｐゴシック" pitchFamily="34" charset="-128"/>
              </a:rPr>
              <a:t>(hvilket oversætteren vil påpege)</a:t>
            </a:r>
            <a:endParaRPr lang="da-DK" altLang="da-DK" sz="1800" dirty="0" smtClean="0">
              <a:ea typeface="ＭＳ Ｐゴシック" pitchFamily="34" charset="-128"/>
            </a:endParaRP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try </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udføres,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52736"/>
            <a:ext cx="8496944"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 stedet for at man på kaldsstedet griber en exception, kan den </a:t>
            </a:r>
            <a:r>
              <a:rPr lang="da-DK" altLang="da-DK" b="1" dirty="0" smtClean="0">
                <a:solidFill>
                  <a:srgbClr val="008000"/>
                </a:solidFill>
                <a:ea typeface="ＭＳ Ｐゴシック" pitchFamily="34" charset="-128"/>
              </a:rPr>
              <a:t>videresendes</a:t>
            </a:r>
            <a:r>
              <a:rPr lang="da-DK" altLang="da-DK" b="1" dirty="0" smtClean="0">
                <a:solidFill>
                  <a:srgbClr val="A50021"/>
                </a:solidFill>
                <a:ea typeface="ＭＳ Ｐゴシック" pitchFamily="34" charset="-128"/>
              </a:rPr>
              <a:t> til omgivelserne (propagering)</a:t>
            </a:r>
          </a:p>
          <a:p>
            <a:pPr lvl="1">
              <a:spcBef>
                <a:spcPts val="600"/>
              </a:spcBef>
            </a:pPr>
            <a:r>
              <a:rPr lang="da-DK" altLang="da-DK" sz="1800" dirty="0" smtClean="0">
                <a:ea typeface="ＭＳ Ｐゴシック" pitchFamily="34" charset="-128"/>
              </a:rPr>
              <a:t>Den kaldende metode indeholder så ikke længere en try-catch sætning</a:t>
            </a:r>
            <a:br>
              <a:rPr lang="da-DK" altLang="da-DK" sz="1800" dirty="0" smtClean="0">
                <a:ea typeface="ＭＳ Ｐゴシック" pitchFamily="34" charset="-128"/>
              </a:rPr>
            </a:br>
            <a:r>
              <a:rPr lang="da-DK" altLang="da-DK" sz="1800" dirty="0" smtClean="0">
                <a:ea typeface="ＭＳ Ｐゴシック" pitchFamily="34" charset="-128"/>
              </a:rPr>
              <a:t>til at gribe den kastede exception</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I stedet har den en </a:t>
            </a:r>
            <a:r>
              <a:rPr lang="da-DK" altLang="da-DK" sz="1800" b="1" dirty="0" smtClean="0">
                <a:solidFill>
                  <a:srgbClr val="008000"/>
                </a:solidFill>
                <a:ea typeface="ＭＳ Ｐゴシック" pitchFamily="34" charset="-128"/>
              </a:rPr>
              <a:t>throws clause</a:t>
            </a:r>
            <a:r>
              <a:rPr lang="da-DK" altLang="da-DK" sz="1800" dirty="0" smtClean="0">
                <a:ea typeface="ＭＳ Ｐゴシック" pitchFamily="34" charset="-128"/>
              </a:rPr>
              <a:t> i sit hoved</a:t>
            </a:r>
          </a:p>
          <a:p>
            <a:pPr lvl="1">
              <a:spcBef>
                <a:spcPts val="600"/>
              </a:spcBef>
            </a:pPr>
            <a:r>
              <a:rPr lang="da-DK" altLang="da-DK" sz="1800" dirty="0" smtClean="0">
                <a:ea typeface="ＭＳ Ｐゴシック" pitchFamily="34" charset="-128"/>
              </a:rPr>
              <a:t>Dette indikerer, at den kastede exception videresendes til omgivelserne, dvs. til den metode, der har kaldt metoden med throws </a:t>
            </a:r>
            <a:r>
              <a:rPr lang="da-DK" altLang="da-DK" sz="1800" dirty="0" err="1" smtClean="0">
                <a:ea typeface="ＭＳ Ｐゴシック" pitchFamily="34" charset="-128"/>
              </a:rPr>
              <a:t>clause'n</a:t>
            </a:r>
            <a:endParaRPr lang="da-DK" altLang="da-DK" sz="1800" dirty="0" smtClean="0">
              <a:ea typeface="ＭＳ Ｐゴシック" pitchFamily="34" charset="-128"/>
            </a:endParaRPr>
          </a:p>
          <a:p>
            <a:pPr marL="342900" lvl="1" indent="-342900">
              <a:spcBef>
                <a:spcPts val="1200"/>
              </a:spcBef>
              <a:buChar char="•"/>
            </a:pPr>
            <a:r>
              <a:rPr lang="da-DK" altLang="da-DK" b="1" dirty="0">
                <a:solidFill>
                  <a:srgbClr val="A50021"/>
                </a:solidFill>
                <a:ea typeface="ＭＳ Ｐゴシック" pitchFamily="34" charset="-128"/>
              </a:rPr>
              <a:t>Videresendelse bruges</a:t>
            </a:r>
          </a:p>
          <a:p>
            <a:pPr lvl="1">
              <a:spcBef>
                <a:spcPts val="600"/>
              </a:spcBef>
            </a:pPr>
            <a:r>
              <a:rPr lang="da-DK" altLang="da-DK" sz="1800" dirty="0" smtClean="0">
                <a:ea typeface="ＭＳ Ｐゴシック" pitchFamily="34" charset="-128"/>
              </a:rPr>
              <a:t>Når en metode er ude af stand til selv at reparere situationen</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Normalt kun for checked exceptions</a:t>
            </a:r>
          </a:p>
          <a:p>
            <a:pPr marL="342900" lvl="1" indent="-342900">
              <a:spcBef>
                <a:spcPts val="1200"/>
              </a:spcBef>
              <a:buChar char="•"/>
            </a:pPr>
            <a:r>
              <a:rPr lang="da-DK" altLang="da-DK" b="1" dirty="0">
                <a:solidFill>
                  <a:srgbClr val="A50021"/>
                </a:solidFill>
                <a:ea typeface="ＭＳ Ｐゴシック" pitchFamily="34" charset="-128"/>
              </a:rPr>
              <a:t>Når 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"beskytter" kaldet og specificerer, hvordan en kastet exception gribes,</a:t>
            </a:r>
          </a:p>
          <a:p>
            <a:pPr marL="1074738" lvl="1" indent="0">
              <a:spcBef>
                <a:spcPts val="10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10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6" name="Text Box 21"/>
          <p:cNvSpPr txBox="1">
            <a:spLocks noChangeArrowheads="1"/>
          </p:cNvSpPr>
          <p:nvPr/>
        </p:nvSpPr>
        <p:spPr bwMode="auto">
          <a:xfrm>
            <a:off x="4067944" y="5609159"/>
            <a:ext cx="4680520"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Det hedder en </a:t>
            </a:r>
            <a:r>
              <a:rPr lang="da-DK" altLang="da-DK" sz="1400" b="1" dirty="0" smtClean="0">
                <a:solidFill>
                  <a:srgbClr val="008000"/>
                </a:solidFill>
              </a:rPr>
              <a:t>checked</a:t>
            </a:r>
            <a:r>
              <a:rPr lang="da-DK" altLang="da-DK" sz="1400" b="1" dirty="0" smtClean="0">
                <a:solidFill>
                  <a:srgbClr val="0000FF"/>
                </a:solidFill>
              </a:rPr>
              <a:t> exception, fordi </a:t>
            </a:r>
            <a:r>
              <a:rPr lang="da-DK" altLang="da-DK" sz="1400" b="1" dirty="0" smtClean="0">
                <a:solidFill>
                  <a:srgbClr val="008000"/>
                </a:solidFill>
              </a:rPr>
              <a:t>oversætteren</a:t>
            </a:r>
            <a:r>
              <a:rPr lang="da-DK" altLang="da-DK" sz="1400" b="1" dirty="0" smtClean="0">
                <a:solidFill>
                  <a:srgbClr val="0000FF"/>
                </a:solidFill>
              </a:rPr>
              <a:t> </a:t>
            </a:r>
            <a:r>
              <a:rPr lang="da-DK" altLang="da-DK" sz="1400" b="1" dirty="0" err="1" smtClean="0">
                <a:solidFill>
                  <a:srgbClr val="008000"/>
                </a:solidFill>
              </a:rPr>
              <a:t>checker</a:t>
            </a:r>
            <a:r>
              <a:rPr lang="da-DK" altLang="da-DK" sz="1400" b="1" dirty="0" smtClean="0">
                <a:solidFill>
                  <a:srgbClr val="008000"/>
                </a:solidFill>
              </a:rPr>
              <a:t>, </a:t>
            </a:r>
            <a:r>
              <a:rPr lang="da-DK" altLang="da-DK" sz="1400" b="1" dirty="0" smtClean="0">
                <a:solidFill>
                  <a:srgbClr val="0000FF"/>
                </a:solidFill>
              </a:rPr>
              <a:t>at den pågældende exception håndteres ved at blive grebet eller videresendt</a:t>
            </a:r>
            <a:endParaRPr lang="da-DK" altLang="da-DK" sz="1400" b="1" dirty="0">
              <a:solidFill>
                <a:srgbClr val="0000FF"/>
              </a:solidFill>
            </a:endParaRPr>
          </a:p>
        </p:txBody>
      </p:sp>
      <p:sp>
        <p:nvSpPr>
          <p:cNvPr id="8" name="Line 22"/>
          <p:cNvSpPr>
            <a:spLocks noChangeShapeType="1"/>
          </p:cNvSpPr>
          <p:nvPr/>
        </p:nvSpPr>
        <p:spPr bwMode="auto">
          <a:xfrm>
            <a:off x="2092540" y="6151127"/>
            <a:ext cx="313901"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72992" y="5892084"/>
            <a:ext cx="202575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Det giver kun mening at gøre en af delene</a:t>
            </a:r>
            <a:endParaRPr lang="da-DK" altLang="da-DK" sz="1400" b="1" dirty="0">
              <a:solidFill>
                <a:srgbClr val="FF0000"/>
              </a:solidFill>
            </a:endParaRPr>
          </a:p>
        </p:txBody>
      </p:sp>
      <p:sp>
        <p:nvSpPr>
          <p:cNvPr id="3" name="Oval 2"/>
          <p:cNvSpPr/>
          <p:nvPr/>
        </p:nvSpPr>
        <p:spPr bwMode="auto">
          <a:xfrm>
            <a:off x="2406441" y="5985579"/>
            <a:ext cx="711222" cy="337249"/>
          </a:xfrm>
          <a:prstGeom prst="ellipse">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177914"/>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92095" y="3375093"/>
            <a:ext cx="6587839" cy="2671252"/>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9" name="Rectangle 3"/>
          <p:cNvSpPr txBox="1">
            <a:spLocks noChangeArrowheads="1"/>
          </p:cNvSpPr>
          <p:nvPr/>
        </p:nvSpPr>
        <p:spPr bwMode="auto">
          <a:xfrm>
            <a:off x="467544" y="1000417"/>
            <a:ext cx="6408712" cy="224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4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4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12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32776" y="3744960"/>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517270" y="3845596"/>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403122" y="3677897"/>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41919" y="4038560"/>
            <a:ext cx="5096444" cy="56487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526414" y="4183593"/>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65623" y="4015894"/>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30482" y="4663107"/>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3366" y="4839244"/>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57934" y="4671545"/>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921338" y="5325250"/>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403649" y="5518422"/>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37500" y="5367167"/>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89664" y="3449304"/>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a:off x="7308304" y="3187642"/>
            <a:ext cx="0" cy="2714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697699" y="2957177"/>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8" name="Rectangle 27"/>
          <p:cNvSpPr/>
          <p:nvPr/>
        </p:nvSpPr>
        <p:spPr>
          <a:xfrm rot="21165640">
            <a:off x="7282352" y="4240164"/>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60" dirty="0" smtClean="0">
                <a:solidFill>
                  <a:srgbClr val="0000FF"/>
                </a:solidFill>
              </a:rPr>
              <a:t>Ellers kan den læses i den røde tekst i terminalvinduet, som udskrives ved hjælp toString metoden</a:t>
            </a:r>
            <a:endParaRPr lang="da-DK" altLang="da-DK" sz="1400" b="1" spc="-6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8" grpId="0"/>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590522" cy="509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vil vi tage udgangspunkt i klient/server systemer</a:t>
            </a:r>
          </a:p>
          <a:p>
            <a:pPr lvl="1">
              <a:spcBef>
                <a:spcPts val="400"/>
              </a:spcBef>
            </a:pPr>
            <a:r>
              <a:rPr lang="da-DK" altLang="da-DK" sz="1800" kern="0" dirty="0">
                <a:solidFill>
                  <a:srgbClr val="000066"/>
                </a:solidFill>
                <a:ea typeface="ＭＳ Ｐゴシック" pitchFamily="34" charset="-128"/>
              </a:rPr>
              <a:t>En server er karakteriseret ved, at den er </a:t>
            </a:r>
            <a:r>
              <a:rPr lang="da-DK" altLang="da-DK" sz="1800" b="1" kern="0" dirty="0">
                <a:solidFill>
                  <a:srgbClr val="008000"/>
                </a:solidFill>
                <a:ea typeface="ＭＳ Ｐゴシック" pitchFamily="34" charset="-128"/>
              </a:rPr>
              <a:t>reaktiv</a:t>
            </a:r>
            <a:r>
              <a:rPr lang="da-DK" altLang="da-DK" sz="1800" kern="0" dirty="0">
                <a:solidFill>
                  <a:srgbClr val="000066"/>
                </a:solidFill>
                <a:ea typeface="ＭＳ Ｐゴシック" pitchFamily="34" charset="-128"/>
              </a:rPr>
              <a:t> og kun handler, 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spc="-50" dirty="0">
                <a:solidFill>
                  <a:srgbClr val="A50021"/>
                </a:solidFill>
                <a:latin typeface="Arial" pitchFamily="34" charset="0"/>
                <a:ea typeface="ＭＳ Ｐゴシック" pitchFamily="34" charset="-128"/>
              </a:rPr>
              <a:t>Det er </a:t>
            </a:r>
            <a:r>
              <a:rPr lang="da-DK" altLang="da-DK" b="1" kern="0" spc="-50" dirty="0" smtClean="0">
                <a:solidFill>
                  <a:srgbClr val="A50021"/>
                </a:solidFill>
                <a:latin typeface="Arial" pitchFamily="34" charset="0"/>
                <a:ea typeface="ＭＳ Ｐゴシック" pitchFamily="34" charset="-128"/>
              </a:rPr>
              <a:t>dog ikke </a:t>
            </a:r>
            <a:r>
              <a:rPr lang="da-DK" altLang="da-DK" b="1" kern="0" spc="-50" dirty="0">
                <a:solidFill>
                  <a:srgbClr val="A50021"/>
                </a:solidFill>
                <a:latin typeface="Arial" pitchFamily="34" charset="0"/>
                <a:ea typeface="ＭＳ Ｐゴシック" pitchFamily="34" charset="-128"/>
              </a:rPr>
              <a:t>kun for klient/server systemer, at defensiv programmering </a:t>
            </a:r>
            <a:r>
              <a:rPr lang="da-DK" altLang="da-DK" b="1" kern="0" spc="-50" dirty="0" smtClean="0">
                <a:solidFill>
                  <a:srgbClr val="A50021"/>
                </a:solidFill>
                <a:latin typeface="Arial" pitchFamily="34" charset="0"/>
                <a:ea typeface="ＭＳ Ｐゴシック" pitchFamily="34" charset="-128"/>
              </a:rPr>
              <a:t>og exceptions </a:t>
            </a:r>
            <a:r>
              <a:rPr lang="da-DK" altLang="da-DK" b="1" kern="0" dirty="0" smtClean="0">
                <a:solidFill>
                  <a:srgbClr val="A50021"/>
                </a:solidFill>
                <a:latin typeface="Arial" pitchFamily="34" charset="0"/>
                <a:ea typeface="ＭＳ Ｐゴシック" pitchFamily="34" charset="-128"/>
              </a:rPr>
              <a:t>er relevant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De kan </a:t>
            </a:r>
            <a:r>
              <a:rPr lang="da-DK" altLang="da-DK" sz="1800" kern="0" dirty="0">
                <a:solidFill>
                  <a:srgbClr val="000066"/>
                </a:solidFill>
                <a:ea typeface="ＭＳ Ｐゴシック" pitchFamily="34" charset="-128"/>
              </a:rPr>
              <a:t>bruges overalt, hvor metoder/konstruktører kalder hinanden</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servere</a:t>
            </a: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06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dirty="0" smtClean="0">
                <a:solidFill>
                  <a:srgbClr val="A50021"/>
                </a:solidFill>
                <a:ea typeface="ＭＳ Ｐゴシック" pitchFamily="34" charset="-128"/>
              </a:rPr>
              <a:t>Dette tjekkes </a:t>
            </a:r>
            <a:r>
              <a:rPr lang="da-DK" altLang="da-DK" sz="2000" b="1" dirty="0">
                <a:solidFill>
                  <a:srgbClr val="A50021"/>
                </a:solidFill>
                <a:ea typeface="ＭＳ Ｐゴシック" pitchFamily="34" charset="-128"/>
              </a:rPr>
              <a:t>ved </a:t>
            </a:r>
            <a:r>
              <a:rPr lang="da-DK" altLang="da-DK" sz="2000" b="1" dirty="0" smtClean="0">
                <a:solidFill>
                  <a:srgbClr val="A50021"/>
                </a:solidFill>
                <a:ea typeface="ＭＳ Ｐゴシック" pitchFamily="34" charset="-128"/>
              </a:rPr>
              <a:t>hjælp af</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assertions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a:ea typeface="ＭＳ Ｐゴシック" pitchFamily="34" charset="-128"/>
              </a:rPr>
              <a:t>boolske </a:t>
            </a:r>
            <a:r>
              <a:rPr lang="da-DK" altLang="da-DK" sz="1800" dirty="0" smtClean="0">
                <a:ea typeface="ＭＳ Ｐゴシック" pitchFamily="34" charset="-128"/>
              </a:rPr>
              <a:t>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3672408"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størrelsen at numberOfEntries er identisk med antal elementer i mængden</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af Java </a:t>
            </a:r>
            <a:r>
              <a:rPr lang="da-DK" altLang="da-DK" b="1" dirty="0" err="1" smtClean="0">
                <a:solidFill>
                  <a:srgbClr val="A50021"/>
                </a:solidFill>
                <a:ea typeface="ＭＳ Ｐゴシック" pitchFamily="34" charset="-128"/>
                <a:cs typeface="ＭＳ Ｐゴシック" pitchFamily="-106" charset="-128"/>
              </a:rPr>
              <a:t>API'en</a:t>
            </a:r>
            <a:r>
              <a:rPr lang="da-DK" altLang="da-DK" b="1" dirty="0" smtClean="0">
                <a:solidFill>
                  <a:srgbClr val="A50021"/>
                </a:solidFill>
                <a:ea typeface="ＭＳ Ｐゴシック" pitchFamily="34" charset="-128"/>
                <a:cs typeface="ＭＳ Ｐゴシック" pitchFamily="-106" charset="-128"/>
              </a:rPr>
              <a:t> har introduceret pakken </a:t>
            </a:r>
            <a:r>
              <a:rPr lang="da-DK" altLang="da-DK" b="1" dirty="0" err="1" smtClean="0">
                <a:solidFill>
                  <a:srgbClr val="A50021"/>
                </a:solidFill>
                <a:ea typeface="ＭＳ Ｐゴシック" pitchFamily="34" charset="-128"/>
                <a:cs typeface="ＭＳ Ｐゴシック" pitchFamily="-106" charset="-128"/>
              </a:rPr>
              <a:t>java.nio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automatisk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err="1" smtClean="0">
                <a:ea typeface="ＭＳ Ｐゴシック" pitchFamily="34" charset="-128"/>
              </a:rPr>
              <a:t>nextInt</a:t>
            </a:r>
            <a:r>
              <a:rPr lang="da-DK" altLang="da-DK" sz="1800" dirty="0" smtClean="0">
                <a:ea typeface="ＭＳ Ｐゴシック" pitchFamily="34" charset="-128"/>
              </a:rPr>
              <a: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er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391276"/>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45328"/>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67210"/>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13724"/>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386718"/>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0012" y="5991798"/>
            <a:ext cx="7972" cy="36373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2088702" y="6293251"/>
            <a:ext cx="354387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smtClean="0">
                <a:solidFill>
                  <a:srgbClr val="008000"/>
                </a:solidFill>
              </a:rPr>
              <a:t>toString</a:t>
            </a:r>
            <a:r>
              <a:rPr lang="da-DK" altLang="da-DK" sz="1400" b="1" dirty="0" smtClean="0">
                <a:solidFill>
                  <a:srgbClr val="FF0000"/>
                </a:solidFill>
              </a:rPr>
              <a:t> metoden</a:t>
            </a:r>
          </a:p>
        </p:txBody>
      </p:sp>
      <p:sp>
        <p:nvSpPr>
          <p:cNvPr id="36" name="Line 22"/>
          <p:cNvSpPr>
            <a:spLocks noChangeShapeType="1"/>
          </p:cNvSpPr>
          <p:nvPr/>
        </p:nvSpPr>
        <p:spPr bwMode="auto">
          <a:xfrm flipH="1">
            <a:off x="7470399" y="3258008"/>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2995770"/>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21947"/>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71816"/>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32</a:t>
            </a:fld>
            <a:endParaRPr lang="da-DK" altLang="da-DK" dirty="0"/>
          </a:p>
        </p:txBody>
      </p:sp>
      <p:sp>
        <p:nvSpPr>
          <p:cNvPr id="17" name="Text Box 21"/>
          <p:cNvSpPr txBox="1">
            <a:spLocks noChangeArrowheads="1"/>
          </p:cNvSpPr>
          <p:nvPr/>
        </p:nvSpPr>
        <p:spPr bwMode="auto">
          <a:xfrm>
            <a:off x="5726026" y="5870177"/>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71627"/>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03547"/>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47411"/>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77300"/>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04649"/>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24266"/>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885342"/>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04128" y="539016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34</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5317338"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a:t>
            </a:r>
            <a:r>
              <a:rPr lang="da-DK" altLang="da-DK" sz="1800" kern="0" dirty="0" smtClean="0">
                <a:solidFill>
                  <a:srgbClr val="000066"/>
                </a:solidFill>
                <a:ea typeface="ＭＳ Ｐゴシック" pitchFamily="34" charset="-128"/>
              </a:rPr>
              <a:t>korrekt", </a:t>
            </a:r>
            <a:r>
              <a:rPr lang="da-DK" altLang="da-DK" sz="1800" kern="0" dirty="0" smtClean="0">
                <a:solidFill>
                  <a:srgbClr val="000066"/>
                </a:solidFill>
                <a:ea typeface="ＭＳ Ｐゴシック" pitchFamily="34" charset="-128"/>
              </a:rPr>
              <a:t>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5952374" y="2549416"/>
            <a:ext cx="6157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a:t>
            </a:r>
            <a:endParaRPr lang="da-DK" altLang="da-DK" sz="1400" b="1" dirty="0">
              <a:solidFill>
                <a:srgbClr val="FF0000"/>
              </a:solidFill>
            </a:endParaRPr>
          </a:p>
        </p:txBody>
      </p:sp>
      <p:sp>
        <p:nvSpPr>
          <p:cNvPr id="14" name="Line 22"/>
          <p:cNvSpPr>
            <a:spLocks noChangeShapeType="1"/>
          </p:cNvSpPr>
          <p:nvPr/>
        </p:nvSpPr>
        <p:spPr bwMode="auto">
          <a:xfrm flipH="1" flipV="1">
            <a:off x="4932040" y="2793046"/>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122186" y="2919926"/>
            <a:ext cx="69307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a:t>
            </a:r>
            <a:endParaRPr lang="da-DK" altLang="da-DK" sz="1400" b="1" dirty="0">
              <a:solidFill>
                <a:srgbClr val="FF0000"/>
              </a:solidFill>
            </a:endParaRPr>
          </a:p>
        </p:txBody>
      </p:sp>
      <p:sp>
        <p:nvSpPr>
          <p:cNvPr id="16" name="Line 22"/>
          <p:cNvSpPr>
            <a:spLocks noChangeShapeType="1"/>
          </p:cNvSpPr>
          <p:nvPr/>
        </p:nvSpPr>
        <p:spPr bwMode="auto">
          <a:xfrm flipH="1" flipV="1">
            <a:off x="6010849" y="2311181"/>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04326" y="5573734"/>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type beskriver fejlen</a:t>
            </a:r>
          </a:p>
          <a:p>
            <a:pPr marL="182563" indent="-182563">
              <a:spcBef>
                <a:spcPts val="300"/>
              </a:spcBef>
              <a:buFont typeface="Arial" panose="020B0604020202020204" pitchFamily="34" charset="0"/>
              <a:buChar char="•"/>
            </a:pPr>
            <a:r>
              <a:rPr lang="da-DK" altLang="da-DK" dirty="0"/>
              <a:t>Herudover kan der være en tekststreng med yderligere information om fejlen</a:t>
            </a:r>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689506"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Kald af metode</a:t>
              </a:r>
              <a:endParaRPr lang="da-DK" altLang="da-DK" sz="1400" b="1" dirty="0">
                <a:solidFill>
                  <a:srgbClr val="FF0000"/>
                </a:solidFill>
              </a:endParaRPr>
            </a:p>
          </p:txBody>
        </p:sp>
      </p:grpSp>
      <p:sp>
        <p:nvSpPr>
          <p:cNvPr id="20" name="Text Box 4"/>
          <p:cNvSpPr txBox="1">
            <a:spLocks noChangeArrowheads="1"/>
          </p:cNvSpPr>
          <p:nvPr/>
        </p:nvSpPr>
        <p:spPr bwMode="auto">
          <a:xfrm>
            <a:off x="915431" y="2151194"/>
            <a:ext cx="2072060" cy="34073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err="1" smtClean="0">
                <a:solidFill>
                  <a:schemeClr val="tx1"/>
                </a:solidFill>
                <a:latin typeface="Courier New" pitchFamily="49" charset="0"/>
              </a:rPr>
              <a:t>obj.</a:t>
            </a:r>
            <a:r>
              <a:rPr lang="en-US" altLang="da-DK" sz="1600" b="1" dirty="0" err="1" smtClean="0">
                <a:solidFill>
                  <a:srgbClr val="0000FF"/>
                </a:solidFill>
                <a:latin typeface="Courier New" pitchFamily="49" charset="0"/>
              </a:rPr>
              <a:t>method</a:t>
            </a: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22" name="Text Box 4"/>
          <p:cNvSpPr txBox="1">
            <a:spLocks noChangeArrowheads="1"/>
          </p:cNvSpPr>
          <p:nvPr/>
        </p:nvSpPr>
        <p:spPr bwMode="auto">
          <a:xfrm>
            <a:off x="4761526" y="2119756"/>
            <a:ext cx="3840226" cy="34073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 </a:t>
            </a:r>
            <a:r>
              <a:rPr lang="en-US" altLang="da-DK" sz="1600" b="1" dirty="0" smtClean="0">
                <a:solidFill>
                  <a:srgbClr val="0000FF"/>
                </a:solidFill>
                <a:latin typeface="Courier New" pitchFamily="49" charset="0"/>
              </a:rPr>
              <a:t>method</a:t>
            </a:r>
            <a:r>
              <a:rPr lang="en-US" altLang="da-DK" sz="1600" b="1" dirty="0" smtClean="0">
                <a:solidFill>
                  <a:schemeClr val="tx1"/>
                </a:solidFill>
                <a:latin typeface="Courier New" pitchFamily="49" charset="0"/>
              </a:rPr>
              <a:t>(...) {...}</a:t>
            </a:r>
          </a:p>
        </p:txBody>
      </p:sp>
      <p:grpSp>
        <p:nvGrpSpPr>
          <p:cNvPr id="5" name="Group 4"/>
          <p:cNvGrpSpPr/>
          <p:nvPr/>
        </p:nvGrpSpPr>
        <p:grpSpPr>
          <a:xfrm>
            <a:off x="4721427" y="2600033"/>
            <a:ext cx="2724543" cy="307777"/>
            <a:chOff x="4721427" y="2653703"/>
            <a:chExt cx="2724543" cy="307777"/>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Udførelse af metodens krop</a:t>
              </a:r>
            </a:p>
          </p:txBody>
        </p:sp>
      </p:grpSp>
      <p:grpSp>
        <p:nvGrpSpPr>
          <p:cNvPr id="7" name="Group 6"/>
          <p:cNvGrpSpPr/>
          <p:nvPr/>
        </p:nvGrpSpPr>
        <p:grpSpPr>
          <a:xfrm>
            <a:off x="875244" y="3154355"/>
            <a:ext cx="2952328"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på </a:t>
              </a:r>
              <a:r>
                <a:rPr lang="da-DK" altLang="da-DK" sz="1400" b="1" dirty="0" smtClean="0">
                  <a:solidFill>
                    <a:srgbClr val="FF0000"/>
                  </a:solidFill>
                </a:rPr>
                <a:t>kaldsstedet,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4660185" y="1719146"/>
            <a:ext cx="3815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Metodens erklæring (serveren)</a:t>
            </a:r>
            <a:endParaRPr lang="da-DK" altLang="da-DK" sz="1800" b="1" dirty="0">
              <a:solidFill>
                <a:srgbClr val="0000FF"/>
              </a:solidFill>
            </a:endParaRPr>
          </a:p>
        </p:txBody>
      </p:sp>
      <p:grpSp>
        <p:nvGrpSpPr>
          <p:cNvPr id="6" name="Group 5"/>
          <p:cNvGrpSpPr/>
          <p:nvPr/>
        </p:nvGrpSpPr>
        <p:grpSpPr>
          <a:xfrm>
            <a:off x="4685423" y="2996952"/>
            <a:ext cx="3991033" cy="731816"/>
            <a:chOff x="4685423" y="3019184"/>
            <a:chExt cx="3847017" cy="894981"/>
          </a:xfrm>
        </p:grpSpPr>
        <p:sp>
          <p:nvSpPr>
            <p:cNvPr id="24" name="Rounded Rectangle 23"/>
            <p:cNvSpPr/>
            <p:nvPr/>
          </p:nvSpPr>
          <p:spPr bwMode="auto">
            <a:xfrm>
              <a:off x="4721427" y="3019184"/>
              <a:ext cx="3739005" cy="894981"/>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8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af kroppen 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40200" y="1741667"/>
            <a:ext cx="31019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Kaldsstedet (klienten)</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2246869" y="4380056"/>
            <a:ext cx="4926656"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2910912"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kroppen stopper</a:t>
              </a:r>
            </a:p>
          </p:txBody>
        </p:sp>
      </p:grpSp>
      <p:sp>
        <p:nvSpPr>
          <p:cNvPr id="39" name="Line 22"/>
          <p:cNvSpPr>
            <a:spLocks noChangeShapeType="1"/>
          </p:cNvSpPr>
          <p:nvPr/>
        </p:nvSpPr>
        <p:spPr bwMode="auto">
          <a:xfrm flipV="1">
            <a:off x="2579094" y="2784314"/>
            <a:ext cx="2182431" cy="12888"/>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fejl,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132856"/>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a:solidFill>
                  <a:srgbClr val="008000"/>
                </a:solidFill>
                <a:ea typeface="ＭＳ Ｐゴシック" pitchFamily="34" charset="-128"/>
              </a:rPr>
              <a:t>Unchecked</a:t>
            </a:r>
            <a:r>
              <a:rPr lang="da-DK" altLang="da-DK" sz="1800" dirty="0">
                <a:ea typeface="ＭＳ Ｐゴシック" pitchFamily="34" charset="-128"/>
              </a:rPr>
              <a:t> exceptions (og Errors) </a:t>
            </a:r>
            <a:r>
              <a:rPr lang="da-DK" altLang="da-DK" sz="1800" dirty="0" smtClean="0">
                <a:ea typeface="ＭＳ Ｐゴシック" pitchFamily="34" charset="-128"/>
              </a:rPr>
              <a:t>er oversætteren ligeglad </a:t>
            </a:r>
            <a:r>
              <a:rPr lang="da-DK" altLang="da-DK" sz="1800" dirty="0">
                <a:ea typeface="ＭＳ Ｐゴシック" pitchFamily="34" charset="-128"/>
              </a:rPr>
              <a:t>med</a:t>
            </a:r>
          </a:p>
          <a:p>
            <a:pPr lvl="1">
              <a:spcBef>
                <a:spcPts val="600"/>
              </a:spcBef>
            </a:pP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a:t>
            </a:r>
            <a:r>
              <a:rPr lang="da-DK" altLang="da-DK" sz="1800" dirty="0">
                <a:ea typeface="ＭＳ Ｐゴシック" pitchFamily="34" charset="-128"/>
              </a:rPr>
              <a:t>exceptions </a:t>
            </a:r>
            <a:r>
              <a:rPr lang="da-DK" altLang="da-DK" sz="1800" dirty="0" smtClean="0">
                <a:ea typeface="ＭＳ Ｐゴシック" pitchFamily="34" charset="-128"/>
              </a:rPr>
              <a:t>tjekkes af oversætteren, som kontrollerer, at de </a:t>
            </a:r>
            <a:r>
              <a:rPr lang="da-DK" altLang="da-DK" sz="1800" b="1" dirty="0" smtClean="0">
                <a:solidFill>
                  <a:srgbClr val="008000"/>
                </a:solidFill>
                <a:ea typeface="ＭＳ Ｐゴシック" pitchFamily="34" charset="-128"/>
              </a:rPr>
              <a:t>håndteres</a:t>
            </a:r>
            <a:r>
              <a:rPr lang="da-DK" altLang="da-DK" sz="1800" dirty="0" smtClean="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293096"/>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unchecked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9546</TotalTime>
  <Words>5107</Words>
  <Application>Microsoft Office PowerPoint</Application>
  <PresentationFormat>On-screen Show (4:3)</PresentationFormat>
  <Paragraphs>682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Videresendelse af exceptions (propagering)</vt:lpstr>
      <vt:lpstr>Erklæring af nye exception klasser</vt:lpstr>
      <vt:lpstr>● Assertions</vt:lpstr>
      <vt:lpstr>Metoderne keyInUse and consistentSize</vt:lpstr>
      <vt:lpstr>Brug af assertions</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909</cp:revision>
  <cp:lastPrinted>2015-09-29T11:26:29Z</cp:lastPrinted>
  <dcterms:created xsi:type="dcterms:W3CDTF">2009-09-02T10:07:09Z</dcterms:created>
  <dcterms:modified xsi:type="dcterms:W3CDTF">2021-05-04T07:58:39Z</dcterms:modified>
</cp:coreProperties>
</file>