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6" r:id="rId2"/>
    <p:sldId id="277" r:id="rId3"/>
    <p:sldId id="288" r:id="rId4"/>
    <p:sldId id="339" r:id="rId5"/>
    <p:sldId id="340" r:id="rId6"/>
    <p:sldId id="341" r:id="rId7"/>
    <p:sldId id="342" r:id="rId8"/>
    <p:sldId id="295" r:id="rId9"/>
    <p:sldId id="343" r:id="rId10"/>
    <p:sldId id="344" r:id="rId11"/>
    <p:sldId id="345" r:id="rId12"/>
    <p:sldId id="299" r:id="rId13"/>
    <p:sldId id="369" r:id="rId14"/>
    <p:sldId id="370" r:id="rId15"/>
    <p:sldId id="371" r:id="rId16"/>
    <p:sldId id="372" r:id="rId17"/>
    <p:sldId id="373" r:id="rId18"/>
    <p:sldId id="375" r:id="rId19"/>
    <p:sldId id="376" r:id="rId20"/>
    <p:sldId id="377" r:id="rId21"/>
    <p:sldId id="378" r:id="rId22"/>
    <p:sldId id="386" r:id="rId23"/>
    <p:sldId id="382" r:id="rId24"/>
    <p:sldId id="385" r:id="rId25"/>
    <p:sldId id="388" r:id="rId26"/>
    <p:sldId id="383" r:id="rId27"/>
    <p:sldId id="384" r:id="rId28"/>
    <p:sldId id="387" r:id="rId29"/>
    <p:sldId id="325" r:id="rId30"/>
    <p:sldId id="326" r:id="rId3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A50021"/>
    <a:srgbClr val="000066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132" d="100"/>
          <a:sy n="132" d="100"/>
        </p:scale>
        <p:origin x="13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2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96938" y="746125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 smtClean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Forberedelse 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5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Mandag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sortere 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løsning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to personer har samme alder, er rækkefølgen i listen uændret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kombinere de to sorteringskriterier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5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 sorterer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primært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efter alder, men hvis to personer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er lige gamle sorteres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sekundært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alfabetisk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551804" y="3385895"/>
            <a:ext cx="2023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Ellers sorteres alfabetisk 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930535" y="3756844"/>
            <a:ext cx="58591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51804" y="2519318"/>
            <a:ext cx="2434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alderen er forskellig sorteres efter alder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936068" y="2780928"/>
            <a:ext cx="15803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1621044" y="2447168"/>
            <a:ext cx="3315023" cy="8548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reverse(List&lt;T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shuffle(List&lt;T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extends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Queue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 smtClean="0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forskellige Collection klasser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 smtClean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sortere 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kombinere nogle af ovenstående sorteringskriterier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 smtClean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 smtClean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har så en 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der ønskes sorteret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(som importeres automatisk)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(og skal derfor importeres)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andet sæt (som har en ekstra parameter) bruges sammen med Comparator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 smtClean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 smtClean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 smtClean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Ny 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(med yngste først)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Subtraktion (af heltal)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Person klassen, som compareTo gjorde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78550" y="2417076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Sortering efter alder og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196752"/>
            <a:ext cx="7666164" cy="309931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Alderen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er identisk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</a:t>
            </a:r>
            <a:r>
              <a:rPr lang="da-DK" altLang="da-DK" sz="3200" dirty="0" smtClean="0">
                <a:ea typeface="ＭＳ Ｐゴシック" pitchFamily="34" charset="-128"/>
              </a:rPr>
              <a:t>Comparator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implements</a:t>
            </a:r>
            <a:endParaRPr lang="en-US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extends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Ca. 35 forskellige Collection klasser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min(Collection&lt;T&gt;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Comparator&lt;T&gt; comp )</a:t>
            </a:r>
            <a:endParaRPr lang="en-US" altLang="da-DK" sz="1400" b="1" spc="-7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Comparator&lt;T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11142" y="5364575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403" y="2060848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402" y="1157843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4205" y="4437112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24204" y="3208445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compare (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p1, Person p2) 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6095" y="1124745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 smtClean="0"/>
              <a:t> metoden defineres i Person klassen, som implementerer interfacet 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382741" y="3847238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58404" y="3175806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compare metoden </a:t>
            </a:r>
            <a:r>
              <a:rPr lang="da-DK" altLang="da-DK" sz="1600" kern="0" spc="-50" dirty="0" smtClean="0"/>
              <a:t>defineres i en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ny </a:t>
            </a:r>
            <a:r>
              <a:rPr lang="da-DK" altLang="da-DK" sz="1600" b="1" kern="0" spc="-50" dirty="0">
                <a:solidFill>
                  <a:srgbClr val="008000"/>
                </a:solidFill>
              </a:rPr>
              <a:t>klasse</a:t>
            </a:r>
            <a:r>
              <a:rPr lang="da-DK" altLang="da-DK" sz="1600" kern="0" spc="-50" dirty="0" smtClean="0"/>
              <a:t>, </a:t>
            </a:r>
            <a:r>
              <a:rPr lang="da-DK" altLang="da-DK" sz="1600" kern="0" dirty="0" smtClean="0"/>
              <a:t>som implementerer interfacet 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 smtClean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 smtClean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 smtClean="0"/>
              <a:t> metoderne har en</a:t>
            </a:r>
            <a:br>
              <a:rPr lang="da-DK" altLang="da-DK" sz="1600" kern="0" dirty="0" smtClean="0"/>
            </a:br>
            <a:r>
              <a:rPr lang="da-DK" altLang="da-DK" sz="1600" b="1" kern="0" dirty="0" smtClean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Dermed er det muligt</a:t>
            </a:r>
            <a:br>
              <a:rPr lang="da-DK" altLang="da-DK" sz="1600" kern="0" dirty="0" smtClean="0"/>
            </a:br>
            <a:r>
              <a:rPr lang="da-DK" altLang="da-DK" sz="1600" kern="0" dirty="0" smtClean="0"/>
              <a:t>at </a:t>
            </a:r>
            <a:r>
              <a:rPr lang="da-DK" altLang="da-DK" sz="1600" kern="0" dirty="0"/>
              <a:t>have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</a:t>
            </a:r>
            <a:r>
              <a:rPr lang="da-DK" altLang="da-DK" sz="1600" kern="0" dirty="0" smtClean="0"/>
              <a:t>samtidigt</a:t>
            </a:r>
            <a:endParaRPr lang="da-DK" altLang="da-DK" sz="1600" kern="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187624" y="6093296"/>
            <a:ext cx="3012585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6982155" y="5999881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32673" y="4743251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517924" y="5652735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436959" y="497237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422210" y="5901528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Klassen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 indeholder en række nyttige metoder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Metoderne </a:t>
            </a:r>
            <a:r>
              <a:rPr lang="da-DK" altLang="da-DK" sz="1800" dirty="0">
                <a:ea typeface="ＭＳ Ｐゴシック" pitchFamily="34" charset="-128"/>
              </a:rPr>
              <a:t>kan bruges på forskellige </a:t>
            </a:r>
            <a:r>
              <a:rPr lang="da-DK" altLang="da-DK" sz="1800" dirty="0" smtClean="0">
                <a:ea typeface="ＭＳ Ｐゴシック" pitchFamily="34" charset="-128"/>
              </a:rPr>
              <a:t>typer af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objektsamlinger</a:t>
            </a:r>
            <a:endParaRPr lang="da-DK" altLang="da-DK" sz="1800" b="1" dirty="0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Typen af objektsamlingen skal implementere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Collection</a:t>
            </a:r>
            <a:r>
              <a:rPr lang="da-DK" altLang="da-DK" sz="1800" dirty="0" smtClean="0">
                <a:ea typeface="ＭＳ Ｐゴシック" pitchFamily="34" charset="-128"/>
              </a:rPr>
              <a:t>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 smtClean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3100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min(Collection&lt;T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Blander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disjoint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c1, Collection&lt;T&gt; c2)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frequency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(Collection&lt;T&gt; c, Object o)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142144" y="5661248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Algoritmeskabelonen </a:t>
            </a:r>
            <a:r>
              <a:rPr lang="da-DK" altLang="da-DK" sz="3200" noProof="0" dirty="0" smtClean="0">
                <a:ea typeface="ＭＳ Ｐゴシック" pitchFamily="34" charset="-128"/>
              </a:rPr>
              <a:t>findBest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0830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r>
              <a:rPr lang="da-DK" altLang="da-DK" sz="3200" noProof="0" dirty="0" smtClean="0">
                <a:ea typeface="ＭＳ Ｐゴシック" pitchFamily="34" charset="-128"/>
              </a:rPr>
              <a:t> er ofte et sorteringsproblem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980728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 smtClean="0"/>
              <a:t>Den </a:t>
            </a:r>
            <a:r>
              <a:rPr lang="da-DK" altLang="da-DK" sz="2000" kern="0" spc="-50" dirty="0" smtClean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 smtClean="0"/>
              <a:t> i en liste af personer kan findes på følgende måde</a:t>
            </a:r>
            <a:endParaRPr lang="da-DK" altLang="da-DK" sz="2000" kern="0" spc="-5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Person objekter ordnes efter alder (ved hjælp </a:t>
            </a:r>
            <a:r>
              <a:rPr lang="da-DK" altLang="da-DK" sz="1800" kern="0" dirty="0"/>
              <a:t>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</a:t>
            </a:r>
            <a:r>
              <a:rPr lang="da-DK" altLang="da-DK" sz="1800" kern="0" dirty="0" smtClean="0"/>
              <a:t>Comparator)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en delliste med alle kvinder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 smtClean="0"/>
              <a:t> metoden til </a:t>
            </a:r>
            <a:r>
              <a:rPr lang="da-DK" altLang="da-DK" sz="1800" kern="0" dirty="0"/>
              <a:t>at finde den ældste kvinde i </a:t>
            </a:r>
            <a:r>
              <a:rPr lang="da-DK" altLang="da-DK" sz="1800" kern="0" dirty="0" smtClean="0"/>
              <a:t>dellisten (hvis dellisten er tom returnere</a:t>
            </a:r>
            <a:r>
              <a:rPr lang="da-DK" altLang="da-DK" sz="1800" kern="0" dirty="0"/>
              <a:t>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852936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Alternativt kan man erstatte de sidste to skridt med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metoden til </a:t>
            </a:r>
            <a:r>
              <a:rPr lang="da-DK" altLang="da-DK" sz="1800" kern="0" dirty="0"/>
              <a:t>at s</a:t>
            </a:r>
            <a:r>
              <a:rPr lang="da-DK" altLang="da-DK" sz="1800" kern="0" dirty="0" smtClean="0"/>
              <a:t>ortere Person listen efter alder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(ældste først)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den første kvinde</a:t>
            </a:r>
            <a:endParaRPr lang="da-DK" alt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1 og 3 er mest effektive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2 sorterer listen</a:t>
            </a:r>
            <a:r>
              <a:rPr lang="da-DK" altLang="da-DK" sz="1800" kern="0" dirty="0"/>
              <a:t>, hvilket </a:t>
            </a:r>
            <a:r>
              <a:rPr lang="da-DK" altLang="da-DK" sz="1800" kern="0" dirty="0" smtClean="0"/>
              <a:t>er langt dyrere end blot at finde det maksimale element 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findBest klarer også opgaven i </a:t>
            </a:r>
            <a:r>
              <a:rPr lang="da-DK" altLang="da-DK" sz="1800" kern="0" dirty="0"/>
              <a:t>ét </a:t>
            </a:r>
            <a:r>
              <a:rPr lang="da-DK" altLang="da-DK" sz="1800" kern="0" dirty="0" smtClean="0"/>
              <a:t>gennemløb</a:t>
            </a:r>
            <a:endParaRPr lang="da-DK" altLang="da-DK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3933056"/>
            <a:ext cx="8400650" cy="1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Man kan også lave en ordning som først sorterer efter køn  (mænd før kvinder) og dernæst efter alder (yngste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</a:t>
            </a:r>
            <a:r>
              <a:rPr lang="da-DK" altLang="da-DK" sz="1800" kern="0" dirty="0" smtClean="0"/>
              <a:t>det maksimale element er en mand </a:t>
            </a:r>
            <a:r>
              <a:rPr lang="da-DK" altLang="da-DK" sz="1800" kern="0" dirty="0"/>
              <a:t>returneres null)</a:t>
            </a:r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24936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</a:t>
            </a:r>
            <a:r>
              <a:rPr lang="da-DK" sz="1800" dirty="0" smtClean="0">
                <a:solidFill>
                  <a:srgbClr val="002060"/>
                </a:solidFill>
              </a:rPr>
              <a:t>13. </a:t>
            </a:r>
            <a:r>
              <a:rPr lang="da-DK" sz="1800" dirty="0">
                <a:solidFill>
                  <a:srgbClr val="002060"/>
                </a:solidFill>
              </a:rPr>
              <a:t>oktober</a:t>
            </a:r>
            <a:r>
              <a:rPr lang="da-DK" sz="1800" b="0" dirty="0" smtClean="0">
                <a:solidFill>
                  <a:srgbClr val="002060"/>
                </a:solidFill>
              </a:rPr>
              <a:t> og </a:t>
            </a:r>
            <a:r>
              <a:rPr lang="da-DK" sz="1800" dirty="0" smtClean="0">
                <a:solidFill>
                  <a:srgbClr val="002060"/>
                </a:solidFill>
              </a:rPr>
              <a:t>fredag den 14. oktober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Finder sted i </a:t>
            </a:r>
            <a:r>
              <a:rPr lang="da-DK" sz="1800" dirty="0" smtClean="0">
                <a:solidFill>
                  <a:srgbClr val="002060"/>
                </a:solidFill>
              </a:rPr>
              <a:t>Institut </a:t>
            </a:r>
            <a:r>
              <a:rPr lang="da-DK" sz="1800" dirty="0">
                <a:solidFill>
                  <a:srgbClr val="002060"/>
                </a:solidFill>
              </a:rPr>
              <a:t>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</a:t>
            </a:r>
            <a:r>
              <a:rPr lang="da-DK" sz="1800" b="0" dirty="0" smtClean="0">
                <a:solidFill>
                  <a:srgbClr val="002060"/>
                </a:solidFill>
              </a:rPr>
              <a:t>ligger </a:t>
            </a:r>
            <a:r>
              <a:rPr lang="da-DK" sz="1800" b="0" dirty="0">
                <a:solidFill>
                  <a:srgbClr val="002060"/>
                </a:solidFill>
              </a:rPr>
              <a:t>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Det præcise tidspunkt for hvert øvelseshold er publiceret i en "Vigtig meddelelse" på Brightspace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det er strengt nødvendigt, kan du flytte til et andet prøvetidspunkt, hvis du via mail</a:t>
            </a:r>
            <a:r>
              <a:rPr lang="da-DK" sz="1800" b="0" dirty="0">
                <a:solidFill>
                  <a:srgbClr val="002060"/>
                </a:solidFill>
                <a:hlinkClick r:id="rId3"/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beder Kurt Jensen herom senest tre dage før prøven</a:t>
            </a: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Køreprøven er obligatorisk og skal gennemføres for at komme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Du kan kun gå til køreprøven, hvis du </a:t>
            </a:r>
            <a:r>
              <a:rPr lang="da-DK" sz="1800" dirty="0" smtClean="0"/>
              <a:t>forinden</a:t>
            </a:r>
            <a:r>
              <a:rPr lang="da-DK" sz="1800" b="0" dirty="0" smtClean="0"/>
              <a:t> har fået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Uge 1-6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</a:t>
            </a:r>
            <a:r>
              <a:rPr lang="da-DK" sz="1800" b="0" dirty="0" smtClean="0">
                <a:solidFill>
                  <a:srgbClr val="000066"/>
                </a:solidFill>
              </a:rPr>
              <a:t>(uden forberedelsestid)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Den afvikles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i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hold på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15-25 personer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 smtClean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klassebibliotek og aflevere på Brightspace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marL="0" lvl="1" indent="0">
              <a:spcBef>
                <a:spcPts val="432"/>
              </a:spcBef>
              <a:buNone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Køreprøven har 12 spørgsmål, som </a:t>
            </a:r>
            <a:r>
              <a:rPr lang="da-DK" sz="1800" b="1" dirty="0" smtClean="0">
                <a:solidFill>
                  <a:srgbClr val="008000"/>
                </a:solidFill>
              </a:rPr>
              <a:t>skal</a:t>
            </a:r>
            <a:r>
              <a:rPr lang="da-DK" sz="1800" dirty="0" smtClean="0"/>
              <a:t> </a:t>
            </a:r>
            <a:r>
              <a:rPr lang="da-DK" sz="1800" dirty="0"/>
              <a:t>løses i </a:t>
            </a:r>
            <a:r>
              <a:rPr lang="da-DK" sz="1800" dirty="0" smtClean="0"/>
              <a:t>rækkefølge (hvis man f.eks. springer spørgsmål 7 over, får man intet for de efterfølgende)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Undervejs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er der seks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du tilkalde en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/>
            </a:r>
            <a:br>
              <a:rPr lang="da-DK" sz="180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(og 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Det </a:t>
            </a:r>
            <a:r>
              <a:rPr lang="da-DK" sz="1800" dirty="0">
                <a:solidFill>
                  <a:srgbClr val="A50021"/>
                </a:solidFill>
              </a:rPr>
              <a:t>er vigtigt, at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husker at få </a:t>
            </a:r>
            <a:r>
              <a:rPr lang="da-DK" sz="1800" dirty="0" smtClean="0">
                <a:solidFill>
                  <a:srgbClr val="A50021"/>
                </a:solidFill>
              </a:rPr>
              <a:t>din </a:t>
            </a:r>
            <a:r>
              <a:rPr lang="da-DK" sz="1800" dirty="0">
                <a:solidFill>
                  <a:srgbClr val="A50021"/>
                </a:solidFill>
              </a:rPr>
              <a:t>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passerer et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endParaRPr lang="da-DK" sz="1800" b="1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</a:t>
            </a:r>
            <a:r>
              <a:rPr lang="da-DK" sz="1800" dirty="0" smtClean="0">
                <a:solidFill>
                  <a:srgbClr val="A50021"/>
                </a:solidFill>
              </a:rPr>
              <a:t>du at </a:t>
            </a:r>
            <a:r>
              <a:rPr lang="da-DK" sz="1800" dirty="0">
                <a:solidFill>
                  <a:srgbClr val="A50021"/>
                </a:solidFill>
              </a:rPr>
              <a:t>forsætte uden at det, som 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har </a:t>
            </a:r>
            <a:r>
              <a:rPr lang="da-DK" sz="1800" dirty="0" smtClean="0">
                <a:solidFill>
                  <a:srgbClr val="A50021"/>
                </a:solidFill>
              </a:rPr>
              <a:t>lavet, </a:t>
            </a:r>
            <a:r>
              <a:rPr lang="da-DK" sz="1800" dirty="0">
                <a:solidFill>
                  <a:srgbClr val="A50021"/>
                </a:solidFill>
              </a:rPr>
              <a:t>er </a:t>
            </a:r>
            <a:r>
              <a:rPr lang="da-DK" sz="1800" dirty="0" smtClean="0">
                <a:solidFill>
                  <a:srgbClr val="A50021"/>
                </a:solidFill>
              </a:rPr>
              <a:t>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Derudover skal vi have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  <a:endParaRPr lang="da-DK" sz="1800" b="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 smtClean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imperativ programmering</a:t>
            </a:r>
            <a:r>
              <a:rPr lang="da-DK" sz="1700" dirty="0" smtClean="0">
                <a:solidFill>
                  <a:srgbClr val="A50021"/>
                </a:solidFill>
              </a:rPr>
              <a:t>. Man </a:t>
            </a:r>
            <a:r>
              <a:rPr lang="da-DK" sz="1700" dirty="0">
                <a:solidFill>
                  <a:srgbClr val="A50021"/>
                </a:solidFill>
              </a:rPr>
              <a:t>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</a:t>
            </a:r>
            <a:r>
              <a:rPr lang="da-DK" sz="1700" dirty="0" smtClean="0">
                <a:solidFill>
                  <a:srgbClr val="A50021"/>
                </a:solidFill>
              </a:rPr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funktionel programmering. </a:t>
            </a:r>
            <a:r>
              <a:rPr lang="da-DK" sz="1700" dirty="0" smtClean="0">
                <a:solidFill>
                  <a:srgbClr val="A50021"/>
                </a:solidFill>
              </a:rPr>
              <a:t>De to </a:t>
            </a:r>
            <a:r>
              <a:rPr lang="da-DK" sz="1700" dirty="0">
                <a:solidFill>
                  <a:srgbClr val="A50021"/>
                </a:solidFill>
              </a:rPr>
              <a:t>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 smtClean="0">
                <a:solidFill>
                  <a:srgbClr val="A50021"/>
                </a:solidFill>
              </a:rPr>
              <a:t> algoritmeskabeloner (som introduceres i næste forelæsning)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Eneste </a:t>
            </a:r>
            <a:r>
              <a:rPr lang="da-DK" sz="1700" dirty="0"/>
              <a:t>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</a:t>
            </a:r>
            <a:r>
              <a:rPr lang="da-DK" sz="1700" dirty="0" smtClean="0"/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</a:t>
            </a:r>
            <a:r>
              <a:rPr lang="da-DK" sz="1700" dirty="0" smtClean="0"/>
              <a:t>for konstruktører</a:t>
            </a:r>
            <a:r>
              <a:rPr lang="da-DK" sz="1700" dirty="0"/>
              <a:t>, </a:t>
            </a:r>
            <a:r>
              <a:rPr lang="da-DK" sz="1700" dirty="0" smtClean="0"/>
              <a:t>accessor metoder</a:t>
            </a:r>
            <a:r>
              <a:rPr lang="da-DK" sz="1700" dirty="0"/>
              <a:t>, import sætninger og </a:t>
            </a:r>
            <a:r>
              <a:rPr lang="da-DK" sz="1700" dirty="0" smtClean="0"/>
              <a:t>lignende (men man må godt auto-</a:t>
            </a:r>
            <a:r>
              <a:rPr lang="da-DK" sz="1700" dirty="0" err="1" smtClean="0"/>
              <a:t>extende</a:t>
            </a:r>
            <a:r>
              <a:rPr lang="da-DK" sz="1700" dirty="0" smtClean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Det </a:t>
            </a:r>
            <a:r>
              <a:rPr lang="da-DK" sz="1700" dirty="0"/>
              <a:t>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</a:t>
            </a:r>
            <a:r>
              <a:rPr lang="da-DK" sz="1700" dirty="0" smtClean="0"/>
              <a:t>materiale, </a:t>
            </a:r>
            <a:r>
              <a:rPr lang="da-DK" sz="1700" dirty="0"/>
              <a:t>herunder slides, noter og gamle BlueJ </a:t>
            </a:r>
            <a:r>
              <a:rPr lang="da-DK" sz="1700" dirty="0" smtClean="0"/>
              <a:t>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Bliver </a:t>
            </a:r>
            <a:r>
              <a:rPr lang="da-DK" sz="1700" dirty="0"/>
              <a:t>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</a:t>
            </a:r>
            <a:r>
              <a:rPr lang="da-DK" sz="1700" dirty="0" smtClean="0"/>
              <a:t>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 smtClean="0">
                <a:solidFill>
                  <a:srgbClr val="A50021"/>
                </a:solidFill>
              </a:rPr>
              <a:t>høretelefoner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Man </a:t>
            </a:r>
            <a:r>
              <a:rPr lang="da-DK" sz="1700" dirty="0">
                <a:solidFill>
                  <a:srgbClr val="A50021"/>
                </a:solidFill>
              </a:rPr>
              <a:t>må gerne bruge  </a:t>
            </a:r>
            <a:r>
              <a:rPr lang="da-DK" sz="1700" dirty="0" smtClean="0">
                <a:solidFill>
                  <a:srgbClr val="A50021"/>
                </a:solidFill>
              </a:rPr>
              <a:t>ørepropper, </a:t>
            </a:r>
            <a:r>
              <a:rPr lang="da-DK" sz="1700" dirty="0">
                <a:solidFill>
                  <a:srgbClr val="A50021"/>
                </a:solidFill>
              </a:rPr>
              <a:t>og </a:t>
            </a:r>
            <a:r>
              <a:rPr lang="da-DK" sz="1700" dirty="0" smtClean="0">
                <a:solidFill>
                  <a:srgbClr val="A50021"/>
                </a:solidFill>
              </a:rPr>
              <a:t>ved </a:t>
            </a:r>
            <a:r>
              <a:rPr lang="da-DK" sz="1700" dirty="0">
                <a:solidFill>
                  <a:srgbClr val="A50021"/>
                </a:solidFill>
              </a:rPr>
              <a:t>prøvens start </a:t>
            </a:r>
            <a:r>
              <a:rPr lang="da-DK" sz="1700" dirty="0" smtClean="0">
                <a:solidFill>
                  <a:srgbClr val="A50021"/>
                </a:solidFill>
              </a:rPr>
              <a:t>kan man bede </a:t>
            </a:r>
            <a:r>
              <a:rPr lang="da-DK" sz="1700" dirty="0">
                <a:solidFill>
                  <a:srgbClr val="A50021"/>
                </a:solidFill>
              </a:rPr>
              <a:t>om at blive placeret i et roligt hjørne af </a:t>
            </a:r>
            <a:r>
              <a:rPr lang="da-DK" sz="1700" dirty="0" smtClean="0">
                <a:solidFill>
                  <a:srgbClr val="A50021"/>
                </a:solidFill>
              </a:rPr>
              <a:t>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Personer </a:t>
            </a:r>
            <a:r>
              <a:rPr lang="da-DK" sz="1700" dirty="0">
                <a:solidFill>
                  <a:srgbClr val="A50021"/>
                </a:solidFill>
              </a:rPr>
              <a:t>med specielle handicaps kan søge om tilladelse til at bruge høretelefoner ved at sende en mail til </a:t>
            </a:r>
            <a:r>
              <a:rPr lang="da-DK" sz="1600" dirty="0" smtClean="0">
                <a:solidFill>
                  <a:srgbClr val="A50021"/>
                </a:solidFill>
              </a:rPr>
              <a:t>Kurt Jensen </a:t>
            </a:r>
            <a:r>
              <a:rPr lang="da-DK" sz="1600" dirty="0">
                <a:solidFill>
                  <a:srgbClr val="A50021"/>
                </a:solidFill>
              </a:rPr>
              <a:t>senest 1 uge inden </a:t>
            </a:r>
            <a:r>
              <a:rPr lang="da-DK" sz="1600" dirty="0" smtClean="0">
                <a:solidFill>
                  <a:srgbClr val="A50021"/>
                </a:solidFill>
              </a:rPr>
              <a:t>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</a:t>
            </a:r>
            <a:r>
              <a:rPr lang="da-DK" sz="1800" b="1" dirty="0">
                <a:solidFill>
                  <a:srgbClr val="A50021"/>
                </a:solidFill>
              </a:rPr>
              <a:t>poin</a:t>
            </a:r>
            <a:r>
              <a:rPr lang="da-DK" sz="1800" dirty="0">
                <a:solidFill>
                  <a:srgbClr val="A50021"/>
                </a:solidFill>
              </a:rPr>
              <a:t>t for </a:t>
            </a:r>
            <a:r>
              <a:rPr lang="da-DK" sz="1800" b="1" dirty="0">
                <a:solidFill>
                  <a:srgbClr val="A50021"/>
                </a:solidFill>
              </a:rPr>
              <a:t>hvert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køreprøven, men da det er en obligatorisk opgave </a:t>
            </a:r>
            <a:r>
              <a:rPr lang="da-DK" sz="1800" b="1" dirty="0">
                <a:solidFill>
                  <a:srgbClr val="A50021"/>
                </a:solidFill>
              </a:rPr>
              <a:t>skal</a:t>
            </a:r>
            <a:r>
              <a:rPr lang="da-DK" sz="1800" dirty="0">
                <a:solidFill>
                  <a:srgbClr val="A50021"/>
                </a:solidFill>
              </a:rPr>
              <a:t> man møde op og deltage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Pointene tæller med ved fastlæggelsen af den endelige karakter for kurset</a:t>
            </a:r>
            <a:endParaRPr lang="da-DK" sz="1800" dirty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</a:t>
            </a:r>
            <a:r>
              <a:rPr lang="da-DK" sz="1800" b="0" dirty="0" smtClean="0">
                <a:solidFill>
                  <a:srgbClr val="002060"/>
                </a:solidFill>
              </a:rPr>
              <a:t>13.-14. oktober, </a:t>
            </a:r>
            <a:r>
              <a:rPr lang="da-DK" sz="1800" b="0" dirty="0">
                <a:solidFill>
                  <a:srgbClr val="002060"/>
                </a:solidFill>
              </a:rPr>
              <a:t>kan du </a:t>
            </a:r>
            <a:r>
              <a:rPr lang="da-DK" sz="1800" b="0" dirty="0" smtClean="0">
                <a:solidFill>
                  <a:srgbClr val="002060"/>
                </a:solidFill>
              </a:rPr>
              <a:t>ved at sende en mail til Kurt Jensen komme </a:t>
            </a:r>
            <a:r>
              <a:rPr lang="da-DK" sz="1800" b="0" dirty="0">
                <a:solidFill>
                  <a:srgbClr val="002060"/>
                </a:solidFill>
              </a:rPr>
              <a:t>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</a:t>
            </a:r>
            <a:r>
              <a:rPr lang="da-DK" sz="1800" b="0" dirty="0" smtClean="0">
                <a:solidFill>
                  <a:srgbClr val="002060"/>
                </a:solidFill>
              </a:rPr>
              <a:t>inden for de nærmeste uger</a:t>
            </a:r>
            <a:endParaRPr lang="da-DK" sz="1800" b="0" dirty="0">
              <a:solidFill>
                <a:srgbClr val="00206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</a:t>
            </a:r>
            <a:r>
              <a:rPr lang="da-DK" sz="1800" dirty="0" smtClean="0">
                <a:solidFill>
                  <a:srgbClr val="A50021"/>
                </a:solidFill>
              </a:rPr>
              <a:t>start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I </a:t>
            </a:r>
            <a:r>
              <a:rPr lang="da-DK" sz="1800" dirty="0">
                <a:solidFill>
                  <a:srgbClr val="A50021"/>
                </a:solidFill>
              </a:rPr>
              <a:t>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</a:t>
            </a:r>
            <a:r>
              <a:rPr lang="da-DK" sz="1800" dirty="0" smtClean="0">
                <a:solidFill>
                  <a:srgbClr val="A50021"/>
                </a:solidFill>
              </a:rPr>
              <a:t>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Se videoer (meget vigtigt)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</a:t>
            </a:r>
            <a:r>
              <a:rPr lang="da-DK" altLang="da-DK" sz="1800" dirty="0" smtClean="0">
                <a:ea typeface="ＭＳ Ｐゴシック" pitchFamily="34" charset="-128"/>
              </a:rPr>
              <a:t>køreprøvesæt </a:t>
            </a:r>
            <a:r>
              <a:rPr lang="da-DK" altLang="da-DK" sz="1800" dirty="0">
                <a:ea typeface="ＭＳ Ｐゴシック" pitchFamily="34" charset="-128"/>
              </a:rPr>
              <a:t>findes under uge 6 på </a:t>
            </a:r>
            <a:r>
              <a:rPr lang="da-DK" altLang="da-DK" sz="1800" dirty="0" smtClean="0">
                <a:ea typeface="ＭＳ Ｐゴシック" pitchFamily="34" charset="-128"/>
              </a:rPr>
              <a:t>ugeoversigten </a:t>
            </a: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stk.)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(hvilket du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1800" dirty="0" smtClean="0">
                <a:ea typeface="ＭＳ Ｐゴシック" pitchFamily="34" charset="-128"/>
              </a:rPr>
              <a:t> gøre for de sæt, der afleveres i uge 5-6)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ikke unormalt, at det i begyndelsen tager halvanden 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prøveeksamen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ved den første øvelsesgang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uge 7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Afleveringsopgaver: 4 køreprøvesæt</a:t>
            </a:r>
            <a:endParaRPr lang="da-DK" altLang="da-DK" sz="30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3024336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Alle køreprøvesæt løses og afleveres 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Undervejs </a:t>
            </a:r>
            <a:r>
              <a:rPr lang="da-DK" altLang="da-DK" sz="1800" dirty="0">
                <a:ea typeface="ＭＳ Ｐゴシック" pitchFamily="34" charset="-128"/>
              </a:rPr>
              <a:t>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</a:t>
            </a:r>
            <a:r>
              <a:rPr lang="da-DK" altLang="da-DK" sz="1800" dirty="0" smtClean="0">
                <a:ea typeface="ＭＳ Ｐゴシック" pitchFamily="34" charset="-128"/>
              </a:rPr>
              <a:t>kan I gennemgå </a:t>
            </a:r>
            <a:r>
              <a:rPr lang="da-DK" altLang="da-DK" sz="1800" dirty="0">
                <a:ea typeface="ＭＳ Ｐゴシック" pitchFamily="34" charset="-128"/>
              </a:rPr>
              <a:t>hinandens løsninger og </a:t>
            </a:r>
            <a:r>
              <a:rPr lang="da-DK" altLang="da-DK" sz="1800" dirty="0" smtClean="0">
                <a:ea typeface="ＭＳ Ｐゴシック" pitchFamily="34" charset="-128"/>
              </a:rPr>
              <a:t>diskutere, </a:t>
            </a:r>
            <a:r>
              <a:rPr lang="da-DK" altLang="da-DK" sz="1800" dirty="0">
                <a:ea typeface="ＭＳ Ｐゴシック" pitchFamily="34" charset="-128"/>
              </a:rPr>
              <a:t>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</a:t>
            </a:r>
            <a:r>
              <a:rPr lang="da-DK" altLang="da-DK" sz="1800" dirty="0" smtClean="0">
                <a:ea typeface="ＭＳ Ｐゴシック" pitchFamily="34" charset="-128"/>
              </a:rPr>
              <a:t>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Husk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at kurset har nul-tolerance overfor 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Man må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I bliver taget I plagiering, kommer I først til eksamen næste år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300"/>
              </a:spcBef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120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Comparable (Naturlige ordning)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Comparator (mulighed for flere ordninger)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køreprøven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Form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36905" y="227687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(o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7360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til arraylisten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0" y="2443963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rint metoden kalder implicit toString metoden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}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002971"/>
            <a:ext cx="4422870" cy="1026411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ArrayList&lt;&gt;();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"liste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én parameter kan ikke bruges, fordi Comparable ikke er implementeret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to parametre kan ikke bruges, fordi kaldet kun har én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Hvad gik galt?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 smtClean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ordning (sortering)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String klassen har en indbygget ordning (alfabetisk 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 smtClean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623" y="2733308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Person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Tænk på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 smtClean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 smtClean="0">
                <a:ea typeface="ＭＳ Ｐゴシック" pitchFamily="34" charset="-128"/>
              </a:rPr>
              <a:t>Person objekter </a:t>
            </a:r>
            <a:r>
              <a:rPr lang="da-DK" altLang="da-DK" sz="1800" kern="0" dirty="0">
                <a:ea typeface="ＭＳ Ｐゴシック" pitchFamily="34" charset="-128"/>
              </a:rPr>
              <a:t>kan spille rollen </a:t>
            </a:r>
            <a:r>
              <a:rPr lang="da-DK" altLang="da-DK" sz="1800" kern="0" dirty="0" smtClean="0">
                <a:ea typeface="ＭＳ Ｐゴシック" pitchFamily="34" charset="-128"/>
              </a:rPr>
              <a:t>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74676" y="4597275"/>
            <a:ext cx="5897524" cy="97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interfacet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 skal sammenligne to objekter af type Person,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angive deres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ordning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i returværdien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915816" y="4267023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01817" y="227867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779912" y="2531790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58663" y="3506240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39928" y="2837973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111087" y="6108189"/>
            <a:ext cx="3768443" cy="584775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 smtClean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definerer, kaldes den NATURLIGE ORDNING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477810" y="3336963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820306" y="3164543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024000" y="3964011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355986" y="3747987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01817" y="1916832"/>
            <a:ext cx="4330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Hoved for metode (implementationen mangler)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00642" y="5096522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positiv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030136" y="5540249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67545" y="5774445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932192" y="5517232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813140" y="5774445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27337" y="2097784"/>
            <a:ext cx="2017100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kigger nærmere på interfaces i Kap. 12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Vi kan sortere 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</a:t>
            </a:r>
            <a:r>
              <a:rPr lang="da-DK" altLang="da-DK" sz="1800" kern="0" dirty="0" smtClean="0">
                <a:ea typeface="ＭＳ Ｐゴシック" pitchFamily="34" charset="-128"/>
              </a:rPr>
              <a:t>kan vi bruge </a:t>
            </a:r>
            <a:r>
              <a:rPr lang="da-DK" altLang="da-DK" sz="1800" kern="0" dirty="0">
                <a:ea typeface="ＭＳ Ｐゴシック" pitchFamily="34" charset="-128"/>
              </a:rPr>
              <a:t>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Personens eget navn</a:t>
            </a:r>
            <a:r>
              <a:rPr lang="da-DK" altLang="da-DK" sz="1400" b="1" dirty="0">
                <a:solidFill>
                  <a:srgbClr val="FF0000"/>
                </a:solidFill>
              </a:rPr>
              <a:t/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Navnet på personen p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(sorterer alfabetisk)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(ikke privat for objektet)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11399</TotalTime>
  <Words>3686</Words>
  <Application>Microsoft Office PowerPoint</Application>
  <PresentationFormat>On-screen Show (4:3)</PresentationFormat>
  <Paragraphs>605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sortere efter personens alder</vt:lpstr>
      <vt:lpstr>Vi kan kombinere de to sorteringskriterier</vt:lpstr>
      <vt:lpstr>Klassediagram</vt:lpstr>
      <vt:lpstr>Hvad gør vi, når vi har brug for flere ordninger?</vt:lpstr>
      <vt:lpstr>Brug af Comparator på ArrayList&lt;Person&gt;</vt:lpstr>
      <vt:lpstr>Sortering efter navn</vt:lpstr>
      <vt:lpstr>Sortering efter alder (med yngste først)</vt:lpstr>
      <vt:lpstr>Sortering efter alder og navn</vt:lpstr>
      <vt:lpstr>Klassediagram for brug af Comparator</vt:lpstr>
      <vt:lpstr>Comparable eller Comparator?</vt:lpstr>
      <vt:lpstr>● Algoritmeskabelonen findBest</vt:lpstr>
      <vt:lpstr>findBest er ofte et sorteringsproblem</vt:lpstr>
      <vt:lpstr>● Information om køreprøven</vt:lpstr>
      <vt:lpstr>Tjekpunkter</vt:lpstr>
      <vt:lpstr>Tilladt / forbudt</vt:lpstr>
      <vt:lpstr>Andre ting</vt:lpstr>
      <vt:lpstr>Resultat + praktiske ting</vt:lpstr>
      <vt:lpstr>Forberedelse til køreprøven</vt:lpstr>
      <vt:lpstr>● Afleveringsopgaver: 4 køreprøvesæt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643</cp:revision>
  <cp:lastPrinted>2019-07-30T07:41:20Z</cp:lastPrinted>
  <dcterms:created xsi:type="dcterms:W3CDTF">2011-09-16T07:00:02Z</dcterms:created>
  <dcterms:modified xsi:type="dcterms:W3CDTF">2022-09-22T09:40:25Z</dcterms:modified>
</cp:coreProperties>
</file>