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5" r:id="rId2"/>
    <p:sldId id="410" r:id="rId3"/>
    <p:sldId id="412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4" r:id="rId16"/>
    <p:sldId id="426" r:id="rId17"/>
    <p:sldId id="427" r:id="rId18"/>
    <p:sldId id="334" r:id="rId1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0"/>
            <p14:sldId id="412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6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8000"/>
    <a:srgbClr val="0000CC"/>
    <a:srgbClr val="A50021"/>
    <a:srgbClr val="CCECFF"/>
    <a:srgbClr val="FFFFCC"/>
    <a:srgbClr val="5F5F5F"/>
    <a:srgbClr val="92D050"/>
    <a:srgbClr val="CC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726" autoAdjust="0"/>
  </p:normalViewPr>
  <p:slideViewPr>
    <p:cSldViewPr>
      <p:cViewPr varScale="1">
        <p:scale>
          <a:sx n="107" d="100"/>
          <a:sy n="107" d="100"/>
        </p:scale>
        <p:origin x="5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5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1616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670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504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065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0722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5929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29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770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328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3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92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027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90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chapter/10.1007/3-540-45735-6_1" TargetMode="External"/><Relationship Id="rId4" Type="http://schemas.openxmlformats.org/officeDocument/2006/relationships/hyperlink" Target="https://en.wikipedia.org/wiki/DBL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5764585/" TargetMode="External"/><Relationship Id="rId4" Type="http://schemas.openxmlformats.org/officeDocument/2006/relationships/hyperlink" Target="https://en.wikipedia.org/wiki/Semantic_Schola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fm.dk/en/research-and-innovation/statistics-and-analyses/bibliometric-research-indicator?set_language=en&amp;cl=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au.dk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au.dk/en/subject-areas/electrical-and-computer-engineering/" TargetMode="External"/><Relationship Id="rId4" Type="http://schemas.openxmlformats.org/officeDocument/2006/relationships/hyperlink" Target="http://library.au.dk/en/students/information-seekin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806489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channels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Journals, conferences, workshops, etc.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Peer-reviewing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measures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Citations, H-index and I-index</a:t>
            </a:r>
            <a:endParaRPr lang="en-US" altLang="da-DK" sz="1600" dirty="0" smtClean="0">
              <a:latin typeface="+mn-lt"/>
              <a:ea typeface="+mn-ea"/>
            </a:endParaRP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data bases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Google Scholar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DBPL computer science bibliography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Semantic Scholar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research indicator (BFI)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>
                <a:latin typeface="+mn-lt"/>
                <a:ea typeface="+mn-ea"/>
              </a:rPr>
              <a:t>Danish system to measure research production and </a:t>
            </a:r>
            <a:r>
              <a:rPr lang="en-US" altLang="da-DK" sz="1600" dirty="0" smtClean="0">
                <a:latin typeface="+mn-lt"/>
                <a:ea typeface="+mn-ea"/>
              </a:rPr>
              <a:t>distribute</a:t>
            </a:r>
            <a:br>
              <a:rPr lang="en-US" altLang="da-DK" sz="1600" dirty="0" smtClean="0">
                <a:latin typeface="+mn-lt"/>
                <a:ea typeface="+mn-ea"/>
              </a:rPr>
            </a:br>
            <a:r>
              <a:rPr lang="en-US" altLang="da-DK" sz="1600" dirty="0" smtClean="0">
                <a:latin typeface="+mn-lt"/>
                <a:ea typeface="+mn-ea"/>
              </a:rPr>
              <a:t>money </a:t>
            </a:r>
            <a:r>
              <a:rPr lang="en-US" altLang="da-DK" sz="1600" dirty="0">
                <a:latin typeface="+mn-lt"/>
                <a:ea typeface="+mn-ea"/>
              </a:rPr>
              <a:t>to the </a:t>
            </a:r>
            <a:r>
              <a:rPr lang="en-US" altLang="da-DK" sz="1600" dirty="0" smtClean="0">
                <a:latin typeface="+mn-lt"/>
                <a:ea typeface="+mn-ea"/>
              </a:rPr>
              <a:t>universities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AU Library in the Nygaard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building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2400"/>
              </a:spcBef>
              <a:buChar char="•"/>
            </a:pPr>
            <a:r>
              <a:rPr lang="en-GB" altLang="da-DK" sz="1800" b="1" dirty="0" smtClean="0">
                <a:solidFill>
                  <a:srgbClr val="7030A0"/>
                </a:solidFill>
                <a:cs typeface="ＭＳ Ｐゴシック" charset="0"/>
              </a:rPr>
              <a:t>Publication </a:t>
            </a:r>
            <a:r>
              <a:rPr lang="en-GB" altLang="da-DK" sz="1800" b="1" dirty="0">
                <a:solidFill>
                  <a:srgbClr val="7030A0"/>
                </a:solidFill>
                <a:cs typeface="ＭＳ Ｐゴシック" charset="0"/>
              </a:rPr>
              <a:t>traditions vary a lot from research area to research area</a:t>
            </a:r>
          </a:p>
          <a:p>
            <a:pPr marL="728663" lvl="1" indent="-271463">
              <a:spcBef>
                <a:spcPts val="200"/>
              </a:spcBef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information </a:t>
            </a:r>
            <a:r>
              <a:rPr lang="en-GB" altLang="da-DK" sz="1600" dirty="0"/>
              <a:t>in this talk and the more </a:t>
            </a:r>
            <a:r>
              <a:rPr lang="en-GB" altLang="da-DK" sz="1600" b="1" spc="-40" dirty="0">
                <a:solidFill>
                  <a:srgbClr val="008000"/>
                </a:solidFill>
              </a:rPr>
              <a:t>specific</a:t>
            </a:r>
            <a:r>
              <a:rPr lang="en-GB" altLang="da-DK" sz="1600" spc="-40" dirty="0"/>
              <a:t> information given by your advisor, you should always believe your </a:t>
            </a:r>
            <a:r>
              <a:rPr lang="en-GB" altLang="da-DK" sz="1600" spc="-40" dirty="0" smtClean="0"/>
              <a:t>advisor</a:t>
            </a: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Publication </a:t>
            </a:r>
            <a:r>
              <a:rPr lang="en-GB" altLang="da-DK" sz="2800" dirty="0"/>
              <a:t>t</a:t>
            </a:r>
            <a:r>
              <a:rPr lang="en-GB" altLang="da-DK" sz="2800" dirty="0" smtClean="0"/>
              <a:t>raditions and literature search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280151" cy="152130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most commonly used data bases to investigate citations etc. within computer 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sicence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Includes conference papers</a:t>
            </a:r>
            <a:r>
              <a:rPr lang="en-GB" altLang="da-DK" sz="1600" dirty="0"/>
              <a:t> – which are </a:t>
            </a:r>
            <a:r>
              <a:rPr lang="en-GB" altLang="da-DK" sz="1600" dirty="0" smtClean="0"/>
              <a:t>excluded </a:t>
            </a:r>
            <a:r>
              <a:rPr lang="en-GB" altLang="da-DK" sz="1600" dirty="0"/>
              <a:t>by most other data </a:t>
            </a:r>
            <a:r>
              <a:rPr lang="en-GB" altLang="da-DK" sz="1600" dirty="0" smtClean="0"/>
              <a:t>bases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Each researcher maintains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profile</a:t>
            </a:r>
            <a:r>
              <a:rPr lang="en-GB" altLang="da-DK" sz="1600" dirty="0" smtClean="0"/>
              <a:t>, which makes the counts more reliable, since missing papers can be added, and wrong papers (e.g. by authors with the same name) can be removed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Google scholar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overview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last </a:t>
            </a:r>
            <a:r>
              <a:rPr lang="en-GB" altLang="da-DK" sz="1600" dirty="0" smtClean="0"/>
              <a:t>column </a:t>
            </a:r>
            <a:r>
              <a:rPr lang="en-GB" altLang="da-DK" sz="1600" dirty="0"/>
              <a:t>counts </a:t>
            </a:r>
            <a:r>
              <a:rPr lang="en-GB" altLang="da-DK" sz="1600" dirty="0" smtClean="0"/>
              <a:t>citations</a:t>
            </a:r>
            <a:br>
              <a:rPr lang="en-GB" altLang="da-DK" sz="1600" dirty="0" smtClean="0"/>
            </a:br>
            <a:r>
              <a:rPr lang="en-GB" altLang="da-DK" sz="1600" dirty="0" smtClean="0"/>
              <a:t>made within </a:t>
            </a:r>
            <a:r>
              <a:rPr lang="en-GB" altLang="da-DK" sz="1600" dirty="0"/>
              <a:t>the l</a:t>
            </a:r>
            <a:r>
              <a:rPr lang="en-GB" altLang="da-DK" sz="1600" dirty="0" smtClean="0"/>
              <a:t>ast </a:t>
            </a:r>
            <a:r>
              <a:rPr lang="en-GB" altLang="da-DK" sz="1600" dirty="0"/>
              <a:t>5 </a:t>
            </a:r>
            <a:r>
              <a:rPr lang="en-GB" altLang="da-DK" sz="1600" dirty="0" smtClean="0"/>
              <a:t>years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papers that are cited may</a:t>
            </a:r>
            <a:br>
              <a:rPr lang="en-GB" altLang="da-DK" sz="1600" dirty="0" smtClean="0"/>
            </a:br>
            <a:r>
              <a:rPr lang="en-GB" altLang="da-DK" sz="1600" dirty="0" smtClean="0"/>
              <a:t>be much older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publication profile 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atypical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published relatively few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my papers (and text books) have</a:t>
            </a:r>
            <a:br>
              <a:rPr lang="en-GB" altLang="da-DK" sz="1600" dirty="0" smtClean="0"/>
            </a:br>
            <a:r>
              <a:rPr lang="en-GB" altLang="da-DK" sz="1600" dirty="0" smtClean="0"/>
              <a:t>very high citation numbers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only published 3 papers over the</a:t>
            </a:r>
            <a:br>
              <a:rPr lang="en-GB" altLang="da-DK" sz="1600" dirty="0" smtClean="0"/>
            </a:br>
            <a:r>
              <a:rPr lang="en-GB" altLang="da-DK" sz="1600" dirty="0"/>
              <a:t>l</a:t>
            </a:r>
            <a:r>
              <a:rPr lang="en-GB" altLang="da-DK" sz="1600" dirty="0" smtClean="0"/>
              <a:t>ast 10 years (since I have been heavily</a:t>
            </a:r>
            <a:br>
              <a:rPr lang="en-GB" altLang="da-DK" sz="1600" dirty="0" smtClean="0"/>
            </a:br>
            <a:r>
              <a:rPr lang="en-GB" altLang="da-DK" sz="1600" spc="-60" dirty="0" smtClean="0"/>
              <a:t>involved in the leadership of the department)</a:t>
            </a:r>
            <a:endParaRPr lang="en-GB" altLang="da-DK" sz="1600" spc="-6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220072" y="2495550"/>
            <a:ext cx="3790950" cy="3905250"/>
            <a:chOff x="5220072" y="2495550"/>
            <a:chExt cx="3790950" cy="3905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072" y="2495550"/>
              <a:ext cx="3790950" cy="390525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292081" y="2660358"/>
              <a:ext cx="147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b="1" dirty="0" smtClean="0">
                  <a:solidFill>
                    <a:srgbClr val="5F5F5F"/>
                  </a:solidFill>
                </a:rPr>
                <a:t>Kurt Jensen</a:t>
              </a:r>
              <a:endParaRPr lang="da-DK" sz="1200" b="1" dirty="0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40141"/>
            <a:ext cx="8706405" cy="5611673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(papers ordered by citations)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05600" y="3872839"/>
            <a:ext cx="121245" cy="73138"/>
          </a:xfrm>
          <a:prstGeom prst="rightArrow">
            <a:avLst/>
          </a:prstGeom>
          <a:noFill/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Individual papers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89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You can click on the individual papers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See where it is published, citation statistics, the beginning of the abstract</a:t>
            </a:r>
            <a:r>
              <a:rPr lang="en-GB" altLang="da-DK" sz="1600" smtClean="0"/>
              <a:t>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download </a:t>
            </a:r>
            <a:r>
              <a:rPr lang="en-GB" altLang="da-DK" sz="1600" dirty="0"/>
              <a:t>the </a:t>
            </a:r>
            <a:r>
              <a:rPr lang="en-GB" altLang="da-DK" sz="1600" dirty="0" smtClean="0"/>
              <a:t>paper (in most cases)</a:t>
            </a:r>
            <a:endParaRPr lang="en-GB" altLang="da-DK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3914" y="1997847"/>
            <a:ext cx="7095306" cy="4844913"/>
            <a:chOff x="473914" y="1997847"/>
            <a:chExt cx="7095306" cy="48449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914" y="1997847"/>
              <a:ext cx="7095306" cy="478136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850" y="5085184"/>
              <a:ext cx="6550250" cy="1757576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508104" y="2495894"/>
            <a:ext cx="3384376" cy="19389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To download, you often need to access the data bases of different publishing companies such as Springer, Elsevier, ACM, etc.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AU has licenses to many of these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CC"/>
                </a:solidFill>
              </a:rPr>
              <a:t>T</a:t>
            </a:r>
            <a:r>
              <a:rPr lang="en-US" sz="1100" b="1" dirty="0" smtClean="0">
                <a:solidFill>
                  <a:srgbClr val="0000CC"/>
                </a:solidFill>
              </a:rPr>
              <a:t>o use them, you must be on the AU network (e.g. via </a:t>
            </a:r>
            <a:r>
              <a:rPr lang="en-US" sz="1100" b="1" dirty="0" err="1" smtClean="0">
                <a:solidFill>
                  <a:srgbClr val="0000CC"/>
                </a:solidFill>
              </a:rPr>
              <a:t>vpn</a:t>
            </a:r>
            <a:r>
              <a:rPr lang="en-US" sz="1100" b="1" dirty="0" smtClean="0">
                <a:solidFill>
                  <a:srgbClr val="0000CC"/>
                </a:solidFill>
              </a:rPr>
              <a:t>)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For help, ask your advisor or our library staff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Many CS researchers have copies of their papers on their personal home pages (which Google Scholar has a reference to)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6038448" y="6385780"/>
            <a:ext cx="113504" cy="91716"/>
          </a:xfrm>
          <a:prstGeom prst="rightArrow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6460" y="6301685"/>
            <a:ext cx="53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PDF</a:t>
            </a:r>
            <a:endParaRPr lang="en-US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8" y="1065664"/>
            <a:ext cx="8549222" cy="571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832" y="1474997"/>
            <a:ext cx="236347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F5F5F"/>
                </a:solidFill>
              </a:rPr>
              <a:t>About 33.300 results (0,09 sec)</a:t>
            </a:r>
            <a:endParaRPr lang="en-US" sz="1100" b="1" dirty="0">
              <a:solidFill>
                <a:srgbClr val="5F5F5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2850" y="262114"/>
            <a:ext cx="844762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Search </a:t>
            </a:r>
            <a:r>
              <a:rPr lang="en-US" altLang="da-DK" sz="2800" dirty="0"/>
              <a:t>for papers </a:t>
            </a:r>
            <a:r>
              <a:rPr lang="en-US" altLang="da-DK" sz="2800" dirty="0" smtClean="0"/>
              <a:t>without specifying </a:t>
            </a:r>
            <a:r>
              <a:rPr lang="en-US" altLang="da-DK" sz="2800" dirty="0"/>
              <a:t>the author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1037752" y="4296453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1984" y="1967670"/>
            <a:ext cx="1199810" cy="2194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966" y="4582552"/>
            <a:ext cx="17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Different search criteria by which you can limit the 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13160" y="1201869"/>
            <a:ext cx="1127407" cy="1907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83470" y="1478320"/>
            <a:ext cx="2152310" cy="259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7763" y="3423994"/>
            <a:ext cx="915575" cy="162093"/>
          </a:xfrm>
          <a:prstGeom prst="rect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633" y="5334307"/>
            <a:ext cx="175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In some research areas, it may also be important to search for patents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3" y="1119469"/>
            <a:ext cx="209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Search for</a:t>
            </a:r>
            <a:r>
              <a:rPr lang="en-US" sz="1200" b="1" dirty="0">
                <a:solidFill>
                  <a:srgbClr val="008000"/>
                </a:solidFill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</a:rPr>
              <a:t>“colored Petri nets" (US spelling) gives another 39.400 hits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138160" y="1160387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DBLP computer science bibliography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Contains more than 5 </a:t>
            </a:r>
            <a:r>
              <a:rPr lang="en-US" sz="1800" b="1" kern="0" dirty="0">
                <a:solidFill>
                  <a:srgbClr val="A50021"/>
                </a:solidFill>
                <a:cs typeface="ＭＳ Ｐゴシック" charset="0"/>
              </a:rPr>
              <a:t>million journal articles, conference papers, and other publications in computer science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Maintained by the University </a:t>
            </a:r>
            <a:r>
              <a:rPr lang="en-GB" altLang="da-DK" sz="1600" kern="0" dirty="0"/>
              <a:t>of Trier, </a:t>
            </a:r>
            <a:r>
              <a:rPr lang="en-GB" altLang="da-DK" sz="1600" kern="0" dirty="0" smtClean="0"/>
              <a:t>Germany since 1993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 (you can search for persons, conferences, journals, publication series, etc.)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DBLP   </a:t>
            </a:r>
            <a:r>
              <a:rPr lang="en-GB" altLang="da-DK" sz="1600" kern="0" dirty="0" smtClean="0">
                <a:hlinkClick r:id="rId5"/>
              </a:rPr>
              <a:t>Link</a:t>
            </a:r>
            <a:r>
              <a:rPr lang="en-GB" altLang="da-DK" sz="1600" kern="0" dirty="0" smtClean="0"/>
              <a:t/>
            </a:r>
            <a:br>
              <a:rPr lang="en-GB" altLang="da-DK" sz="1600" kern="0" dirty="0" smtClean="0"/>
            </a:br>
            <a:r>
              <a:rPr lang="en-GB" altLang="da-DK" sz="1600" kern="0" dirty="0" smtClean="0"/>
              <a:t>(</a:t>
            </a:r>
            <a:r>
              <a:rPr lang="en-GB" altLang="da-DK" sz="1600" kern="0" dirty="0"/>
              <a:t>demands </a:t>
            </a:r>
            <a:r>
              <a:rPr lang="en-GB" altLang="da-DK" sz="1600" kern="0" dirty="0" smtClean="0"/>
              <a:t>that you </a:t>
            </a:r>
            <a:r>
              <a:rPr lang="en-GB" altLang="da-DK" sz="1600" kern="0" dirty="0"/>
              <a:t>have access to Springer LINK)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2145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Semantic Scholar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spc="-70" dirty="0" smtClean="0">
                <a:solidFill>
                  <a:srgbClr val="A50021"/>
                </a:solidFill>
                <a:cs typeface="ＭＳ Ｐゴシック" charset="0"/>
              </a:rPr>
              <a:t>Contains nearly 200 million papers from computer science and biomedicine</a:t>
            </a:r>
            <a:endParaRPr lang="en-US" sz="1800" b="1" kern="0" spc="-7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Maintained by the </a:t>
            </a:r>
            <a:r>
              <a:rPr lang="en-US" sz="1600" kern="0" dirty="0" smtClean="0"/>
              <a:t>Allen Institute for Artificial Intelligence since 2015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Adds </a:t>
            </a:r>
            <a:r>
              <a:rPr lang="en-US" altLang="da-DK" sz="1600" kern="0" dirty="0"/>
              <a:t>a layer of semantic analysis to the traditional methods of citation analysis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</a:t>
            </a:r>
            <a:r>
              <a:rPr lang="en-GB" altLang="da-DK" sz="1600" kern="0"/>
              <a:t>of </a:t>
            </a:r>
            <a:r>
              <a:rPr lang="en-GB" altLang="da-DK" sz="1600" kern="0" smtClean="0"/>
              <a:t>Semantic </a:t>
            </a:r>
            <a:r>
              <a:rPr lang="en-GB" altLang="da-DK" sz="1600" kern="0" dirty="0" smtClean="0"/>
              <a:t>Scholar   </a:t>
            </a:r>
            <a:r>
              <a:rPr lang="en-GB" altLang="da-DK" sz="1600" kern="0" dirty="0" smtClean="0">
                <a:hlinkClick r:id="rId5"/>
              </a:rPr>
              <a:t>Link</a:t>
            </a: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495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/>
              <a:t>Bibliographic Research Indicator (BFI)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2"/>
            <a:ext cx="8352160" cy="378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List of journals and conferences (not individual papers)</a:t>
            </a:r>
            <a:endParaRPr lang="en-US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0" dirty="0"/>
              <a:t>The Bibliometric Research Indicator (BFI) provides an overview of research publications from </a:t>
            </a:r>
            <a:r>
              <a:rPr lang="en-US" sz="1600" b="1" kern="0" dirty="0">
                <a:solidFill>
                  <a:srgbClr val="008000"/>
                </a:solidFill>
              </a:rPr>
              <a:t>Danish </a:t>
            </a:r>
            <a:r>
              <a:rPr lang="en-US" sz="1600" b="1" kern="0" dirty="0" smtClean="0">
                <a:solidFill>
                  <a:srgbClr val="008000"/>
                </a:solidFill>
              </a:rPr>
              <a:t>universities</a:t>
            </a:r>
            <a:endParaRPr lang="en-US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Within each research area (such as computer science), all peer-reviewed publications are divided into two groups (by an appointed group of scientists)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A publication in the best group gives 3 points, while a publication in the other group only gives 1 point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spc="-40" dirty="0" smtClean="0"/>
              <a:t>Total number of points are used to distribute money between the Danish universities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Conferences also count within computer science (but not in other areas)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altLang="da-DK" sz="1800" b="1" kern="0" dirty="0">
                <a:solidFill>
                  <a:srgbClr val="A50021"/>
                </a:solidFill>
                <a:cs typeface="ＭＳ Ｐゴシック" charset="0"/>
              </a:rPr>
              <a:t>Use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BFI can be used to compare universities, faculties and departments – but only within Denmark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It cannot be used to find individual publications or individual persons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Links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base and information   </a:t>
            </a:r>
            <a:r>
              <a:rPr lang="en-GB" altLang="da-DK" sz="1600" kern="0" dirty="0" smtClean="0">
                <a:hlinkClick r:id="rId3"/>
              </a:rPr>
              <a:t>Link</a:t>
            </a:r>
            <a:endParaRPr lang="en-US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8480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33860"/>
            <a:ext cx="8424167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smtClean="0"/>
              <a:t>AU Library, Katrinebjerg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26969" y="1151916"/>
            <a:ext cx="6781335" cy="573003"/>
          </a:xfrm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kern="1200" dirty="0" err="1">
                <a:solidFill>
                  <a:srgbClr val="A50021"/>
                </a:solidFill>
                <a:cs typeface="ＭＳ Ｐゴシック" charset="0"/>
              </a:rPr>
              <a:t>Librarian</a:t>
            </a:r>
            <a:r>
              <a:rPr lang="da-DK" sz="1800" b="1" kern="1200" dirty="0">
                <a:solidFill>
                  <a:srgbClr val="A50021"/>
                </a:solidFill>
                <a:cs typeface="ＭＳ Ｐゴシック" charset="0"/>
              </a:rPr>
              <a:t> Rasmus T. Nielsen, rtni@kb.dk, Nygaard-170b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>
            <a:off x="395536" y="1473157"/>
            <a:ext cx="3386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8663" lvl="1" indent="-271463" eaLnBrk="0" hangingPunct="0">
              <a:spcBef>
                <a:spcPts val="300"/>
              </a:spcBef>
              <a:buChar char="–"/>
            </a:pPr>
            <a:r>
              <a:rPr lang="da-DK" sz="1600" dirty="0">
                <a:solidFill>
                  <a:srgbClr val="000066"/>
                </a:solidFill>
                <a:latin typeface="+mn-lt"/>
                <a:ea typeface="+mn-ea"/>
              </a:rPr>
              <a:t>www.library.au.dk   </a:t>
            </a:r>
            <a:r>
              <a:rPr lang="da-DK" sz="1200" dirty="0">
                <a:solidFill>
                  <a:srgbClr val="000066"/>
                </a:solidFill>
                <a:latin typeface="+mn-lt"/>
                <a:ea typeface="+mn-ea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hlinkClick r:id="rId3"/>
              </a:rPr>
              <a:t>Link</a:t>
            </a:r>
            <a:endParaRPr lang="da-DK" sz="16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 bwMode="auto">
          <a:xfrm>
            <a:off x="467544" y="5102924"/>
            <a:ext cx="8416360" cy="149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Seeking </a:t>
            </a: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http://library.au.dk/en/students/information-seeking/   </a:t>
            </a:r>
            <a:r>
              <a:rPr lang="en-GB" sz="1600" b="1" dirty="0" smtClean="0">
                <a:hlinkClick r:id="rId4"/>
              </a:rPr>
              <a:t>Link</a:t>
            </a:r>
            <a:endParaRPr lang="en-GB" sz="20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Subject guides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http://library.au.dk/en/subject-areas/electrical-and-computer-engineering/   </a:t>
            </a:r>
            <a:r>
              <a:rPr lang="en-GB" sz="1600" b="1" dirty="0" smtClean="0">
                <a:hlinkClick r:id="rId5"/>
              </a:rPr>
              <a:t>Link</a:t>
            </a:r>
            <a:endParaRPr lang="da-DK" sz="1600" kern="0" dirty="0"/>
          </a:p>
          <a:p>
            <a:pPr marL="0" indent="0">
              <a:buFontTx/>
              <a:buNone/>
            </a:pPr>
            <a:endParaRPr lang="da-DK" kern="0" dirty="0" smtClean="0"/>
          </a:p>
          <a:p>
            <a:pPr marL="0" indent="0">
              <a:buFontTx/>
              <a:buNone/>
            </a:pPr>
            <a:endParaRPr lang="da-DK" kern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2067" y="4249869"/>
            <a:ext cx="2121773" cy="227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Publication channels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Scientific papers can be published in different ways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Journals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are typically published </a:t>
            </a:r>
            <a:r>
              <a:rPr lang="en-GB" altLang="da-DK" sz="1600" dirty="0"/>
              <a:t>4</a:t>
            </a:r>
            <a:r>
              <a:rPr lang="en-GB" altLang="da-DK" sz="1600" dirty="0" smtClean="0"/>
              <a:t>-6 times a year (with 6-15 papers each time)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Conferences</a:t>
            </a:r>
            <a:r>
              <a:rPr lang="en-GB" altLang="da-DK" sz="1600" dirty="0" smtClean="0"/>
              <a:t> are scientific meetings typically taking place each year (with 20-100 </a:t>
            </a:r>
            <a:r>
              <a:rPr lang="en-GB" altLang="da-DK" sz="1600" spc="-20" dirty="0" smtClean="0"/>
              <a:t>papers each time) – there are also broad mega-conferences with hundreds of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Workshops</a:t>
            </a:r>
            <a:r>
              <a:rPr lang="en-GB" altLang="da-DK" sz="1600" dirty="0" smtClean="0"/>
              <a:t> are informal scientific meetings, which typically covers an emerging area and have less strict quality demands for accepted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</a:t>
            </a:r>
            <a:r>
              <a:rPr lang="en-GB" altLang="da-DK" sz="1600" dirty="0" smtClean="0"/>
              <a:t>conferences </a:t>
            </a:r>
            <a:r>
              <a:rPr lang="en-GB" altLang="da-DK" sz="1600" dirty="0"/>
              <a:t>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tool sessions</a:t>
            </a:r>
            <a:r>
              <a:rPr lang="en-GB" altLang="da-DK" sz="1600" dirty="0"/>
              <a:t>, where experimental computer tools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presented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conferences 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poster sessions</a:t>
            </a:r>
            <a:r>
              <a:rPr lang="en-GB" altLang="da-DK" sz="1600" dirty="0" smtClean="0"/>
              <a:t>, where the author stands in front of a large poster and explains it to anyone interested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most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sciences (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naturvidenskab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), journals are the </a:t>
            </a:r>
            <a:r>
              <a:rPr lang="en-GB" altLang="da-DK" sz="1800" b="1" dirty="0">
                <a:solidFill>
                  <a:srgbClr val="008000"/>
                </a:solidFill>
              </a:rPr>
              <a:t>only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kind of publications which counts on your CV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computer science things are different</a:t>
            </a:r>
            <a:endParaRPr lang="en-GB" altLang="da-DK" sz="1800" b="1" dirty="0" smtClean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</a:t>
            </a:r>
            <a:r>
              <a:rPr lang="en-GB" altLang="da-DK" sz="1600" dirty="0"/>
              <a:t>it </a:t>
            </a:r>
            <a:r>
              <a:rPr lang="en-GB" altLang="da-DK" sz="1600" dirty="0" smtClean="0"/>
              <a:t>is often </a:t>
            </a:r>
            <a:r>
              <a:rPr lang="en-GB" altLang="da-DK" sz="1600" b="1" dirty="0">
                <a:solidFill>
                  <a:srgbClr val="008000"/>
                </a:solidFill>
              </a:rPr>
              <a:t>more prestigious</a:t>
            </a:r>
            <a:r>
              <a:rPr lang="en-GB" altLang="da-DK" sz="1600" dirty="0"/>
              <a:t> to publish at the </a:t>
            </a:r>
            <a:r>
              <a:rPr lang="en-GB" altLang="da-DK" sz="1600" dirty="0" smtClean="0"/>
              <a:t>best conferences </a:t>
            </a:r>
            <a:r>
              <a:rPr lang="en-GB" altLang="da-DK" sz="1600" dirty="0"/>
              <a:t>than it is to publish in the best </a:t>
            </a:r>
            <a:r>
              <a:rPr lang="en-GB" altLang="da-DK" sz="1600" dirty="0" smtClean="0"/>
              <a:t>journals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Many journals publish improved versions of the </a:t>
            </a:r>
            <a:r>
              <a:rPr lang="en-GB" altLang="da-DK" sz="1600" dirty="0" smtClean="0"/>
              <a:t>best papers from </a:t>
            </a:r>
            <a:r>
              <a:rPr lang="en-GB" altLang="da-DK" sz="1600" dirty="0"/>
              <a:t>selected </a:t>
            </a:r>
            <a:r>
              <a:rPr lang="en-GB" altLang="da-DK" sz="1600" dirty="0" smtClean="0"/>
              <a:t>conferences (otherwise you cannot publish a paper twice)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maximal number of pages are typically larger for a journal paper than for a conference </a:t>
            </a:r>
            <a:r>
              <a:rPr lang="en-GB" altLang="da-DK" sz="1600" dirty="0"/>
              <a:t>paper </a:t>
            </a:r>
            <a:r>
              <a:rPr lang="en-GB" altLang="da-DK" sz="1600" dirty="0" smtClean="0"/>
              <a:t>(hence it is possible to add more </a:t>
            </a:r>
            <a:r>
              <a:rPr lang="en-GB" altLang="da-DK" sz="1600" dirty="0"/>
              <a:t>examples, all details </a:t>
            </a:r>
            <a:r>
              <a:rPr lang="en-GB" altLang="da-DK" sz="1600" dirty="0" smtClean="0"/>
              <a:t>of</a:t>
            </a:r>
            <a:br>
              <a:rPr lang="en-GB" altLang="da-DK" sz="1600" dirty="0" smtClean="0"/>
            </a:br>
            <a:r>
              <a:rPr lang="en-GB" altLang="da-DK" sz="1600" dirty="0" smtClean="0"/>
              <a:t>proofs,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Peer reviewing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All (serious) journals and conferences are </a:t>
            </a:r>
            <a:r>
              <a:rPr lang="en-GB" altLang="da-DK" sz="1800" b="1" spc="-30" dirty="0" smtClean="0">
                <a:solidFill>
                  <a:srgbClr val="008000"/>
                </a:solidFill>
                <a:cs typeface="ＭＳ Ｐゴシック" charset="0"/>
              </a:rPr>
              <a:t>peer-reviewed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(peer ≈ </a:t>
            </a:r>
            <a:r>
              <a:rPr lang="en-GB" altLang="da-DK" sz="1800" b="1" spc="-30" dirty="0" err="1" smtClean="0">
                <a:solidFill>
                  <a:srgbClr val="A50021"/>
                </a:solidFill>
                <a:cs typeface="ＭＳ Ｐゴシック" charset="0"/>
              </a:rPr>
              <a:t>ligemand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means that all submissions are read and evaluated by 3-5 referees (reviewers) who are experts within the area covered by the submitted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referees usually make a significant number of proposals for improvements and corrections of errors (including grammatical errors)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referee reports it is decided which papers should be accepted/rejected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best conferences and journals have acceptance rates which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typically are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10-20%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</a:t>
            </a:r>
            <a:r>
              <a:rPr lang="en-GB" altLang="da-DK" sz="1600" dirty="0"/>
              <a:t>it is quite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to get papers accepted in </a:t>
            </a:r>
            <a:r>
              <a:rPr lang="en-GB" altLang="da-DK" sz="1600" dirty="0" smtClean="0"/>
              <a:t>these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prestigious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act as referee for a good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conference/journal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something you list on your CV 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also takes a lot of your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63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conferences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4"/>
            <a:ext cx="8675687" cy="569777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conference has a program committee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with 20-30 PC-members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1-2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two PC-chairs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PC-members are well-known researchers within the area covered by the </a:t>
            </a:r>
            <a:r>
              <a:rPr lang="en-GB" altLang="da-DK" sz="1600" spc="-60" dirty="0" smtClean="0"/>
              <a:t>conference (typically appointed by a steering committee in cooperation with the PC-chairs)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PC-chairs distribute the submitted papers to the PC-members, selecting </a:t>
            </a:r>
            <a:r>
              <a:rPr lang="en-GB" altLang="da-DK" sz="1600" spc="-30" dirty="0" smtClean="0"/>
              <a:t>those they believe to be the most knowledgeable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PC-members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reports PC-chairs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whether the individual papers should be accepted, discussed or rejected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Earlier, it was typical to have a physical program committee meeting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Today, all conferences use electronic systems (special </a:t>
            </a:r>
            <a:r>
              <a:rPr lang="en-GB" altLang="da-DK" sz="1600" dirty="0" err="1" smtClean="0"/>
              <a:t>webboards</a:t>
            </a:r>
            <a:r>
              <a:rPr lang="en-GB" altLang="da-DK" sz="1600" dirty="0" smtClean="0"/>
              <a:t>) and virtual program meetings – where people discuss and vote over a pre-determined period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accepted papers are collected in conference proceedings (books) that are available at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</a:t>
            </a:r>
            <a:r>
              <a:rPr lang="en-GB" altLang="da-DK" sz="1600" dirty="0"/>
              <a:t>are expected to improve their papers based on the comments in the referee </a:t>
            </a:r>
            <a:r>
              <a:rPr lang="en-GB" altLang="da-DK" sz="1600" dirty="0" smtClean="0"/>
              <a:t>report, but in practice there is seldom time to check this before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B</a:t>
            </a:r>
            <a:r>
              <a:rPr lang="en-GB" altLang="da-DK" sz="1600" spc="-50" dirty="0" smtClean="0"/>
              <a:t>ut if you don't fix serious errors, you will be in "bad standing" next time you submit a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will often be sent to the same referees, since they are the experts within your area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943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4"/>
            <a:ext cx="8568183" cy="55537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journal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 editorial board with 6-12 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by an editor-in-chief (sometimes assisted by a number of associate editors)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the editorial board are well-known researchers within the area covered by the journal (typically appointed by he editor-in-chief)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is submitted, the editor-in-chief appoints a person to handle the submission (typically an associate editor or another member of the editorial board)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 smtClean="0"/>
              <a:t>The "handler" selects </a:t>
            </a:r>
            <a:r>
              <a:rPr lang="en-GB" altLang="da-DK" sz="1600" spc="-50" dirty="0"/>
              <a:t>2-3 reviewers </a:t>
            </a:r>
            <a:r>
              <a:rPr lang="en-GB" altLang="da-DK" sz="1600" spc="-50" dirty="0" smtClean="0"/>
              <a:t>(referees), who are experts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reviewers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reports, the "handler" proposes whether the paper should be accepted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rejected or can be resubmitted with minor/major improvements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final decision is made by the editor-in-chief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The final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revised papers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are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thoroughly checked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by the original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reviewers</a:t>
            </a:r>
            <a:endParaRPr lang="en-GB" altLang="da-DK" sz="1800" b="1" spc="-1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Usually, authors provide a document in which they describe how the different proposals for improvements have been taken care of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proposals that have not been followed, detailed arguments are given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some journals, the final version of papers are checked by a professional with linguistic background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86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Comparison of conferences and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32051"/>
            <a:ext cx="8568183" cy="581440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conference has a limited number of time slots available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all slots are </a:t>
            </a:r>
            <a:r>
              <a:rPr lang="en-GB" altLang="da-DK" sz="1600" dirty="0" smtClean="0"/>
              <a:t>filled, </a:t>
            </a:r>
            <a:r>
              <a:rPr lang="en-GB" altLang="da-DK" sz="1600" dirty="0"/>
              <a:t>additional papers must be </a:t>
            </a:r>
            <a:r>
              <a:rPr lang="en-GB" altLang="da-DK" sz="1600" dirty="0" smtClean="0"/>
              <a:t>rejected although some of them may be of high-quality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Such papers can be re-submitted next year or submitted to another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wise to improve the papers before resubmission – since it is likely that they will have one or more referees who have seen the old version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turn-around time is short (typically 4-6 months from submission to conference)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is 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oral presentation</a:t>
            </a:r>
            <a:r>
              <a:rPr lang="en-GB" altLang="da-DK" sz="1600" dirty="0" smtClean="0"/>
              <a:t> at the conference (typically 15-20 minutes, followed by a short discussion)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have "unlimited" 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 smtClean="0"/>
              <a:t>Accepted papers are queued and will be published when there is space in the 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a paper is found good enough, it will be accepted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turn-around time is </a:t>
            </a:r>
            <a:r>
              <a:rPr lang="en-GB" altLang="da-DK" sz="1600" dirty="0" smtClean="0"/>
              <a:t>long </a:t>
            </a:r>
            <a:r>
              <a:rPr lang="en-GB" altLang="da-DK" sz="1600" dirty="0"/>
              <a:t>(typically </a:t>
            </a:r>
            <a:r>
              <a:rPr lang="en-GB" altLang="da-DK" sz="1600" dirty="0" smtClean="0"/>
              <a:t>1-2 years </a:t>
            </a:r>
            <a:r>
              <a:rPr lang="en-GB" altLang="da-DK" sz="1600" dirty="0"/>
              <a:t>from submission to </a:t>
            </a:r>
            <a:r>
              <a:rPr lang="en-GB" altLang="da-DK" sz="1600" dirty="0" smtClean="0"/>
              <a:t>publication)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Submissions can be done at any time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There is </a:t>
            </a:r>
            <a:r>
              <a:rPr lang="en-GB" altLang="da-DK" sz="1600" dirty="0" smtClean="0"/>
              <a:t>no </a:t>
            </a:r>
            <a:r>
              <a:rPr lang="en-GB" altLang="da-DK" sz="1600" dirty="0"/>
              <a:t>oral </a:t>
            </a:r>
            <a:r>
              <a:rPr lang="en-GB" altLang="da-DK" sz="1600" dirty="0" smtClean="0"/>
              <a:t>presentation of the paper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Some journals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"special sections" covering a narrow area, e.g. with the best papers from a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are invited to publish, and papers will usually be accepted if they are of decent 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space is </a:t>
            </a:r>
            <a:r>
              <a:rPr lang="en-GB" altLang="da-DK" sz="1600" dirty="0" smtClean="0"/>
              <a:t>limited (to some extend), </a:t>
            </a:r>
            <a:r>
              <a:rPr lang="en-GB" altLang="da-DK" sz="1600" dirty="0"/>
              <a:t>and the turn-around time </a:t>
            </a:r>
            <a:r>
              <a:rPr lang="en-GB" altLang="da-DK" sz="1600" dirty="0" smtClean="0"/>
              <a:t>medium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986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Workshops and tool / poster sessions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Workshops are similar to conferences but with less strict reviewing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Papers with interesting ideas may be accepted even though they appear to have some flaws/gaps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workshop are totally open without peer-reviewing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Tool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poster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sessions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Rules </a:t>
            </a:r>
            <a:r>
              <a:rPr lang="en-GB" altLang="da-DK" sz="1600" dirty="0" smtClean="0"/>
              <a:t>and quality vary </a:t>
            </a:r>
            <a:r>
              <a:rPr lang="en-GB" altLang="da-DK" sz="1600" dirty="0"/>
              <a:t>a lot </a:t>
            </a:r>
            <a:r>
              <a:rPr lang="en-GB" altLang="da-DK" sz="1600" dirty="0" smtClean="0"/>
              <a:t>from event </a:t>
            </a:r>
            <a:r>
              <a:rPr lang="en-GB" altLang="da-DK" sz="1600" dirty="0"/>
              <a:t>to </a:t>
            </a:r>
            <a:r>
              <a:rPr lang="en-GB" altLang="da-DK" sz="1600" dirty="0" smtClean="0"/>
              <a:t>event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 good way to show ongoing work and have discussions with colleagues, but they are seldom useful for your CV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are exceptions. As an example, it is very prestigious to be allowed to present new interaction ideas at some of the best HCI-conferences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significant number of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bogus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(or most papers) are accepted with no peer-reviewing or with referees who are unknown (internationally) in their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Conferences are typically held at "touristic" places like Hawaii or a cruise ship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harm</a:t>
            </a:r>
            <a:r>
              <a:rPr lang="en-GB" altLang="da-DK" sz="1600" dirty="0" smtClean="0"/>
              <a:t> your CV to publish or referee at such places (since it indicates bad judgement from your side)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27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Bibliographic measures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7" y="1055551"/>
            <a:ext cx="8442423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Other sciences operate with "impact factors" which “measure” the quality of journals (based on the number of citations)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Since the majority of computer science publications are in conferences, impact factors have little importance/value within our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Instead, it is common to </a:t>
            </a:r>
            <a:r>
              <a:rPr lang="en-GB" altLang="da-DK" sz="1600" dirty="0"/>
              <a:t>look at the following quantitative </a:t>
            </a:r>
            <a:r>
              <a:rPr lang="en-GB" altLang="da-DK" sz="1600" dirty="0" smtClean="0"/>
              <a:t>measures for a researcher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Number of citations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number of (</a:t>
            </a:r>
            <a:r>
              <a:rPr lang="en-GB" altLang="da-DK" sz="1600" dirty="0" smtClean="0"/>
              <a:t>peer-reviewed</a:t>
            </a:r>
            <a:r>
              <a:rPr lang="en-GB" altLang="da-DK" sz="1600" dirty="0"/>
              <a:t>) </a:t>
            </a:r>
            <a:r>
              <a:rPr lang="en-GB" altLang="da-DK" sz="1600" dirty="0" smtClean="0"/>
              <a:t>papers that have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citation</a:t>
            </a:r>
            <a:r>
              <a:rPr lang="en-GB" altLang="da-DK" sz="1600" dirty="0" smtClean="0"/>
              <a:t> (reference) to a paper written by the researcher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h-index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number 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well-cited papers</a:t>
            </a:r>
            <a:r>
              <a:rPr lang="en-GB" altLang="da-DK" sz="1600" dirty="0" smtClean="0"/>
              <a:t> for the researcher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To have an H-index of N you must have N papers which each have at least N citations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i10-index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number </a:t>
            </a:r>
            <a:r>
              <a:rPr lang="en-GB" altLang="da-DK" sz="1600" dirty="0" smtClean="0"/>
              <a:t>of </a:t>
            </a:r>
            <a:r>
              <a:rPr lang="en-GB" altLang="da-DK" sz="1600" dirty="0"/>
              <a:t>papers which have at least </a:t>
            </a:r>
            <a:r>
              <a:rPr lang="en-GB" altLang="da-DK" sz="1600" b="1" dirty="0">
                <a:solidFill>
                  <a:srgbClr val="008000"/>
                </a:solidFill>
              </a:rPr>
              <a:t>10 citations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each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Good measure for the number of "serious" publications made by the researcher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5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080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 careful when you compare two researchers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(scientific) age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Obviously, young researcher have much smaller numbers than old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has been written, it takes months before it is published, and then several years before it is read and cited by other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M-index tries to handle this by dividing the H-index with the number of years since the first publication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research area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mathematics, it is common to publish at most one paper per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obvious means that a researcher has few papers, and moreover there are few other papers that can make citations to them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Even within computer science, there are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big differences</a:t>
            </a:r>
            <a:r>
              <a:rPr lang="en-GB" altLang="da-DK" sz="1600" dirty="0" smtClean="0"/>
              <a:t> from research area to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some research areas, it is common that a young active researcher (e.g. a PhD student or a </a:t>
            </a:r>
            <a:r>
              <a:rPr lang="en-GB" altLang="da-DK" sz="1600" dirty="0" err="1" smtClean="0"/>
              <a:t>PostDoc</a:t>
            </a:r>
            <a:r>
              <a:rPr lang="en-GB" altLang="da-DK" sz="1600" dirty="0" smtClean="0"/>
              <a:t>) publish 10-20 papers a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other areas this number is much lower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Hence, 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only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makes sense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compare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citations, H-index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I-index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researchers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within </a:t>
            </a:r>
            <a:r>
              <a:rPr lang="en-GB" altLang="da-DK" sz="1600" dirty="0"/>
              <a:t>the same (or similar)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have the same (or nearly the same) </a:t>
            </a:r>
            <a:r>
              <a:rPr lang="en-GB" altLang="da-DK" sz="1600" dirty="0"/>
              <a:t>scientific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58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2308</Words>
  <Application>Microsoft Office PowerPoint</Application>
  <PresentationFormat>On-screen Show (4:3)</PresentationFormat>
  <Paragraphs>217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Times New Roman</vt:lpstr>
      <vt:lpstr>Standarddesign</vt:lpstr>
      <vt:lpstr>PowerPoint Presentation</vt:lpstr>
      <vt:lpstr>Publication channels</vt:lpstr>
      <vt:lpstr>Peer reviewing</vt:lpstr>
      <vt:lpstr>Organization of conferences</vt:lpstr>
      <vt:lpstr>Organization of journals</vt:lpstr>
      <vt:lpstr>Comparison of conferences and journals</vt:lpstr>
      <vt:lpstr>Workshops and tool / poster sessions</vt:lpstr>
      <vt:lpstr>Bibliographic measures</vt:lpstr>
      <vt:lpstr>Be careful when you compare two researchers</vt:lpstr>
      <vt:lpstr>Google Scholar </vt:lpstr>
      <vt:lpstr>Google Scholar (papers ordered by citations)</vt:lpstr>
      <vt:lpstr>Individual papers</vt:lpstr>
      <vt:lpstr>Search for papers without specifying the author</vt:lpstr>
      <vt:lpstr>DBLP computer science bibliography</vt:lpstr>
      <vt:lpstr>Semantic Scholar</vt:lpstr>
      <vt:lpstr>Bibliographic Research Indicator (BFI)</vt:lpstr>
      <vt:lpstr>AU Library, Katrinebjerg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829</cp:revision>
  <cp:lastPrinted>2017-08-15T08:16:54Z</cp:lastPrinted>
  <dcterms:created xsi:type="dcterms:W3CDTF">2000-02-22T02:31:40Z</dcterms:created>
  <dcterms:modified xsi:type="dcterms:W3CDTF">2021-01-18T19:59:30Z</dcterms:modified>
</cp:coreProperties>
</file>