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0" r:id="rId2"/>
    <p:sldId id="375" r:id="rId3"/>
    <p:sldId id="387" r:id="rId4"/>
    <p:sldId id="381" r:id="rId5"/>
    <p:sldId id="382" r:id="rId6"/>
    <p:sldId id="383" r:id="rId7"/>
    <p:sldId id="386" r:id="rId8"/>
    <p:sldId id="385" r:id="rId9"/>
    <p:sldId id="388" r:id="rId10"/>
    <p:sldId id="391" r:id="rId11"/>
    <p:sldId id="389" r:id="rId12"/>
    <p:sldId id="390" r:id="rId1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0"/>
            <p14:sldId id="375"/>
            <p14:sldId id="387"/>
            <p14:sldId id="381"/>
            <p14:sldId id="382"/>
            <p14:sldId id="383"/>
            <p14:sldId id="386"/>
            <p14:sldId id="385"/>
            <p14:sldId id="388"/>
            <p14:sldId id="391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8" autoAdjust="0"/>
    <p:restoredTop sz="94726" autoAdjust="0"/>
  </p:normalViewPr>
  <p:slideViewPr>
    <p:cSldViewPr>
      <p:cViewPr varScale="1">
        <p:scale>
          <a:sx n="98" d="100"/>
          <a:sy n="98" d="100"/>
        </p:scale>
        <p:origin x="4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2628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8951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501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81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174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40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998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4259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2808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746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753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text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Velkommen - Status ved start af seminar 1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66327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9.00 Velkomst og diverse indledende info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Forelæsning (med en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mtClean="0"/>
              <a:t>11.45 </a:t>
            </a:r>
            <a:r>
              <a:rPr lang="da-DK" sz="1600" dirty="0" smtClean="0"/>
              <a:t>Præsentationsrunde og sammensætning af programmeringspar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12.15 Check af BlueJ installation og mailopsætning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12.30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Forelæsning (med en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15.00 Øvelser omkring afleveringsopgaven Raflebæger 1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54" y="3861048"/>
            <a:ext cx="2232248" cy="280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1560" y="4397879"/>
            <a:ext cx="5760639" cy="183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Lærebogen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Har I alle fået købet den – ellers er det på høje tid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1600" dirty="0" smtClean="0"/>
              <a:t>Den </a:t>
            </a:r>
            <a:r>
              <a:rPr lang="en-US" sz="1600" dirty="0" err="1" smtClean="0"/>
              <a:t>kan</a:t>
            </a:r>
            <a:r>
              <a:rPr lang="en-US" sz="1600" dirty="0" smtClean="0"/>
              <a:t> </a:t>
            </a:r>
            <a:r>
              <a:rPr lang="en-US" sz="1600" dirty="0" err="1" smtClean="0"/>
              <a:t>købes</a:t>
            </a:r>
            <a:r>
              <a:rPr lang="en-US" sz="1600" dirty="0" smtClean="0"/>
              <a:t>  </a:t>
            </a:r>
            <a:r>
              <a:rPr lang="en-US" sz="1600" dirty="0" err="1" smtClean="0"/>
              <a:t>på</a:t>
            </a:r>
            <a:r>
              <a:rPr lang="en-US" sz="1600" dirty="0" smtClean="0"/>
              <a:t>  www.stakbogladen.dk</a:t>
            </a:r>
            <a:br>
              <a:rPr lang="en-US" sz="1600" dirty="0" smtClean="0"/>
            </a:br>
            <a:r>
              <a:rPr lang="en-US" sz="1600" dirty="0" smtClean="0"/>
              <a:t>ISBN</a:t>
            </a:r>
            <a:r>
              <a:rPr lang="en-US" sz="1600" dirty="0"/>
              <a:t>: </a:t>
            </a:r>
            <a:r>
              <a:rPr lang="en-US" sz="1600" dirty="0" smtClean="0"/>
              <a:t>9781292159041 og </a:t>
            </a:r>
            <a:r>
              <a:rPr lang="en-US" sz="1600" dirty="0" err="1" smtClean="0"/>
              <a:t>koster</a:t>
            </a:r>
            <a:r>
              <a:rPr lang="en-US" sz="1600" dirty="0" smtClean="0"/>
              <a:t> 630 </a:t>
            </a:r>
            <a:r>
              <a:rPr lang="en-US" sz="1600" dirty="0" err="1" smtClean="0"/>
              <a:t>kr</a:t>
            </a:r>
            <a:r>
              <a:rPr lang="en-US" sz="1600" dirty="0" smtClean="0"/>
              <a:t> (-10% rabat)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Er der nogen der har tænkt </a:t>
            </a:r>
            <a:r>
              <a:rPr lang="da-DK" sz="1600" dirty="0" smtClean="0"/>
              <a:t>over, hvorfor </a:t>
            </a:r>
            <a:r>
              <a:rPr lang="da-DK" sz="1600" dirty="0"/>
              <a:t>der er en fugl uden på </a:t>
            </a:r>
            <a:r>
              <a:rPr lang="da-DK" sz="1600" dirty="0" smtClean="0"/>
              <a:t>bogen?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</a:t>
            </a:r>
            <a:r>
              <a:rPr lang="da-DK" sz="1600" dirty="0" smtClean="0"/>
              <a:t>en </a:t>
            </a:r>
            <a:r>
              <a:rPr lang="da-DK" sz="1600" dirty="0" err="1"/>
              <a:t>bluejay</a:t>
            </a:r>
            <a:r>
              <a:rPr lang="da-DK" sz="1600" dirty="0"/>
              <a:t> (blå skovskade</a:t>
            </a:r>
            <a:r>
              <a:rPr lang="da-DK" sz="1600" dirty="0" smtClean="0"/>
              <a:t>)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422820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Frem mod næste seminar (fortsat)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124744"/>
            <a:ext cx="8496944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Diskussionsforummet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70" dirty="0" smtClean="0"/>
              <a:t>Husk at bruge diskussionsforummet – der får I hurtigt svar (også om aftenen og i weekender)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Vi vil nødigt have mails fra jer (med mindre det er om ting, der ikke vedrører andre</a:t>
            </a:r>
            <a:r>
              <a:rPr lang="da-DK" altLang="da-DK" sz="1600" dirty="0" smtClean="0"/>
              <a:t>)</a:t>
            </a:r>
          </a:p>
          <a:p>
            <a:pPr lvl="1">
              <a:spcBef>
                <a:spcPts val="600"/>
              </a:spcBef>
              <a:buNone/>
            </a:pPr>
            <a:endParaRPr lang="da-DK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Hvis I ønsker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det, kan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I arbejde sammen med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jeres </a:t>
            </a:r>
            <a:r>
              <a:rPr lang="da-DK" altLang="da-DK" sz="1800" b="1" spc="-40" dirty="0">
                <a:solidFill>
                  <a:srgbClr val="A50021"/>
                </a:solidFill>
              </a:rPr>
              <a:t>makker via Zoom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På siden ”Installation og brug af Zoom” under ”Info om kurset (inklusiv nyttige links)” </a:t>
            </a:r>
            <a:r>
              <a:rPr lang="da-DK" altLang="da-DK" sz="1600" dirty="0"/>
              <a:t>er det </a:t>
            </a:r>
            <a:r>
              <a:rPr lang="da-DK" altLang="da-DK" sz="1600" dirty="0" smtClean="0"/>
              <a:t>forklaret, </a:t>
            </a:r>
            <a:r>
              <a:rPr lang="da-DK" altLang="da-DK" sz="1600" dirty="0"/>
              <a:t>hvordan man selv laver et </a:t>
            </a:r>
            <a:r>
              <a:rPr lang="da-DK" altLang="da-DK" sz="1600" dirty="0" smtClean="0"/>
              <a:t>møde</a:t>
            </a:r>
          </a:p>
          <a:p>
            <a:pPr lvl="1">
              <a:spcBef>
                <a:spcPts val="600"/>
              </a:spcBef>
              <a:buNone/>
            </a:pPr>
            <a:endParaRPr lang="da-DK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Testserveren husker jeres adgangskode og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password fra gang til gang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Hvis I sender et projekt til jeres makker, bør denne fjerne filen upload-data.dat (der ligger i mappen for det enkelte BlueJ projekt), således at der køres under det rigtige navn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8891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052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Virtuel studiecafé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7400" y="1124744"/>
            <a:ext cx="8496944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sz="1800" b="1" spc="-40" dirty="0" smtClean="0">
                <a:solidFill>
                  <a:srgbClr val="A50021"/>
                </a:solidFill>
              </a:rPr>
              <a:t>De </a:t>
            </a:r>
            <a:r>
              <a:rPr lang="da-DK" sz="1800" b="1" spc="-40" dirty="0">
                <a:solidFill>
                  <a:srgbClr val="A50021"/>
                </a:solidFill>
              </a:rPr>
              <a:t>fredage, hvor der ikke er heldagsseminarer vil der være en virtuel studiecafé, hvor I via Zoom kan få hjælp fra en af instruktorerne.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I finder et link til det Zoom møderum, der bruges, ved at trykke på Zoom indgangen i den vanderette blå bjælke øverst på denne side. 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Læs også Brightspace siden Installation af Zoom under Info om kurset (inklusiv nyttige links).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Bemærk, at I SKAL logge på AU’s Zoom installation, som beskrevet i vejledningens punkt 2. I skal altid logge ind ved at trykke på </a:t>
            </a:r>
            <a:r>
              <a:rPr lang="da-DK" sz="1600" dirty="0" err="1"/>
              <a:t>SSO</a:t>
            </a:r>
            <a:r>
              <a:rPr lang="da-DK" sz="1600" dirty="0"/>
              <a:t>-knappen.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Man skal ikke tilmeldes. I dukker blot op på Zoom, hvis I ønsker at deltage.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Kom så tidligt som </a:t>
            </a:r>
            <a:r>
              <a:rPr lang="da-DK" sz="1600" dirty="0" smtClean="0"/>
              <a:t>muligt. Instruktoren </a:t>
            </a:r>
            <a:r>
              <a:rPr lang="da-DK" sz="1600" dirty="0"/>
              <a:t>går, når der ikke er flere, der ønsker hjælp.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sz="1800" b="1" spc="-40" dirty="0">
                <a:solidFill>
                  <a:srgbClr val="A50021"/>
                </a:solidFill>
              </a:rPr>
              <a:t>I kan også bruge Studiecaféen til at stille spørgsmål omkring: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Jeres tidligere afleveringer (og instruktorens kommentarerne til dem),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BlueJ bogen og mine slides,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alt </a:t>
            </a:r>
            <a:r>
              <a:rPr lang="da-DK" sz="1600" dirty="0"/>
              <a:t>andet, som I har problemer med.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988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Evaluering af dagens seminar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9225" y="1052736"/>
            <a:ext cx="835292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der nogen der har forslag til forbedringer af den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måde, som </a:t>
            </a:r>
            <a:r>
              <a:rPr lang="da-DK" altLang="da-DK" sz="1800" b="1" spc="-40" dirty="0">
                <a:solidFill>
                  <a:srgbClr val="A50021"/>
                </a:solidFill>
              </a:rPr>
              <a:t>vi afvikler seminarerne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på?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Indhold, hastighed, teknisk afvikling, andet?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Umiddelbare kommentarer er velkomne – men ellers </a:t>
            </a:r>
            <a:r>
              <a:rPr lang="da-DK" altLang="da-DK" sz="1600" dirty="0" smtClean="0"/>
              <a:t>skriv på diskussionsforummet, hvis I har ønsker til ændringer/forbedringer</a:t>
            </a:r>
          </a:p>
          <a:p>
            <a:pPr lvl="1">
              <a:spcBef>
                <a:spcPts val="600"/>
              </a:spcBef>
              <a:buNone/>
            </a:pP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40148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Lidt om kurset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Indholdet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af kurset er næsten identisk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med det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programmeringskursus, som nye bachelorstuderende på datalogi- og it-uddannelsen starter med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Undervisningsformen </a:t>
            </a:r>
            <a:r>
              <a:rPr lang="da-DK" altLang="da-DK" sz="1600" spc="-50" dirty="0"/>
              <a:t>er anderledes, idet I kun </a:t>
            </a:r>
            <a:r>
              <a:rPr lang="da-DK" altLang="da-DK" sz="1600" spc="-50" dirty="0" smtClean="0"/>
              <a:t>har skemalagt undervisning på </a:t>
            </a:r>
            <a:r>
              <a:rPr lang="da-DK" altLang="da-DK" sz="1600" spc="-50" dirty="0"/>
              <a:t>de otte heldagsseminarer, mens vores bachelorstuderende </a:t>
            </a:r>
            <a:r>
              <a:rPr lang="da-DK" altLang="da-DK" sz="1600" spc="-50" dirty="0" smtClean="0"/>
              <a:t>har undervisning 4 gange om ugen</a:t>
            </a:r>
            <a:endParaRPr lang="da-DK" altLang="da-DK" sz="1600" spc="-5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>
                <a:solidFill>
                  <a:srgbClr val="A50021"/>
                </a:solidFill>
              </a:rPr>
              <a:t>De vigtigste forskelle mellem de to kurser 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er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Vores bachelorstuderende får intensiv træning i mundtlig præsentation. Den del slipper I for, idet vi går ud fra, at I allerede er supergode til </a:t>
            </a:r>
            <a:r>
              <a:rPr lang="da-DK" altLang="da-DK" sz="1600" dirty="0" smtClean="0"/>
              <a:t>det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I slipper for nogle få afleveringsopgaver og for nogle få af de teknisk set mest komplicerede </a:t>
            </a:r>
            <a:r>
              <a:rPr lang="da-DK" altLang="da-DK" sz="1600" dirty="0" smtClean="0"/>
              <a:t>forelæsningsemner</a:t>
            </a:r>
            <a:endParaRPr lang="da-DK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Arbejdsbelastningen for et 10 </a:t>
            </a:r>
            <a:r>
              <a:rPr lang="da-DK" altLang="da-DK" sz="1800" b="1" dirty="0" err="1" smtClean="0">
                <a:solidFill>
                  <a:srgbClr val="A50021"/>
                </a:solidFill>
              </a:rPr>
              <a:t>ECTS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 kursus er 250 timer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betyder, at I forventes at bruge ca. 12,5 timer pr uge (inklusiv seminarerne)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Vores bachelorstuderende bruger i gennemsnit ca. 225 (idet mange af dem har en del programmeringserfaring i forvejen)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har lidt mindre stof/opgaver og en masse studieerfaring, men til gengæld er i ældre og lærer dermed lidt langsommere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er jeres eget ansvar (sammen med jeres rektor og jeres familie), at I har den fornødne tid til kurset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50" dirty="0" smtClean="0"/>
              <a:t>Jeg har fuld forståelse for, at det kan være hårdt, men jeg kan ikke slække på kravene</a:t>
            </a:r>
            <a:endParaRPr lang="da-DK" altLang="da-DK" sz="1600" spc="-5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Slides sættene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 slides, som jeg anvender, bruges også på det store kursus for vores bachelorstuderende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Det betyder, at der er nogle få ting på dem, som ikke er relevante for jer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F.eks. giver det ikke mening for jer, at første slides sæt hedder “Uge 1 – Mandag”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Der er nogle få slides som jeg springer over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/>
              <a:t>D</a:t>
            </a:r>
            <a:r>
              <a:rPr lang="da-DK" altLang="da-DK" sz="1600" spc="-50" dirty="0" smtClean="0"/>
              <a:t>et skal jeg nok gøre opmærksom på hen af vejen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Jeg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håber, at I har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forståelse for,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at jeg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ikke kan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have to forskellige sæt slides til de to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kurser 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Det ville betyde, at stort set alle rettelser skulle laves to steder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Det ville give en masse ekstra arbejde og en masse </a:t>
            </a:r>
            <a:r>
              <a:rPr lang="da-DK" altLang="da-DK" sz="1600" spc="-50" dirty="0" err="1" smtClean="0"/>
              <a:t>inkonsistenser</a:t>
            </a:r>
            <a:r>
              <a:rPr lang="da-DK" altLang="da-DK" sz="1600" spc="-50" dirty="0" smtClean="0"/>
              <a:t> mellem de to sæt</a:t>
            </a:r>
            <a:endParaRPr lang="da-DK" altLang="da-DK" sz="1600" spc="-50" dirty="0"/>
          </a:p>
        </p:txBody>
      </p:sp>
    </p:spTree>
    <p:extLst>
      <p:ext uri="{BB962C8B-B14F-4D97-AF65-F5344CB8AC3E}">
        <p14:creationId xmlns:p14="http://schemas.microsoft.com/office/powerpoint/2010/main" val="34158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64927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Brug af Zoom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den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forelæsninger optages via Zoom og publiceres på kursets Brightspace side, således at I senere kan gense dem, hvis der er behov for 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foreslår, at I slår jeres video og lyd fra under forelæsningen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Under forelæsningen kan I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600" dirty="0" smtClean="0"/>
              <a:t> forvente, at jeg læser eventuelle indlæg på chatten i Zoom (men I må meget gerne kommunikere med hinanden på den)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Hvis </a:t>
            </a:r>
            <a:r>
              <a:rPr lang="da-DK" altLang="da-DK" sz="1800" b="1" spc="-80" dirty="0">
                <a:solidFill>
                  <a:srgbClr val="A50021"/>
                </a:solidFill>
              </a:rPr>
              <a:t>I har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spørgsmål undervejs, </a:t>
            </a:r>
            <a:r>
              <a:rPr lang="da-DK" altLang="da-DK" sz="1800" b="1" spc="-80" dirty="0">
                <a:solidFill>
                  <a:srgbClr val="A50021"/>
                </a:solidFill>
              </a:rPr>
              <a:t>så ”råb op” (husk at slå jeres mikrofon til først)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Spørg endelig løs. Hvis der er noget, som I ikke forstår, er der sikkert også andre, der har problemer med det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Jeg vil også forsøge at huske (med jævne mellemrum) at spørge, om der er nogle, som har spørgsmål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der nogen spørgsmål før vi går i gang?</a:t>
            </a:r>
            <a:endParaRPr lang="da-DK" altLang="da-DK" sz="1800" b="1" spc="-40" dirty="0">
              <a:solidFill>
                <a:srgbClr val="A5002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4901262" y="5289770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5023941" y="5865835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6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Præsentationsrunde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Formålet med præsentationsrunden er, at vi skal lære lidt om hinanden, bl.a. med henblik på at kunne sammensætte nogle fornuftige programmeringspar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bedes sige lidt om, hvad I underviser i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Hvor I bor (nærmeste større by)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Hvor meget programmeringserfaring I har (meget / middel / lidt / intet)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må helst ikke taget mere end 2-3 minutter per person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2118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/>
              <a:t>Nu går vi så i gang med </a:t>
            </a:r>
            <a:r>
              <a:rPr lang="da-DK" altLang="da-DK" sz="2800" dirty="0" smtClean="0"/>
              <a:t>øvelserne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Her i formiddag vil instruktorerne primært sikre, at I alle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Har fået installeret </a:t>
            </a:r>
            <a:r>
              <a:rPr lang="da-DK" altLang="da-DK" sz="1600" dirty="0" err="1" smtClean="0"/>
              <a:t>BlueJ</a:t>
            </a:r>
            <a:r>
              <a:rPr lang="da-DK" altLang="da-DK" sz="1600" dirty="0" smtClean="0"/>
              <a:t> på jeres bærbare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Har fået sat mail op, så mail til jeres AU mailadresse hentes fra jeres normale mail-klient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Svare på eventuelle spørgsmål, som I måtte have</a:t>
            </a:r>
          </a:p>
        </p:txBody>
      </p:sp>
    </p:spTree>
    <p:extLst>
      <p:ext uri="{BB962C8B-B14F-4D97-AF65-F5344CB8AC3E}">
        <p14:creationId xmlns:p14="http://schemas.microsoft.com/office/powerpoint/2010/main" val="184456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052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Brug af Zoom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lidt åbner jeg i Zoom for et antal såkaldte “</a:t>
            </a:r>
            <a:r>
              <a:rPr lang="da-DK" altLang="da-DK" sz="1800" b="1" spc="-40" dirty="0" err="1" smtClean="0">
                <a:solidFill>
                  <a:srgbClr val="A50021"/>
                </a:solidFill>
              </a:rPr>
              <a:t>breakout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 </a:t>
            </a:r>
            <a:r>
              <a:rPr lang="da-DK" altLang="da-DK" sz="1800" b="1" spc="-40" dirty="0" err="1" smtClean="0">
                <a:solidFill>
                  <a:srgbClr val="A50021"/>
                </a:solidFill>
              </a:rPr>
              <a:t>rooms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 skal så, hver især gå ind i det rum, der har samme nummer som jeres programmeringspar, (f.eks. skal deltagerne i Par 7 gå ind i </a:t>
            </a:r>
            <a:r>
              <a:rPr lang="da-DK" altLang="da-DK" sz="1600" dirty="0" err="1"/>
              <a:t>Room</a:t>
            </a:r>
            <a:r>
              <a:rPr lang="da-DK" altLang="da-DK" sz="1600" dirty="0"/>
              <a:t> 7)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Det gør I ved først at trykke på “Breakout </a:t>
            </a:r>
            <a:r>
              <a:rPr lang="da-DK" altLang="da-DK" sz="1600" dirty="0" err="1"/>
              <a:t>Rooms</a:t>
            </a:r>
            <a:r>
              <a:rPr lang="da-DK" altLang="da-DK" sz="1600" dirty="0"/>
              <a:t>” nederst i Zoom vinduet og derpå på “</a:t>
            </a:r>
            <a:r>
              <a:rPr lang="da-DK" altLang="da-DK" sz="1600" dirty="0" err="1"/>
              <a:t>Join</a:t>
            </a:r>
            <a:r>
              <a:rPr lang="da-DK" altLang="da-DK" sz="1600" dirty="0"/>
              <a:t>” ud for det rum, som I vil gå ind i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Hvis I er alene, skal I også gå ind i jeres rum (så instruktoren kan “finde” jer der)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Der er også et rum, der hedder ”</a:t>
            </a:r>
            <a:r>
              <a:rPr lang="da-DK" altLang="da-DK" sz="1600" dirty="0" err="1"/>
              <a:t>Staff</a:t>
            </a:r>
            <a:r>
              <a:rPr lang="da-DK" altLang="da-DK" sz="1600" dirty="0"/>
              <a:t>” (det er til brug for instruktorerne og mig)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Inde i breakout rummet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er nu i et nyt rum og kan kun kommunikere med dem der er i det rum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dele den ene af jeres computerskærme (eller eventuelt dem begge) – på den måde kan I arbejde på et fælles </a:t>
            </a:r>
            <a:r>
              <a:rPr lang="da-DK" altLang="da-DK" sz="1600" dirty="0" err="1"/>
              <a:t>B</a:t>
            </a:r>
            <a:r>
              <a:rPr lang="da-DK" altLang="da-DK" sz="1600" dirty="0" err="1" smtClean="0"/>
              <a:t>lueJ</a:t>
            </a:r>
            <a:r>
              <a:rPr lang="da-DK" altLang="da-DK" sz="1600" dirty="0" smtClean="0"/>
              <a:t> projekt (tryk på ”</a:t>
            </a:r>
            <a:r>
              <a:rPr lang="da-DK" altLang="da-DK" sz="1600" dirty="0" err="1" smtClean="0"/>
              <a:t>Share</a:t>
            </a:r>
            <a:r>
              <a:rPr lang="da-DK" altLang="da-DK" sz="1600" dirty="0" smtClean="0"/>
              <a:t> Screen” og dernæst på ”Screen”)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tale sammen og skrive beskeder til hinanden via chat faciliteten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Instruktorerne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vil “bevæge” sig rundt mellem rummene og hjælpe jer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Hvis I vil tilkalde hjælp fra </a:t>
            </a:r>
            <a:r>
              <a:rPr lang="da-DK" altLang="da-DK" sz="1600" spc="-40" dirty="0" smtClean="0"/>
              <a:t>instruktorerne, </a:t>
            </a:r>
            <a:r>
              <a:rPr lang="da-DK" altLang="da-DK" sz="1600" spc="-40" dirty="0" smtClean="0"/>
              <a:t>nytter det ikke at bruge chat faciliteten i Zoom, idet beskeden kun kan læses af dem, som allerede er i rummet, når den skrives 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I stedet kan I trykke på linket “</a:t>
            </a:r>
            <a:r>
              <a:rPr lang="da-DK" altLang="da-DK" sz="1600" b="1" spc="-40" dirty="0" smtClean="0"/>
              <a:t>Tilkald hjælp</a:t>
            </a:r>
            <a:r>
              <a:rPr lang="da-DK" altLang="da-DK" sz="1600" spc="-40" dirty="0" smtClean="0"/>
              <a:t>” øverst på siden ”</a:t>
            </a:r>
            <a:r>
              <a:rPr lang="da-DK" altLang="da-DK" sz="1600" b="1" spc="-40" dirty="0" smtClean="0"/>
              <a:t>Seminar 1 – 7. januar</a:t>
            </a:r>
            <a:r>
              <a:rPr lang="da-DK" altLang="da-DK" sz="1600" spc="-40" dirty="0" smtClean="0"/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Så får I adgang til et delt Googler Docs dokument, hvor I kan skrive jer på en venteliste</a:t>
            </a:r>
          </a:p>
        </p:txBody>
      </p:sp>
    </p:spTree>
    <p:extLst>
      <p:ext uri="{BB962C8B-B14F-4D97-AF65-F5344CB8AC3E}">
        <p14:creationId xmlns:p14="http://schemas.microsoft.com/office/powerpoint/2010/main" val="30940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Så er vi klar til at gå i gang med øvelserne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124744"/>
            <a:ext cx="835292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Vi  mødes alle kl. 13.00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Husk at stoppe så betids, at I kan få noget frokost og få slappet lidt af inden forelæsningerne starter igen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der nogen, der har spørgsmål, inden vi går i gang med øvelserne?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endParaRPr lang="da-DK" altLang="da-DK" sz="1800" b="1" spc="-40" dirty="0">
              <a:solidFill>
                <a:srgbClr val="A5002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2431651" y="2879836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Øvelser</a:t>
            </a:r>
            <a:endParaRPr lang="en-US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986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Frem mod næste seminar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124744"/>
            <a:ext cx="8496944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Forelæsningerne kan genses inde på side ”Videoer fra forelæsninger”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Klar ca. 1 time efter forelæsningen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60" dirty="0" smtClean="0">
                <a:solidFill>
                  <a:srgbClr val="A50021"/>
                </a:solidFill>
              </a:rPr>
              <a:t>Raflebæger 1 afleveres inde på siden ”Øvelser (inklusiv afleveringsopgaver”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Husk </a:t>
            </a:r>
            <a:r>
              <a:rPr lang="da-DK" altLang="da-DK" sz="1600" dirty="0"/>
              <a:t>at bruge testserveren før I afleverer (som beskrevet i opgaven)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er nok, at en fra hvert par afleverer (ellers oprettes der to afleveringer, hvor instruktoren kun retter den sidste)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Når instruktorerne har rettet en opgave, kan I se hans kommentarer samme sted, som I afleverede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Der er sikkert mange, der vil få genaflevering de første gange – for at rette småting i jeres programmeringsstil (der kommer mere info om, hvilken stil I bør benytte på næste seminar – se eventuelt også </a:t>
            </a:r>
            <a:r>
              <a:rPr lang="da-DK" altLang="da-DK" sz="1600" dirty="0" err="1" smtClean="0"/>
              <a:t>Appendix</a:t>
            </a:r>
            <a:r>
              <a:rPr lang="da-DK" altLang="da-DK" sz="1600" dirty="0" smtClean="0"/>
              <a:t> J i BlueJ bogen)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Quizzerne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70" dirty="0" smtClean="0"/>
              <a:t>Quizzerne løses ved hjælp af en quizserver (adgangskode og password er den samme, som for testserveren)</a:t>
            </a: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Løs quizzerne ”så sent som muligt” (så I når at have læst stoffet først)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2401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7730</TotalTime>
  <Words>1609</Words>
  <Application>Microsoft Office PowerPoint</Application>
  <PresentationFormat>On-screen Show (4:3)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560</cp:revision>
  <cp:lastPrinted>2019-02-08T06:10:49Z</cp:lastPrinted>
  <dcterms:created xsi:type="dcterms:W3CDTF">2000-02-22T02:31:40Z</dcterms:created>
  <dcterms:modified xsi:type="dcterms:W3CDTF">2022-01-04T12:14:43Z</dcterms:modified>
</cp:coreProperties>
</file>