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593" r:id="rId21"/>
    <p:sldId id="601" r:id="rId22"/>
    <p:sldId id="630" r:id="rId23"/>
    <p:sldId id="606" r:id="rId24"/>
    <p:sldId id="618" r:id="rId25"/>
    <p:sldId id="624" r:id="rId26"/>
    <p:sldId id="617" r:id="rId27"/>
    <p:sldId id="626" r:id="rId28"/>
    <p:sldId id="609" r:id="rId29"/>
    <p:sldId id="610" r:id="rId30"/>
    <p:sldId id="611" r:id="rId31"/>
    <p:sldId id="620" r:id="rId32"/>
    <p:sldId id="607" r:id="rId33"/>
    <p:sldId id="608" r:id="rId34"/>
    <p:sldId id="612" r:id="rId35"/>
    <p:sldId id="613" r:id="rId36"/>
    <p:sldId id="614" r:id="rId37"/>
    <p:sldId id="604" r:id="rId38"/>
    <p:sldId id="615" r:id="rId39"/>
    <p:sldId id="621" r:id="rId40"/>
    <p:sldId id="622" r:id="rId41"/>
    <p:sldId id="632" r:id="rId42"/>
    <p:sldId id="438" r:id="rId4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FFCC"/>
    <a:srgbClr val="CCFFCC"/>
    <a:srgbClr val="99CCFF"/>
    <a:srgbClr val="A50021"/>
    <a:srgbClr val="6699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143" d="100"/>
          <a:sy n="143" d="100"/>
        </p:scale>
        <p:origin x="12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8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433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20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931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22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39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888" cy="410445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dele af Java, som I har set indtil nu,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imperative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Funktionelle</a:t>
            </a:r>
            <a:r>
              <a:rPr lang="da-DK" altLang="da-DK" sz="1800" dirty="0">
                <a:ea typeface="ＭＳ Ｐゴシック" pitchFamily="34" charset="-128"/>
              </a:rPr>
              <a:t> programmeringssprog fungerer </a:t>
            </a:r>
            <a:r>
              <a:rPr lang="da-DK" altLang="da-DK" sz="1800" dirty="0" smtClean="0">
                <a:ea typeface="ＭＳ Ｐゴシック" pitchFamily="34" charset="-128"/>
              </a:rPr>
              <a:t>på en </a:t>
            </a:r>
            <a:r>
              <a:rPr lang="da-DK" altLang="da-DK" sz="1800" dirty="0" smtClean="0">
                <a:ea typeface="ＭＳ Ｐゴシック" pitchFamily="34" charset="-128"/>
              </a:rPr>
              <a:t>helt anden </a:t>
            </a:r>
            <a:r>
              <a:rPr lang="da-DK" altLang="da-DK" sz="1800" dirty="0" smtClean="0">
                <a:ea typeface="ＭＳ Ｐゴシック" pitchFamily="34" charset="-128"/>
              </a:rPr>
              <a:t>måde, som vi skal se nærmere på om lidt</a:t>
            </a:r>
            <a:endParaRPr lang="da-DK" altLang="da-DK" sz="1800" dirty="0" smtClean="0"/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Forskellige 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List</a:t>
            </a:r>
            <a:r>
              <a:rPr lang="da-DK" altLang="da-DK" sz="1800" dirty="0" smtClean="0">
                <a:ea typeface="ＭＳ Ｐゴシック" pitchFamily="34" charset="-128"/>
              </a:rPr>
              <a:t>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Set</a:t>
            </a:r>
            <a:r>
              <a:rPr lang="da-DK" altLang="da-DK" sz="1800" dirty="0" smtClean="0">
                <a:ea typeface="ＭＳ Ｐゴシック" pitchFamily="34" charset="-128"/>
              </a:rPr>
              <a:t>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Map</a:t>
            </a:r>
            <a:r>
              <a:rPr lang="da-DK" altLang="da-DK" sz="1800" dirty="0" smtClean="0">
                <a:ea typeface="ＭＳ Ｐゴシック" pitchFamily="34" charset="-128"/>
              </a:rPr>
              <a:t>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variabler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Dokumentation af jeres egne </a:t>
            </a:r>
            <a:r>
              <a:rPr lang="da-DK" altLang="da-DK" sz="2000" dirty="0" smtClean="0">
                <a:ea typeface="ＭＳ Ｐゴシック" pitchFamily="34" charset="-128"/>
              </a:rPr>
              <a:t>klasser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Den nye </a:t>
            </a:r>
            <a:r>
              <a:rPr lang="da-DK" sz="1800" spc="-50" dirty="0" err="1" smtClean="0"/>
              <a:t>stream</a:t>
            </a:r>
            <a:r>
              <a:rPr lang="da-DK" sz="1800" spc="-50" dirty="0" smtClean="0"/>
              <a:t> har samme type objekter som den gamle, men der er ofte færre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594744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5053353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322995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763081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722010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401254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161812" y="6148554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573950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424124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763081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24744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/>
              <a:t>Den nye </a:t>
            </a:r>
            <a:r>
              <a:rPr lang="da-DK" sz="1800" spc="-50" dirty="0" err="1"/>
              <a:t>stream</a:t>
            </a:r>
            <a:r>
              <a:rPr lang="da-DK" sz="1800" spc="-50" dirty="0"/>
              <a:t> har samme </a:t>
            </a:r>
            <a:r>
              <a:rPr lang="da-DK" sz="1800" spc="-50" dirty="0" smtClean="0"/>
              <a:t>antal </a:t>
            </a:r>
            <a:r>
              <a:rPr lang="da-DK" sz="1800" spc="-50" dirty="0"/>
              <a:t>objekter som den gamle, men </a:t>
            </a:r>
            <a:r>
              <a:rPr lang="da-DK" sz="1800" spc="-50" dirty="0" smtClean="0"/>
              <a:t>de </a:t>
            </a:r>
            <a:r>
              <a:rPr lang="da-DK" sz="1800" spc="-50" dirty="0"/>
              <a:t>er ofte </a:t>
            </a:r>
            <a:r>
              <a:rPr lang="da-DK" sz="1800" spc="-50" dirty="0" smtClean="0"/>
              <a:t>af en anden type</a:t>
            </a:r>
            <a:endParaRPr lang="da-DK" sz="1800" spc="-50" dirty="0"/>
          </a:p>
          <a:p>
            <a:pPr lvl="1">
              <a:spcBef>
                <a:spcPts val="600"/>
              </a:spcBef>
            </a:pP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525661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4309614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606391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131840" y="5085184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31840" y="5624930"/>
            <a:ext cx="525658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2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284985"/>
            <a:ext cx="7945474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result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370469"/>
            <a:ext cx="434126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381043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3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657652" y="5334709"/>
            <a:ext cx="28803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589444" y="5334709"/>
            <a:ext cx="76743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87367" y="5334709"/>
            <a:ext cx="95104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562985" y="5334709"/>
            <a:ext cx="7877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1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203470" y="5334709"/>
            <a:ext cx="110690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86230" y="5334709"/>
            <a:ext cx="71101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8229003" y="5334709"/>
            <a:ext cx="90532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8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1001559" y="5396222"/>
            <a:ext cx="4404747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err="1">
                <a:solidFill>
                  <a:srgbClr val="008000"/>
                </a:solidFill>
              </a:rPr>
              <a:t>result</a:t>
            </a:r>
            <a:r>
              <a:rPr lang="da-DK" sz="1400" dirty="0"/>
              <a:t> </a:t>
            </a:r>
            <a:r>
              <a:rPr lang="da-DK" sz="1400" dirty="0" smtClean="0"/>
              <a:t>initialiseres til </a:t>
            </a:r>
            <a:r>
              <a:rPr lang="da-DK" sz="1400" dirty="0" smtClean="0"/>
              <a:t>startværdien </a:t>
            </a:r>
            <a:r>
              <a:rPr lang="da-DK" sz="1400" dirty="0" smtClean="0"/>
              <a:t>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err="1">
                <a:solidFill>
                  <a:srgbClr val="FF0000"/>
                </a:solidFill>
              </a:rPr>
              <a:t>elem</a:t>
            </a:r>
            <a:r>
              <a:rPr lang="da-DK" sz="1400" dirty="0"/>
              <a:t> 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</a:t>
            </a:r>
            <a:r>
              <a:rPr lang="da-DK" sz="1400" dirty="0" smtClean="0"/>
              <a:t>den nye værdi af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endParaRPr lang="da-DK" sz="1400" dirty="0" smtClean="0">
              <a:solidFill>
                <a:srgbClr val="008000"/>
              </a:solidFill>
            </a:endParaRP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3510247" y="4646868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6019577" y="4646868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834683" y="4869014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787643" y="4886744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662044" y="5861687"/>
            <a:ext cx="28083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sz="1400" dirty="0" smtClean="0"/>
              <a:t>I </a:t>
            </a:r>
            <a:r>
              <a:rPr lang="da-DK" sz="1400" dirty="0"/>
              <a:t>dette </a:t>
            </a:r>
            <a:r>
              <a:rPr lang="da-DK" sz="1400" dirty="0" smtClean="0"/>
              <a:t>tilfælde </a:t>
            </a:r>
            <a:r>
              <a:rPr lang="da-DK" sz="1400" dirty="0" smtClean="0"/>
              <a:t>findes </a:t>
            </a:r>
            <a:r>
              <a:rPr lang="da-DK" sz="1400" dirty="0" smtClean="0">
                <a:solidFill>
                  <a:srgbClr val="008000"/>
                </a:solidFill>
              </a:rPr>
              <a:t>summen</a:t>
            </a:r>
            <a:r>
              <a:rPr lang="da-DK" sz="1400" dirty="0" smtClean="0"/>
              <a:t> af heltallene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9" grpId="0" animBg="1"/>
      <p:bldP spid="30" grpId="0" animBg="1"/>
      <p:bldP spid="26" grpId="0" animBg="1"/>
      <p:bldP spid="27" grpId="0" animBg="1"/>
      <p:bldP spid="31" grpId="0" animBg="1"/>
      <p:bldP spid="34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693429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result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47304" y="3607590"/>
            <a:ext cx="539971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711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255580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0874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922127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0651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5630668" y="4700797"/>
            <a:ext cx="28803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562460" y="4700797"/>
            <a:ext cx="76743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6160383" y="4700797"/>
            <a:ext cx="95104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536001" y="4700797"/>
            <a:ext cx="7877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1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7176486" y="4700797"/>
            <a:ext cx="110690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7622973" y="4700797"/>
            <a:ext cx="71101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8265746" y="4700797"/>
            <a:ext cx="77075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5649228" y="5229190"/>
            <a:ext cx="323009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sz="1400" dirty="0" smtClean="0"/>
              <a:t>I </a:t>
            </a:r>
            <a:r>
              <a:rPr lang="da-DK" sz="1400" dirty="0"/>
              <a:t>dette </a:t>
            </a:r>
            <a:r>
              <a:rPr lang="da-DK" sz="1400" dirty="0" smtClean="0"/>
              <a:t>tilfælde </a:t>
            </a:r>
            <a:r>
              <a:rPr lang="da-DK" sz="1400" dirty="0"/>
              <a:t>findes det </a:t>
            </a:r>
            <a:r>
              <a:rPr lang="da-DK" sz="1400" dirty="0">
                <a:solidFill>
                  <a:srgbClr val="008000"/>
                </a:solidFill>
              </a:rPr>
              <a:t>maksimale</a:t>
            </a:r>
            <a:r>
              <a:rPr lang="da-DK" sz="1400" dirty="0"/>
              <a:t> </a:t>
            </a:r>
            <a:r>
              <a:rPr lang="da-DK" sz="1400" dirty="0" smtClean="0"/>
              <a:t>af heltallene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950987" y="4785214"/>
            <a:ext cx="4408597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err="1">
                <a:solidFill>
                  <a:srgbClr val="008000"/>
                </a:solidFill>
              </a:rPr>
              <a:t>result</a:t>
            </a:r>
            <a:r>
              <a:rPr lang="da-DK" sz="1400" dirty="0"/>
              <a:t> </a:t>
            </a:r>
            <a:r>
              <a:rPr lang="da-DK" sz="1400" dirty="0" smtClean="0"/>
              <a:t>initialiseres til </a:t>
            </a:r>
            <a:r>
              <a:rPr lang="da-DK" sz="1400" dirty="0" smtClean="0"/>
              <a:t>startværdien </a:t>
            </a:r>
            <a:r>
              <a:rPr lang="da-DK" sz="1400" dirty="0" smtClean="0"/>
              <a:t>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err="1">
                <a:solidFill>
                  <a:srgbClr val="FF0000"/>
                </a:solidFill>
              </a:rPr>
              <a:t>elem</a:t>
            </a:r>
            <a:r>
              <a:rPr lang="da-DK" sz="1400" dirty="0"/>
              <a:t> 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</a:t>
            </a:r>
            <a:r>
              <a:rPr lang="da-DK" sz="1400" dirty="0" smtClean="0"/>
              <a:t>den </a:t>
            </a:r>
            <a:r>
              <a:rPr lang="da-DK" sz="1400" dirty="0"/>
              <a:t>nye </a:t>
            </a:r>
            <a:r>
              <a:rPr lang="da-DK" sz="1400" dirty="0" smtClean="0"/>
              <a:t>værdi af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endParaRPr lang="da-DK" sz="1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95736" y="5259109"/>
            <a:ext cx="5317173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Giver kun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tidsgevinst</a:t>
            </a:r>
            <a:r>
              <a:rPr lang="da-DK" altLang="da-DK" sz="1400" b="1" dirty="0">
                <a:solidFill>
                  <a:srgbClr val="0000FF"/>
                </a:solidFill>
              </a:rPr>
              <a:t>, hvis man har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mange elementer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76354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916736" y="2954980"/>
            <a:ext cx="190450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8136396" y="3598489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2" y="1033859"/>
            <a:ext cx="8568184" cy="50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klassen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>
              <a:spcBef>
                <a:spcPts val="1800"/>
              </a:spcBef>
            </a:pPr>
            <a:r>
              <a:rPr lang="da-DK" sz="2000" spc="-70" dirty="0" smtClean="0"/>
              <a:t>Optional </a:t>
            </a:r>
            <a:r>
              <a:rPr lang="da-DK" sz="2000" spc="-70" dirty="0"/>
              <a:t>klassen har </a:t>
            </a:r>
            <a:r>
              <a:rPr lang="da-DK" sz="2000" spc="-70" dirty="0" smtClean="0"/>
              <a:t>metoder til </a:t>
            </a:r>
            <a:r>
              <a:rPr lang="da-DK" sz="2000" spc="-70" dirty="0"/>
              <a:t>at arbejde </a:t>
            </a:r>
            <a:r>
              <a:rPr lang="da-DK" sz="2000" spc="-70" dirty="0" smtClean="0"/>
              <a:t>videre med </a:t>
            </a:r>
            <a:r>
              <a:rPr lang="da-DK" sz="2000" spc="-70" dirty="0"/>
              <a:t>Optional værdier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det objekt, </a:t>
            </a:r>
            <a:r>
              <a:rPr lang="da-DK" sz="1800" kern="0" dirty="0"/>
              <a:t>der er gemt i Optional </a:t>
            </a:r>
            <a:r>
              <a:rPr lang="da-DK" sz="1800" kern="0" dirty="0" smtClean="0"/>
              <a:t>objektet</a:t>
            </a:r>
            <a:br>
              <a:rPr lang="da-DK" sz="1800" kern="0" dirty="0" smtClean="0"/>
            </a:br>
            <a:r>
              <a:rPr lang="da-DK" sz="1800" kern="0" dirty="0" smtClean="0"/>
              <a:t>(</a:t>
            </a:r>
            <a:r>
              <a:rPr lang="da-DK" sz="1800" kern="0" dirty="0"/>
              <a:t>hvis der er </a:t>
            </a:r>
            <a:r>
              <a:rPr lang="da-DK" sz="1800" kern="0" dirty="0" smtClean="0"/>
              <a:t>et </a:t>
            </a:r>
            <a:r>
              <a:rPr lang="da-DK" sz="1800" kern="0" dirty="0"/>
              <a:t>sådan) og ellers </a:t>
            </a:r>
            <a:r>
              <a:rPr lang="da-DK" sz="1800" kern="0" dirty="0" smtClean="0"/>
              <a:t>værdien </a:t>
            </a:r>
            <a:r>
              <a:rPr lang="da-DK" sz="1800" kern="0" dirty="0"/>
              <a:t>af </a:t>
            </a:r>
            <a:r>
              <a:rPr lang="da-DK" sz="1800" kern="0" dirty="0" smtClean="0"/>
              <a:t>parameteren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other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orElse(null)</a:t>
            </a:r>
            <a:r>
              <a:rPr lang="da-DK" sz="1800" kern="0" dirty="0" smtClean="0"/>
              <a:t> giver os det </a:t>
            </a:r>
            <a:r>
              <a:rPr lang="da-DK" sz="1800" kern="0" dirty="0"/>
              <a:t>objekt, der er gemt i Optional objektet</a:t>
            </a:r>
            <a:br>
              <a:rPr lang="da-DK" sz="1800" kern="0" dirty="0"/>
            </a:br>
            <a:r>
              <a:rPr lang="da-DK" sz="1800" kern="0" dirty="0"/>
              <a:t>(hvis der er et sådan) og ellers </a:t>
            </a:r>
            <a:r>
              <a:rPr lang="da-DK" sz="1800" b="1" kern="0" dirty="0" smtClean="0">
                <a:solidFill>
                  <a:srgbClr val="008000"/>
                </a:solidFill>
              </a:rPr>
              <a:t>null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klassen 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61662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kan implementeres via streams og </a:t>
            </a:r>
            <a:r>
              <a:rPr lang="da-DK" sz="2000" dirty="0" err="1" smtClean="0"/>
              <a:t>lambda'er</a:t>
            </a:r>
            <a:endParaRPr lang="da-DK" sz="200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6656" y="1701106"/>
            <a:ext cx="6935784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162965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059129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940152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0759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604286" y="2453838"/>
            <a:ext cx="4614528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016059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71960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427984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4286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18893" y="4419687"/>
            <a:ext cx="690442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091455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82996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93489" y="5172419"/>
            <a:ext cx="464756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016059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94197" y="5518782"/>
            <a:ext cx="417227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79392" y="6188920"/>
            <a:ext cx="229676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 og Collectors introduceres i afsnit 6.17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619926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07504" y="5222501"/>
            <a:ext cx="3384376" cy="14896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30" dirty="0"/>
              <a:t>collect er en metode i Stream 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/>
              <a:t>toList er en </a:t>
            </a:r>
            <a:r>
              <a:rPr lang="da-DK" altLang="da-DK" sz="1400" dirty="0" smtClean="0"/>
              <a:t>klassemetode </a:t>
            </a:r>
            <a:r>
              <a:rPr lang="da-DK" altLang="da-DK" sz="1400" dirty="0"/>
              <a:t>i Collectors </a:t>
            </a:r>
            <a:r>
              <a:rPr lang="da-DK" altLang="da-DK" sz="1400" dirty="0" smtClean="0"/>
              <a:t>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 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  <a:endParaRPr lang="da-DK" altLang="da-DK" sz="1400" dirty="0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03089" y="2705472"/>
            <a:ext cx="1878945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orElse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metode i Optional klassen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24325" y="1196752"/>
            <a:ext cx="6736107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7862" y="3933056"/>
            <a:ext cx="7332570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2713241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921776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19885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63411" y="1954468"/>
            <a:ext cx="46731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6785209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40321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478867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97045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555864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597317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42613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86139" y="4674577"/>
            <a:ext cx="469816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756896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90759" y="5015345"/>
            <a:ext cx="5122074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525513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979712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086140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5763355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29688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25921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54464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01443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metoden returnerer en int, hvorfor returtypen er 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142985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6069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85370" y="1073383"/>
            <a:ext cx="7317695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835695" y="1751807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5982785" y="415356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46328" y="1398726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84638" y="1762181"/>
            <a:ext cx="474075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804248" y="890577"/>
            <a:ext cx="403" cy="8331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0094" y="2090728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442732" y="2656305"/>
            <a:ext cx="0" cy="257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838459" y="3017974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953526" y="2863984"/>
            <a:ext cx="5196014" cy="85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et objekt fra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er det ikke ”bøvlet ”at skulle lave en sådan klasse?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64688" y="4231339"/>
            <a:ext cx="7421381" cy="11778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oldestDog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dogs.stream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3017" y="4773286"/>
            <a:ext cx="2511476" cy="2599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803543" y="4534532"/>
            <a:ext cx="207881" cy="214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005799" y="4381008"/>
            <a:ext cx="15594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214395" y="5084353"/>
            <a:ext cx="1" cy="4663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089716" y="4767587"/>
            <a:ext cx="1866513" cy="27561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04737" y="3830969"/>
            <a:ext cx="8396865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klassemetode, der kan gøre det for os</a:t>
            </a:r>
            <a:endParaRPr lang="da-DK" altLang="da-DK" sz="2000" spc="-40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100112" y="5530016"/>
            <a:ext cx="7049428" cy="121571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tager 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som parameter </a:t>
            </a:r>
            <a:r>
              <a:rPr lang="da-DK" altLang="da-DK" sz="1400" b="1" dirty="0">
                <a:solidFill>
                  <a:srgbClr val="0000FF"/>
                </a:solidFill>
              </a:rPr>
              <a:t>og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</a:t>
            </a:r>
            <a:r>
              <a:rPr lang="da-DK" altLang="da-DK" sz="1400" b="1" dirty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>
                <a:solidFill>
                  <a:srgbClr val="0000FF"/>
                </a:solidFill>
              </a:rPr>
              <a:t> (dvs. et objekt fra en klasse, der implementerer Comparator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interfacet)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</a:t>
            </a:r>
            <a:r>
              <a:rPr lang="da-DK" altLang="da-DK" sz="1400" b="1" dirty="0">
                <a:solidFill>
                  <a:srgbClr val="0000FF"/>
                </a:solidFill>
              </a:rPr>
              <a:t>"udpeger" den feltvariabel, hvis værdier skal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sammenlignes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400" b="1" dirty="0">
                <a:solidFill>
                  <a:srgbClr val="0000FF"/>
                </a:solidFill>
              </a:rPr>
              <a:t>ved hjælp af den naturlige ordning)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Hvis man vil finde den yngste hund, ændres max til min</a:t>
            </a:r>
          </a:p>
        </p:txBody>
      </p:sp>
    </p:spTree>
    <p:extLst>
      <p:ext uri="{BB962C8B-B14F-4D97-AF65-F5344CB8AC3E}">
        <p14:creationId xmlns:p14="http://schemas.microsoft.com/office/powerpoint/2010/main" val="4677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17" grpId="0" animBg="1"/>
      <p:bldP spid="18" grpId="0" animBg="1"/>
      <p:bldP spid="19" grpId="0"/>
      <p:bldP spid="20" grpId="0" animBg="1"/>
      <p:bldP spid="22" grpId="0" animBg="1"/>
      <p:bldP spid="24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807122" y="5937198"/>
            <a:ext cx="322299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Ved køreprøven skal de to sidste opgaver 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2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dvs. Streams og lambda'er (samt de</a:t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funktionelle algoritmeskabeloner)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932075" y="5937198"/>
            <a:ext cx="34336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2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2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.*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og Collectors</a:t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via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import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java.util.stream.Collectors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4" y="1390063"/>
            <a:ext cx="6064117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3855366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26793" y="3530459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471447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2075" y="5140762"/>
            <a:ext cx="6213705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46774" y="4566664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244509" y="5268673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7" y="1734966"/>
            <a:ext cx="5565407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7116064" y="3797618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36464" y="2594904"/>
            <a:ext cx="3893656" cy="80842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>
                <a:solidFill>
                  <a:srgbClr val="008000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sz="1200" dirty="0" smtClean="0">
                <a:solidFill>
                  <a:srgbClr val="0000FF"/>
                </a:solidFill>
              </a:rPr>
              <a:t>Mange </a:t>
            </a:r>
            <a:r>
              <a:rPr lang="da-DK" altLang="da-DK" sz="1200" dirty="0">
                <a:solidFill>
                  <a:srgbClr val="0000FF"/>
                </a:solidFill>
              </a:rPr>
              <a:t>synes, at det er </a:t>
            </a:r>
            <a:r>
              <a:rPr lang="da-DK" altLang="da-DK" sz="1200" dirty="0" smtClean="0">
                <a:solidFill>
                  <a:srgbClr val="0000FF"/>
                </a:solidFill>
              </a:rPr>
              <a:t>svært </a:t>
            </a:r>
            <a:r>
              <a:rPr lang="da-DK" altLang="da-DK" sz="1200" dirty="0">
                <a:solidFill>
                  <a:srgbClr val="0000FF"/>
                </a:solidFill>
              </a:rPr>
              <a:t>at huske, hvor de forskellige metoder ligger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Men det skal man heldigvis </a:t>
            </a:r>
            <a:r>
              <a:rPr lang="da-DK" altLang="da-DK" sz="1200" dirty="0" smtClean="0">
                <a:solidFill>
                  <a:srgbClr val="0000FF"/>
                </a:solidFill>
              </a:rPr>
              <a:t>heller </a:t>
            </a:r>
            <a:r>
              <a:rPr lang="da-DK" altLang="da-DK" sz="1200" dirty="0">
                <a:solidFill>
                  <a:srgbClr val="0000FF"/>
                </a:solidFill>
              </a:rPr>
              <a:t>ikke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Det fremgår af </a:t>
            </a:r>
            <a:r>
              <a:rPr lang="da-DK" altLang="da-DK" sz="1200">
                <a:solidFill>
                  <a:srgbClr val="0000FF"/>
                </a:solidFill>
              </a:rPr>
              <a:t>den </a:t>
            </a:r>
            <a:r>
              <a:rPr lang="da-DK" altLang="da-DK" sz="1200" smtClean="0">
                <a:solidFill>
                  <a:srgbClr val="0000FF"/>
                </a:solidFill>
              </a:rPr>
              <a:t>sammenhæng, </a:t>
            </a:r>
            <a:r>
              <a:rPr lang="da-DK" altLang="da-DK" sz="1200" dirty="0">
                <a:solidFill>
                  <a:srgbClr val="0000FF"/>
                </a:solidFill>
              </a:rPr>
              <a:t>de </a:t>
            </a:r>
            <a:r>
              <a:rPr lang="da-DK" altLang="da-DK" sz="1200" dirty="0" smtClean="0">
                <a:solidFill>
                  <a:srgbClr val="0000FF"/>
                </a:solidFill>
              </a:rPr>
              <a:t>anvendes </a:t>
            </a:r>
            <a:r>
              <a:rPr lang="da-DK" altLang="da-DK" sz="1200" dirty="0">
                <a:solidFill>
                  <a:srgbClr val="0000FF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149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98967" y="3351704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6512961" y="4195802"/>
            <a:ext cx="0" cy="6921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789671" y="4847874"/>
            <a:ext cx="5328591" cy="9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interfacet, der kaldes på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thenComparing returnerer også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det er dette der bestemmer den ordning, der sorteres efter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17274" y="3969642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88517" y="3699364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660232" y="3232957"/>
            <a:ext cx="0" cy="4664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810247" y="2780928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5"/>
            <a:ext cx="8530163" cy="161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én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</a:t>
            </a:r>
            <a:r>
              <a:rPr lang="da-DK" sz="1800" kern="0" dirty="0" smtClean="0"/>
              <a:t>objekter, </a:t>
            </a:r>
            <a:r>
              <a:rPr lang="da-DK" sz="1800" kern="0" dirty="0"/>
              <a:t>hvor </a:t>
            </a:r>
            <a:r>
              <a:rPr lang="da-DK" sz="1800" kern="0" dirty="0" smtClean="0"/>
              <a:t>det </a:t>
            </a:r>
            <a:r>
              <a:rPr lang="da-DK" sz="1800" kern="0" dirty="0"/>
              <a:t>ene sorterede efter navn og </a:t>
            </a:r>
            <a:r>
              <a:rPr lang="da-DK" sz="1800" kern="0" dirty="0" smtClean="0"/>
              <a:t>det </a:t>
            </a:r>
            <a:r>
              <a:rPr lang="da-DK" sz="1800" kern="0" dirty="0"/>
              <a:t>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ét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objekt, </a:t>
            </a:r>
            <a:r>
              <a:rPr lang="da-DK" sz="1800" kern="0" dirty="0"/>
              <a:t>der </a:t>
            </a:r>
            <a:r>
              <a:rPr lang="da-DK" sz="1800" kern="0" dirty="0" smtClean="0"/>
              <a:t>primært </a:t>
            </a:r>
            <a:r>
              <a:rPr lang="da-DK" sz="1800" kern="0" dirty="0"/>
              <a:t>sorterer efter </a:t>
            </a:r>
            <a:r>
              <a:rPr lang="da-DK" sz="1800" kern="0" dirty="0" smtClean="0"/>
              <a:t>alder </a:t>
            </a:r>
            <a:r>
              <a:rPr lang="da-DK" sz="1800" kern="0" dirty="0"/>
              <a:t>og </a:t>
            </a:r>
            <a:r>
              <a:rPr lang="da-DK" sz="1800" kern="0" dirty="0" smtClean="0"/>
              <a:t>sekundært </a:t>
            </a:r>
            <a:r>
              <a:rPr lang="da-DK" sz="1800" kern="0" dirty="0"/>
              <a:t>efter </a:t>
            </a:r>
            <a:r>
              <a:rPr lang="da-DK" sz="1800" kern="0" dirty="0" smtClean="0"/>
              <a:t>navn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3008" y="4895143"/>
            <a:ext cx="3076663" cy="94897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Bemærk, at </a:t>
            </a:r>
            <a:r>
              <a:rPr lang="da-DK" altLang="da-DK" dirty="0" err="1"/>
              <a:t>comparing</a:t>
            </a:r>
            <a:r>
              <a:rPr lang="da-DK" altLang="da-DK" dirty="0"/>
              <a:t> er en klassemetode, mens thenComparing er en almindelig </a:t>
            </a:r>
            <a:r>
              <a:rPr lang="da-DK" altLang="da-DK" dirty="0" smtClean="0"/>
              <a:t>metode</a:t>
            </a:r>
          </a:p>
          <a:p>
            <a:r>
              <a:rPr lang="da-DK" altLang="da-DK" dirty="0"/>
              <a:t>Det fremgår af den </a:t>
            </a:r>
            <a:r>
              <a:rPr lang="da-DK" altLang="da-DK" dirty="0" smtClean="0"/>
              <a:t>sammenhæng, som </a:t>
            </a:r>
            <a:r>
              <a:rPr lang="da-DK" altLang="da-DK" dirty="0"/>
              <a:t>de anvendes </a:t>
            </a:r>
            <a:r>
              <a:rPr lang="da-DK" altLang="da-DK" dirty="0" smtClean="0"/>
              <a:t>i</a:t>
            </a:r>
            <a:endParaRPr lang="da-DK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34995" y="2795738"/>
            <a:ext cx="298227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004048" y="3232956"/>
            <a:ext cx="461999" cy="511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713008" y="6058413"/>
            <a:ext cx="587493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Bemærk også, at vi nu </a:t>
            </a:r>
            <a:r>
              <a:rPr lang="da-DK" altLang="da-DK" sz="1200" b="1" dirty="0">
                <a:solidFill>
                  <a:srgbClr val="0000FF"/>
                </a:solidFill>
              </a:rPr>
              <a:t>starter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med </a:t>
            </a:r>
            <a:r>
              <a:rPr lang="da-DK" altLang="da-DK" sz="1200" b="1" dirty="0">
                <a:solidFill>
                  <a:srgbClr val="0000FF"/>
                </a:solidFill>
              </a:rPr>
              <a:t>det mest betydende kriterie og slutter med det mindst betydende (hvilket gør koden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mere logisk og lettere </a:t>
            </a:r>
            <a:r>
              <a:rPr lang="da-DK" altLang="da-DK" sz="1200" b="1" dirty="0">
                <a:solidFill>
                  <a:srgbClr val="0000FF"/>
                </a:solidFill>
              </a:rPr>
              <a:t>at forstå)</a:t>
            </a: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6459" y="4172961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5737" y="49008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6041649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306925" y="4910097"/>
            <a:ext cx="2705235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A</a:t>
            </a:r>
            <a:r>
              <a:rPr lang="da-DK" altLang="da-DK" dirty="0"/>
              <a:t>nonym funktion (uden </a:t>
            </a:r>
            <a:r>
              <a:rPr lang="da-DK" altLang="da-DK" dirty="0" smtClean="0"/>
              <a:t>navn)</a:t>
            </a:r>
            <a:br>
              <a:rPr lang="da-DK" altLang="da-DK" dirty="0" smtClean="0"/>
            </a:br>
            <a:r>
              <a:rPr lang="da-DK" altLang="da-DK" dirty="0" smtClean="0"/>
              <a:t>Kan </a:t>
            </a:r>
            <a:r>
              <a:rPr lang="da-DK" altLang="da-DK" dirty="0"/>
              <a:t>bruges som parameter til en anden funktion</a:t>
            </a:r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pc="-30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89120" y="4172961"/>
            <a:ext cx="322304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behøver ikke at angive </a:t>
            </a:r>
            <a:r>
              <a:rPr lang="da-DK" altLang="da-DK" dirty="0" smtClean="0"/>
              <a:t>typerne</a:t>
            </a:r>
            <a:br>
              <a:rPr lang="da-DK" altLang="da-DK" dirty="0" smtClean="0"/>
            </a:br>
            <a:r>
              <a:rPr lang="da-DK" altLang="da-DK" dirty="0" smtClean="0"/>
              <a:t>Dem </a:t>
            </a:r>
            <a:r>
              <a:rPr lang="da-DK" altLang="da-DK" dirty="0"/>
              <a:t>deducerer oversætteren selv</a:t>
            </a:r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628765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6041093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3311600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Metode, der lægger 1 til parameteren</a:t>
            </a:r>
          </a:p>
          <a:p>
            <a:r>
              <a:rPr lang="da-DK" altLang="da-DK" dirty="0">
                <a:solidFill>
                  <a:srgbClr val="FF0000"/>
                </a:solidFill>
              </a:rPr>
              <a:t>Funktion</a:t>
            </a:r>
            <a:r>
              <a:rPr lang="da-DK" altLang="da-DK" dirty="0"/>
              <a:t> </a:t>
            </a:r>
            <a:r>
              <a:rPr lang="da-DK" altLang="da-DK" dirty="0" smtClean="0"/>
              <a:t>≈ metode (synonymer)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932040" y="3255043"/>
            <a:ext cx="392026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Tæt på den notation vi kender fra matematik</a:t>
            </a:r>
            <a:endParaRPr lang="da-DK" altLang="da-DK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24381" y="3649293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5422" y="1666224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809464" y="1970495"/>
            <a:ext cx="417072" cy="10971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mængde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Peter besøgte   Hans Peter    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798243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[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"hans"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]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843331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66070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hvor </a:t>
            </a:r>
            <a:r>
              <a:rPr lang="da-DK" altLang="da-DK" sz="1400" b="1" spc="-70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spc="-70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393176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kan repræsenteres som tekststrenge (String)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r>
              <a:rPr lang="da-DK" altLang="da-DK" sz="1800" dirty="0" smtClean="0">
                <a:ea typeface="ＭＳ Ｐゴシック" pitchFamily="34" charset="-128"/>
              </a:rPr>
              <a:t>,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ea typeface="ＭＳ Ｐゴシック" pitchFamily="34" charset="-128"/>
              </a:rPr>
              <a:t>get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ea typeface="ＭＳ Ｐゴシック" pitchFamily="34" charset="-128"/>
              </a:rPr>
              <a:t> remove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angive,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</a:t>
            </a:r>
            <a:r>
              <a:rPr lang="da-DK" altLang="da-DK" b="1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udskifte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listen oprettes.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Her 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868144" y="5937206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interfaces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963854" y="2876250"/>
            <a:ext cx="3672408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Dokumentation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621" y="1012708"/>
            <a:ext cx="8352927" cy="4032829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I fremover konstruerer en klasse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2000" dirty="0" smtClean="0">
                <a:ea typeface="ＭＳ Ｐゴシック" pitchFamily="34" charset="-128"/>
              </a:rPr>
              <a:t> den dokumenteres lige så godt som klasserne i Javas API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genaflevering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Gælder dog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køreprøvesættene</a:t>
            </a:r>
          </a:p>
          <a:p>
            <a:pPr eaLnBrk="1" hangingPunct="1">
              <a:spcBef>
                <a:spcPts val="9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 klassen 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kommentar der beskriver klassens overordnede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formål og virkemåde (se eksempler i Javas API)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Versionsinfo (som bør indeholde datoen)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Forfatterens navn(e)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9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hver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konstruktør/metode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En kommentar der </a:t>
            </a:r>
            <a:r>
              <a:rPr lang="da-DK" altLang="da-DK" sz="1800" dirty="0" smtClean="0">
                <a:ea typeface="ＭＳ Ｐゴシック" pitchFamily="34" charset="-128"/>
              </a:rPr>
              <a:t>beskriver virkemåden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Beskrivelse af </a:t>
            </a:r>
            <a:r>
              <a:rPr lang="da-DK" altLang="da-DK" sz="1800" dirty="0" smtClean="0">
                <a:ea typeface="ＭＳ Ｐゴシック" pitchFamily="34" charset="-128"/>
              </a:rPr>
              <a:t>de enkelte parametre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Beskrivelse af den returnerede værdi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583001" y="2739471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68157" y="3675575"/>
            <a:ext cx="2232248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Kurt Jensen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63888" y="3675575"/>
            <a:ext cx="2304256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2019-12-24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237499" y="5728962"/>
            <a:ext cx="3579110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sightings.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45813" y="5354858"/>
            <a:ext cx="3562176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508105" y="5442000"/>
            <a:ext cx="2448272" cy="9215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Første sætning bruges i "Summary"-delen</a:t>
            </a:r>
          </a:p>
          <a:p>
            <a:pPr marL="176213" indent="-1762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Hele kommentaren bruges i "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Details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"-delen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6444208" y="5078265"/>
            <a:ext cx="0" cy="363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89660" y="4395655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229186" y="6086440"/>
            <a:ext cx="3587578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Skift fra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Source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til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Documentation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view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BlueJ editoren) for at kontrollere, at jeres dokumentation ser fornuftig ud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variabler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Dokumentation af jeres egne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</a:p>
          <a:p>
            <a:pPr eaLnBrk="1" hangingPunct="1">
              <a:spcBef>
                <a:spcPts val="12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92080" y="2953783"/>
            <a:ext cx="3289094" cy="25914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(og de funktionelle algoritmeskabeloner)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Testserveren bruges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under køreprøven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620734" y="5691456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538321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</a:t>
            </a:r>
            <a:r>
              <a:rPr lang="da-DK" altLang="da-DK" sz="1800" dirty="0"/>
              <a:t>køreprøve og efterårsferie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syv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Der er stort set ingen, der falder fra i kursets sidste halvdel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Om </a:t>
            </a:r>
            <a:r>
              <a:rPr lang="da-DK" altLang="da-DK" sz="1800" dirty="0" smtClean="0">
                <a:ea typeface="ＭＳ Ｐゴシック" pitchFamily="34" charset="-128"/>
              </a:rPr>
              <a:t>lidt </a:t>
            </a:r>
            <a:r>
              <a:rPr lang="da-DK" altLang="da-DK" sz="1800" dirty="0" smtClean="0">
                <a:ea typeface="ＭＳ Ｐゴシック" pitchFamily="34" charset="-128"/>
              </a:rPr>
              <a:t>vil vi se</a:t>
            </a:r>
            <a:r>
              <a:rPr lang="da-DK" altLang="da-DK" sz="1800" dirty="0" smtClean="0">
                <a:ea typeface="ＭＳ Ｐゴシック" pitchFamily="34" charset="-128"/>
              </a:rPr>
              <a:t>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515106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</a:t>
            </a:r>
            <a:r>
              <a:rPr lang="da-DK" altLang="da-DK" sz="1700" dirty="0" smtClean="0"/>
              <a:t>Phone og </a:t>
            </a:r>
            <a:r>
              <a:rPr lang="da-DK" altLang="da-DK" sz="1700" dirty="0" err="1" smtClean="0"/>
              <a:t>Pirate</a:t>
            </a:r>
            <a:r>
              <a:rPr lang="da-DK" altLang="da-DK" sz="1700" dirty="0" smtClean="0"/>
              <a:t> er </a:t>
            </a:r>
            <a:r>
              <a:rPr lang="da-DK" altLang="da-DK" sz="1700" dirty="0"/>
              <a:t>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</a:t>
            </a:r>
            <a:r>
              <a:rPr lang="da-DK" altLang="da-DK" sz="1700" dirty="0" smtClean="0"/>
              <a:t>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 smtClean="0"/>
              <a:t>Er du usikker på brugen af algoritmeskabeloner bør du også se </a:t>
            </a:r>
            <a:r>
              <a:rPr lang="da-DK" altLang="da-DK" sz="1700" dirty="0"/>
              <a:t>Car og </a:t>
            </a:r>
            <a:r>
              <a:rPr lang="da-DK" altLang="da-DK" sz="1700" dirty="0" smtClean="0"/>
              <a:t>Turtle </a:t>
            </a:r>
            <a:endParaRPr lang="da-DK" altLang="da-DK" sz="1700" dirty="0"/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Kan findes på Brightspace siden ”Køreprøvesæt fra tidligere år” under </a:t>
            </a:r>
            <a:r>
              <a:rPr lang="da-DK" altLang="da-DK" sz="1700" dirty="0" smtClean="0"/>
              <a:t>”Afleveringsopgaver”</a:t>
            </a:r>
            <a:endParaRPr lang="da-DK" altLang="da-DK" sz="1700" dirty="0"/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</a:t>
            </a:r>
            <a:r>
              <a:rPr lang="da-DK" altLang="da-DK" sz="1700" spc="-70" dirty="0" smtClean="0"/>
              <a:t>er </a:t>
            </a:r>
            <a:r>
              <a:rPr lang="da-DK" altLang="da-DK" sz="1700" spc="-70" dirty="0"/>
              <a:t>helt normalt, at det på nuværende tidspunkt tager </a:t>
            </a:r>
            <a:r>
              <a:rPr lang="da-DK" altLang="da-DK" sz="1700" spc="-70" dirty="0" smtClean="0"/>
              <a:t>1 </a:t>
            </a:r>
            <a:r>
              <a:rPr lang="da-DK" altLang="da-DK" sz="1700" spc="-70" dirty="0"/>
              <a:t>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din besvarelse ved hjælp af testserveren (</a:t>
            </a:r>
            <a:r>
              <a:rPr lang="da-DK" sz="1700" dirty="0"/>
              <a:t>gælder også de sæt, der er på videoerne, og de sæt, som I skal aflevere i uge 5 og 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første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øvelsesgang i uge 7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et eksamensspørgsmål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De sidste år har </a:t>
            </a:r>
            <a:r>
              <a:rPr lang="da-DK" sz="1800" spc="-20" dirty="0" smtClean="0">
                <a:ea typeface="ＭＳ Ｐゴシック" pitchFamily="34" charset="-128"/>
              </a:rPr>
              <a:t>75% afleveret </a:t>
            </a:r>
            <a:r>
              <a:rPr lang="da-DK" sz="1800" spc="-20" dirty="0">
                <a:ea typeface="ＭＳ Ｐゴシック" pitchFamily="34" charset="-128"/>
              </a:rPr>
              <a:t>fuld </a:t>
            </a:r>
            <a:r>
              <a:rPr lang="da-DK" sz="1800" spc="-20" dirty="0" smtClean="0">
                <a:ea typeface="ＭＳ Ｐゴシック" pitchFamily="34" charset="-128"/>
              </a:rPr>
              <a:t>besvarelse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>
                <a:ea typeface="ＭＳ Ｐゴシック" pitchFamily="34" charset="-128"/>
              </a:rPr>
              <a:t>M</a:t>
            </a:r>
            <a:r>
              <a:rPr lang="da-DK" sz="1800" spc="-20" dirty="0" smtClean="0">
                <a:ea typeface="ＭＳ Ｐゴシック" pitchFamily="34" charset="-128"/>
              </a:rPr>
              <a:t>ere end 90% har fået 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</a:t>
            </a:r>
            <a:r>
              <a:rPr lang="da-DK" sz="1800" spc="-20" dirty="0" smtClean="0">
                <a:ea typeface="ＭＳ Ｐゴシック" pitchFamily="34" charset="-128"/>
              </a:rPr>
              <a:t>9 </a:t>
            </a:r>
            <a:r>
              <a:rPr lang="da-DK" sz="1800" spc="-20" dirty="0" smtClean="0">
                <a:ea typeface="ＭＳ Ｐゴシック" pitchFamily="34" charset="-128"/>
              </a:rPr>
              <a:t>minutter og </a:t>
            </a:r>
            <a:r>
              <a:rPr lang="da-DK" sz="1800" spc="-20" dirty="0" smtClean="0">
                <a:ea typeface="ＭＳ Ｐゴシック" pitchFamily="34" charset="-128"/>
              </a:rPr>
              <a:t>55 sekunder (indehaves af Mads Odgaard, der i år er instruktor for Hold 1)</a:t>
            </a:r>
            <a:endParaRPr lang="da-DK" sz="1800" spc="-2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636" y="1133343"/>
            <a:ext cx="4193144" cy="2915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2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57057" y="2584843"/>
            <a:ext cx="1149235" cy="2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</a:t>
            </a:r>
            <a:r>
              <a:rPr lang="da-DK" altLang="da-DK" sz="1800" dirty="0" smtClean="0">
                <a:ea typeface="ＭＳ Ｐゴシック" pitchFamily="34" charset="-128"/>
              </a:rPr>
              <a:t>bruges som parameterværdi bruges </a:t>
            </a:r>
            <a:r>
              <a:rPr lang="da-DK" altLang="da-DK" sz="1800" dirty="0" smtClean="0">
                <a:ea typeface="ＭＳ Ｐゴシック" pitchFamily="34" charset="-128"/>
              </a:rPr>
              <a:t>i et </a:t>
            </a:r>
            <a:r>
              <a:rPr lang="da-DK" altLang="da-DK" sz="1800" dirty="0" smtClean="0">
                <a:ea typeface="ＭＳ Ｐゴシック" pitchFamily="34" charset="-128"/>
              </a:rPr>
              <a:t>metodekald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6474120" cy="88229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8000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i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arraylisten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efter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)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6804248" y="4515992"/>
            <a:ext cx="0" cy="5111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36196" y="4260415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(i de fleste tilfælde)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Tegn (</a:t>
            </a:r>
            <a:r>
              <a:rPr lang="da-DK" sz="1800" dirty="0" err="1"/>
              <a:t>char</a:t>
            </a:r>
            <a:r>
              <a:rPr lang="da-DK" sz="1800" dirty="0"/>
              <a:t> værdier) fra en tekststreng (String)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”uendelige” (have ubegrænset længde)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9076</TotalTime>
  <Words>5854</Words>
  <Application>Microsoft Office PowerPoint</Application>
  <PresentationFormat>On-screen Show (4:3)</PresentationFormat>
  <Paragraphs>830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PGothic</vt:lpstr>
      <vt:lpstr>MS PGothic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Dokumentation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824</cp:revision>
  <cp:lastPrinted>2019-03-15T06:41:46Z</cp:lastPrinted>
  <dcterms:created xsi:type="dcterms:W3CDTF">2009-09-02T10:07:09Z</dcterms:created>
  <dcterms:modified xsi:type="dcterms:W3CDTF">2023-09-26T11:39:16Z</dcterms:modified>
</cp:coreProperties>
</file>