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9" r:id="rId2"/>
    <p:sldId id="258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93" r:id="rId13"/>
    <p:sldId id="312" r:id="rId14"/>
    <p:sldId id="331" r:id="rId15"/>
    <p:sldId id="332" r:id="rId16"/>
    <p:sldId id="333" r:id="rId17"/>
    <p:sldId id="330" r:id="rId18"/>
    <p:sldId id="315" r:id="rId19"/>
    <p:sldId id="314" r:id="rId20"/>
    <p:sldId id="321" r:id="rId21"/>
    <p:sldId id="322" r:id="rId22"/>
    <p:sldId id="326" r:id="rId23"/>
    <p:sldId id="324" r:id="rId24"/>
    <p:sldId id="325" r:id="rId25"/>
    <p:sldId id="327" r:id="rId26"/>
    <p:sldId id="296" r:id="rId27"/>
    <p:sldId id="335" r:id="rId28"/>
    <p:sldId id="297" r:id="rId29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50896-951B-4E2D-AE52-BC509BC0B9C7}">
          <p14:sldIdLst>
            <p14:sldId id="319"/>
            <p14:sldId id="258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93"/>
            <p14:sldId id="312"/>
            <p14:sldId id="331"/>
            <p14:sldId id="332"/>
            <p14:sldId id="333"/>
            <p14:sldId id="330"/>
            <p14:sldId id="315"/>
            <p14:sldId id="314"/>
            <p14:sldId id="321"/>
            <p14:sldId id="322"/>
            <p14:sldId id="326"/>
            <p14:sldId id="324"/>
            <p14:sldId id="325"/>
            <p14:sldId id="327"/>
            <p14:sldId id="296"/>
            <p14:sldId id="33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D1EF2"/>
    <a:srgbClr val="0000C0"/>
    <a:srgbClr val="0000CC"/>
    <a:srgbClr val="CCFFCC"/>
    <a:srgbClr val="CCECFF"/>
    <a:srgbClr val="FF0066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198" autoAdjust="0"/>
  </p:normalViewPr>
  <p:slideViewPr>
    <p:cSldViewPr>
      <p:cViewPr varScale="1">
        <p:scale>
          <a:sx n="107" d="100"/>
          <a:sy n="107" d="100"/>
        </p:scale>
        <p:origin x="101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AC3D9B2-4675-432A-BC9E-98287A99043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74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</a:defRPr>
            </a:lvl1pPr>
          </a:lstStyle>
          <a:p>
            <a:fld id="{9FCBDC66-5FD4-4D91-9FD7-3639CA8D149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124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41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7644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052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955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79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65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2515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5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05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EB3F-14EA-4460-B5CB-F3464D2994B9}" type="slidenum">
              <a:rPr lang="da-DK" altLang="da-DK" sz="1300">
                <a:solidFill>
                  <a:srgbClr val="CC0000"/>
                </a:solidFill>
                <a:latin typeface="Times New Roman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8389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449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204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9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245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19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549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763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3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96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63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659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816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Klik for at redigere teksttypografierne i masteren</a:t>
            </a:r>
          </a:p>
          <a:p>
            <a:pPr lvl="1"/>
            <a:r>
              <a:rPr lang="da-DK" altLang="da-DK" dirty="0" smtClean="0"/>
              <a:t>Andet niveau</a:t>
            </a:r>
          </a:p>
          <a:p>
            <a:pPr lvl="2"/>
            <a:r>
              <a:rPr lang="da-DK" altLang="da-DK" dirty="0" smtClean="0"/>
              <a:t>Tredje niveau</a:t>
            </a:r>
          </a:p>
          <a:p>
            <a:pPr lvl="3"/>
            <a:r>
              <a:rPr lang="da-DK" altLang="da-DK" dirty="0" smtClean="0"/>
              <a:t>Fjerde niveau</a:t>
            </a:r>
          </a:p>
          <a:p>
            <a:pPr lvl="4"/>
            <a:r>
              <a:rPr lang="da-DK" altLang="da-DK" dirty="0" smtClean="0"/>
              <a:t>Femte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Arial" pitchFamily="-106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6" r:id="rId3"/>
    <p:sldLayoutId id="214748381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Forelæsning Uge 3 –</a:t>
            </a:r>
            <a:r>
              <a:rPr lang="da-DK" altLang="da-DK" sz="3200" dirty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Torsdag</a:t>
            </a:r>
            <a:endParaRPr lang="da-DK" altLang="da-DK" sz="3200" noProof="0" dirty="0" smtClean="0">
              <a:ea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8619" y="1052736"/>
            <a:ext cx="7848873" cy="5184576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Gråtonebilleder (som er </a:t>
            </a:r>
            <a:r>
              <a:rPr lang="da-DK" altLang="da-DK" sz="1800" dirty="0" smtClean="0">
                <a:ea typeface="ＭＳ Ｐゴシック" charset="-128"/>
              </a:rPr>
              <a:t>lidt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simplere </a:t>
            </a:r>
            <a:r>
              <a:rPr lang="da-DK" altLang="da-DK" sz="1800" dirty="0">
                <a:ea typeface="ＭＳ Ｐゴシック" charset="-128"/>
              </a:rPr>
              <a:t>end farvebilleder</a:t>
            </a:r>
            <a:r>
              <a:rPr lang="da-DK" altLang="da-DK" sz="1800" dirty="0" smtClean="0">
                <a:ea typeface="ＭＳ Ｐゴシック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I uge 4 er der en afleveringsopgave,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hvor I selv skal lave billedredigering</a:t>
            </a:r>
            <a:endParaRPr lang="da-DK" altLang="da-DK" sz="1800" dirty="0">
              <a:ea typeface="ＭＳ Ｐゴシック" charset="-128"/>
            </a:endParaRPr>
          </a:p>
          <a:p>
            <a:pPr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4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Giver ofte meget elegante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Vi vil omstrukturere MusicOrganizer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Et musiknummer repræsenteres </a:t>
            </a:r>
            <a:r>
              <a:rPr lang="da-DK" altLang="da-DK" sz="1800" dirty="0">
                <a:ea typeface="ＭＳ Ｐゴシック" charset="-128"/>
              </a:rPr>
              <a:t>nu ved hjælp af </a:t>
            </a:r>
            <a:r>
              <a:rPr lang="da-DK" altLang="da-DK" sz="1800" dirty="0" smtClean="0">
                <a:ea typeface="ＭＳ Ｐゴシック" charset="-128"/>
              </a:rPr>
              <a:t>en Track klasse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(i </a:t>
            </a:r>
            <a:r>
              <a:rPr lang="da-DK" altLang="da-DK" sz="1800" dirty="0">
                <a:ea typeface="ＭＳ Ｐゴシック" charset="-128"/>
              </a:rPr>
              <a:t>stedet for </a:t>
            </a:r>
            <a:r>
              <a:rPr lang="da-DK" altLang="da-DK" sz="1800" dirty="0" smtClean="0">
                <a:ea typeface="ＭＳ Ｐゴシック" charset="-128"/>
              </a:rPr>
              <a:t>en tekststreng)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Det gør det muligt at lave mere præcise søgninger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Endnu en måde at gennemløbe en objektsamling</a:t>
            </a:r>
          </a:p>
          <a:p>
            <a:endParaRPr lang="da-DK" altLang="da-DK" sz="2000" noProof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noProof="0" dirty="0" smtClean="0">
              <a:ea typeface="ＭＳ Ｐゴシック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1196752"/>
            <a:ext cx="1584176" cy="20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00361"/>
            <a:ext cx="1512168" cy="19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 (byt om på sort og hvid)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085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255 -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571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682430" y="1628800"/>
            <a:ext cx="4994026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255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–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699" name="Rectangle 28"/>
          <p:cNvSpPr>
            <a:spLocks noChangeArrowheads="1"/>
          </p:cNvSpPr>
          <p:nvPr/>
        </p:nvSpPr>
        <p:spPr bwMode="auto">
          <a:xfrm>
            <a:off x="4524706" y="2289407"/>
            <a:ext cx="3593799" cy="274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>
              <a:solidFill>
                <a:srgbClr val="0D1EF2"/>
              </a:solidFill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663702" y="4149080"/>
            <a:ext cx="501275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(255 -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97820" y="3514537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7" name="AutoShape 35"/>
            <p:cNvCxnSpPr>
              <a:cxnSpLocks noChangeShapeType="1"/>
              <a:endCxn id="2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4" name="AutoShape 30"/>
            <p:cNvCxnSpPr>
              <a:cxnSpLocks noChangeShapeType="1"/>
              <a:stCxn id="36" idx="2"/>
              <a:endCxn id="23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2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billedoperationer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2800" y="1196752"/>
            <a:ext cx="7992888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defTabSz="2332038" eaLnBrk="1" hangingPunct="1">
              <a:spcBef>
                <a:spcPct val="20000"/>
              </a:spcBef>
              <a:buChar char="•"/>
              <a:defRPr/>
            </a:pPr>
            <a:r>
              <a:rPr lang="da-DK" altLang="da-DK" b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I den anden afleveringsopgave i uge 4 skal I implementere nedenstående </a:t>
            </a:r>
            <a:r>
              <a:rPr lang="da-DK" altLang="da-DK" b="1" kern="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billedoperationer</a:t>
            </a:r>
            <a:endParaRPr lang="da-DK" altLang="da-DK" sz="2400" b="1" dirty="0">
              <a:latin typeface="Courier New" pitchFamily="49" charset="0"/>
              <a:cs typeface="Courier New" pitchFamily="49" charset="0"/>
            </a:endParaRP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  <a:ea typeface="ＭＳ Ｐゴシック" charset="-128"/>
              </a:rPr>
              <a:t>righten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  <a:ea typeface="ＭＳ Ｐゴシック" charset="-128"/>
              </a:rPr>
              <a:t>	Gør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billedet lidt lysere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darken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mørkere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invert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Inverterer hver gråtone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blur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Erstatter hver pixel med gennemsnittet af naboerne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mirror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lodrette midterakse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  <a:ea typeface="ＭＳ Ｐゴシック" charset="-128"/>
              </a:rPr>
              <a:t>flip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vandrette midterakse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rotate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Roterer billedet 90 grader med uret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resize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Skalerer billedet, så størrelsen ændres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>
          <a:xfrm rot="21165640">
            <a:off x="6263135" y="5041970"/>
            <a:ext cx="14482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 smtClean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Rekursive metoder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75490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n! er defineret 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645024"/>
            <a:ext cx="4239640" cy="20335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da-DK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= 1;</a:t>
            </a:r>
          </a:p>
          <a:p>
            <a:r>
              <a:rPr lang="nn-NO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nn-NO" sz="1800" b="1" dirty="0" smtClean="0">
                <a:solidFill>
                  <a:srgbClr val="7030A0"/>
                </a:solidFill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8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2; 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*= i;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833351"/>
            <a:ext cx="567186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*...* (n-1) * n    for n ≥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3212976"/>
            <a:ext cx="62606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ved hjælp af en for løkke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2451155"/>
            <a:ext cx="424008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3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* 5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27712" y="2449095"/>
            <a:ext cx="121575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Fakultets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6"/>
            <a:ext cx="69438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kan også defineres</a:t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rekursivt, dvs. ved hjælp af sig selv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068960"/>
            <a:ext cx="3951608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faculty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(n-1) * n;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3603" y="1772816"/>
            <a:ext cx="4032448" cy="6485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(n-1)! * n   for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636912"/>
            <a:ext cx="489253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metode til beregning af n!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71492" y="2849989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1795" y="248322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62161" y="468181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1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62161" y="3929150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23420" y="3206186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71492" y="4323641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982495" y="4320512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68547" y="3572953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910487" y="2846860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910487" y="3569824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971332" y="4324171"/>
            <a:ext cx="293657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910487" y="3577333"/>
            <a:ext cx="147556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916058" y="2849990"/>
            <a:ext cx="146999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6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881820" y="2134554"/>
            <a:ext cx="179226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6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24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881820" y="2117986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671491" y="2146477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1794" y="170770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6881819" y="1340768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90508" y="1340768"/>
            <a:ext cx="165618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24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120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79" b="10497"/>
          <a:stretch/>
        </p:blipFill>
        <p:spPr>
          <a:xfrm>
            <a:off x="5014533" y="5286214"/>
            <a:ext cx="3734572" cy="1485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9550" y="4472976"/>
            <a:ext cx="4968553" cy="21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tabLst>
                <a:tab pos="1619250" algn="l"/>
              </a:tabLst>
              <a:defRPr/>
            </a:pPr>
            <a:r>
              <a:rPr lang="da-DK" sz="2000" kern="0" dirty="0"/>
              <a:t>Hvad sker der, hvis metoden kaldes med en negativ parameterværdi?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Vi </a:t>
            </a:r>
            <a:r>
              <a:rPr lang="da-DK" sz="1800" dirty="0" smtClean="0">
                <a:solidFill>
                  <a:srgbClr val="002060"/>
                </a:solidFill>
              </a:rPr>
              <a:t>laver </a:t>
            </a:r>
            <a:r>
              <a:rPr lang="da-DK" sz="1800" dirty="0">
                <a:solidFill>
                  <a:srgbClr val="002060"/>
                </a:solidFill>
              </a:rPr>
              <a:t>en "uendelig" sekvens af rekursive kald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Det kan datamaskinen ikke </a:t>
            </a:r>
            <a:r>
              <a:rPr lang="da-DK" sz="1800" dirty="0" smtClean="0">
                <a:solidFill>
                  <a:srgbClr val="002060"/>
                </a:solidFill>
              </a:rPr>
              <a:t>klare,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idet </a:t>
            </a:r>
            <a:r>
              <a:rPr lang="da-DK" sz="1800" dirty="0">
                <a:solidFill>
                  <a:srgbClr val="002060"/>
                </a:solidFill>
              </a:rPr>
              <a:t>den jo har begrænset</a:t>
            </a:r>
            <a:r>
              <a:rPr lang="da-DK" sz="2000" kern="0" dirty="0" smtClean="0">
                <a:cs typeface="+mn-cs"/>
              </a:rPr>
              <a:t> lagerplads)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91478" y="5330134"/>
            <a:ext cx="1125205" cy="1313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063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Idéen bag </a:t>
            </a:r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280921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har en 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F.eks. ligner beregningen af </a:t>
            </a:r>
            <a:r>
              <a:rPr lang="da-DK" altLang="da-DK" sz="1800" dirty="0">
                <a:solidFill>
                  <a:srgbClr val="002060"/>
                </a:solidFill>
              </a:rPr>
              <a:t>5!, 4</a:t>
            </a:r>
            <a:r>
              <a:rPr lang="da-DK" altLang="da-DK" sz="1800" dirty="0" smtClean="0">
                <a:solidFill>
                  <a:srgbClr val="002060"/>
                </a:solidFill>
              </a:rPr>
              <a:t>!, </a:t>
            </a:r>
            <a:r>
              <a:rPr lang="da-DK" altLang="da-DK" sz="1800" dirty="0">
                <a:solidFill>
                  <a:srgbClr val="002060"/>
                </a:solidFill>
              </a:rPr>
              <a:t>3</a:t>
            </a:r>
            <a:r>
              <a:rPr lang="da-DK" altLang="da-DK" sz="1800" dirty="0" smtClean="0">
                <a:solidFill>
                  <a:srgbClr val="002060"/>
                </a:solidFill>
              </a:rPr>
              <a:t>!, 2! og 1! hinanden, men har forskellige størrelse (nemlig 5, 4, 3, 2 og 1)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løser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problemet for en given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størrelse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bruge løsningen af 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mindre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problem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Typisk løses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ved hjælp af løsningen for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vores eksempel ved vi, at 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 = (n-1)! * n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Det betyder at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</a:t>
            </a:r>
            <a:r>
              <a:rPr lang="da-DK" altLang="da-DK" sz="1800" dirty="0" smtClean="0">
                <a:solidFill>
                  <a:srgbClr val="002060"/>
                </a:solidFill>
              </a:rPr>
              <a:t> kan løses/beregnes ved hjælp af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(n-1)!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Sudoku løseren (fra første forelæsning) bruger også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rekursion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Hvert rekursivt kald placerer et ciffer (i første tomme felt), hvorefter det laver et nyt rekursivt kald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dette tilfælde er problemets størrelse </a:t>
            </a:r>
            <a:r>
              <a:rPr lang="da-DK" altLang="da-DK" sz="1800" b="1" dirty="0">
                <a:solidFill>
                  <a:srgbClr val="008000"/>
                </a:solidFill>
              </a:rPr>
              <a:t>antallet af to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mme</a:t>
            </a:r>
            <a:r>
              <a:rPr lang="da-DK" altLang="da-DK" sz="1800" dirty="0" smtClean="0">
                <a:solidFill>
                  <a:srgbClr val="002060"/>
                </a:solidFill>
              </a:rPr>
              <a:t> felter (der endnu ikke har fået et ciffer)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Når der ikke er flere tomme felter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stopper</a:t>
            </a:r>
            <a:r>
              <a:rPr lang="da-DK" altLang="da-DK" sz="1800" dirty="0" smtClean="0">
                <a:solidFill>
                  <a:srgbClr val="002060"/>
                </a:solidFill>
              </a:rPr>
              <a:t> vi </a:t>
            </a:r>
            <a:r>
              <a:rPr lang="da-DK" altLang="da-DK" sz="1800" dirty="0" err="1" smtClean="0">
                <a:solidFill>
                  <a:srgbClr val="002060"/>
                </a:solidFill>
              </a:rPr>
              <a:t>rekursionen</a:t>
            </a:r>
            <a:r>
              <a:rPr lang="da-DK" altLang="da-DK" sz="1800" dirty="0" smtClean="0">
                <a:solidFill>
                  <a:srgbClr val="002060"/>
                </a:solidFill>
              </a:rPr>
              <a:t> og udskriver den fundne løsning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862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r>
              <a:rPr lang="da-DK" altLang="da-DK" sz="3200" dirty="0" smtClean="0">
                <a:ea typeface="ＭＳ Ｐゴシック" pitchFamily="34" charset="-128"/>
              </a:rPr>
              <a:t> ligner induktionsbeviser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136137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induktionsbeviser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også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induktionsbeviser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er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rekursion</a:t>
            </a:r>
            <a:r>
              <a:rPr lang="da-DK" altLang="da-DK" sz="1800" dirty="0" smtClean="0">
                <a:solidFill>
                  <a:srgbClr val="002060"/>
                </a:solidFill>
              </a:rPr>
              <a:t> er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løser/beregner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Man kan bruge induktionsbeviser til at </a:t>
            </a:r>
            <a:r>
              <a:rPr lang="da-DK" altLang="da-DK" sz="1800" b="1" dirty="0">
                <a:solidFill>
                  <a:srgbClr val="008000"/>
                </a:solidFill>
              </a:rPr>
              <a:t>bevise</a:t>
            </a:r>
            <a:r>
              <a:rPr lang="da-DK" altLang="da-DK" sz="1800" dirty="0">
                <a:solidFill>
                  <a:srgbClr val="002060"/>
                </a:solidFill>
              </a:rPr>
              <a:t> at en rekursiv beregning er korrekt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83" y="4797152"/>
            <a:ext cx="146177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4841229"/>
            <a:ext cx="1596390" cy="13811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1124" y="3645024"/>
            <a:ext cx="8443941" cy="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vil nu kigge på et par andre eksempler på rekursive beregninger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næste forelæsning vil vi se på nogle rekursive metoder til at tegne komplekse </a:t>
            </a:r>
            <a:r>
              <a:rPr lang="da-DK" altLang="da-DK" sz="1800" dirty="0" smtClean="0">
                <a:solidFill>
                  <a:srgbClr val="002060"/>
                </a:solidFill>
              </a:rPr>
              <a:t>figurer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Fibonacci tallene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549072" cy="7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talfølge, hvor hvert tal er lig summen af de to foregående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71600" y="2896718"/>
            <a:ext cx="4824536" cy="32030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fibonacciLoop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  if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da-DK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sz="1600" b="1" dirty="0" smtClean="0">
                <a:solidFill>
                  <a:srgbClr val="7030A0"/>
                </a:solidFill>
                <a:latin typeface="Courier New"/>
              </a:rPr>
              <a:t>  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3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a-DK" sz="16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712282"/>
            <a:ext cx="763284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0, 1, 1, 2, 3, 5, 8, 13, 21, 34, 55, 89, 144, 233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432362"/>
            <a:ext cx="860044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</a:t>
            </a:r>
            <a:r>
              <a:rPr lang="da-DK" altLang="da-DK" sz="2000" kern="0" dirty="0"/>
              <a:t>ved hjælp af </a:t>
            </a:r>
            <a:r>
              <a:rPr lang="da-DK" altLang="da-DK" sz="2000" kern="0"/>
              <a:t>en </a:t>
            </a:r>
            <a:r>
              <a:rPr lang="da-DK" altLang="da-DK" sz="2000" kern="0" smtClean="0"/>
              <a:t>for løkke</a:t>
            </a:r>
            <a:endParaRPr lang="da-DK" altLang="da-DK" sz="2000" kern="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5856" y="5530791"/>
            <a:ext cx="252028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Lidt svært at gennemskue, hvad der sker i løkken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64474" y="2864410"/>
            <a:ext cx="2034921" cy="12285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Beregning af 233 ud fra 89 og 144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89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second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71247" y="4119156"/>
            <a:ext cx="133214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t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emp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801835" y="3749501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233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58182" y="3427768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144 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84211" y="342382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53357" y="375910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Fibonacci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4873" y="1063329"/>
            <a:ext cx="311783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89" y="2924387"/>
            <a:ext cx="5900931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650033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0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2)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(n-2) +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(n-1);</a:t>
            </a:r>
          </a:p>
          <a:p>
            <a:pPr>
              <a:lnSpc>
                <a:spcPct val="60000"/>
              </a:lnSpc>
            </a:pP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53836" y="1435153"/>
            <a:ext cx="5850412" cy="92551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fib(1) = 0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fib(2)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fib(n-2)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fib(n-1)   for n ≥ 3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4873" y="2568290"/>
            <a:ext cx="31178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beregning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9052" y="4476749"/>
            <a:ext cx="4129971" cy="7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err="1" smtClean="0"/>
              <a:t>Rekursion</a:t>
            </a:r>
            <a:r>
              <a:rPr lang="da-DK" altLang="da-DK" sz="2000" kern="0" dirty="0" smtClean="0"/>
              <a:t> er utroligt nyttigt og anvendes meget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Sommetider kan det dog give ineffektive løsninger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282248" y="4752851"/>
            <a:ext cx="204026" cy="3192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18121" y="4443165"/>
            <a:ext cx="167590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(5)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9061" y="5020481"/>
            <a:ext cx="188631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(3)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(4)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982217" y="5713910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(2)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(3)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967967" y="5713910"/>
            <a:ext cx="19422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24025" y="4797034"/>
            <a:ext cx="216023" cy="27508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04397" y="5366315"/>
            <a:ext cx="677870" cy="3517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06153" y="5341734"/>
            <a:ext cx="0" cy="3796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52982" y="5361389"/>
            <a:ext cx="495413" cy="3450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443393" y="5365213"/>
            <a:ext cx="727" cy="35321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633098" y="6072394"/>
            <a:ext cx="251270" cy="332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990329" y="6071409"/>
            <a:ext cx="288032" cy="3339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516216" y="6405379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90329" y="4618650"/>
            <a:ext cx="1881662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Samme værdi beregnes mange gange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352814" y="3126638"/>
            <a:ext cx="345587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dette tilfælde løses problem(n) ved hjælp af problem(n-2) og problem(n-1)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Palindrom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1098" y="1052736"/>
            <a:ext cx="83413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metode tjekker om parameteren er et palindrom, dvs. ens forfra og bagfra (fx "kik", "</a:t>
            </a:r>
            <a:r>
              <a:rPr lang="da-DK" altLang="da-DK" sz="2000" kern="0" dirty="0" err="1" smtClean="0"/>
              <a:t>anna</a:t>
            </a:r>
            <a:r>
              <a:rPr lang="da-DK" altLang="da-DK" sz="2000" kern="0" dirty="0" smtClean="0"/>
              <a:t>", "!" og "")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Den </a:t>
            </a:r>
            <a:r>
              <a:rPr lang="da-DK" altLang="da-DK" sz="1800" kern="0" dirty="0" smtClean="0"/>
              <a:t>bruger tre metoder fra String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length</a:t>
            </a:r>
            <a:r>
              <a:rPr lang="da-DK" altLang="da-DK" sz="1800" b="1" kern="0" dirty="0">
                <a:solidFill>
                  <a:srgbClr val="008000"/>
                </a:solidFill>
              </a:rPr>
              <a:t>()</a:t>
            </a:r>
            <a:r>
              <a:rPr lang="da-DK" altLang="da-DK" sz="1800" kern="0" dirty="0"/>
              <a:t> returnerer længden af strengen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charAt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i)</a:t>
            </a:r>
            <a:r>
              <a:rPr lang="da-DK" altLang="da-DK" sz="1800" kern="0" dirty="0"/>
              <a:t> returnerer det tegn (af typen char), der er </a:t>
            </a:r>
            <a:r>
              <a:rPr lang="da-DK" altLang="da-DK" sz="1800" kern="0" dirty="0" smtClean="0"/>
              <a:t>på pladsen </a:t>
            </a:r>
            <a:r>
              <a:rPr lang="da-DK" altLang="da-DK" sz="1800" kern="0" dirty="0" err="1"/>
              <a:t>index</a:t>
            </a:r>
            <a:r>
              <a:rPr lang="da-DK" altLang="da-DK" sz="1800" kern="0" dirty="0"/>
              <a:t> 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</a:rPr>
              <a:t>substring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(int </a:t>
            </a:r>
            <a:r>
              <a:rPr lang="da-DK" altLang="da-DK" sz="1800" b="1" kern="0" dirty="0">
                <a:solidFill>
                  <a:srgbClr val="008000"/>
                </a:solidFill>
              </a:rPr>
              <a:t>i1, int i2)</a:t>
            </a:r>
            <a:r>
              <a:rPr lang="da-DK" altLang="da-DK" sz="1800" kern="0" dirty="0"/>
              <a:t> returnerer den </a:t>
            </a:r>
            <a:r>
              <a:rPr lang="da-DK" altLang="da-DK" sz="1800" kern="0" dirty="0" smtClean="0"/>
              <a:t>delstreng, </a:t>
            </a:r>
            <a:r>
              <a:rPr lang="da-DK" altLang="da-DK" sz="1800" kern="0" dirty="0"/>
              <a:t>der starter i </a:t>
            </a:r>
            <a:r>
              <a:rPr lang="da-DK" altLang="da-DK" sz="1800" kern="0" dirty="0" smtClean="0"/>
              <a:t>i1 </a:t>
            </a:r>
            <a:r>
              <a:rPr lang="da-DK" altLang="da-DK" sz="1800" kern="0" dirty="0"/>
              <a:t>og slutter i </a:t>
            </a:r>
            <a:r>
              <a:rPr lang="da-DK" altLang="da-DK" sz="1800" kern="0" dirty="0" smtClean="0"/>
              <a:t>i2</a:t>
            </a:r>
            <a:r>
              <a:rPr lang="da-DK" altLang="da-DK" sz="800" kern="0" dirty="0" smtClean="0"/>
              <a:t> </a:t>
            </a:r>
            <a:r>
              <a:rPr lang="da-DK" altLang="da-DK" sz="1800" kern="0" dirty="0" smtClean="0">
                <a:latin typeface="Arial"/>
                <a:cs typeface="Arial"/>
              </a:rPr>
              <a:t>–</a:t>
            </a:r>
            <a:r>
              <a:rPr lang="da-DK" altLang="da-DK" sz="800" kern="0" dirty="0" smtClean="0">
                <a:latin typeface="Arial"/>
                <a:cs typeface="Arial"/>
              </a:rPr>
              <a:t> </a:t>
            </a:r>
            <a:r>
              <a:rPr lang="da-DK" altLang="da-DK" sz="1800" kern="0" dirty="0" smtClean="0"/>
              <a:t>1</a:t>
            </a:r>
            <a:endParaRPr lang="da-DK" altLang="da-DK" sz="14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31640" y="3284984"/>
            <a:ext cx="6408712" cy="347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palindrome(String s)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s.length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(length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&lt;= 1)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{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 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// Divide string.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first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(0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last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(length-1); </a:t>
            </a:r>
            <a:endParaRPr lang="en-US" sz="1600" b="1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String middle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s.substring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(1,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length-1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(first != last)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endParaRPr lang="en-US" sz="1600" b="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else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palindrome(middle);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Recursive call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.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204409" y="5447092"/>
            <a:ext cx="20645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165640">
            <a:off x="5278" y="2022022"/>
            <a:ext cx="1264151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 API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156177" y="3761467"/>
            <a:ext cx="285257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I dette tilfælde løses problem(n)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ved hjælp af problem(n-2), hvor n er teststrengens længde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68391" y="1746899"/>
            <a:ext cx="324036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Et String objekt består af et antal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tegn (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char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)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indexeret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 fra 0 til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lenght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()-1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83803" y="5441053"/>
            <a:ext cx="2744563" cy="122373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4285217" y="5446205"/>
            <a:ext cx="171760" cy="11155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6861810" y="5440966"/>
            <a:ext cx="179775" cy="1178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0529" y="5128770"/>
            <a:ext cx="36113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0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41060" y="5114330"/>
            <a:ext cx="9802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length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-1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03913" y="5778310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364410" y="5579889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5188" y="5752116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945685" y="5553695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83157" y="5778310"/>
            <a:ext cx="123778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middle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5640760" y="5570364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298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052736"/>
            <a:ext cx="3375288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charset="-128"/>
              </a:rPr>
              <a:t>Programmering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Anderledes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Ny tankegang</a:t>
            </a:r>
          </a:p>
          <a:p>
            <a:pPr lvl="4" eaLnBrk="1" hangingPunct="1"/>
            <a:endParaRPr lang="da-DK" altLang="da-DK" sz="1000" noProof="0" dirty="0" smtClean="0">
              <a:latin typeface="Times New Roman" charset="0"/>
              <a:ea typeface="ＭＳ Ｐゴシック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Faser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Motivation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Begejstring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Tvivl?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Frustration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Eksistentiel krise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Heureka!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Fascination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Indsigt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Magt over teknologien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9340" y="2055160"/>
            <a:ext cx="5286060" cy="4068762"/>
            <a:chOff x="3629340" y="2055160"/>
            <a:chExt cx="5286060" cy="4068762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3629340" y="2055160"/>
              <a:ext cx="5286060" cy="4068762"/>
              <a:chOff x="4873406" y="1341438"/>
              <a:chExt cx="3660994" cy="2305050"/>
            </a:xfrm>
          </p:grpSpPr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5292725" y="3357563"/>
                <a:ext cx="2879725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5" name="Line 7"/>
              <p:cNvSpPr>
                <a:spLocks noChangeShapeType="1"/>
              </p:cNvSpPr>
              <p:nvPr/>
            </p:nvSpPr>
            <p:spPr bwMode="auto">
              <a:xfrm flipH="1" flipV="1">
                <a:off x="5292725" y="1557338"/>
                <a:ext cx="1588" cy="180181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6" name="Text Box 27"/>
              <p:cNvSpPr txBox="1">
                <a:spLocks noChangeArrowheads="1"/>
              </p:cNvSpPr>
              <p:nvPr/>
            </p:nvSpPr>
            <p:spPr bwMode="auto">
              <a:xfrm>
                <a:off x="8102600" y="33416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Tid</a:t>
                </a:r>
              </a:p>
            </p:txBody>
          </p:sp>
          <p:sp>
            <p:nvSpPr>
              <p:cNvPr id="16397" name="Text Box 28"/>
              <p:cNvSpPr txBox="1">
                <a:spLocks noChangeArrowheads="1"/>
              </p:cNvSpPr>
              <p:nvPr/>
            </p:nvSpPr>
            <p:spPr bwMode="auto">
              <a:xfrm>
                <a:off x="4873406" y="1341438"/>
                <a:ext cx="1073151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Begejstring</a:t>
                </a:r>
              </a:p>
            </p:txBody>
          </p:sp>
          <p:sp>
            <p:nvSpPr>
              <p:cNvPr id="16398" name="Line 29"/>
              <p:cNvSpPr>
                <a:spLocks noChangeShapeType="1"/>
              </p:cNvSpPr>
              <p:nvPr/>
            </p:nvSpPr>
            <p:spPr bwMode="auto">
              <a:xfrm flipV="1">
                <a:off x="7237413" y="1701800"/>
                <a:ext cx="0" cy="16573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9" name="Freeform 42"/>
              <p:cNvSpPr>
                <a:spLocks/>
              </p:cNvSpPr>
              <p:nvPr/>
            </p:nvSpPr>
            <p:spPr bwMode="auto">
              <a:xfrm>
                <a:off x="5292725" y="1689100"/>
                <a:ext cx="2663825" cy="1597025"/>
              </a:xfrm>
              <a:custGeom>
                <a:avLst/>
                <a:gdLst>
                  <a:gd name="T0" fmla="*/ 0 w 1678"/>
                  <a:gd name="T1" fmla="*/ 2147483647 h 1006"/>
                  <a:gd name="T2" fmla="*/ 2147483647 w 1678"/>
                  <a:gd name="T3" fmla="*/ 2147483647 h 1006"/>
                  <a:gd name="T4" fmla="*/ 2147483647 w 1678"/>
                  <a:gd name="T5" fmla="*/ 2147483647 h 1006"/>
                  <a:gd name="T6" fmla="*/ 2147483647 w 1678"/>
                  <a:gd name="T7" fmla="*/ 2147483647 h 1006"/>
                  <a:gd name="T8" fmla="*/ 2147483647 w 1678"/>
                  <a:gd name="T9" fmla="*/ 2147483647 h 1006"/>
                  <a:gd name="T10" fmla="*/ 2147483647 w 1678"/>
                  <a:gd name="T11" fmla="*/ 2147483647 h 1006"/>
                  <a:gd name="T12" fmla="*/ 2147483647 w 1678"/>
                  <a:gd name="T13" fmla="*/ 2147483647 h 1006"/>
                  <a:gd name="T14" fmla="*/ 2147483647 w 1678"/>
                  <a:gd name="T15" fmla="*/ 0 h 10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78"/>
                  <a:gd name="T25" fmla="*/ 0 h 1006"/>
                  <a:gd name="T26" fmla="*/ 1678 w 1678"/>
                  <a:gd name="T27" fmla="*/ 1006 h 10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78" h="1006">
                    <a:moveTo>
                      <a:pt x="0" y="681"/>
                    </a:moveTo>
                    <a:cubicBezTo>
                      <a:pt x="64" y="601"/>
                      <a:pt x="128" y="522"/>
                      <a:pt x="181" y="499"/>
                    </a:cubicBezTo>
                    <a:cubicBezTo>
                      <a:pt x="234" y="476"/>
                      <a:pt x="257" y="469"/>
                      <a:pt x="317" y="545"/>
                    </a:cubicBezTo>
                    <a:cubicBezTo>
                      <a:pt x="377" y="621"/>
                      <a:pt x="476" y="900"/>
                      <a:pt x="544" y="953"/>
                    </a:cubicBezTo>
                    <a:cubicBezTo>
                      <a:pt x="612" y="1006"/>
                      <a:pt x="666" y="960"/>
                      <a:pt x="726" y="862"/>
                    </a:cubicBezTo>
                    <a:cubicBezTo>
                      <a:pt x="786" y="764"/>
                      <a:pt x="816" y="492"/>
                      <a:pt x="907" y="363"/>
                    </a:cubicBezTo>
                    <a:cubicBezTo>
                      <a:pt x="998" y="234"/>
                      <a:pt x="1142" y="151"/>
                      <a:pt x="1270" y="91"/>
                    </a:cubicBezTo>
                    <a:cubicBezTo>
                      <a:pt x="1398" y="31"/>
                      <a:pt x="1538" y="15"/>
                      <a:pt x="1678" y="0"/>
                    </a:cubicBezTo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629340" y="2068593"/>
              <a:ext cx="116106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400" b="0" i="1" dirty="0" smtClean="0"/>
                <a:t>Humør</a:t>
              </a:r>
              <a:endParaRPr lang="da-DK" altLang="da-DK" sz="1400" b="0" i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charset="-128"/>
              </a:rPr>
              <a:t>Om programmering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5167" y="3714417"/>
            <a:ext cx="85117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6200000">
            <a:off x="5191691" y="5885975"/>
            <a:ext cx="914400" cy="425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2520" y="6400800"/>
            <a:ext cx="754808" cy="457200"/>
          </a:xfr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25866" y="5625381"/>
            <a:ext cx="609421" cy="9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767" y="3631098"/>
            <a:ext cx="923040" cy="545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6462" y="1136055"/>
            <a:ext cx="4767985" cy="492745"/>
            <a:chOff x="3836462" y="1136055"/>
            <a:chExt cx="4767985" cy="49274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836462" y="1136055"/>
              <a:ext cx="4767985" cy="492745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a-DK" sz="1600">
                <a:latin typeface="Arial" pitchFamily="-106" charset="0"/>
                <a:ea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36463" y="1215140"/>
              <a:ext cx="47679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a-DK" sz="1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C0"/>
                  </a:solidFill>
                  <a:latin typeface="Arial" pitchFamily="-106" charset="0"/>
                  <a:ea typeface="+mn-ea"/>
                </a:rPr>
                <a:t>Fortvivl ikke -- Tingene ændrer sig hurtigt</a:t>
              </a:r>
              <a:endParaRPr lang="da-DK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C0"/>
                </a:solidFill>
                <a:latin typeface="Arial" pitchFamily="-106" charset="0"/>
                <a:ea typeface="+mn-ea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5494993"/>
            <a:ext cx="8064896" cy="104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charset="-128"/>
              </a:rPr>
              <a:t>Hurra!</a:t>
            </a:r>
          </a:p>
          <a:p>
            <a:pPr lvl="1" eaLnBrk="1" hangingPunct="1">
              <a:defRPr/>
            </a:pPr>
            <a:r>
              <a:rPr lang="da-DK" altLang="da-DK" sz="1800" dirty="0"/>
              <a:t>Programmering er </a:t>
            </a:r>
            <a:r>
              <a:rPr lang="da-DK" altLang="da-DK" sz="1800" b="1" dirty="0">
                <a:solidFill>
                  <a:srgbClr val="008000"/>
                </a:solidFill>
              </a:rPr>
              <a:t>sjovt</a:t>
            </a:r>
            <a:r>
              <a:rPr lang="da-DK" altLang="da-DK" sz="1800" dirty="0">
                <a:solidFill>
                  <a:srgbClr val="008000"/>
                </a:solidFill>
              </a:rPr>
              <a:t> </a:t>
            </a:r>
            <a:r>
              <a:rPr lang="da-DK" altLang="da-DK" sz="1800" dirty="0"/>
              <a:t>og  </a:t>
            </a:r>
            <a:r>
              <a:rPr lang="da-DK" altLang="da-DK" sz="1800" b="1" dirty="0">
                <a:solidFill>
                  <a:srgbClr val="008000"/>
                </a:solidFill>
              </a:rPr>
              <a:t>stærkt vanedannende</a:t>
            </a:r>
          </a:p>
          <a:p>
            <a:pPr lvl="1" eaLnBrk="1" hangingPunct="1">
              <a:defRPr/>
            </a:pPr>
            <a:r>
              <a:rPr lang="da-DK" altLang="da-DK" sz="1800" dirty="0"/>
              <a:t>Når man først kommer godt i </a:t>
            </a:r>
            <a:r>
              <a:rPr lang="da-DK" altLang="da-DK" sz="1800" dirty="0" smtClean="0"/>
              <a:t>gang, </a:t>
            </a:r>
            <a:r>
              <a:rPr lang="da-DK" altLang="da-DK" sz="1800" dirty="0"/>
              <a:t>kan det være svært at stoppe igen</a:t>
            </a:r>
          </a:p>
          <a:p>
            <a:pPr lvl="4" eaLnBrk="1" hangingPunct="1"/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00104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269 L 0.04097 -0.1037 C 0.05035 -0.12986 0.06979 -0.1669 0.09045 -0.20162 C 0.11389 -0.2412 0.13715 -0.27176 0.15434 -0.28866 L 0.23854 -0.37847 " pathEditMode="relative" rAng="1854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Refaktorering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af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5030" y="2708920"/>
            <a:ext cx="4824538" cy="3600399"/>
            <a:chOff x="3419871" y="3316464"/>
            <a:chExt cx="4824538" cy="3319146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419872" y="3316464"/>
              <a:ext cx="4824537" cy="3319146"/>
              <a:chOff x="1057373" y="4210421"/>
              <a:chExt cx="2139807" cy="2741807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057373" y="4210421"/>
                <a:ext cx="2139807" cy="37041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err="1" smtClean="0"/>
                  <a:t>Track</a:t>
                </a:r>
                <a:endParaRPr lang="da-DK" altLang="da-DK" sz="16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057373" y="4576961"/>
                <a:ext cx="2139807" cy="23752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lIns="162000"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artist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getArtist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getTitle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getYear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toString()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setDetails</a:t>
                </a:r>
                <a:r>
                  <a:rPr lang="da-DK" altLang="da-DK" sz="1600" spc="-1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(String a, String t, int y)</a:t>
                </a:r>
                <a:endParaRPr lang="da-DK" altLang="da-DK" sz="1600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3419871" y="4843271"/>
              <a:ext cx="48245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54034" y="1052736"/>
            <a:ext cx="860444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 første version af MusicOrganizer har vi repræsenteret et musiknummer ved hjælp af en tekststreng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Nu vil vi indføre en klasse Track som modellerer musiknumre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På den måde kan vi bedre skelne mellem de enkelte elementer, f.eks. navnet på artisten og navnet på musiknummeret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822" y="3620359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67544" y="3427433"/>
            <a:ext cx="145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51782" y="3250744"/>
            <a:ext cx="1968822" cy="103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53109" y="4435314"/>
            <a:ext cx="2316600" cy="777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034287" y="4761628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7545" y="4437112"/>
            <a:ext cx="1584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Accessor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55123" y="5333977"/>
            <a:ext cx="2322823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39665" y="5773087"/>
            <a:ext cx="4364789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2014163" y="5906523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0885" y="5733256"/>
            <a:ext cx="1757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Mutator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60032" y="4546126"/>
            <a:ext cx="1656930" cy="988704"/>
            <a:chOff x="4716581" y="4785619"/>
            <a:chExt cx="1656930" cy="98870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4716581" y="5318302"/>
              <a:ext cx="1656930" cy="4560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73511" y="4785619"/>
              <a:ext cx="0" cy="53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10426" y="3807331"/>
            <a:ext cx="3455876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klassens ansvar at kunne generere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repræsentation af objektets tilstand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RESPONSIBILITY DRIVEN DESIGN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007011" y="4985223"/>
            <a:ext cx="331465" cy="43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 kan nu lave mere præcise søgninger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et</a:t>
            </a:r>
            <a:r>
              <a:rPr lang="da-DK" altLang="da-DK" sz="2000" kern="0" dirty="0" smtClean="0"/>
              <a:t> musiknummer, hvor titlen indeholder en bestemt tekststreng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390271"/>
            <a:ext cx="6552728" cy="22889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&lt;Track&gt;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ArrayList&lt;Track&gt;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717032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2000" kern="0" dirty="0" smtClean="0"/>
              <a:t> musiknumre</a:t>
            </a:r>
            <a:r>
              <a:rPr lang="da-DK" altLang="da-DK" sz="2000" kern="0" dirty="0"/>
              <a:t>, hvor </a:t>
            </a:r>
            <a:r>
              <a:rPr lang="da-DK" altLang="da-DK" sz="2000" kern="0" dirty="0" smtClean="0"/>
              <a:t/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kunstnernavnet indeholder en bestemt tekststreng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55776" y="1484784"/>
            <a:ext cx="4896544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97972" y="2519596"/>
            <a:ext cx="4181051" cy="13029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 smtClean="0"/>
              <a:t>Ifølge BlueJ bogen bør man kun bruge </a:t>
            </a:r>
            <a:r>
              <a:rPr lang="da-DK" altLang="da-DK" dirty="0"/>
              <a:t>for-</a:t>
            </a:r>
            <a:r>
              <a:rPr lang="da-DK" altLang="da-DK" dirty="0" err="1"/>
              <a:t>each</a:t>
            </a:r>
            <a:r>
              <a:rPr lang="da-DK" altLang="da-DK" dirty="0"/>
              <a:t> løkker, når man vil gennemløbe hele arraylisten</a:t>
            </a:r>
          </a:p>
          <a:p>
            <a:r>
              <a:rPr lang="da-DK" altLang="da-DK" dirty="0"/>
              <a:t>Jeg har intet problem </a:t>
            </a:r>
            <a:r>
              <a:rPr lang="da-DK" altLang="da-DK" dirty="0" smtClean="0"/>
              <a:t>med, </a:t>
            </a:r>
            <a:r>
              <a:rPr lang="da-DK" altLang="da-DK" dirty="0"/>
              <a:t>at man afbryder gennem-løbet undervejs, når man har fundet </a:t>
            </a:r>
            <a:r>
              <a:rPr lang="da-DK" altLang="da-DK" dirty="0" smtClean="0"/>
              <a:t>det, </a:t>
            </a:r>
            <a:r>
              <a:rPr lang="da-DK" altLang="da-DK" dirty="0"/>
              <a:t>man søger</a:t>
            </a:r>
          </a:p>
          <a:p>
            <a:r>
              <a:rPr lang="da-DK" altLang="da-DK" dirty="0" smtClean="0"/>
              <a:t>Bogen er ikke konsistent: På </a:t>
            </a:r>
            <a:r>
              <a:rPr lang="da-DK" altLang="da-DK" dirty="0"/>
              <a:t>side </a:t>
            </a:r>
            <a:r>
              <a:rPr lang="da-DK" altLang="da-DK" dirty="0" smtClean="0"/>
              <a:t>301 afbrydes gennemløbet af en for-</a:t>
            </a:r>
            <a:r>
              <a:rPr lang="da-DK" altLang="da-DK" dirty="0" err="1" smtClean="0"/>
              <a:t>each</a:t>
            </a:r>
            <a:r>
              <a:rPr lang="da-DK" altLang="da-DK" dirty="0" smtClean="0"/>
              <a:t> løkke</a:t>
            </a:r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55976" y="5842138"/>
            <a:ext cx="2808312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De </a:t>
            </a:r>
            <a:r>
              <a:rPr lang="da-DK" altLang="da-DK" dirty="0" err="1" smtClean="0"/>
              <a:t>trakcs</a:t>
            </a:r>
            <a:r>
              <a:rPr lang="da-DK" altLang="da-DK" dirty="0" smtClean="0"/>
              <a:t>, </a:t>
            </a:r>
            <a:r>
              <a:rPr lang="da-DK" altLang="da-DK" dirty="0" smtClean="0"/>
              <a:t>der opfylder betingelsen, returneres </a:t>
            </a:r>
            <a:r>
              <a:rPr lang="da-DK" altLang="da-DK" dirty="0" smtClean="0"/>
              <a:t>i en arrayliste (som kan være tom)</a:t>
            </a:r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57225" y="2104097"/>
            <a:ext cx="2114696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Hvis vi ikke finder </a:t>
            </a:r>
            <a:r>
              <a:rPr lang="da-DK" altLang="da-DK" dirty="0" smtClean="0"/>
              <a:t>et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track</a:t>
            </a:r>
            <a:r>
              <a:rPr lang="da-DK" altLang="da-DK" dirty="0"/>
              <a:t>,</a:t>
            </a:r>
            <a:r>
              <a:rPr lang="da-DK" altLang="da-DK" dirty="0" smtClean="0"/>
              <a:t> </a:t>
            </a:r>
            <a:r>
              <a:rPr lang="da-DK" altLang="da-DK" dirty="0" smtClean="0"/>
              <a:t>der opfylder betingelsen, returneres </a:t>
            </a:r>
            <a:r>
              <a:rPr lang="da-DK" altLang="da-DK" dirty="0" smtClean="0"/>
              <a:t>det, ellers returneres null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12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Refaktorering (omstrukturering)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79599"/>
            <a:ext cx="8280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På de foregående slides har vi foretaget en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refaktorering</a:t>
            </a:r>
            <a:r>
              <a:rPr lang="da-DK" altLang="da-DK" sz="2000" kern="0" dirty="0" smtClean="0"/>
              <a:t> af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arkitekturen</a:t>
            </a:r>
            <a:r>
              <a:rPr lang="da-DK" altLang="da-DK" sz="2000" kern="0" dirty="0" smtClean="0"/>
              <a:t> for </a:t>
            </a:r>
            <a:r>
              <a:rPr lang="da-DK" altLang="da-DK" sz="2000" kern="0" dirty="0" err="1" smtClean="0"/>
              <a:t>MusicOrgnizer</a:t>
            </a:r>
            <a:endParaRPr lang="da-DK" altLang="da-DK" sz="2000" kern="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Vi har erstattet brugen af tekststrenge til repræsentation af musiknumre med Track klassen – som giver en bedre og mere detaljeret beskrivelse af musiknumres egenskaber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Andre eksempler på refaktorering vil være opdeling af en klasse, der er blevet meget stor eller indeholder metoder, der ikke naturligt hører sammen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Under udviklingen af et system er der ofte behov for at lave refaktorering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 refaktorerer ændrer man systemets arkitektur uden at ændre dets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Efter refaktoreringen tester man, at det nye program virker på samme måde som det gamle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Først derefter tilføjer man ny funktionalitet</a:t>
            </a:r>
          </a:p>
        </p:txBody>
      </p:sp>
    </p:spTree>
    <p:extLst>
      <p:ext uri="{BB962C8B-B14F-4D97-AF65-F5344CB8AC3E}">
        <p14:creationId xmlns:p14="http://schemas.microsoft.com/office/powerpoint/2010/main" val="24594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former for gennemløb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0748" y="1846448"/>
            <a:ext cx="112093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for-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/>
            </a:r>
            <a:br>
              <a:rPr lang="da-DK" altLang="da-DK" sz="1600" kern="0" dirty="0" smtClean="0">
                <a:solidFill>
                  <a:srgbClr val="0000FF"/>
                </a:solidFill>
              </a:rPr>
            </a:br>
            <a:r>
              <a:rPr lang="da-DK" altLang="da-DK" sz="1600" kern="0" dirty="0" smtClean="0">
                <a:solidFill>
                  <a:srgbClr val="0000FF"/>
                </a:solidFill>
              </a:rPr>
              <a:t>løkke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28896" y="1824382"/>
            <a:ext cx="3328134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s : list)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62376" y="370924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28895" y="3709247"/>
            <a:ext cx="3515221" cy="13665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i++;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3113" y="5200379"/>
            <a:ext cx="1298567" cy="47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Iterator + 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34333" y="5200380"/>
            <a:ext cx="5478928" cy="1532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Iterator&lt;String&gt;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Når vi har en arrayliste kan vi gennemløb elementerne på forskellige vis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28896" y="2759845"/>
            <a:ext cx="5291376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 i++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62376" y="274801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 løkke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53114" y="1824950"/>
            <a:ext cx="3939611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6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print(String</a:t>
            </a:r>
            <a:r>
              <a:rPr lang="da-DK" altLang="da-DK" sz="10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s)</a:t>
            </a:r>
            <a:r>
              <a:rPr lang="da-DK" altLang="da-DK" sz="8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spc="-6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148064" y="1525493"/>
            <a:ext cx="252027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Hjælpemetode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604594" y="4575072"/>
            <a:ext cx="3419018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Brug af Iterator er mere kompliceret end de andre løkker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har nogle fordele, som vi skal se på om lidt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21165640">
            <a:off x="7091649" y="3567102"/>
            <a:ext cx="16037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8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26515" y="4370967"/>
            <a:ext cx="5845477" cy="24191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Iteratorer typen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Iterator typen indeholder faciliteter til gennemløb af en objektsamling (f.eks. en arrayliste)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en boolsk værdi, som indikerer, om der er flere elementer at besøge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det næste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"</a:t>
            </a:r>
            <a:r>
              <a:rPr lang="da-DK" altLang="da-DK" sz="1800" kern="0" dirty="0" smtClean="0"/>
              <a:t>Flytter" samtidig iteratoren – således at næste kald af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() returnerer det efterfølgende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returnerer false, vil et kald af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generere en runtime fejl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Alle collection typer har en </a:t>
            </a:r>
            <a:r>
              <a:rPr lang="da-DK" altLang="da-DK" sz="2000" kern="0" dirty="0" err="1" smtClean="0"/>
              <a:t>iterator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Man får fat i et </a:t>
            </a:r>
            <a:r>
              <a:rPr lang="da-DK" altLang="da-DK" sz="1800" kern="0" dirty="0" err="1" smtClean="0"/>
              <a:t>iterator</a:t>
            </a:r>
            <a:r>
              <a:rPr lang="da-DK" altLang="da-DK" sz="1800" kern="0" dirty="0" smtClean="0"/>
              <a:t> objekt ved at kalde 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iterator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2986088" y="5255663"/>
            <a:ext cx="637328" cy="2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05970" y="4476617"/>
            <a:ext cx="2664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Importer Iterator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2425" y="5112865"/>
            <a:ext cx="5242471" cy="296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2953641" y="4643713"/>
            <a:ext cx="28803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-108520" y="5125935"/>
            <a:ext cx="309634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 lokal variabel  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(reference til en iterator for den objektsamling, som list peger på)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87064" y="5752822"/>
            <a:ext cx="166977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32954" y="6096054"/>
            <a:ext cx="129666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03387" y="4493520"/>
            <a:ext cx="3652890" cy="2750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051921" y="5879679"/>
            <a:ext cx="18569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>
                <a:solidFill>
                  <a:srgbClr val="0000FF"/>
                </a:solidFill>
              </a:rPr>
              <a:t>Brug </a:t>
            </a:r>
            <a:r>
              <a:rPr lang="da-DK" altLang="da-DK" dirty="0" err="1">
                <a:solidFill>
                  <a:srgbClr val="0000FF"/>
                </a:solidFill>
              </a:rPr>
              <a:t>iteratorens</a:t>
            </a:r>
            <a:r>
              <a:rPr lang="da-DK" altLang="da-DK" dirty="0">
                <a:solidFill>
                  <a:srgbClr val="0000FF"/>
                </a:solidFill>
              </a:rPr>
              <a:t> metoder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915816" y="5990783"/>
            <a:ext cx="2890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908883" y="6166659"/>
            <a:ext cx="298746" cy="1017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370282" y="4965106"/>
            <a:ext cx="338309" cy="1098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15583" y="4821633"/>
            <a:ext cx="1878025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Parametriseret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Hvorfor bruge en </a:t>
            </a:r>
            <a:r>
              <a:rPr lang="da-DK" altLang="da-DK" sz="3200" dirty="0" err="1" smtClean="0">
                <a:ea typeface="ＭＳ Ｐゴシック" pitchFamily="34" charset="-128"/>
              </a:rPr>
              <a:t>iterator</a:t>
            </a:r>
            <a:r>
              <a:rPr lang="da-DK" altLang="da-DK" sz="3200" dirty="0" smtClean="0">
                <a:ea typeface="ＭＳ Ｐゴシック" pitchFamily="34" charset="-128"/>
              </a:rPr>
              <a:t>?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Nogle collection typer mangler et </a:t>
            </a:r>
            <a:r>
              <a:rPr lang="da-DK" altLang="da-DK" sz="2000" kern="0" dirty="0" err="1" smtClean="0"/>
              <a:t>index</a:t>
            </a:r>
            <a:r>
              <a:rPr lang="da-DK" altLang="da-DK" sz="2000" kern="0" dirty="0" smtClean="0"/>
              <a:t> begreb (det gælder f.eks. mængder og træer)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For disse kan man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altLang="da-DK" sz="1800" kern="0" dirty="0" smtClean="0"/>
              <a:t> bruge en løkke, der referer til indices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Men man kan bruge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kern="0" dirty="0" smtClean="0"/>
              <a:t> løkke til at gennemløbe alle elementer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Man kan have behov for at fjerne elementer i den objektsamling, som man er i færd med at gennemløbe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kalder objektsamlingens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kern="0" dirty="0" smtClean="0"/>
              <a:t> metode under et gennemløb af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b="1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løkke</a:t>
            </a:r>
            <a:r>
              <a:rPr lang="da-DK" altLang="da-DK" sz="1800" kern="0" dirty="0" smtClean="0"/>
              <a:t> får man en runtime fejl (exception)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gør det inde i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for</a:t>
            </a:r>
            <a:r>
              <a:rPr lang="da-DK" altLang="da-DK" sz="1800" kern="0" dirty="0"/>
              <a:t>,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while </a:t>
            </a:r>
            <a:r>
              <a:rPr lang="da-DK" altLang="da-DK" sz="1800" kern="0" dirty="0" smtClean="0"/>
              <a:t>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do-while</a:t>
            </a:r>
            <a:r>
              <a:rPr lang="da-DK" altLang="da-DK" sz="1800" kern="0" dirty="0" smtClean="0"/>
              <a:t> løkke, går der let "koks" i </a:t>
            </a:r>
            <a:r>
              <a:rPr lang="da-DK" altLang="da-DK" sz="1800" kern="0" dirty="0" err="1" smtClean="0"/>
              <a:t>iterationen</a:t>
            </a:r>
            <a:r>
              <a:rPr lang="da-DK" altLang="da-DK" sz="1800" kern="0" dirty="0" smtClean="0"/>
              <a:t> (fordi indices forskydes)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Iterator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typen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remove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metode,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som tillader, at man fjerner det element, som sidste kald af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next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returnerede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Ved at bruge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Iterator typens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b="1" kern="0" dirty="0">
                <a:solidFill>
                  <a:srgbClr val="008000"/>
                </a:solidFill>
              </a:rPr>
              <a:t> metode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(sammen med </a:t>
            </a:r>
            <a:r>
              <a:rPr lang="da-DK" altLang="da-DK" sz="1800" kern="0" dirty="0" err="1" smtClean="0"/>
              <a:t>hashNext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) kan man i en while eller do-while løkke fjerne elementer, </a:t>
            </a:r>
            <a:r>
              <a:rPr lang="da-DK" altLang="da-DK" sz="1800" kern="0" dirty="0"/>
              <a:t>uden at </a:t>
            </a:r>
            <a:r>
              <a:rPr lang="da-DK" altLang="da-DK" sz="1800" kern="0" dirty="0" smtClean="0"/>
              <a:t>der går </a:t>
            </a:r>
            <a:r>
              <a:rPr lang="da-DK" altLang="da-DK" sz="1800" kern="0" dirty="0"/>
              <a:t>"koks" i </a:t>
            </a:r>
            <a:r>
              <a:rPr lang="da-DK" altLang="da-DK" sz="1800" kern="0" dirty="0" err="1"/>
              <a:t>iterationen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1052736"/>
            <a:ext cx="799288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2000" kern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Gråtonebilleder (som er lidt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simplere end farvebilleder)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Giver ofte meget elegante og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Vi omstrukturerede </a:t>
            </a:r>
            <a:r>
              <a:rPr lang="da-DK" altLang="da-DK" sz="1800" kern="0" dirty="0" err="1" smtClean="0">
                <a:ea typeface="ＭＳ Ｐゴシック" charset="-128"/>
              </a:rPr>
              <a:t>MusicOrganizer</a:t>
            </a:r>
            <a:endParaRPr lang="da-DK" altLang="da-DK" sz="1800" kern="0" dirty="0" smtClean="0">
              <a:ea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(i stedet for en tekststreng)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Ny måde at gennemløbe en objektsamling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Bruges når objektsamlingen ikke har indices eller man har behov for at fjerne elementer under gennemløbet</a:t>
            </a:r>
          </a:p>
          <a:p>
            <a:pPr marL="0" indent="0">
              <a:buNone/>
            </a:pPr>
            <a:endParaRPr lang="da-DK" altLang="da-DK" sz="2000" kern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kern="0" dirty="0" smtClean="0">
              <a:ea typeface="ＭＳ Ｐゴシック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104" y="1340768"/>
            <a:ext cx="2735438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3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Raflebæger 3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1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Læsegruppe (læsegruppe)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200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r>
              <a:rPr lang="da-DK" sz="3200" dirty="0" smtClean="0">
                <a:cs typeface="+mj-cs"/>
              </a:rPr>
              <a:t> og rømning af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424847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borde og stole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Hvert </a:t>
            </a:r>
            <a:r>
              <a:rPr lang="da-DK" sz="1800" dirty="0"/>
              <a:t>øvelseshold </a:t>
            </a:r>
            <a:r>
              <a:rPr lang="da-DK" sz="1800" dirty="0" smtClean="0"/>
              <a:t>har </a:t>
            </a:r>
            <a:r>
              <a:rPr lang="da-DK" sz="1800" dirty="0"/>
              <a:t>2-3 studerende, som er </a:t>
            </a:r>
            <a:r>
              <a:rPr lang="da-DK" sz="1800" dirty="0" err="1" smtClean="0"/>
              <a:t>afspritningsansvarlige</a:t>
            </a:r>
            <a:endParaRPr lang="da-DK" sz="1800" dirty="0"/>
          </a:p>
          <a:p>
            <a:pPr lvl="1"/>
            <a:r>
              <a:rPr lang="da-DK" sz="1800" dirty="0" smtClean="0"/>
              <a:t>I hjælpes ad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8000"/>
                </a:solidFill>
              </a:rPr>
              <a:t>hele</a:t>
            </a:r>
            <a:r>
              <a:rPr lang="da-DK" sz="1800" dirty="0" smtClean="0"/>
              <a:t> lokalet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Auditoriet forlades via døren 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tavlerne</a:t>
            </a:r>
          </a:p>
          <a:p>
            <a:pPr lvl="1"/>
            <a:r>
              <a:rPr lang="da-DK" sz="1800" dirty="0"/>
              <a:t>Bliv siddende indtil jeg har fået den åbnet og sikret</a:t>
            </a:r>
          </a:p>
          <a:p>
            <a:pPr lvl="1"/>
            <a:r>
              <a:rPr lang="da-DK" sz="1800" dirty="0"/>
              <a:t>Vi starter med den side af auditoriet, der er nærmest døren</a:t>
            </a:r>
          </a:p>
          <a:p>
            <a:pPr lvl="1"/>
            <a:r>
              <a:rPr lang="da-DK" sz="1800" dirty="0"/>
              <a:t>Rækkerne tømmes nede fra og </a:t>
            </a:r>
            <a:r>
              <a:rPr lang="da-DK" sz="1800" dirty="0" smtClean="0"/>
              <a:t>op</a:t>
            </a:r>
          </a:p>
          <a:p>
            <a:pPr lvl="1">
              <a:buFontTx/>
              <a:buChar char="–"/>
            </a:pPr>
            <a:r>
              <a:rPr lang="da-DK" sz="1800" dirty="0"/>
              <a:t>Hvis der er nogen, som har spørgsmål til mig, bedes de vente hernede foran indtil lokalet er tømt, 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for i dag – Værsgo at begynde at gå ud</a:t>
            </a:r>
          </a:p>
          <a:p>
            <a:pPr lvl="1"/>
            <a:r>
              <a:rPr lang="da-DK" sz="1600" dirty="0"/>
              <a:t>Tag det stille og roligt og undgå at komme for tæt på andre</a:t>
            </a:r>
          </a:p>
          <a:p>
            <a:pPr lvl="1"/>
            <a:r>
              <a:rPr lang="da-DK" sz="1600" dirty="0"/>
              <a:t>Vent på dem foran uden at mase på eller forsøge at overhale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3988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b="1" smtClean="0"/>
              <a:pPr algn="ctr">
                <a:defRPr/>
              </a:pPr>
              <a:t>27</a:t>
            </a:fld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9542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ts val="1800"/>
              </a:spcBef>
            </a:pPr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Billedredigering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2192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19200"/>
            <a:ext cx="16113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12192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6576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36576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76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2" y="3657600"/>
            <a:ext cx="1609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192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85800" y="6003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Lysere</a:t>
            </a:r>
            <a:endParaRPr lang="da-DK" altLang="da-DK" dirty="0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760815" y="601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Uskarpt</a:t>
            </a:r>
            <a:endParaRPr lang="da-DK" altLang="da-DK" dirty="0"/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603376" y="6019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Mørkere</a:t>
            </a:r>
            <a:endParaRPr lang="da-DK" altLang="da-DK" dirty="0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4653533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Inverteret</a:t>
            </a:r>
            <a:endParaRPr lang="da-DK" alt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188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7" grpId="0"/>
      <p:bldP spid="311308" grpId="0"/>
      <p:bldP spid="311309" grpId="0"/>
      <p:bldP spid="311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Repræsentation af billede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0692" y="1616968"/>
            <a:ext cx="2717800" cy="41148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28292" y="11247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779" y="347542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0692" y="17693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04492" y="3501008"/>
            <a:ext cx="152400" cy="152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475107" y="1528935"/>
            <a:ext cx="14478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5107" y="2519536"/>
            <a:ext cx="3048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0572" y="2519536"/>
            <a:ext cx="1229340" cy="93084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86725" y="1156791"/>
            <a:ext cx="38716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</a:rPr>
              <a:t>Hver pixel har en gråtoneværdi i intervallet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[0..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255], hvor 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sort og 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0692" y="19217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210692" y="20741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09092" y="1290246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17136" y="146456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61792" y="1290246"/>
            <a:ext cx="91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w</a:t>
            </a:r>
            <a:r>
              <a:rPr lang="da-DK" altLang="da-DK" sz="1600" dirty="0" smtClean="0"/>
              <a:t>idth-1</a:t>
            </a:r>
            <a:endParaRPr lang="da-DK" altLang="da-DK" sz="1600" dirty="0"/>
          </a:p>
        </p:txBody>
      </p:sp>
      <p:pic>
        <p:nvPicPr>
          <p:cNvPr id="312339" name="Picture 19" descr="bast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154545"/>
            <a:ext cx="2209532" cy="31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3630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5154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678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278" y="5486291"/>
            <a:ext cx="921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h</a:t>
            </a:r>
            <a:r>
              <a:rPr lang="da-DK" altLang="da-DK" sz="1600" dirty="0" smtClean="0"/>
              <a:t>eight-1</a:t>
            </a:r>
            <a:endParaRPr lang="da-DK" altLang="da-DK" sz="16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961553" y="1803122"/>
            <a:ext cx="29241" cy="36831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15493" y="1459523"/>
            <a:ext cx="2146299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511034" y="3602777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Pixel(</a:t>
            </a:r>
            <a:r>
              <a:rPr lang="da-DK" altLang="da-DK" sz="1600" dirty="0" err="1" smtClean="0"/>
              <a:t>x,y</a:t>
            </a:r>
            <a:r>
              <a:rPr lang="da-DK" altLang="da-DK" sz="1600" dirty="0" smtClean="0"/>
              <a:t>)</a:t>
            </a:r>
            <a:endParaRPr lang="da-DK" altLang="da-DK" sz="1600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86724" y="5445224"/>
            <a:ext cx="37177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Intervallet [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0..255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] har 256 værdier og kan derfor repræsenteres ved hjælp af en byte (8 bits): 2</a:t>
            </a:r>
            <a:r>
              <a:rPr lang="da-DK" altLang="da-DK" sz="1800" baseline="30000" dirty="0" smtClean="0">
                <a:solidFill>
                  <a:srgbClr val="000066"/>
                </a:solidFill>
                <a:sym typeface="Symbol" pitchFamily="18" charset="2"/>
              </a:rPr>
              <a:t>8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= 256 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260648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Image og Pixel klasserne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15783" y="1052736"/>
            <a:ext cx="7549072" cy="16561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bruger to klasser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Image repræsenterer et billede og har metoder, som arbejder på billedet, bl.a. </a:t>
            </a:r>
            <a:r>
              <a:rPr lang="da-DK" altLang="da-DK" sz="1800" kern="0" dirty="0" err="1" smtClean="0"/>
              <a:t>brighten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darken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invert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blur</a:t>
            </a:r>
            <a:endParaRPr lang="da-DK" altLang="da-DK" sz="18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Pixel repræsenterer en enkelt pixel og har metoder til at aflæse og sætte pixlens gråtoneværdi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290319" y="2723314"/>
            <a:ext cx="1649413" cy="838200"/>
            <a:chOff x="1066800" y="4190997"/>
            <a:chExt cx="2286000" cy="1955801"/>
          </a:xfrm>
        </p:grpSpPr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Pixel</a:t>
              </a:r>
              <a:endParaRPr lang="da-DK" altLang="da-DK" sz="1400" b="1" dirty="0"/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2967932" y="2951915"/>
            <a:ext cx="1322387" cy="492443"/>
            <a:chOff x="4330475" y="3693382"/>
            <a:chExt cx="1711822" cy="637961"/>
          </a:xfrm>
        </p:grpSpPr>
        <p:cxnSp>
          <p:nvCxnSpPr>
            <p:cNvPr id="29" name="Straight Connector 12"/>
            <p:cNvCxnSpPr>
              <a:cxnSpLocks noChangeShapeType="1"/>
              <a:stCxn id="33" idx="3"/>
              <a:endCxn id="27" idx="1"/>
            </p:cNvCxnSpPr>
            <p:nvPr/>
          </p:nvCxnSpPr>
          <p:spPr bwMode="auto">
            <a:xfrm>
              <a:off x="4330475" y="4137610"/>
              <a:ext cx="1711822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5644236" y="3693382"/>
              <a:ext cx="314422" cy="63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600" dirty="0" smtClean="0">
                  <a:solidFill>
                    <a:srgbClr val="000000"/>
                  </a:solidFill>
                </a:rPr>
                <a:t>*</a:t>
              </a:r>
              <a:endParaRPr lang="da-DK" altLang="da-DK" sz="2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18519" y="2723314"/>
            <a:ext cx="1649413" cy="838200"/>
            <a:chOff x="1066800" y="4190997"/>
            <a:chExt cx="2286000" cy="1955801"/>
          </a:xfrm>
        </p:grpSpPr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Image</a:t>
              </a:r>
              <a:endParaRPr lang="da-DK" altLang="da-DK" sz="1400" b="1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59632" y="4077072"/>
            <a:ext cx="6912768" cy="24406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Pixel {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Pixelens gråtoneværdi [0,255].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Konstruktøren initialiserer gråtoneværdien.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Pixel(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Returnerer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{...}</a:t>
            </a:r>
            <a:endParaRPr lang="da-DK" altLang="da-DK" sz="16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 // Opdaterer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 rot="16200000">
            <a:off x="4010687" y="2996697"/>
            <a:ext cx="235391" cy="25349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881372" y="3501576"/>
            <a:ext cx="244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én-til-mange relation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801344" y="3292138"/>
            <a:ext cx="181472" cy="24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867930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Interface for </a:t>
            </a:r>
            <a:r>
              <a:rPr lang="da-DK" altLang="da-DK" sz="3200" dirty="0">
                <a:ea typeface="ＭＳ Ｐゴシック" pitchFamily="34" charset="-128"/>
              </a:rPr>
              <a:t>I</a:t>
            </a:r>
            <a:r>
              <a:rPr lang="da-DK" altLang="da-DK" sz="3200" noProof="0" dirty="0" smtClean="0">
                <a:ea typeface="ＭＳ Ｐゴシック" pitchFamily="34" charset="-128"/>
              </a:rPr>
              <a:t>mage klassen (signaturer)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8062913" cy="54168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Image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bredde.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 smtClean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// 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højde.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pixlen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på position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en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arrayliste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med samtlige pixels i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de op til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ni naboer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til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 (inklusiv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getNeighbours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Gentegner 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updateCanvas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6097" y="2204864"/>
            <a:ext cx="2212390" cy="378199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solidFill>
                  <a:srgbClr val="0000CC"/>
                </a:solidFill>
                <a:ea typeface="ＭＳ Ｐゴシック" charset="-128"/>
              </a:rPr>
              <a:t>Udvalgte metoder</a:t>
            </a:r>
            <a:endParaRPr lang="da-DK" altLang="da-DK" sz="1800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Skabelon for simpel billedoperation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635896" y="2858070"/>
            <a:ext cx="5329881" cy="18312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11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752600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10780" y="1287182"/>
            <a:ext cx="5580111" cy="1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/>
              <a:t>Vi bruger en for-</a:t>
            </a:r>
            <a:r>
              <a:rPr lang="da-DK" altLang="da-DK" sz="1800" kern="0" dirty="0" err="1" smtClean="0"/>
              <a:t>each</a:t>
            </a:r>
            <a:r>
              <a:rPr lang="da-DK" altLang="da-DK" sz="1800" kern="0" dirty="0" smtClean="0"/>
              <a:t> løkke til at gennemløbe samtlige pixels og opdatere dem en efter 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Rækkefølgen er ligegyldig for os</a:t>
            </a:r>
            <a:endParaRPr lang="da-DK" altLang="da-DK" sz="2800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752600" y="3276600"/>
            <a:ext cx="2413289" cy="3032720"/>
            <a:chOff x="1752600" y="3276600"/>
            <a:chExt cx="2413289" cy="30327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5633" name="AutoShape 35"/>
            <p:cNvCxnSpPr>
              <a:cxnSpLocks noChangeShapeType="1"/>
              <a:endCxn id="2560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92301" y="1267807"/>
            <a:ext cx="1457071" cy="484793"/>
            <a:chOff x="1892301" y="1267807"/>
            <a:chExt cx="1457071" cy="484793"/>
          </a:xfrm>
        </p:grpSpPr>
        <p:grpSp>
          <p:nvGrpSpPr>
            <p:cNvPr id="3" name="Group 2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25628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25629" name="AutoShape 30"/>
            <p:cNvCxnSpPr>
              <a:cxnSpLocks noChangeShapeType="1"/>
              <a:stCxn id="16" idx="2"/>
              <a:endCxn id="25604" idx="0"/>
            </p:cNvCxnSpPr>
            <p:nvPr/>
          </p:nvCxnSpPr>
          <p:spPr bwMode="auto">
            <a:xfrm rot="10800000" flipV="1">
              <a:off x="1892301" y="1479740"/>
              <a:ext cx="310803" cy="272860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965331" y="3663380"/>
            <a:ext cx="3923447" cy="3299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62817" y="4791581"/>
            <a:ext cx="14337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en ny værdi ud fra den gamle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7668343" y="3993307"/>
            <a:ext cx="372573" cy="83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330931" y="2975312"/>
            <a:ext cx="10409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52654" y="2979431"/>
            <a:ext cx="2388263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4788024" y="2663988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47864" y="2386670"/>
            <a:ext cx="2415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Erklæring af lokal variabel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39470" y="2665596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871619" y="2390443"/>
            <a:ext cx="3308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Den arrayliste der skal gennemløbes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952332" y="4034887"/>
            <a:ext cx="2930027" cy="3251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965331" y="3329273"/>
            <a:ext cx="3921369" cy="2922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471589" y="4366764"/>
            <a:ext cx="0" cy="461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900393" y="4791581"/>
            <a:ext cx="2020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opdater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176280" y="3336022"/>
            <a:ext cx="948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find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7887050" y="3501008"/>
            <a:ext cx="3077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684262" y="2962955"/>
            <a:ext cx="4887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272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3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 (lysere)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+ 30</a:t>
            </a: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600200"/>
            <a:ext cx="2074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0748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08304" y="5220489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sort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,</a:t>
            </a:r>
          </a:p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66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07904" y="1628800"/>
            <a:ext cx="4968552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8"/>
          <p:cNvSpPr>
            <a:spLocks noChangeArrowheads="1"/>
          </p:cNvSpPr>
          <p:nvPr/>
        </p:nvSpPr>
        <p:spPr bwMode="auto">
          <a:xfrm>
            <a:off x="4583131" y="2273978"/>
            <a:ext cx="3385751" cy="3301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725366" y="4005064"/>
            <a:ext cx="5023098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 + 30);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3922" y="5196575"/>
            <a:ext cx="3952034" cy="3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smtClean="0">
                <a:cs typeface="+mn-cs"/>
              </a:rPr>
              <a:t>Kan I se et potentielt problem?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19926" y="350100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31" name="AutoShape 35"/>
            <p:cNvCxnSpPr>
              <a:cxnSpLocks noChangeShapeType="1"/>
              <a:endCxn id="29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7" name="Group 36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41" idx="2"/>
              <a:endCxn id="27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60541" y="5666111"/>
            <a:ext cx="4503947" cy="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err="1" smtClean="0">
                <a:cs typeface="+mn-cs"/>
              </a:rPr>
              <a:t>setValue</a:t>
            </a:r>
            <a:r>
              <a:rPr lang="da-DK" sz="2000" kern="0" dirty="0" smtClean="0">
                <a:cs typeface="+mn-cs"/>
              </a:rPr>
              <a:t> metoden sørger for at værdien ligger i intervallet [0,255]</a:t>
            </a:r>
          </a:p>
        </p:txBody>
      </p:sp>
    </p:spTree>
    <p:extLst>
      <p:ext uri="{BB962C8B-B14F-4D97-AF65-F5344CB8AC3E}">
        <p14:creationId xmlns:p14="http://schemas.microsoft.com/office/powerpoint/2010/main" val="625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/>
      <p:bldP spid="17" grpId="0" animBg="1"/>
      <p:bldP spid="2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2837</Words>
  <Application>Microsoft Office PowerPoint</Application>
  <PresentationFormat>On-screen Show (4:3)</PresentationFormat>
  <Paragraphs>475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Standarddesign</vt:lpstr>
      <vt:lpstr>Forelæsning Uge 3 – Torsdag</vt:lpstr>
      <vt:lpstr>Om programmering</vt:lpstr>
      <vt:lpstr>● Billedredigering</vt:lpstr>
      <vt:lpstr>Repræsentation af billede</vt:lpstr>
      <vt:lpstr>Image og Pixel klasserne</vt:lpstr>
      <vt:lpstr>Interface for Image klassen (signaturer)</vt:lpstr>
      <vt:lpstr>Skabelon for simpel billedoperation</vt:lpstr>
      <vt:lpstr>Brighten (lysere)</vt:lpstr>
      <vt:lpstr>Brighten, Javakode</vt:lpstr>
      <vt:lpstr>Invert (byt om på sort og hvid)</vt:lpstr>
      <vt:lpstr>Invert, Javakode</vt:lpstr>
      <vt:lpstr>Andre billedoperationer</vt:lpstr>
      <vt:lpstr>● Rekursive metoder</vt:lpstr>
      <vt:lpstr>Fakultets funktionen (rekursiv)</vt:lpstr>
      <vt:lpstr>Idéen bag rekursion</vt:lpstr>
      <vt:lpstr>Rekursion ligner induktionsbeviser</vt:lpstr>
      <vt:lpstr>Fibonacci tallene</vt:lpstr>
      <vt:lpstr>Fibonacci funktionen (rekursiv)</vt:lpstr>
      <vt:lpstr>Palindrom</vt:lpstr>
      <vt:lpstr>● Refaktorering af MusicOrganizer</vt:lpstr>
      <vt:lpstr>Vi kan nu lave mere præcise søgninger</vt:lpstr>
      <vt:lpstr>Refaktorering (omstrukturering)</vt:lpstr>
      <vt:lpstr>Forskellige former for gennemløb</vt:lpstr>
      <vt:lpstr>● Iteratorer typen</vt:lpstr>
      <vt:lpstr>Hvorfor bruge en iterator?</vt:lpstr>
      <vt:lpstr>● Opsummering</vt:lpstr>
      <vt:lpstr>Afspritning og rømning af lokalet</vt:lpstr>
      <vt:lpstr>Det var alt for nu…..              … spørgsmål</vt:lpstr>
    </vt:vector>
  </TitlesOfParts>
  <Company>Datalogisk institut, Århus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balls</dc:title>
  <dc:creator>Jeppe Brønsted</dc:creator>
  <cp:lastModifiedBy>Kurt Jensen</cp:lastModifiedBy>
  <cp:revision>519</cp:revision>
  <cp:lastPrinted>2001-09-26T00:51:19Z</cp:lastPrinted>
  <dcterms:created xsi:type="dcterms:W3CDTF">2009-09-10T10:07:34Z</dcterms:created>
  <dcterms:modified xsi:type="dcterms:W3CDTF">2021-02-02T10:32:40Z</dcterms:modified>
</cp:coreProperties>
</file>