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7" r:id="rId2"/>
    <p:sldId id="422" r:id="rId3"/>
    <p:sldId id="416" r:id="rId4"/>
    <p:sldId id="411" r:id="rId5"/>
    <p:sldId id="418" r:id="rId6"/>
    <p:sldId id="419" r:id="rId7"/>
    <p:sldId id="420" r:id="rId8"/>
    <p:sldId id="421" r:id="rId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417"/>
            <p14:sldId id="422"/>
            <p14:sldId id="416"/>
            <p14:sldId id="411"/>
            <p14:sldId id="418"/>
            <p14:sldId id="419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726" autoAdjust="0"/>
  </p:normalViewPr>
  <p:slideViewPr>
    <p:cSldViewPr>
      <p:cViewPr varScale="1">
        <p:scale>
          <a:sx n="124" d="100"/>
          <a:sy n="124" d="100"/>
        </p:scale>
        <p:origin x="8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175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756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020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8858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1671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6040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960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949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General recommendations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89937" cy="5688632"/>
          </a:xfrm>
          <a:noFill/>
        </p:spPr>
        <p:txBody>
          <a:bodyPr/>
          <a:lstStyle/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workload of the bachelor project is 15 ECTS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dirty="0"/>
              <a:t>In the first half of the semester you are expected to spend 15 hours per week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dirty="0"/>
              <a:t>In the second half of the semester you are expected to spend 30 hours per week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Projects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should be as "safe" as possible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dirty="0"/>
              <a:t>There should only be 3-4 work tasks 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dirty="0"/>
              <a:t>Most of them should be "safe" – in the sense that the students are unlikely to fail if they use the expected time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dirty="0"/>
              <a:t>For a "good" group one of the tasks can be more demanding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Ongoing progress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dirty="0"/>
              <a:t>Each work task should produce a draft of the corresponding section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dirty="0"/>
              <a:t>At the end the group "only" have to put things together (including abstract, introduction, summary etc.)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dirty="0"/>
              <a:t>Use the bachelor contracts to "measure" the progress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We recommend to have weekly seminars for all members of your groups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spc="-60" dirty="0"/>
              <a:t>You can give information which is needed by all groups once without repeating it for each group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spc="-60" dirty="0"/>
              <a:t>Students can present their ongoing work and receive comments from you and other students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dirty="0"/>
              <a:t>If you make such seminars, you have to fix the time and reserve a room (or ask a secretary to do it)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dirty="0"/>
              <a:t>A</a:t>
            </a:r>
            <a:r>
              <a:rPr lang="en-GB" altLang="da-DK" sz="1500" dirty="0"/>
              <a:t>ll students should be free Monday 11-13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altLang="da-DK" sz="1500" dirty="0"/>
              <a:t>The seminars may span the groups of several </a:t>
            </a:r>
            <a:r>
              <a:rPr lang="en-GB" altLang="da-DK" sz="1500" dirty="0" smtClean="0"/>
              <a:t>advisors</a:t>
            </a: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2962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"contract"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the first week of the semester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group will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have to make a bachelor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contract, which is a 1-3 page document containing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title, advisor,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short description of </a:t>
            </a:r>
            <a:r>
              <a:rPr lang="en-GB" altLang="da-DK" sz="1600" dirty="0" smtClean="0"/>
              <a:t>the </a:t>
            </a:r>
            <a:r>
              <a:rPr lang="en-GB" altLang="da-DK" sz="1600" dirty="0" smtClean="0"/>
              <a:t>project (10-20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students (and the advisors)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organise </a:t>
            </a:r>
            <a:r>
              <a:rPr lang="en-GB" altLang="da-DK" sz="1600" dirty="0" smtClean="0"/>
              <a:t>the </a:t>
            </a:r>
            <a:r>
              <a:rPr lang="en-GB" altLang="da-DK" sz="1600" dirty="0" smtClean="0"/>
              <a:t>work in a suitable way, so that you achieve 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adjust expectations between individual group members,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</a:t>
            </a:r>
            <a:r>
              <a:rPr lang="en-GB" altLang="da-DK" sz="1600" dirty="0" smtClean="0"/>
              <a:t>ake an informed judgement of how much </a:t>
            </a:r>
            <a:r>
              <a:rPr lang="en-GB" altLang="da-DK" sz="1600" dirty="0" smtClean="0"/>
              <a:t>can be done </a:t>
            </a:r>
            <a:r>
              <a:rPr lang="en-GB" altLang="da-DK" sz="1600" dirty="0" smtClean="0"/>
              <a:t>within your project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Having 4½ months 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seem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"infinite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</a:t>
            </a:r>
            <a:r>
              <a:rPr lang="en-GB" altLang="da-DK" sz="1600" dirty="0" smtClean="0"/>
              <a:t>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 smtClean="0"/>
            </a:br>
            <a:r>
              <a:rPr lang="en-GB" altLang="da-DK" sz="1600" dirty="0" smtClean="0"/>
              <a:t>2 full time weeks per work 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The contract should be updated with regular intervals during your project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190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27355" y="296416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Formation of groups </a:t>
            </a:r>
            <a:r>
              <a:rPr lang="en-GB" altLang="da-DK" sz="2800" dirty="0" err="1" smtClean="0"/>
              <a:t>etc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525" y="1052736"/>
            <a:ext cx="8426956" cy="489654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coupling between project groups and research groups is a one-step process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Last year each project </a:t>
            </a:r>
            <a:r>
              <a:rPr lang="en-GB" altLang="da-DK" sz="1600" dirty="0" smtClean="0"/>
              <a:t>groups </a:t>
            </a:r>
            <a:r>
              <a:rPr lang="en-GB" altLang="da-DK" sz="1600" dirty="0"/>
              <a:t>had to make three </a:t>
            </a:r>
            <a:r>
              <a:rPr lang="en-GB" altLang="da-DK" sz="1600" dirty="0" smtClean="0"/>
              <a:t>priorities (however</a:t>
            </a:r>
            <a:r>
              <a:rPr lang="en-GB" altLang="da-DK" sz="1600" dirty="0"/>
              <a:t>, no load </a:t>
            </a:r>
            <a:r>
              <a:rPr lang="en-GB" altLang="da-DK" sz="1600" dirty="0" smtClean="0"/>
              <a:t>balancing was performed)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Groups with more than 3 persons are not allowed and you should only allow</a:t>
            </a:r>
            <a:br>
              <a:rPr lang="en-GB" altLang="da-DK" sz="1600" dirty="0"/>
            </a:br>
            <a:r>
              <a:rPr lang="en-GB" altLang="da-DK" sz="1600" dirty="0"/>
              <a:t>1-person groups under exceptional circumstances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With 106 students we will have 36-53 groups (if we avoid 1-person groups)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With an even distribution between the 9 research groups, we will have 4-6 project groups per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As a default each research group will have up to 8 bachelor </a:t>
            </a:r>
            <a:r>
              <a:rPr lang="en-GB" altLang="da-DK" sz="1600" dirty="0" smtClean="0"/>
              <a:t>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want fewer groups please let me know before </a:t>
            </a:r>
            <a:r>
              <a:rPr lang="en-GB" altLang="da-DK" sz="1600" smtClean="0"/>
              <a:t>December </a:t>
            </a:r>
            <a:r>
              <a:rPr lang="en-GB" altLang="da-DK" sz="1600"/>
              <a:t>8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All groups must make a 1-2 page bachelor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Please support this initiative by taking it serious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We </a:t>
            </a:r>
            <a:r>
              <a:rPr lang="en-GB" altLang="da-DK" sz="1600" dirty="0"/>
              <a:t>have very good </a:t>
            </a:r>
            <a:r>
              <a:rPr lang="en-GB" altLang="da-DK" sz="1600" dirty="0" smtClean="0"/>
              <a:t>experiences using </a:t>
            </a:r>
            <a:r>
              <a:rPr lang="en-GB" altLang="da-DK" sz="1600" dirty="0"/>
              <a:t>similar contracts for </a:t>
            </a:r>
            <a:r>
              <a:rPr lang="en-GB" altLang="da-DK" sz="1600" dirty="0" smtClean="0"/>
              <a:t>Master's </a:t>
            </a:r>
            <a:r>
              <a:rPr lang="en-GB" altLang="da-DK" sz="1600" dirty="0"/>
              <a:t>thesis </a:t>
            </a:r>
            <a:r>
              <a:rPr lang="en-GB" altLang="da-DK" sz="1600" dirty="0" smtClean="0"/>
              <a:t>groups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More common activities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added a lecture on </a:t>
            </a:r>
            <a:r>
              <a:rPr lang="en-GB" altLang="da-DK" sz="1600" dirty="0"/>
              <a:t>"How to make a good oral presentation</a:t>
            </a:r>
            <a:r>
              <a:rPr lang="en-GB" altLang="da-DK" sz="1600" dirty="0" smtClean="0"/>
              <a:t>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have proposals for other common lectures / activities, please let me know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295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9000231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Discussion forum and webpage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520566" cy="460851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research group has its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own webpage (under the course)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place different kinds of material, such as example of bachelor reports, and other general resource related to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is accessible to Guests, and can e.g. be seen next year by students looking for a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are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 allowed</a:t>
            </a:r>
            <a:r>
              <a:rPr lang="en-GB" altLang="da-DK" sz="1600" dirty="0" smtClean="0"/>
              <a:t> to put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copyrighted-material </a:t>
            </a:r>
            <a:r>
              <a:rPr lang="en-GB" altLang="da-DK" sz="1600" dirty="0" smtClean="0"/>
              <a:t>on this page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research group has its own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postings </a:t>
            </a:r>
            <a:r>
              <a:rPr lang="en-GB" altLang="da-DK" sz="1600" dirty="0"/>
              <a:t>can be read by all students at the </a:t>
            </a:r>
            <a:r>
              <a:rPr lang="en-GB" altLang="da-DK" sz="1600" dirty="0" smtClean="0"/>
              <a:t>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Postings </a:t>
            </a:r>
            <a:r>
              <a:rPr lang="en-GB" altLang="da-DK" sz="1600" dirty="0"/>
              <a:t>can be used to distribute copyrighted materials (since the forum is password protected)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Non-copyrighted material is usually put on the webpage mentioned above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678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Other Blackboard facilities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20566" cy="439248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There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a Staff Discussion forum (which cannot be seen by students)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this forum for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all</a:t>
            </a:r>
            <a:r>
              <a:rPr lang="en-GB" altLang="da-DK" sz="1600" dirty="0" smtClean="0"/>
              <a:t> messages/questions to other advisors and to 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this way others can benefit from the discussions / information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There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is a number of "common" fora for different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Lectures </a:t>
            </a:r>
            <a:r>
              <a:rPr lang="en-GB" altLang="da-DK" sz="1600" dirty="0"/>
              <a:t>and common </a:t>
            </a:r>
            <a:r>
              <a:rPr lang="en-GB" altLang="da-DK" sz="1600" dirty="0" smtClean="0"/>
              <a:t>activities</a:t>
            </a:r>
            <a:r>
              <a:rPr lang="en-GB" altLang="da-DK" sz="1600" dirty="0"/>
              <a:t>, </a:t>
            </a:r>
            <a:r>
              <a:rPr lang="en-GB" altLang="da-DK" sz="1600" dirty="0" smtClean="0"/>
              <a:t>Formation </a:t>
            </a:r>
            <a:r>
              <a:rPr lang="en-GB" altLang="da-DK" sz="1600" dirty="0"/>
              <a:t>of groups, Bachelor contracts, </a:t>
            </a:r>
            <a:r>
              <a:rPr lang="en-GB" altLang="da-DK" sz="1600" dirty="0" smtClean="0"/>
              <a:t>Bachelor </a:t>
            </a:r>
            <a:r>
              <a:rPr lang="en-GB" altLang="da-DK" sz="1600" dirty="0"/>
              <a:t>reports, Oral exam and </a:t>
            </a:r>
            <a:r>
              <a:rPr lang="en-GB" altLang="da-DK" sz="1600" dirty="0" smtClean="0"/>
              <a:t>Miscellaneous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All advisors are invited to make and answers postings om these fora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bachelor contract and the final report is submitted via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Blackboard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possible to make multiple submissions (revisions)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</a:t>
            </a:r>
            <a:r>
              <a:rPr lang="en-GB" altLang="da-DK" sz="1600" dirty="0"/>
              <a:t>access them via the grade </a:t>
            </a:r>
            <a:r>
              <a:rPr lang="en-GB" altLang="da-DK" sz="1600" dirty="0" smtClean="0"/>
              <a:t>centre (using a pre-defined "smart view" to filter out your students)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grade centre can also be used to send mails to selected students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All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advisors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must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added to the course to have access to fora and grade centre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When there is a new advisor in your group, please send me a mail then I will add him/her</a:t>
            </a:r>
            <a:endParaRPr lang="en-GB" altLang="da-DK" sz="1600" spc="-4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701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Beginning of December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20566" cy="38884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Each research group must produce 4-8 proposals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Each project proposal should be ½-1 page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</a:t>
            </a:r>
            <a:r>
              <a:rPr lang="en-GB" altLang="da-DK" sz="1600" dirty="0" smtClean="0"/>
              <a:t>ee the examples and remember to list the intended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Several bachelor groups </a:t>
            </a:r>
            <a:r>
              <a:rPr lang="en-GB" altLang="da-DK" sz="1600" dirty="0"/>
              <a:t>may choose and conduct the same </a:t>
            </a:r>
            <a:r>
              <a:rPr lang="en-GB" altLang="da-DK" sz="1600" dirty="0" smtClean="0"/>
              <a:t>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a project proposal spans two or more research groups, the proposal should be listed under all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project proposals from you group should be gathered in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single PDF file</a:t>
            </a:r>
            <a:r>
              <a:rPr lang="en-GB" altLang="da-DK" sz="1600" dirty="0" smtClean="0"/>
              <a:t>, which is sent to me no later than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Saturday December 8 at 22.00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Information meeting for all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Monday December 10 at 10.15 in Store Aud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At least </a:t>
            </a:r>
            <a:r>
              <a:rPr lang="en-GB" altLang="da-DK" sz="1600" dirty="0" smtClean="0"/>
              <a:t>one </a:t>
            </a:r>
            <a:r>
              <a:rPr lang="en-GB" altLang="da-DK" sz="1600" dirty="0"/>
              <a:t>member form your group </a:t>
            </a:r>
            <a:r>
              <a:rPr lang="en-GB" altLang="da-DK" sz="1600" dirty="0" smtClean="0"/>
              <a:t>should </a:t>
            </a:r>
            <a:r>
              <a:rPr lang="en-GB" altLang="da-DK" sz="1600" dirty="0"/>
              <a:t>participate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Please prepare a </a:t>
            </a:r>
            <a:r>
              <a:rPr lang="en-GB" altLang="da-DK" sz="1600" b="1" dirty="0">
                <a:solidFill>
                  <a:srgbClr val="008000"/>
                </a:solidFill>
              </a:rPr>
              <a:t>5 minutes presentation</a:t>
            </a:r>
            <a:r>
              <a:rPr lang="en-GB" altLang="da-DK" sz="1600" dirty="0"/>
              <a:t> of your group and your </a:t>
            </a:r>
            <a:r>
              <a:rPr lang="en-GB" altLang="da-DK" sz="1600" dirty="0" smtClean="0"/>
              <a:t>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Slides are sent to me no later than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Sunday December 9 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After the information </a:t>
            </a:r>
            <a:r>
              <a:rPr lang="en-GB" altLang="da-DK" sz="1600" dirty="0" smtClean="0"/>
              <a:t>meeting students should be able to talk to a representative of your group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440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Beginning of semester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980728"/>
            <a:ext cx="8640191" cy="38884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b="1" dirty="0">
                <a:solidFill>
                  <a:srgbClr val="A50021"/>
                </a:solidFill>
                <a:cs typeface="ＭＳ Ｐゴシック" charset="0"/>
              </a:rPr>
              <a:t>Monday January 28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800" b="1" dirty="0">
                <a:solidFill>
                  <a:srgbClr val="008000"/>
                </a:solidFill>
              </a:rPr>
              <a:t>How to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make a useful bachelor contract</a:t>
            </a:r>
            <a:endParaRPr lang="en-GB" altLang="da-DK" sz="18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800" dirty="0" smtClean="0"/>
              <a:t>Followed </a:t>
            </a:r>
            <a:r>
              <a:rPr lang="en-GB" altLang="da-DK" sz="1800" dirty="0"/>
              <a:t>by a meeting with your </a:t>
            </a:r>
            <a:r>
              <a:rPr lang="en-GB" altLang="da-DK" sz="1800" dirty="0" smtClean="0"/>
              <a:t>advisor</a:t>
            </a:r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b="1" dirty="0" smtClean="0">
                <a:solidFill>
                  <a:srgbClr val="7030A0"/>
                </a:solidFill>
                <a:cs typeface="ＭＳ Ｐゴシック" charset="0"/>
              </a:rPr>
              <a:t>Monday </a:t>
            </a:r>
            <a:r>
              <a:rPr lang="en-GB" altLang="da-DK" b="1" dirty="0">
                <a:solidFill>
                  <a:srgbClr val="7030A0"/>
                </a:solidFill>
                <a:cs typeface="ＭＳ Ｐゴシック" charset="0"/>
              </a:rPr>
              <a:t>February 4: Deadline for first version of bachelor </a:t>
            </a:r>
            <a:r>
              <a:rPr lang="en-GB" altLang="da-DK" b="1" dirty="0" smtClean="0">
                <a:solidFill>
                  <a:srgbClr val="7030A0"/>
                </a:solidFill>
                <a:cs typeface="ＭＳ Ｐゴシック" charset="0"/>
              </a:rPr>
              <a:t>contract</a:t>
            </a:r>
            <a:endParaRPr lang="en-GB" altLang="da-DK" b="1" dirty="0">
              <a:solidFill>
                <a:srgbClr val="7030A0"/>
              </a:solidFill>
              <a:cs typeface="ＭＳ Ｐゴシック" charset="0"/>
            </a:endParaRPr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b="1" dirty="0">
                <a:solidFill>
                  <a:srgbClr val="A50021"/>
                </a:solidFill>
                <a:cs typeface="ＭＳ Ｐゴシック" charset="0"/>
              </a:rPr>
              <a:t>Monday February 11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800" b="1" dirty="0">
                <a:solidFill>
                  <a:srgbClr val="008000"/>
                </a:solidFill>
              </a:rPr>
              <a:t>Publication traditions and literature search</a:t>
            </a:r>
            <a:endParaRPr lang="en-GB" altLang="da-DK" sz="1800" dirty="0"/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b="1" dirty="0" smtClean="0">
                <a:solidFill>
                  <a:srgbClr val="A50021"/>
                </a:solidFill>
                <a:cs typeface="ＭＳ Ｐゴシック" charset="0"/>
              </a:rPr>
              <a:t>Monday </a:t>
            </a:r>
            <a:r>
              <a:rPr lang="en-GB" altLang="da-DK" b="1" dirty="0">
                <a:solidFill>
                  <a:srgbClr val="A50021"/>
                </a:solidFill>
                <a:cs typeface="ＭＳ Ｐゴシック" charset="0"/>
              </a:rPr>
              <a:t>February 18</a:t>
            </a:r>
            <a:endParaRPr lang="en-GB" altLang="da-DK" sz="18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800" b="1" dirty="0">
                <a:solidFill>
                  <a:srgbClr val="008000"/>
                </a:solidFill>
              </a:rPr>
              <a:t>How to write an academic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paper</a:t>
            </a:r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Monday May 6, 11.15-13.00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800" b="1" dirty="0">
                <a:solidFill>
                  <a:srgbClr val="008000"/>
                </a:solidFill>
              </a:rPr>
              <a:t>How to make proper charts and graphs (by Hans-Jörg Schulz</a:t>
            </a:r>
            <a:r>
              <a:rPr lang="en-US" sz="1800" b="1" dirty="0" smtClean="0">
                <a:solidFill>
                  <a:srgbClr val="008000"/>
                </a:solidFill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b="1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b="1" dirty="0">
                <a:solidFill>
                  <a:srgbClr val="A50021"/>
                </a:solidFill>
                <a:cs typeface="ＭＳ Ｐゴシック" charset="0"/>
              </a:rPr>
              <a:t>do not have to </a:t>
            </a:r>
            <a:r>
              <a:rPr lang="en-GB" altLang="da-DK" b="1" dirty="0" smtClean="0">
                <a:solidFill>
                  <a:srgbClr val="A50021"/>
                </a:solidFill>
                <a:cs typeface="ＭＳ Ｐゴシック" charset="0"/>
              </a:rPr>
              <a:t>attend </a:t>
            </a:r>
            <a:r>
              <a:rPr lang="en-GB" altLang="da-DK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b="1" dirty="0" smtClean="0">
                <a:solidFill>
                  <a:srgbClr val="A50021"/>
                </a:solidFill>
                <a:cs typeface="ＭＳ Ｐゴシック" charset="0"/>
              </a:rPr>
              <a:t>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800" dirty="0"/>
              <a:t>But it may be a good idea to skim </a:t>
            </a:r>
            <a:r>
              <a:rPr lang="en-GB" altLang="da-DK" sz="1800" dirty="0" smtClean="0"/>
              <a:t>through </a:t>
            </a:r>
            <a:r>
              <a:rPr lang="en-GB" altLang="da-DK" sz="1800" dirty="0"/>
              <a:t>the </a:t>
            </a:r>
            <a:r>
              <a:rPr lang="en-GB" altLang="da-DK" sz="1800" dirty="0" smtClean="0"/>
              <a:t>slide </a:t>
            </a:r>
            <a:r>
              <a:rPr lang="en-GB" altLang="da-DK" sz="1800" dirty="0"/>
              <a:t>sets, which are available on the </a:t>
            </a:r>
            <a:r>
              <a:rPr lang="en-GB" altLang="da-DK" sz="1800" dirty="0" smtClean="0"/>
              <a:t>Blackboard page </a:t>
            </a:r>
            <a:r>
              <a:rPr lang="en-GB" altLang="da-DK" sz="1800" dirty="0"/>
              <a:t>Lectures and common </a:t>
            </a:r>
            <a:r>
              <a:rPr lang="en-GB" altLang="da-DK" sz="1800" dirty="0" smtClean="0"/>
              <a:t>activities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b="1" dirty="0">
                <a:solidFill>
                  <a:srgbClr val="A50021"/>
                </a:solidFill>
                <a:cs typeface="ＭＳ Ｐゴシック" charset="0"/>
              </a:rPr>
              <a:t>Proposals for additional lectures are welcome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070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End of semester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20566" cy="38884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b="1" dirty="0" smtClean="0">
                <a:solidFill>
                  <a:srgbClr val="7030A0"/>
                </a:solidFill>
                <a:cs typeface="ＭＳ Ｐゴシック" charset="0"/>
              </a:rPr>
              <a:t>Saturday </a:t>
            </a:r>
            <a:r>
              <a:rPr lang="en-GB" altLang="da-DK" b="1" dirty="0">
                <a:solidFill>
                  <a:srgbClr val="7030A0"/>
                </a:solidFill>
                <a:cs typeface="ＭＳ Ｐゴシック" charset="0"/>
              </a:rPr>
              <a:t>June 15: Deadline for final report</a:t>
            </a:r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b="1" dirty="0">
                <a:solidFill>
                  <a:srgbClr val="A50021"/>
                </a:solidFill>
                <a:cs typeface="ＭＳ Ｐゴシック" charset="0"/>
              </a:rPr>
              <a:t>Monday June </a:t>
            </a:r>
            <a:r>
              <a:rPr lang="en-GB" altLang="da-DK" b="1" dirty="0" smtClean="0">
                <a:solidFill>
                  <a:srgbClr val="A50021"/>
                </a:solidFill>
                <a:cs typeface="ＭＳ Ｐゴシック" charset="0"/>
              </a:rPr>
              <a:t>17</a:t>
            </a:r>
            <a:endParaRPr lang="en-GB" altLang="da-DK" sz="18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800" dirty="0"/>
              <a:t>Lecture on "How to make a good oral presentation"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800" dirty="0"/>
              <a:t>Followed by a "Poster presentation" of all projects (from 13-15</a:t>
            </a:r>
            <a:r>
              <a:rPr lang="en-GB" altLang="da-DK" sz="1800" dirty="0" smtClean="0"/>
              <a:t>)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b="1" dirty="0" smtClean="0">
                <a:solidFill>
                  <a:srgbClr val="7030A0"/>
                </a:solidFill>
                <a:cs typeface="ＭＳ Ｐゴシック" charset="0"/>
              </a:rPr>
              <a:t>June 24-28: </a:t>
            </a:r>
            <a:r>
              <a:rPr lang="en-GB" altLang="da-DK" b="1" dirty="0">
                <a:solidFill>
                  <a:srgbClr val="7030A0"/>
                </a:solidFill>
                <a:cs typeface="ＭＳ Ｐゴシック" charset="0"/>
              </a:rPr>
              <a:t>Oral examination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800" dirty="0"/>
              <a:t>Each </a:t>
            </a:r>
            <a:r>
              <a:rPr lang="en-GB" altLang="da-DK" sz="1800" dirty="0" smtClean="0"/>
              <a:t>research </a:t>
            </a:r>
            <a:r>
              <a:rPr lang="en-GB" altLang="da-DK" sz="1800" dirty="0"/>
              <a:t>group must </a:t>
            </a:r>
            <a:r>
              <a:rPr lang="en-GB" altLang="da-DK" sz="1800" dirty="0" smtClean="0"/>
              <a:t>find censors and make the necessary arrangements with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800" dirty="0" smtClean="0"/>
              <a:t>Nygaard-184 og Nygaard-192 have been reserved for his </a:t>
            </a:r>
            <a:r>
              <a:rPr lang="en-GB" altLang="da-DK" sz="1800" dirty="0" err="1" smtClean="0"/>
              <a:t>pupose</a:t>
            </a:r>
            <a:r>
              <a:rPr lang="en-GB" altLang="da-DK" sz="1800" dirty="0" smtClean="0"/>
              <a:t> (the two teaching rooms next to the library)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800" dirty="0" smtClean="0"/>
              <a:t>If necessary it may be possible to have a few exams in the next week</a:t>
            </a:r>
            <a:endParaRPr lang="en-GB" altLang="da-DK" sz="18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0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7968</TotalTime>
  <Words>1080</Words>
  <Application>Microsoft Office PowerPoint</Application>
  <PresentationFormat>On-screen Show (4:3)</PresentationFormat>
  <Paragraphs>142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Times New Roman</vt:lpstr>
      <vt:lpstr>Standarddesign</vt:lpstr>
      <vt:lpstr>General recommendations</vt:lpstr>
      <vt:lpstr>Bachelor "contract"</vt:lpstr>
      <vt:lpstr>Formation of groups etc</vt:lpstr>
      <vt:lpstr>Discussion forum and webpage</vt:lpstr>
      <vt:lpstr>Other Blackboard facilities</vt:lpstr>
      <vt:lpstr>Beginning of December</vt:lpstr>
      <vt:lpstr>Beginning of semester</vt:lpstr>
      <vt:lpstr>End of semester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605</cp:revision>
  <cp:lastPrinted>2017-08-15T08:16:54Z</cp:lastPrinted>
  <dcterms:created xsi:type="dcterms:W3CDTF">2000-02-22T02:31:40Z</dcterms:created>
  <dcterms:modified xsi:type="dcterms:W3CDTF">2019-01-28T07:57:12Z</dcterms:modified>
</cp:coreProperties>
</file>