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3" r:id="rId2"/>
    <p:sldId id="353" r:id="rId3"/>
    <p:sldId id="352" r:id="rId4"/>
    <p:sldId id="348" r:id="rId5"/>
    <p:sldId id="350" r:id="rId6"/>
    <p:sldId id="356" r:id="rId7"/>
    <p:sldId id="351" r:id="rId8"/>
    <p:sldId id="355" r:id="rId9"/>
    <p:sldId id="354" r:id="rId10"/>
    <p:sldId id="349" r:id="rId11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C0C0C0"/>
    <a:srgbClr val="000066"/>
    <a:srgbClr val="FFFFCC"/>
    <a:srgbClr val="A50021"/>
    <a:srgbClr val="969696"/>
    <a:srgbClr val="99CCFF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96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144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68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4021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6790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772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172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3278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215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1424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437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  <a:lvl4pPr>
              <a:defRPr>
                <a:solidFill>
                  <a:srgbClr val="000066"/>
                </a:solidFill>
              </a:defRPr>
            </a:lvl4pPr>
            <a:lvl5pPr>
              <a:defRPr>
                <a:solidFill>
                  <a:srgbClr val="000066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200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0066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496944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Uge 3 – Mandag – Første 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Slut </a:t>
            </a:r>
            <a:r>
              <a:rPr lang="da-DK" altLang="da-DK" sz="3200" dirty="0" smtClean="0">
                <a:ea typeface="ＭＳ Ｐゴシック" pitchFamily="34" charset="-128"/>
              </a:rPr>
              <a:t>– Quiz </a:t>
            </a:r>
            <a:r>
              <a:rPr lang="da-DK" altLang="da-DK" sz="3200" dirty="0">
                <a:ea typeface="ＭＳ Ｐゴシック" pitchFamily="34" charset="-128"/>
              </a:rPr>
              <a:t>– Uge </a:t>
            </a:r>
            <a:r>
              <a:rPr lang="da-DK" altLang="da-DK" sz="3200" dirty="0" smtClean="0">
                <a:ea typeface="ＭＳ Ｐゴシック" pitchFamily="34" charset="-128"/>
              </a:rPr>
              <a:t>3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mandag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10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1. Femtakket stjerne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19099" y="1058770"/>
            <a:ext cx="8575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008000"/>
                </a:solidFill>
              </a:rPr>
              <a:t>Hvilke</a:t>
            </a:r>
            <a:r>
              <a:rPr lang="da-DK" altLang="da-DK" dirty="0" smtClean="0"/>
              <a:t> af nedenstående </a:t>
            </a:r>
            <a:r>
              <a:rPr lang="da-DK" altLang="da-DK" dirty="0"/>
              <a:t>metoder tegner </a:t>
            </a:r>
            <a:r>
              <a:rPr lang="da-DK" altLang="da-DK" dirty="0" smtClean="0"/>
              <a:t>den viste 5-takkede </a:t>
            </a:r>
            <a:r>
              <a:rPr lang="da-DK" altLang="da-DK" dirty="0"/>
              <a:t>stjerne?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616269" y="3207675"/>
            <a:ext cx="3817629" cy="147732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80008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void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star()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80008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i=0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; i&lt;5; i++)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move(100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turn(150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50000"/>
              </a:lnSpc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3" name="Picture 12" descr="Screen shot 2010-09-01 at 21.25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500" y="1635494"/>
            <a:ext cx="1396575" cy="1368871"/>
          </a:xfrm>
          <a:prstGeom prst="rect">
            <a:avLst/>
          </a:prstGeom>
          <a:noFill/>
          <a:ln>
            <a:noFill/>
          </a:ln>
          <a:effectLst>
            <a:outerShdw blurRad="276225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611560" y="4849721"/>
            <a:ext cx="3818811" cy="147732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80008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void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star()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80008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i=0; i&lt;5; i++)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move(100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turn(720.0</a:t>
            </a:r>
            <a:r>
              <a:rPr lang="en-US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/</a:t>
            </a:r>
            <a:r>
              <a:rPr lang="en-US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50000"/>
              </a:lnSpc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629479" y="1581926"/>
            <a:ext cx="3824953" cy="147732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80008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void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star()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80008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i=1;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i&lt;5; i++)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move(100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turn(144);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228396" y="1581926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1</a:t>
            </a:r>
            <a:endParaRPr lang="da-DK" altLang="da-DK" dirty="0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199121" y="3436577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2</a:t>
            </a:r>
            <a:endParaRPr lang="da-DK" altLang="da-DK" dirty="0"/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228600" y="4800735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3</a:t>
            </a:r>
            <a:endParaRPr lang="da-DK" altLang="da-DK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264916" y="5426094"/>
            <a:ext cx="334025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73952" y="3789040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67544" y="2204864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2533669" y="2722589"/>
            <a:ext cx="1920763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</a:t>
            </a: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un fire streger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2843809" y="4374440"/>
            <a:ext cx="159767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Forkert vinkel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3901823" y="6022101"/>
            <a:ext cx="51614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>
          <a:xfrm>
            <a:off x="8616200" y="6443435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2</a:t>
            </a:fld>
            <a:r>
              <a:rPr lang="da-DK" altLang="da-DK" b="1" dirty="0" smtClean="0">
                <a:solidFill>
                  <a:srgbClr val="000066"/>
                </a:solidFill>
              </a:rPr>
              <a:t>       </a:t>
            </a:r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246145" y="6364948"/>
            <a:ext cx="45129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400" b="1" dirty="0" smtClean="0"/>
              <a:t>Hvorfor er det klogt at skrive 720.0 i stedet for 720?</a:t>
            </a:r>
            <a:endParaRPr lang="da-DK" altLang="da-DK" sz="1400" b="1" dirty="0"/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4937337" y="3204954"/>
            <a:ext cx="3850530" cy="147732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80008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void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star()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80008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i=4;</a:t>
            </a:r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i&lt;=8;</a:t>
            </a:r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i++)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turn(144); 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move(100);    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4606686" y="3196487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4</a:t>
            </a:r>
            <a:endParaRPr lang="da-DK" altLang="da-DK" dirty="0"/>
          </a:p>
        </p:txBody>
      </p:sp>
      <p:sp>
        <p:nvSpPr>
          <p:cNvPr id="34" name="Right Arrow 33"/>
          <p:cNvSpPr/>
          <p:nvPr/>
        </p:nvSpPr>
        <p:spPr bwMode="auto">
          <a:xfrm>
            <a:off x="4596493" y="3797186"/>
            <a:ext cx="353251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4969942" y="4849856"/>
            <a:ext cx="3850530" cy="175432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80008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void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star()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80008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i=5; i&gt;0; i--)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move(50);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turn(144); 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move(50);    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ight Arrow 37"/>
          <p:cNvSpPr/>
          <p:nvPr/>
        </p:nvSpPr>
        <p:spPr bwMode="auto">
          <a:xfrm>
            <a:off x="4653643" y="5566370"/>
            <a:ext cx="324637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9" name="TextBox 5"/>
          <p:cNvSpPr txBox="1">
            <a:spLocks noChangeArrowheads="1"/>
          </p:cNvSpPr>
          <p:nvPr/>
        </p:nvSpPr>
        <p:spPr bwMode="auto">
          <a:xfrm>
            <a:off x="4595801" y="4826622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5</a:t>
            </a:r>
            <a:endParaRPr lang="da-DK" altLang="da-DK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8239464" y="4386522"/>
            <a:ext cx="51614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8255793" y="6280637"/>
            <a:ext cx="51614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009" y="2029505"/>
            <a:ext cx="276225" cy="2190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088" y="2043112"/>
            <a:ext cx="276225" cy="21907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331" y="2015898"/>
            <a:ext cx="276225" cy="219075"/>
          </a:xfrm>
          <a:prstGeom prst="rect">
            <a:avLst/>
          </a:prstGeom>
        </p:spPr>
      </p:pic>
      <p:sp>
        <p:nvSpPr>
          <p:cNvPr id="47" name="TextBox 5"/>
          <p:cNvSpPr txBox="1">
            <a:spLocks noChangeArrowheads="1"/>
          </p:cNvSpPr>
          <p:nvPr/>
        </p:nvSpPr>
        <p:spPr bwMode="auto">
          <a:xfrm>
            <a:off x="5692317" y="1801967"/>
            <a:ext cx="382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/>
              <a:t>3</a:t>
            </a:r>
            <a:endParaRPr lang="da-DK" altLang="da-DK" sz="1200" dirty="0"/>
          </a:p>
        </p:txBody>
      </p:sp>
      <p:sp>
        <p:nvSpPr>
          <p:cNvPr id="48" name="TextBox 5"/>
          <p:cNvSpPr txBox="1">
            <a:spLocks noChangeArrowheads="1"/>
          </p:cNvSpPr>
          <p:nvPr/>
        </p:nvSpPr>
        <p:spPr bwMode="auto">
          <a:xfrm>
            <a:off x="7069360" y="1782917"/>
            <a:ext cx="382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/>
              <a:t>4</a:t>
            </a:r>
            <a:endParaRPr lang="da-DK" altLang="da-DK" sz="1200" dirty="0"/>
          </a:p>
        </p:txBody>
      </p:sp>
      <p:sp>
        <p:nvSpPr>
          <p:cNvPr id="49" name="TextBox 5"/>
          <p:cNvSpPr txBox="1">
            <a:spLocks noChangeArrowheads="1"/>
          </p:cNvSpPr>
          <p:nvPr/>
        </p:nvSpPr>
        <p:spPr bwMode="auto">
          <a:xfrm>
            <a:off x="6383560" y="1815574"/>
            <a:ext cx="382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/>
              <a:t>5</a:t>
            </a:r>
            <a:endParaRPr lang="da-DK" altLang="da-DK" sz="1200" dirty="0"/>
          </a:p>
        </p:txBody>
      </p:sp>
    </p:spTree>
    <p:extLst>
      <p:ext uri="{BB962C8B-B14F-4D97-AF65-F5344CB8AC3E}">
        <p14:creationId xmlns:p14="http://schemas.microsoft.com/office/powerpoint/2010/main" val="10953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1" grpId="0" animBg="1"/>
      <p:bldP spid="18" grpId="0"/>
      <p:bldP spid="22" grpId="0"/>
      <p:bldP spid="25" grpId="0"/>
      <p:bldP spid="27" grpId="0"/>
      <p:bldP spid="34" grpId="0" animBg="1"/>
      <p:bldP spid="38" grpId="0" animBg="1"/>
      <p:bldP spid="40" grpId="0"/>
      <p:bldP spid="41" grpId="0"/>
      <p:bldP spid="47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2.Trappe med seks trin</a:t>
            </a:r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467544" y="1156682"/>
            <a:ext cx="861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008000"/>
                </a:solidFill>
              </a:rPr>
              <a:t>Hvilke</a:t>
            </a:r>
            <a:r>
              <a:rPr lang="da-DK" altLang="da-DK" dirty="0" smtClean="0"/>
              <a:t> af </a:t>
            </a:r>
            <a:r>
              <a:rPr lang="da-DK" altLang="da-DK" dirty="0"/>
              <a:t>nedenstående </a:t>
            </a:r>
            <a:r>
              <a:rPr lang="da-DK" altLang="da-DK" dirty="0" smtClean="0"/>
              <a:t>kodestumper tegner den viste </a:t>
            </a:r>
            <a:r>
              <a:rPr lang="da-DK" altLang="da-DK" dirty="0"/>
              <a:t>trappe med </a:t>
            </a:r>
            <a:r>
              <a:rPr lang="da-DK" altLang="da-DK" dirty="0" smtClean="0"/>
              <a:t>6 </a:t>
            </a:r>
            <a:r>
              <a:rPr lang="da-DK" altLang="da-DK" dirty="0"/>
              <a:t>trin?</a:t>
            </a:r>
          </a:p>
        </p:txBody>
      </p:sp>
      <p:pic>
        <p:nvPicPr>
          <p:cNvPr id="7" name="Picture 6" descr="Skærmbillede 2010-09-02 kl. 08.23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1549401"/>
            <a:ext cx="2386939" cy="2455332"/>
          </a:xfrm>
          <a:prstGeom prst="rect">
            <a:avLst/>
          </a:prstGeom>
          <a:noFill/>
          <a:ln>
            <a:noFill/>
          </a:ln>
          <a:effectLst>
            <a:outerShdw blurRad="276225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834007" y="1628800"/>
            <a:ext cx="3550815" cy="117090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defRPr/>
            </a:pPr>
            <a:r>
              <a:rPr lang="en-US" sz="1800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i=0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; i&lt;3; i++)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move(30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 turn(90);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move(30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 turn(-90);</a:t>
            </a:r>
          </a:p>
          <a:p>
            <a:pPr>
              <a:lnSpc>
                <a:spcPct val="6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842475" y="5540248"/>
            <a:ext cx="3551675" cy="12171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i=1; i&lt;6; i++) {</a:t>
            </a:r>
          </a:p>
          <a:p>
            <a:pPr eaLnBrk="1" hangingPunct="1"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move(30); turn(90);</a:t>
            </a:r>
          </a:p>
          <a:p>
            <a:pPr eaLnBrk="1" hangingPunct="1"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 move(30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turn(-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90);</a:t>
            </a:r>
            <a:endParaRPr lang="en-US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Aft>
                <a:spcPts val="600"/>
              </a:spcAft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841959" y="4234426"/>
            <a:ext cx="3550815" cy="12171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defRPr/>
            </a:pPr>
            <a:r>
              <a:rPr lang="en-US" sz="1800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i=0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;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i&lt;6;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i++)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move(30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 turn(90);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move(30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turn(-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90);</a:t>
            </a:r>
          </a:p>
          <a:p>
            <a:pPr>
              <a:lnSpc>
                <a:spcPct val="6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848629" y="2922088"/>
            <a:ext cx="3549846" cy="118995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defRPr/>
            </a:pPr>
            <a:r>
              <a:rPr lang="en-US" sz="1800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i=0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; i&lt;6; i++)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move(30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 turn(90);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move(30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 turn(90);</a:t>
            </a:r>
          </a:p>
          <a:p>
            <a:pPr>
              <a:lnSpc>
                <a:spcPct val="60000"/>
              </a:lnSpc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393846" y="1661498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1</a:t>
            </a:r>
            <a:endParaRPr lang="da-DK" altLang="da-DK" dirty="0"/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395536" y="2922088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2</a:t>
            </a:r>
            <a:endParaRPr lang="da-DK" altLang="da-DK" dirty="0"/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385681" y="4202249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3</a:t>
            </a:r>
            <a:endParaRPr lang="da-DK" altLang="da-DK" dirty="0"/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385203" y="5503725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4</a:t>
            </a:r>
            <a:endParaRPr lang="da-DK" altLang="da-DK" dirty="0"/>
          </a:p>
        </p:txBody>
      </p:sp>
      <p:sp>
        <p:nvSpPr>
          <p:cNvPr id="17" name="Right Arrow 16"/>
          <p:cNvSpPr/>
          <p:nvPr/>
        </p:nvSpPr>
        <p:spPr bwMode="auto">
          <a:xfrm>
            <a:off x="457200" y="4557836"/>
            <a:ext cx="373532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54695" y="2003380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48801" y="3293993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64022" y="5873629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971800" y="2539470"/>
            <a:ext cx="1420975" cy="26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Kun tre trin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632757" y="3819608"/>
            <a:ext cx="376368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Drejer altid til højre – tegner</a:t>
            </a: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kvadrat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3930858" y="5163565"/>
            <a:ext cx="45823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3030323" y="6469387"/>
            <a:ext cx="1363827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Kun fem trin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8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5076056" y="5524197"/>
            <a:ext cx="3635682" cy="12171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i=1; i&lt;=6; i++) {</a:t>
            </a:r>
          </a:p>
          <a:p>
            <a:pPr eaLnBrk="1" hangingPunct="1"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turn(-90); move(30);</a:t>
            </a:r>
          </a:p>
          <a:p>
            <a:pPr eaLnBrk="1" hangingPunct="1"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 turn(90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 move(30); </a:t>
            </a:r>
            <a:endParaRPr lang="en-US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Aft>
                <a:spcPts val="600"/>
              </a:spcAft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5100661" y="4218375"/>
            <a:ext cx="3602763" cy="12171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defRPr/>
            </a:pPr>
            <a:r>
              <a:rPr lang="en-US" sz="1800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i=0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;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i&lt;6;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i++) {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move(30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 turn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(-90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move(30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 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turn(90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</p:txBody>
      </p: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4728376" y="4243348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5</a:t>
            </a:r>
            <a:endParaRPr lang="da-DK" altLang="da-DK" dirty="0"/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4719733" y="5487674"/>
            <a:ext cx="382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 smtClean="0"/>
              <a:t>6</a:t>
            </a:r>
            <a:endParaRPr lang="da-DK" altLang="da-DK" dirty="0"/>
          </a:p>
        </p:txBody>
      </p:sp>
      <p:sp>
        <p:nvSpPr>
          <p:cNvPr id="34" name="Right Arrow 33"/>
          <p:cNvSpPr/>
          <p:nvPr/>
        </p:nvSpPr>
        <p:spPr bwMode="auto">
          <a:xfrm>
            <a:off x="4710793" y="4583799"/>
            <a:ext cx="352928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8218222" y="5147514"/>
            <a:ext cx="45823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4686300" y="5842055"/>
            <a:ext cx="352928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8218222" y="6434447"/>
            <a:ext cx="45823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849330" y="3806455"/>
            <a:ext cx="276225" cy="219075"/>
          </a:xfrm>
          <a:prstGeom prst="rect">
            <a:avLst/>
          </a:prstGeom>
        </p:spPr>
      </p:pic>
      <p:sp>
        <p:nvSpPr>
          <p:cNvPr id="54" name="TextBox 5"/>
          <p:cNvSpPr txBox="1">
            <a:spLocks noChangeArrowheads="1"/>
          </p:cNvSpPr>
          <p:nvPr/>
        </p:nvSpPr>
        <p:spPr bwMode="auto">
          <a:xfrm>
            <a:off x="8059961" y="3800073"/>
            <a:ext cx="382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/>
              <a:t>5</a:t>
            </a:r>
            <a:endParaRPr lang="da-DK" altLang="da-DK" sz="12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653263" y="1653337"/>
            <a:ext cx="276225" cy="219075"/>
          </a:xfrm>
          <a:prstGeom prst="rect">
            <a:avLst/>
          </a:prstGeom>
        </p:spPr>
      </p:pic>
      <p:sp>
        <p:nvSpPr>
          <p:cNvPr id="56" name="TextBox 5"/>
          <p:cNvSpPr txBox="1">
            <a:spLocks noChangeArrowheads="1"/>
          </p:cNvSpPr>
          <p:nvPr/>
        </p:nvSpPr>
        <p:spPr bwMode="auto">
          <a:xfrm>
            <a:off x="5408828" y="1594610"/>
            <a:ext cx="382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200" dirty="0" smtClean="0"/>
              <a:t>6</a:t>
            </a:r>
            <a:endParaRPr lang="da-DK" altLang="da-DK" sz="1200" dirty="0"/>
          </a:p>
        </p:txBody>
      </p:sp>
    </p:spTree>
    <p:extLst>
      <p:ext uri="{BB962C8B-B14F-4D97-AF65-F5344CB8AC3E}">
        <p14:creationId xmlns:p14="http://schemas.microsoft.com/office/powerpoint/2010/main" val="296383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34" grpId="0" animBg="1"/>
      <p:bldP spid="38" grpId="0"/>
      <p:bldP spid="50" grpId="0" animBg="1"/>
      <p:bldP spid="52" grpId="0"/>
      <p:bldP spid="54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352928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Quiz </a:t>
            </a:r>
            <a:r>
              <a:rPr lang="da-DK" altLang="da-DK" sz="3200" dirty="0" smtClean="0">
                <a:ea typeface="ＭＳ Ｐゴシック" pitchFamily="34" charset="-128"/>
              </a:rPr>
              <a:t>Uge 3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Mandag </a:t>
            </a:r>
            <a:r>
              <a:rPr lang="da-DK" altLang="da-DK" sz="3200">
                <a:ea typeface="ＭＳ Ｐゴシック" pitchFamily="34" charset="-128"/>
              </a:rPr>
              <a:t>– </a:t>
            </a:r>
            <a:r>
              <a:rPr lang="da-DK" altLang="da-DK" sz="3200" smtClean="0">
                <a:ea typeface="ＭＳ Ｐゴシック" pitchFamily="34" charset="-128"/>
              </a:rPr>
              <a:t>Anden </a:t>
            </a:r>
            <a:r>
              <a:rPr lang="da-DK" altLang="da-DK" sz="3200" dirty="0" smtClean="0">
                <a:ea typeface="ＭＳ Ｐゴシック" pitchFamily="34" charset="-128"/>
              </a:rPr>
              <a:t>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1. Sum af listens elementer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04056" y="1052736"/>
            <a:ext cx="8532440" cy="720080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2000" kern="1200" spc="-3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 </a:t>
            </a:r>
            <a:r>
              <a:rPr lang="da-DK" altLang="da-DK" sz="2000" b="0" kern="1200" spc="-3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af nedenstående</a:t>
            </a:r>
            <a:r>
              <a:rPr lang="da-DK" altLang="da-DK" sz="2000" b="0" kern="1200" spc="-3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da-DK" altLang="da-DK" sz="2000" b="0" kern="1200" spc="-3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metoder </a:t>
            </a:r>
            <a:r>
              <a:rPr lang="da-DK" altLang="da-DK" sz="2000" b="0" kern="1200" spc="-3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 lovlige og </a:t>
            </a:r>
            <a:r>
              <a:rPr lang="da-DK" altLang="da-DK" sz="2000" b="0" kern="1200" spc="-3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summerer heltallene i arraylisten list af type ArrayList&lt;Integer&gt;?</a:t>
            </a:r>
            <a:endParaRPr lang="da-DK" altLang="da-DK" sz="2000" b="0" kern="1200" spc="-3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9412" y="1918789"/>
            <a:ext cx="3240410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sum() {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list) {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= result +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34466" y="1918094"/>
            <a:ext cx="4165517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sum() {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i++)</a:t>
            </a:r>
            <a:r>
              <a:rPr lang="en-US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result 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  <a:endParaRPr lang="en-US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0587" y="4493438"/>
            <a:ext cx="4107680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sum() {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i++)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+=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52" name="TextBox 4"/>
          <p:cNvSpPr txBox="1">
            <a:spLocks noChangeArrowheads="1"/>
          </p:cNvSpPr>
          <p:nvPr/>
        </p:nvSpPr>
        <p:spPr bwMode="auto">
          <a:xfrm>
            <a:off x="251520" y="1918789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6154" name="TextBox 4"/>
          <p:cNvSpPr txBox="1">
            <a:spLocks noChangeArrowheads="1"/>
          </p:cNvSpPr>
          <p:nvPr/>
        </p:nvSpPr>
        <p:spPr bwMode="auto">
          <a:xfrm>
            <a:off x="272886" y="4487088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6155" name="TextBox 4"/>
          <p:cNvSpPr txBox="1">
            <a:spLocks noChangeArrowheads="1"/>
          </p:cNvSpPr>
          <p:nvPr/>
        </p:nvSpPr>
        <p:spPr bwMode="auto">
          <a:xfrm>
            <a:off x="4462166" y="1926727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>
            <a:off x="270932" y="2493464"/>
            <a:ext cx="378727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16" name="Right Arrow 15"/>
          <p:cNvSpPr>
            <a:spLocks noChangeArrowheads="1"/>
          </p:cNvSpPr>
          <p:nvPr/>
        </p:nvSpPr>
        <p:spPr bwMode="auto">
          <a:xfrm>
            <a:off x="237067" y="5015725"/>
            <a:ext cx="385143" cy="339725"/>
          </a:xfrm>
          <a:prstGeom prst="rightArrow">
            <a:avLst>
              <a:gd name="adj1" fmla="val 50000"/>
              <a:gd name="adj2" fmla="val 50213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2737694" y="3409413"/>
            <a:ext cx="1152128" cy="32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7507729" y="3213604"/>
            <a:ext cx="1459469" cy="32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en-US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Run-time error</a:t>
            </a:r>
            <a:endParaRPr lang="en-US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4222494" y="5984062"/>
            <a:ext cx="504056" cy="32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8460432" y="6395147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376043" y="4487088"/>
            <a:ext cx="3593198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sum() {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 =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i=1;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size;</a:t>
            </a:r>
            <a:r>
              <a:rPr lang="en-US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+=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(i-1);</a:t>
            </a:r>
            <a:endParaRPr lang="en-US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  <a:endParaRPr lang="en-US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4970975" y="4495025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8489073" y="6041962"/>
            <a:ext cx="487370" cy="26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2" name="Right Arrow 31"/>
          <p:cNvSpPr>
            <a:spLocks noChangeArrowheads="1"/>
          </p:cNvSpPr>
          <p:nvPr/>
        </p:nvSpPr>
        <p:spPr bwMode="auto">
          <a:xfrm>
            <a:off x="4986867" y="5041255"/>
            <a:ext cx="381974" cy="339725"/>
          </a:xfrm>
          <a:prstGeom prst="rightArrow">
            <a:avLst>
              <a:gd name="adj1" fmla="val 50000"/>
              <a:gd name="adj2" fmla="val 50213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0" name="Rectangle 29"/>
          <p:cNvSpPr/>
          <p:nvPr/>
        </p:nvSpPr>
        <p:spPr bwMode="auto">
          <a:xfrm>
            <a:off x="4833850" y="2707605"/>
            <a:ext cx="3846903" cy="247866"/>
          </a:xfrm>
          <a:prstGeom prst="rect">
            <a:avLst/>
          </a:prstGeom>
          <a:solidFill>
            <a:srgbClr val="0070C0">
              <a:alpha val="32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696470" y="2459598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33" y="3538862"/>
            <a:ext cx="4853963" cy="866775"/>
          </a:xfrm>
          <a:prstGeom prst="rect">
            <a:avLst/>
          </a:prstGeom>
          <a:ln>
            <a:solidFill>
              <a:srgbClr val="C0C0C0"/>
            </a:solidFill>
          </a:ln>
        </p:spPr>
      </p:pic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600258" y="3953816"/>
            <a:ext cx="31017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400" b="1" dirty="0" smtClean="0"/>
              <a:t>Hvilken løsning er lettest at læse?</a:t>
            </a:r>
            <a:endParaRPr lang="da-DK" altLang="da-DK" sz="1400" b="1" dirty="0"/>
          </a:p>
        </p:txBody>
      </p:sp>
    </p:spTree>
    <p:extLst>
      <p:ext uri="{BB962C8B-B14F-4D97-AF65-F5344CB8AC3E}">
        <p14:creationId xmlns:p14="http://schemas.microsoft.com/office/powerpoint/2010/main" val="46242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/>
      <p:bldP spid="24" grpId="0"/>
      <p:bldP spid="25" grpId="0"/>
      <p:bldP spid="31" grpId="0"/>
      <p:bldP spid="32" grpId="0" animBg="1"/>
      <p:bldP spid="30" grpId="0" animBg="1"/>
      <p:bldP spid="21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2. Sum af listens elementer (2)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06564" y="1047996"/>
            <a:ext cx="8637436" cy="720080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2000" kern="1200" spc="-3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 </a:t>
            </a:r>
            <a:r>
              <a:rPr lang="da-DK" altLang="da-DK" sz="2000" b="0" kern="1200" spc="-3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af nedenstående</a:t>
            </a:r>
            <a:r>
              <a:rPr lang="da-DK" altLang="da-DK" sz="2000" b="0" kern="1200" spc="-3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da-DK" altLang="da-DK" sz="2000" b="0" kern="1200" spc="-3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metoder </a:t>
            </a:r>
            <a:r>
              <a:rPr lang="da-DK" altLang="da-DK" sz="2000" b="0" kern="1200" spc="-3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 lovlige og </a:t>
            </a:r>
            <a:r>
              <a:rPr lang="da-DK" altLang="da-DK" sz="2000" b="0" kern="1200" spc="-3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summerer heltallene i </a:t>
            </a:r>
            <a:r>
              <a:rPr lang="da-DK" altLang="da-DK" sz="2000" b="0" kern="1200" spc="-50" dirty="0">
                <a:latin typeface="Arial" pitchFamily="34" charset="0"/>
                <a:ea typeface="ＭＳ Ｐゴシック" pitchFamily="34" charset="-128"/>
                <a:cs typeface="+mn-cs"/>
              </a:rPr>
              <a:t>arraylisten list af type ArrayList&lt;Integer&gt;? Se godt </a:t>
            </a:r>
            <a:r>
              <a:rPr lang="da-DK" altLang="da-DK" sz="2000" b="0" kern="1200" spc="-50" dirty="0" smtClean="0">
                <a:latin typeface="Arial" pitchFamily="34" charset="0"/>
                <a:ea typeface="ＭＳ Ｐゴシック" pitchFamily="34" charset="-128"/>
                <a:cs typeface="+mn-cs"/>
              </a:rPr>
              <a:t>efter. Nogle af fejlene er små</a:t>
            </a:r>
            <a:endParaRPr lang="da-DK" altLang="da-DK" sz="2000" b="0" kern="1200" spc="-50" dirty="0"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02974" y="1916832"/>
            <a:ext cx="3240410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sum() {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list) {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+=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defRPr/>
            </a:pP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44472" y="1932466"/>
            <a:ext cx="3235927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sum() {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list) {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+=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endParaRPr lang="en-US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64384" y="4151266"/>
            <a:ext cx="3243777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sum() {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0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0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list) 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elen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52" name="TextBox 4"/>
          <p:cNvSpPr txBox="1">
            <a:spLocks noChangeArrowheads="1"/>
          </p:cNvSpPr>
          <p:nvPr/>
        </p:nvSpPr>
        <p:spPr bwMode="auto">
          <a:xfrm>
            <a:off x="501726" y="1916832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6154" name="TextBox 4"/>
          <p:cNvSpPr txBox="1">
            <a:spLocks noChangeArrowheads="1"/>
          </p:cNvSpPr>
          <p:nvPr/>
        </p:nvSpPr>
        <p:spPr bwMode="auto">
          <a:xfrm>
            <a:off x="466876" y="4127486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6155" name="TextBox 4"/>
          <p:cNvSpPr txBox="1">
            <a:spLocks noChangeArrowheads="1"/>
          </p:cNvSpPr>
          <p:nvPr/>
        </p:nvSpPr>
        <p:spPr bwMode="auto">
          <a:xfrm>
            <a:off x="4646607" y="1941099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>
            <a:off x="479140" y="2476534"/>
            <a:ext cx="432246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2991256" y="3407456"/>
            <a:ext cx="1152128" cy="32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1176175" y="5647369"/>
            <a:ext cx="2943661" cy="32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Variablens navn er stavet forkert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059162" y="4144916"/>
            <a:ext cx="3221238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sum() {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endParaRPr lang="en-US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list) {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+= </a:t>
            </a:r>
            <a:r>
              <a:rPr lang="en-US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defRPr/>
            </a:pPr>
            <a:r>
              <a:rPr lang="en-US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4654094" y="4152853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27853" y="4967092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441743" y="5122034"/>
            <a:ext cx="479257" cy="6237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912657" y="2747653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999382" y="2919527"/>
            <a:ext cx="128206" cy="57875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213" y="3046978"/>
            <a:ext cx="1076325" cy="266700"/>
          </a:xfrm>
          <a:prstGeom prst="rect">
            <a:avLst/>
          </a:prstGeom>
        </p:spPr>
      </p:pic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6153630" y="3439990"/>
            <a:ext cx="2145111" cy="32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semikolon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930343" y="5453019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159818" y="5608867"/>
            <a:ext cx="642558" cy="74204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601925" y="5132617"/>
            <a:ext cx="642558" cy="74204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935787" y="4968000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650" y="5226927"/>
            <a:ext cx="4022271" cy="234055"/>
          </a:xfrm>
          <a:prstGeom prst="rect">
            <a:avLst/>
          </a:prstGeom>
        </p:spPr>
      </p:pic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5348809" y="5652474"/>
            <a:ext cx="2889907" cy="32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at initialisere </a:t>
            </a:r>
            <a:r>
              <a:rPr lang="da-DK" altLang="da-DK" sz="1400" kern="1200" dirty="0" err="1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result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520" y="5216684"/>
            <a:ext cx="3178415" cy="264053"/>
          </a:xfrm>
          <a:prstGeom prst="rect">
            <a:avLst/>
          </a:prstGeom>
        </p:spPr>
      </p:pic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5398684" y="5938731"/>
            <a:ext cx="2889907" cy="60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Det er kun feltvariabler, der automatisk får en initial værdi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40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/>
      <p:bldP spid="25" grpId="0"/>
      <p:bldP spid="33" grpId="0" animBg="1"/>
      <p:bldP spid="34" grpId="0" animBg="1"/>
      <p:bldP spid="36" grpId="0" animBg="1"/>
      <p:bldP spid="37" grpId="0" animBg="1"/>
      <p:bldP spid="38" grpId="0"/>
      <p:bldP spid="40" grpId="0" animBg="1"/>
      <p:bldP spid="41" grpId="0" animBg="1"/>
      <p:bldP spid="42" grpId="0" animBg="1"/>
      <p:bldP spid="43" grpId="0" animBg="1"/>
      <p:bldP spid="44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770464" y="4455442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3. Antallet af børn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97558" y="1080757"/>
            <a:ext cx="8207375" cy="720303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20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20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</a:t>
            </a:r>
            <a:r>
              <a:rPr lang="da-DK" altLang="da-DK" sz="20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af </a:t>
            </a:r>
            <a:r>
              <a:rPr lang="da-DK" altLang="da-DK" sz="20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nedenstående metoder er lovlige og returnerer </a:t>
            </a:r>
            <a:r>
              <a:rPr lang="da-DK" altLang="da-DK" sz="20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antallet af </a:t>
            </a:r>
            <a:r>
              <a:rPr lang="da-DK" altLang="da-DK" sz="20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personer (i arraylisten persons), der højst er 12 år?</a:t>
            </a:r>
            <a:endParaRPr lang="da-DK" altLang="da-DK" sz="20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420863" y="1940178"/>
            <a:ext cx="4458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31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889104" y="1959663"/>
            <a:ext cx="3173662" cy="1837426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noOfChildren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= 0;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 12)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  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++;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Right Arrow 34"/>
          <p:cNvSpPr>
            <a:spLocks noChangeArrowheads="1"/>
          </p:cNvSpPr>
          <p:nvPr/>
        </p:nvSpPr>
        <p:spPr bwMode="auto">
          <a:xfrm>
            <a:off x="420863" y="2492896"/>
            <a:ext cx="424051" cy="339725"/>
          </a:xfrm>
          <a:prstGeom prst="rightArrow">
            <a:avLst>
              <a:gd name="adj1" fmla="val 50000"/>
              <a:gd name="adj2" fmla="val 50212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3486702" y="3460986"/>
            <a:ext cx="576064" cy="32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905815" y="4381678"/>
            <a:ext cx="3162128" cy="1853584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noOfChildren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= 0;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p : persons)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 13)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  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TextBox 4"/>
          <p:cNvSpPr txBox="1">
            <a:spLocks noChangeArrowheads="1"/>
          </p:cNvSpPr>
          <p:nvPr/>
        </p:nvSpPr>
        <p:spPr bwMode="auto">
          <a:xfrm>
            <a:off x="453787" y="4379656"/>
            <a:ext cx="4458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1477481" y="5958983"/>
            <a:ext cx="2585285" cy="27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lnSpc>
                <a:spcPct val="90000"/>
              </a:lnSpc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returtypen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727118" y="4616308"/>
            <a:ext cx="118615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921988" y="4683266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048872" y="4397836"/>
            <a:ext cx="3162128" cy="1837426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noOfChildren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 0;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 13)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+ 1;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7" name="TextBox 4"/>
          <p:cNvSpPr txBox="1">
            <a:spLocks noChangeArrowheads="1"/>
          </p:cNvSpPr>
          <p:nvPr/>
        </p:nvSpPr>
        <p:spPr bwMode="auto">
          <a:xfrm>
            <a:off x="4603068" y="1948110"/>
            <a:ext cx="4458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4211960" y="5983152"/>
            <a:ext cx="4031697" cy="93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lnSpc>
                <a:spcPct val="90000"/>
              </a:lnSpc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typen på </a:t>
            </a:r>
            <a:r>
              <a:rPr lang="da-DK" altLang="da-DK" sz="1400" dirty="0" err="1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result</a:t>
            </a:r>
            <a:endParaRPr lang="da-DK" altLang="da-DK" sz="1400" dirty="0" smtClean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0" indent="0" algn="r">
              <a:lnSpc>
                <a:spcPct val="90000"/>
              </a:lnSpc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Derfor tror </a:t>
            </a: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oversætteren, </a:t>
            </a: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at </a:t>
            </a:r>
            <a:r>
              <a:rPr lang="da-DK" altLang="da-DK" sz="1400" dirty="0" err="1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result</a:t>
            </a: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er en </a:t>
            </a:r>
            <a:r>
              <a:rPr lang="da-DK" altLang="da-DK" sz="1400" spc="-6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eksisterende variabel (som den ikke kan finde)</a:t>
            </a:r>
            <a:endParaRPr lang="da-DK" altLang="da-DK" sz="1400" kern="1200" spc="-6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370641" y="4827199"/>
            <a:ext cx="642935" cy="56934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70" y="4096494"/>
            <a:ext cx="3869972" cy="2236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888" y="5563349"/>
            <a:ext cx="2991544" cy="229510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 bwMode="auto">
          <a:xfrm>
            <a:off x="4921988" y="3490025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048872" y="1926128"/>
            <a:ext cx="3162128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noOfChildren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= 0;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(12 &gt;=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+ 1;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4" name="TextBox 4"/>
          <p:cNvSpPr txBox="1">
            <a:spLocks noChangeArrowheads="1"/>
          </p:cNvSpPr>
          <p:nvPr/>
        </p:nvSpPr>
        <p:spPr bwMode="auto">
          <a:xfrm>
            <a:off x="4633154" y="4328242"/>
            <a:ext cx="4458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77" name="Content Placeholder 2"/>
          <p:cNvSpPr txBox="1">
            <a:spLocks/>
          </p:cNvSpPr>
          <p:nvPr/>
        </p:nvSpPr>
        <p:spPr bwMode="auto">
          <a:xfrm>
            <a:off x="5260042" y="3466909"/>
            <a:ext cx="2942491" cy="27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lnSpc>
                <a:spcPct val="90000"/>
              </a:lnSpc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return statementet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468" y="3194625"/>
            <a:ext cx="2140383" cy="256526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 bwMode="auto">
          <a:xfrm>
            <a:off x="5133575" y="3659358"/>
            <a:ext cx="118615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911102" y="5309195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900217" y="5804495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094541" y="5975642"/>
            <a:ext cx="642935" cy="56934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842934" y="5474899"/>
            <a:ext cx="642935" cy="56934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884991" y="5480342"/>
            <a:ext cx="642935" cy="56934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1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5" grpId="0" animBg="1"/>
      <p:bldP spid="37" grpId="0"/>
      <p:bldP spid="43" grpId="0"/>
      <p:bldP spid="51" grpId="0" animBg="1"/>
      <p:bldP spid="55" grpId="0" animBg="1"/>
      <p:bldP spid="60" grpId="0"/>
      <p:bldP spid="63" grpId="0" animBg="1"/>
      <p:bldP spid="72" grpId="0" animBg="1"/>
      <p:bldP spid="77" grpId="0"/>
      <p:bldP spid="80" grpId="0" animBg="1"/>
      <p:bldP spid="42" grpId="0" animBg="1"/>
      <p:bldP spid="44" grpId="0" animBg="1"/>
      <p:bldP spid="52" grpId="0" animBg="1"/>
      <p:bldP spid="54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 bwMode="auto">
          <a:xfrm>
            <a:off x="4876800" y="4491277"/>
            <a:ext cx="110068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4. Antallet af børn (2)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24345" y="1023118"/>
            <a:ext cx="8207375" cy="720303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20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20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</a:t>
            </a:r>
            <a:r>
              <a:rPr lang="da-DK" altLang="da-DK" sz="20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af </a:t>
            </a:r>
            <a:r>
              <a:rPr lang="da-DK" altLang="da-DK" sz="20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nedenstående metoder er lovlige og returnerer </a:t>
            </a:r>
            <a:r>
              <a:rPr lang="da-DK" altLang="da-DK" sz="20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antallet af </a:t>
            </a:r>
            <a:r>
              <a:rPr lang="da-DK" altLang="da-DK" sz="20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personer (i arraylisten persons), der højst er 12 år?</a:t>
            </a:r>
            <a:endParaRPr lang="da-DK" altLang="da-DK" sz="20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90671" y="1841507"/>
            <a:ext cx="3546797" cy="1837426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noOfChildren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= 0;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persons)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=&lt;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12)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  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90907" y="4426451"/>
            <a:ext cx="3578309" cy="1837426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noOfChildren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= 0;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(12 &gt;=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())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+= 1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86295" y="1713550"/>
            <a:ext cx="485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130" name="TextBox 4"/>
          <p:cNvSpPr txBox="1">
            <a:spLocks noChangeArrowheads="1"/>
          </p:cNvSpPr>
          <p:nvPr/>
        </p:nvSpPr>
        <p:spPr bwMode="auto">
          <a:xfrm>
            <a:off x="4566832" y="439085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131" name="TextBox 4"/>
          <p:cNvSpPr txBox="1">
            <a:spLocks noChangeArrowheads="1"/>
          </p:cNvSpPr>
          <p:nvPr/>
        </p:nvSpPr>
        <p:spPr bwMode="auto">
          <a:xfrm>
            <a:off x="4685495" y="1809280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4715975" y="6023028"/>
            <a:ext cx="3867990" cy="63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lnSpc>
                <a:spcPct val="90000"/>
              </a:lnSpc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parenteserne i </a:t>
            </a: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hovedet</a:t>
            </a:r>
          </a:p>
          <a:p>
            <a:pPr marL="0" indent="0" algn="r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Oversætteren tror, at vi er ved</a:t>
            </a:r>
            <a:b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at erklære en public feltvariabel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1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54537" y="1841507"/>
            <a:ext cx="3932796" cy="1837426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noOfChildren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= 0;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spc="-80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4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1400" b="1" spc="-80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i=0;</a:t>
            </a:r>
            <a:r>
              <a:rPr lang="da-DK" sz="8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</a:t>
            </a:r>
            <a:r>
              <a:rPr lang="da-DK" sz="8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</a:t>
            </a:r>
            <a:r>
              <a:rPr lang="da-DK" sz="8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persons.size</a:t>
            </a:r>
            <a:r>
              <a:rPr lang="da-DK" sz="14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();</a:t>
            </a:r>
            <a:r>
              <a:rPr lang="da-DK" sz="8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++)</a:t>
            </a:r>
            <a:r>
              <a:rPr lang="da-DK" sz="8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400" b="1" spc="-80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sz="14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1400" b="1" spc="-8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persons.get</a:t>
            </a:r>
            <a:r>
              <a:rPr lang="da-DK" sz="14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(i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).</a:t>
            </a:r>
            <a:r>
              <a:rPr lang="da-DK" sz="1400" b="1" spc="-8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getAge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</a:t>
            </a:r>
            <a:r>
              <a:rPr lang="da-DK" sz="8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 12)</a:t>
            </a:r>
            <a:r>
              <a:rPr lang="da-DK" sz="8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return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35" name="Right Arrow 34"/>
          <p:cNvSpPr>
            <a:spLocks noChangeArrowheads="1"/>
          </p:cNvSpPr>
          <p:nvPr/>
        </p:nvSpPr>
        <p:spPr bwMode="auto">
          <a:xfrm>
            <a:off x="131193" y="2267059"/>
            <a:ext cx="391838" cy="339725"/>
          </a:xfrm>
          <a:prstGeom prst="rightArrow">
            <a:avLst>
              <a:gd name="adj1" fmla="val 50000"/>
              <a:gd name="adj2" fmla="val 50212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3862834" y="3397444"/>
            <a:ext cx="627799" cy="32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6145917" y="3387866"/>
            <a:ext cx="2486178" cy="25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lnSpc>
                <a:spcPct val="90000"/>
              </a:lnSpc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Mindre lig skrives &lt;=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5670517" y="3685149"/>
            <a:ext cx="3024336" cy="31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Fejlen ligger </a:t>
            </a: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inden selekteringen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108" y="2999960"/>
            <a:ext cx="2425867" cy="2892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4960785" y="2550817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552185" y="4643677"/>
            <a:ext cx="118615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322905" y="2720150"/>
            <a:ext cx="450468" cy="53364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TextBox 4"/>
          <p:cNvSpPr txBox="1">
            <a:spLocks noChangeArrowheads="1"/>
          </p:cNvSpPr>
          <p:nvPr/>
        </p:nvSpPr>
        <p:spPr bwMode="auto">
          <a:xfrm>
            <a:off x="18563" y="4419390"/>
            <a:ext cx="485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86805" y="4438875"/>
            <a:ext cx="3970856" cy="16004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noOfChildren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= 0;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400" b="1" spc="-80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sz="14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(Person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 : persons) {</a:t>
            </a:r>
          </a:p>
          <a:p>
            <a:pPr>
              <a:defRPr/>
            </a:pPr>
            <a:r>
              <a:rPr lang="da-DK" sz="14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400" b="1" spc="-8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spc="-8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+= (</a:t>
            </a:r>
            <a:r>
              <a:rPr lang="da-DK" sz="1400" b="1" spc="-8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p.getAge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</a:t>
            </a:r>
            <a:r>
              <a:rPr lang="da-DK" sz="8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</a:t>
            </a:r>
            <a:r>
              <a:rPr lang="da-DK" sz="8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12</a:t>
            </a:r>
            <a:r>
              <a:rPr lang="da-DK" sz="8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?</a:t>
            </a:r>
            <a:r>
              <a:rPr lang="da-DK" sz="8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1</a:t>
            </a:r>
            <a:r>
              <a:rPr lang="da-DK" sz="8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:</a:t>
            </a:r>
            <a:r>
              <a:rPr lang="da-DK" sz="8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spc="-8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0);</a:t>
            </a:r>
          </a:p>
          <a:p>
            <a:pPr>
              <a:defRPr/>
            </a:pPr>
            <a:r>
              <a:rPr lang="da-DK" sz="1400" b="1" spc="-80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  <a:endParaRPr lang="da-DK" sz="1400" b="1" dirty="0" smtClean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return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result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47" name="Right Arrow 46"/>
          <p:cNvSpPr>
            <a:spLocks noChangeArrowheads="1"/>
          </p:cNvSpPr>
          <p:nvPr/>
        </p:nvSpPr>
        <p:spPr bwMode="auto">
          <a:xfrm>
            <a:off x="114259" y="4886176"/>
            <a:ext cx="374906" cy="339725"/>
          </a:xfrm>
          <a:prstGeom prst="rightArrow">
            <a:avLst>
              <a:gd name="adj1" fmla="val 50000"/>
              <a:gd name="adj2" fmla="val 50212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1317354" y="5739455"/>
            <a:ext cx="3114012" cy="32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263" y="4141220"/>
            <a:ext cx="12096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4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30" grpId="0"/>
      <p:bldP spid="35" grpId="0" animBg="1"/>
      <p:bldP spid="37" grpId="0"/>
      <p:bldP spid="44" grpId="0"/>
      <p:bldP spid="34" grpId="0"/>
      <p:bldP spid="6" grpId="0" animBg="1"/>
      <p:bldP spid="49" grpId="0" animBg="1"/>
      <p:bldP spid="52" grpId="0" animBg="1"/>
      <p:bldP spid="47" grpId="0" animBg="1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Gode råd omkring fejlmeddelelser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49657" y="1052736"/>
            <a:ext cx="8418488" cy="201622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  <a:cs typeface="ＭＳ Ｐゴシック" pitchFamily="-107" charset="-128"/>
              </a:rPr>
              <a:t>Læs fejlmeddelelserne </a:t>
            </a:r>
            <a:r>
              <a:rPr lang="da-DK" altLang="da-DK" sz="2000" dirty="0" smtClean="0">
                <a:ea typeface="ＭＳ Ｐゴシック" pitchFamily="34" charset="-128"/>
                <a:cs typeface="ＭＳ Ｐゴシック" pitchFamily="-107" charset="-128"/>
              </a:rPr>
              <a:t>omhyggeligt og prøv at forstå dem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1200" dirty="0">
                <a:latin typeface="Arial" pitchFamily="34" charset="0"/>
                <a:ea typeface="ＭＳ Ｐゴシック" pitchFamily="34" charset="-128"/>
                <a:cs typeface="+mn-cs"/>
              </a:rPr>
              <a:t>Når </a:t>
            </a:r>
            <a:r>
              <a:rPr lang="da-DK" altLang="da-DK" sz="18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oversætteren </a:t>
            </a:r>
            <a:r>
              <a:rPr lang="da-DK" altLang="da-DK" sz="1800" kern="1200" dirty="0">
                <a:latin typeface="Arial" pitchFamily="34" charset="0"/>
                <a:ea typeface="ＭＳ Ｐゴシック" pitchFamily="34" charset="-128"/>
                <a:cs typeface="+mn-cs"/>
              </a:rPr>
              <a:t>fortæller, at den ikke kan finde </a:t>
            </a:r>
            <a:r>
              <a:rPr lang="da-DK" altLang="da-DK" sz="18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en variabel, </a:t>
            </a:r>
            <a:r>
              <a:rPr lang="da-DK" altLang="da-DK" sz="1800" kern="1200" dirty="0">
                <a:latin typeface="Arial" pitchFamily="34" charset="0"/>
                <a:ea typeface="ＭＳ Ｐゴシック" pitchFamily="34" charset="-128"/>
                <a:cs typeface="+mn-cs"/>
              </a:rPr>
              <a:t>er det typisk fordi, vi har stavet navnet forkert eller glemt at importere en klasse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1200" spc="-70" dirty="0">
                <a:latin typeface="Arial" pitchFamily="34" charset="0"/>
                <a:ea typeface="ＭＳ Ｐゴシック" pitchFamily="34" charset="-128"/>
                <a:cs typeface="+mn-cs"/>
              </a:rPr>
              <a:t>Der kan også være noget galt på det sted, hvor vi forsøger at erklære </a:t>
            </a:r>
            <a:r>
              <a:rPr lang="da-DK" altLang="da-DK" sz="1800" kern="1200" spc="-70" dirty="0" smtClean="0">
                <a:latin typeface="Arial" pitchFamily="34" charset="0"/>
                <a:ea typeface="ＭＳ Ｐゴシック" pitchFamily="34" charset="-128"/>
                <a:cs typeface="+mn-cs"/>
              </a:rPr>
              <a:t>variablen</a:t>
            </a:r>
            <a:endParaRPr lang="da-DK" altLang="da-DK" sz="1800" kern="1200" spc="-7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1200" dirty="0">
                <a:latin typeface="Arial" pitchFamily="34" charset="0"/>
                <a:ea typeface="ＭＳ Ｐゴシック" pitchFamily="34" charset="-128"/>
                <a:cs typeface="+mn-cs"/>
              </a:rPr>
              <a:t>I nedenstående tilfælde har vi glemt variablens type, og oversætteren tror </a:t>
            </a:r>
            <a:r>
              <a:rPr lang="da-DK" altLang="da-DK" sz="1800" kern="1200" spc="-20" dirty="0">
                <a:latin typeface="Arial" pitchFamily="34" charset="0"/>
                <a:ea typeface="ＭＳ Ｐゴシック" pitchFamily="34" charset="-128"/>
                <a:cs typeface="+mn-cs"/>
              </a:rPr>
              <a:t>derfor, at der er tale om et assignment til en allerede eksisterende </a:t>
            </a:r>
            <a:r>
              <a:rPr lang="da-DK" altLang="da-DK" sz="1800" kern="1200" spc="-20" dirty="0" smtClean="0">
                <a:latin typeface="Arial" pitchFamily="34" charset="0"/>
                <a:ea typeface="ＭＳ Ｐゴシック" pitchFamily="34" charset="-128"/>
                <a:cs typeface="+mn-cs"/>
              </a:rPr>
              <a:t>variabel</a:t>
            </a:r>
            <a:endParaRPr lang="da-DK" altLang="da-DK" sz="1800" kern="1200" spc="-20" dirty="0"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1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9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049690"/>
            <a:ext cx="3744416" cy="944199"/>
          </a:xfrm>
          <a:prstGeom prst="rect">
            <a:avLst/>
          </a:prstGeom>
        </p:spPr>
      </p:pic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323528" y="4149080"/>
            <a:ext cx="8640960" cy="236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>
                <a:ea typeface="ＭＳ Ｐゴシック" pitchFamily="34" charset="-128"/>
                <a:cs typeface="ＭＳ Ｐゴシック" pitchFamily="-107" charset="-128"/>
              </a:rPr>
              <a:t>Fejlen ligger ofte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forud</a:t>
            </a:r>
            <a:r>
              <a:rPr lang="da-DK" altLang="da-DK" sz="2000" kern="0" dirty="0" smtClean="0">
                <a:ea typeface="ＭＳ Ｐゴシック" pitchFamily="34" charset="-128"/>
                <a:cs typeface="ＭＳ Ｐゴシック" pitchFamily="-107" charset="-128"/>
              </a:rPr>
              <a:t> for fejlmarkeringen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latin typeface="Arial" pitchFamily="34" charset="0"/>
                <a:ea typeface="ＭＳ Ｐゴシック" pitchFamily="34" charset="-128"/>
              </a:rPr>
              <a:t>Her er det &lt;= operatoren, der er </a:t>
            </a:r>
            <a:r>
              <a:rPr lang="da-DK" altLang="da-DK" sz="1800" dirty="0" smtClean="0">
                <a:latin typeface="Arial" pitchFamily="34" charset="0"/>
                <a:ea typeface="ＭＳ Ｐゴシック" pitchFamily="34" charset="-128"/>
              </a:rPr>
              <a:t>skrevet </a:t>
            </a:r>
            <a:r>
              <a:rPr lang="da-DK" altLang="da-DK" sz="1800" dirty="0">
                <a:latin typeface="Arial" pitchFamily="34" charset="0"/>
                <a:ea typeface="ＭＳ Ｐゴシック" pitchFamily="34" charset="-128"/>
              </a:rPr>
              <a:t>forkert</a:t>
            </a: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  <a:cs typeface="ＭＳ Ｐゴシック" pitchFamily="-107" charset="-128"/>
              </a:rPr>
              <a:t>Ret fejlene oppe fra og ned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latin typeface="Arial" pitchFamily="34" charset="0"/>
                <a:ea typeface="ＭＳ Ｐゴシック" pitchFamily="34" charset="-128"/>
              </a:rPr>
              <a:t>Det er </a:t>
            </a:r>
            <a:r>
              <a:rPr lang="da-DK" altLang="da-DK" sz="1800" dirty="0" smtClean="0">
                <a:latin typeface="Arial" pitchFamily="34" charset="0"/>
                <a:ea typeface="ＭＳ Ｐゴシック" pitchFamily="34" charset="-128"/>
              </a:rPr>
              <a:t>som regel den rækkefølge, som oversætteren </a:t>
            </a:r>
            <a:r>
              <a:rPr lang="da-DK" altLang="da-DK" sz="1800" dirty="0">
                <a:latin typeface="Arial" pitchFamily="34" charset="0"/>
                <a:ea typeface="ＭＳ Ｐゴシック" pitchFamily="34" charset="-128"/>
              </a:rPr>
              <a:t>møder dem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spc="-40" dirty="0">
                <a:latin typeface="Arial" pitchFamily="34" charset="0"/>
                <a:ea typeface="ＭＳ Ｐゴシック" pitchFamily="34" charset="-128"/>
              </a:rPr>
              <a:t>Når man retter en fejl, vil nogle af de efterfølgende fejlmarkeringer ofte forsvinde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latin typeface="Arial" pitchFamily="34" charset="0"/>
                <a:ea typeface="ＭＳ Ｐゴシック" pitchFamily="34" charset="-128"/>
              </a:rPr>
              <a:t>Omvendt kan der også blive rapporteret nye </a:t>
            </a:r>
            <a:r>
              <a:rPr lang="da-DK" altLang="da-DK" sz="1800" dirty="0" smtClean="0">
                <a:latin typeface="Arial" pitchFamily="34" charset="0"/>
                <a:ea typeface="ＭＳ Ｐゴシック" pitchFamily="34" charset="-128"/>
              </a:rPr>
              <a:t>fejl (både </a:t>
            </a:r>
            <a:r>
              <a:rPr lang="da-DK" altLang="da-DK" sz="1800" dirty="0">
                <a:latin typeface="Arial" pitchFamily="34" charset="0"/>
                <a:ea typeface="ＭＳ Ｐゴシック" pitchFamily="34" charset="-128"/>
              </a:rPr>
              <a:t>før og efter de eksisterende</a:t>
            </a:r>
            <a:r>
              <a:rPr lang="da-DK" altLang="da-DK" sz="1800" dirty="0" smtClean="0">
                <a:latin typeface="Arial" pitchFamily="34" charset="0"/>
                <a:ea typeface="ＭＳ Ｐゴシック" pitchFamily="34" charset="-128"/>
              </a:rPr>
              <a:t>)</a:t>
            </a:r>
            <a:endParaRPr lang="da-DK" altLang="da-DK" sz="1800" dirty="0"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248" y="4293096"/>
            <a:ext cx="2531440" cy="736146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41476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1323</Words>
  <Application>Microsoft Office PowerPoint</Application>
  <PresentationFormat>On-screen Show (4:3)</PresentationFormat>
  <Paragraphs>291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Courier</vt:lpstr>
      <vt:lpstr>Courier New</vt:lpstr>
      <vt:lpstr>Times New Roman</vt:lpstr>
      <vt:lpstr>Standarddesign</vt:lpstr>
      <vt:lpstr>Quiz Uge 3 – Mandag – Første time</vt:lpstr>
      <vt:lpstr>1. Femtakket stjerne</vt:lpstr>
      <vt:lpstr>2.Trappe med seks trin</vt:lpstr>
      <vt:lpstr>Quiz Uge 3 – Mandag – Anden time</vt:lpstr>
      <vt:lpstr>1. Sum af listens elementer</vt:lpstr>
      <vt:lpstr>2. Sum af listens elementer (2)</vt:lpstr>
      <vt:lpstr>3. Antallet af børn</vt:lpstr>
      <vt:lpstr>4. Antallet af børn (2)</vt:lpstr>
      <vt:lpstr>Gode råd omkring fejlmeddelelser</vt:lpstr>
      <vt:lpstr>Slut – Quiz – Uge 3 – mandag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317</cp:revision>
  <cp:lastPrinted>2017-01-21T15:05:33Z</cp:lastPrinted>
  <dcterms:created xsi:type="dcterms:W3CDTF">2009-09-02T10:07:09Z</dcterms:created>
  <dcterms:modified xsi:type="dcterms:W3CDTF">2020-09-14T08:09:02Z</dcterms:modified>
</cp:coreProperties>
</file>