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43" r:id="rId2"/>
    <p:sldId id="373" r:id="rId3"/>
    <p:sldId id="377" r:id="rId4"/>
    <p:sldId id="379" r:id="rId5"/>
    <p:sldId id="382" r:id="rId6"/>
    <p:sldId id="408" r:id="rId7"/>
    <p:sldId id="391" r:id="rId8"/>
    <p:sldId id="429" r:id="rId9"/>
    <p:sldId id="442" r:id="rId10"/>
    <p:sldId id="443" r:id="rId11"/>
    <p:sldId id="447" r:id="rId12"/>
    <p:sldId id="444" r:id="rId13"/>
    <p:sldId id="448" r:id="rId14"/>
    <p:sldId id="446" r:id="rId15"/>
    <p:sldId id="445" r:id="rId16"/>
    <p:sldId id="449" r:id="rId17"/>
    <p:sldId id="450" r:id="rId18"/>
    <p:sldId id="395" r:id="rId19"/>
    <p:sldId id="396" r:id="rId20"/>
    <p:sldId id="397" r:id="rId21"/>
    <p:sldId id="398" r:id="rId22"/>
    <p:sldId id="400" r:id="rId23"/>
    <p:sldId id="399" r:id="rId24"/>
    <p:sldId id="288" r:id="rId25"/>
    <p:sldId id="305" r:id="rId26"/>
    <p:sldId id="300" r:id="rId27"/>
    <p:sldId id="456" r:id="rId28"/>
    <p:sldId id="407" r:id="rId29"/>
    <p:sldId id="324" r:id="rId30"/>
    <p:sldId id="322" r:id="rId31"/>
    <p:sldId id="314" r:id="rId32"/>
    <p:sldId id="462" r:id="rId33"/>
    <p:sldId id="463" r:id="rId34"/>
    <p:sldId id="315" r:id="rId35"/>
    <p:sldId id="316" r:id="rId36"/>
    <p:sldId id="411" r:id="rId37"/>
    <p:sldId id="455" r:id="rId38"/>
    <p:sldId id="384" r:id="rId39"/>
    <p:sldId id="441" r:id="rId40"/>
    <p:sldId id="452" r:id="rId41"/>
    <p:sldId id="451" r:id="rId42"/>
    <p:sldId id="466" r:id="rId43"/>
    <p:sldId id="458" r:id="rId44"/>
    <p:sldId id="467" r:id="rId45"/>
    <p:sldId id="465" r:id="rId46"/>
    <p:sldId id="393" r:id="rId4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6600"/>
    <a:srgbClr val="7030A0"/>
    <a:srgbClr val="FFFF99"/>
    <a:srgbClr val="0000CC"/>
    <a:srgbClr val="FFFFCC"/>
    <a:srgbClr val="CCFFCC"/>
    <a:srgbClr val="FFAA71"/>
    <a:srgbClr val="01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703" autoAdjust="0"/>
  </p:normalViewPr>
  <p:slideViewPr>
    <p:cSldViewPr>
      <p:cViewPr varScale="1">
        <p:scale>
          <a:sx n="94" d="100"/>
          <a:sy n="94" d="100"/>
        </p:scale>
        <p:origin x="386" y="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211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08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38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C346C2-91C1-4324-8E07-1C2B8ABF721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99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05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64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848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84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765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03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368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2978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1740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28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72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4405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51520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112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08412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12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650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13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B1AF26-C351-4039-A0E1-A79816C9331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57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46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38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963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05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2121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2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3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73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1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0015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72" y="1960079"/>
            <a:ext cx="7667240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</a:p>
          <a:p>
            <a:pPr lvl="1"/>
            <a:r>
              <a:rPr lang="da-DK" dirty="0"/>
              <a:t>Second level</a:t>
            </a:r>
          </a:p>
          <a:p>
            <a:pPr lvl="2"/>
            <a:r>
              <a:rPr lang="da-DK" dirty="0"/>
              <a:t>Third level</a:t>
            </a:r>
          </a:p>
          <a:p>
            <a:pPr lvl="3"/>
            <a:r>
              <a:rPr lang="da-DK" dirty="0"/>
              <a:t>Fourth level</a:t>
            </a:r>
          </a:p>
          <a:p>
            <a:pPr lvl="4"/>
            <a:r>
              <a:rPr lang="da-DK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480584" y="340162"/>
            <a:ext cx="1369776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75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75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 sz="1500"/>
          </a:p>
          <a:p>
            <a:pPr algn="r">
              <a:lnSpc>
                <a:spcPct val="100000"/>
              </a:lnSpc>
            </a:pPr>
            <a:r>
              <a:rPr lang="da-DK" sz="75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 sz="1500"/>
          </a:p>
          <a:p>
            <a:pPr algn="r">
              <a:lnSpc>
                <a:spcPct val="100000"/>
              </a:lnSpc>
            </a:pPr>
            <a:r>
              <a:rPr lang="da-DK" sz="75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3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58301" y="6581497"/>
            <a:ext cx="189049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31-08-2021</a:t>
            </a:fld>
            <a:r>
              <a:rPr lang="da-DK" dirty="0"/>
              <a:t>24-08-2021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428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1 – Torsdag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9928"/>
            <a:ext cx="8280920" cy="5481931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 og BlueJ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objekter (via new-operatoren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Objektdiagrammer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Iteration (gentagelser), selektering (valg) og parametrisering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for </a:t>
            </a:r>
            <a:r>
              <a:rPr lang="da-DK" altLang="da-DK" sz="1800" dirty="0" smtClean="0">
                <a:ea typeface="ＭＳ Ｐゴシック" pitchFamily="34" charset="-128"/>
              </a:rPr>
              <a:t>løkke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 i metoder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0072" y="3230647"/>
            <a:ext cx="3744416" cy="3537714"/>
            <a:chOff x="395536" y="1385997"/>
            <a:chExt cx="5650357" cy="5284848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385997"/>
              <a:ext cx="5650357" cy="5034386"/>
              <a:chOff x="395536" y="1385997"/>
              <a:chExt cx="5650357" cy="50343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385997"/>
                <a:ext cx="5650357" cy="503438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381" y="5227640"/>
                <a:ext cx="952500" cy="6762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96" y="4512119"/>
              <a:ext cx="3798912" cy="2158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07160"/>
              <a:ext cx="1928404" cy="164161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</a:t>
            </a:r>
            <a:r>
              <a:rPr lang="da-DK" altLang="da-DK" sz="3200" dirty="0" err="1" smtClean="0">
                <a:ea typeface="ＭＳ Ｐゴシック" pitchFamily="34" charset="-128"/>
              </a:rPr>
              <a:t>højreklikke</a:t>
            </a:r>
            <a:r>
              <a:rPr lang="da-DK" altLang="da-DK" sz="3200" dirty="0" smtClean="0">
                <a:ea typeface="ＭＳ Ｐゴシック" pitchFamily="34" charset="-128"/>
              </a:rPr>
              <a:t> på person2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2777311" y="6318322"/>
              <a:ext cx="41412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getAge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 bwMode="auto">
            <a:xfrm>
              <a:off x="2759382" y="5072228"/>
              <a:ext cx="70099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1209674"/>
            <a:ext cx="4057882" cy="2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040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setName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750417" y="5798368"/>
              <a:ext cx="1301630" cy="190055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80" y="1268760"/>
            <a:ext cx="3114675" cy="241935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14975" y="2583781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610653" y="5312614"/>
            <a:ext cx="525253" cy="15585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7591" y="5209745"/>
            <a:ext cx="470737" cy="312513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4737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0918" y="4523667"/>
              <a:ext cx="3800230" cy="2238375"/>
            </a:xfrm>
            <a:prstGeom prst="rect">
              <a:avLst/>
            </a:prstGeom>
          </p:spPr>
        </p:pic>
        <p:sp>
          <p:nvSpPr>
            <p:cNvPr id="21" name="Rectangle 2"/>
            <p:cNvSpPr txBox="1">
              <a:spLocks noChangeArrowheads="1"/>
            </p:cNvSpPr>
            <p:nvPr/>
          </p:nvSpPr>
          <p:spPr bwMode="auto">
            <a:xfrm>
              <a:off x="6610653" y="5312614"/>
              <a:ext cx="525253" cy="155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"Maria"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3942" y="2019730"/>
            <a:ext cx="3486150" cy="209550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745124" y="5599486"/>
            <a:ext cx="256311" cy="1020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19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68346" y="5556321"/>
              <a:ext cx="1167160" cy="18109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196751"/>
            <a:ext cx="5093735" cy="3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6135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20" name="Group 19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3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746115" y="5599002"/>
            <a:ext cx="165674" cy="1563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20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746" y="2045914"/>
            <a:ext cx="3524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59380" y="5538391"/>
              <a:ext cx="1176125" cy="21695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70918" y="4523667"/>
                <a:ext cx="3800230" cy="2238375"/>
                <a:chOff x="4470918" y="4523667"/>
                <a:chExt cx="3800230" cy="2238375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0918" y="4523667"/>
                  <a:ext cx="3800230" cy="2238375"/>
                </a:xfrm>
                <a:prstGeom prst="rect">
                  <a:avLst/>
                </a:prstGeom>
              </p:spPr>
            </p:pic>
            <p:sp>
              <p:nvSpPr>
                <p:cNvPr id="23" name="Rectangle 2"/>
                <p:cNvSpPr txBox="1">
                  <a:spLocks noChangeArrowheads="1"/>
                </p:cNvSpPr>
                <p:nvPr/>
              </p:nvSpPr>
              <p:spPr bwMode="auto">
                <a:xfrm>
                  <a:off x="6610653" y="5312614"/>
                  <a:ext cx="525253" cy="15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+mj-lt"/>
                      <a:ea typeface="ＭＳ Ｐゴシック" pitchFamily="-106" charset="-128"/>
                      <a:cs typeface="ＭＳ Ｐゴシック" pitchFamily="-106" charset="-128"/>
                    </a:defRPr>
                  </a:lvl1pPr>
                  <a:lvl2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2pPr>
                  <a:lvl3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3pPr>
                  <a:lvl4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4pPr>
                  <a:lvl5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9pPr>
                </a:lstStyle>
                <a:p>
                  <a:pPr eaLnBrk="1" hangingPunct="1">
                    <a:spcBef>
                      <a:spcPts val="800"/>
                    </a:spcBef>
                  </a:pPr>
                  <a:r>
                    <a:rPr lang="da-DK" altLang="da-DK" sz="900" b="0" kern="0" dirty="0" smtClean="0">
                      <a:solidFill>
                        <a:schemeClr val="tx1"/>
                      </a:solidFill>
                      <a:ea typeface="ＭＳ Ｐゴシック" pitchFamily="34" charset="-128"/>
                    </a:rPr>
                    <a:t>"Maria"</a:t>
                  </a:r>
                </a:p>
              </p:txBody>
            </p:sp>
          </p:grpSp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745124" y="5599486"/>
                <a:ext cx="256311" cy="10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19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6115" y="5599002"/>
              <a:ext cx="165674" cy="15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20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222281"/>
            <a:ext cx="5103239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Java kode for Person klassen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2877646" y="4537323"/>
            <a:ext cx="869601" cy="213971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154" y="811620"/>
            <a:ext cx="4551846" cy="6046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08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Skabelse af objekter (new operator)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674876" y="1190966"/>
            <a:ext cx="6633428" cy="324614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female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946758" y="3212976"/>
            <a:ext cx="5017730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p1;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0" name="AutoShape 26"/>
          <p:cNvCxnSpPr>
            <a:cxnSpLocks noChangeShapeType="1"/>
          </p:cNvCxnSpPr>
          <p:nvPr/>
        </p:nvCxnSpPr>
        <p:spPr bwMode="auto">
          <a:xfrm>
            <a:off x="1718354" y="5748793"/>
            <a:ext cx="1137278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1146365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8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95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98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1" name="AutoShape 26"/>
          <p:cNvCxnSpPr>
            <a:cxnSpLocks noChangeShapeType="1"/>
          </p:cNvCxnSpPr>
          <p:nvPr/>
        </p:nvCxnSpPr>
        <p:spPr bwMode="auto">
          <a:xfrm flipV="1">
            <a:off x="4278674" y="5196036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4026588" y="542646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04" name="Rectangle 48"/>
          <p:cNvSpPr>
            <a:spLocks noChangeArrowheads="1"/>
          </p:cNvSpPr>
          <p:nvPr/>
        </p:nvSpPr>
        <p:spPr bwMode="auto">
          <a:xfrm>
            <a:off x="3909674" y="5791998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68EEA"/>
                </a:solidFill>
              </a:rPr>
              <a:t>true</a:t>
            </a:r>
            <a:endParaRPr lang="en-US" altLang="da-DK" sz="1400" b="1" dirty="0">
              <a:solidFill>
                <a:srgbClr val="068EEA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3354443" y="32413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61590" y="1532079"/>
            <a:ext cx="3295099" cy="1084996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31" y="1917674"/>
            <a:ext cx="2592288" cy="361104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Nu med 4 feltvariabler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0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1" grpId="0" animBg="1"/>
      <p:bldP spid="103" grpId="0" animBg="1"/>
      <p:bldP spid="104" grpId="0" animBg="1"/>
      <p:bldP spid="34" grpId="0" animBg="1"/>
      <p:bldP spid="34" grpId="1" animBg="1"/>
      <p:bldP spid="34" grpId="2" animBg="1"/>
      <p:bldP spid="34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Endnu et objekt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75656" y="1124304"/>
            <a:ext cx="5102615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7" name="AutoShape 26"/>
          <p:cNvCxnSpPr>
            <a:cxnSpLocks noChangeShapeType="1"/>
          </p:cNvCxnSpPr>
          <p:nvPr/>
        </p:nvCxnSpPr>
        <p:spPr bwMode="auto">
          <a:xfrm>
            <a:off x="1673897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27931" y="4581128"/>
            <a:ext cx="1879301" cy="1997936"/>
            <a:chOff x="2999090" y="4077072"/>
            <a:chExt cx="2167333" cy="2376264"/>
          </a:xfrm>
        </p:grpSpPr>
        <p:sp>
          <p:nvSpPr>
            <p:cNvPr id="90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02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3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0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 flipV="1">
            <a:off x="4289876" y="5196037"/>
            <a:ext cx="1357543" cy="120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" name="Group 110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14" name="AutoShape 26"/>
          <p:cNvCxnSpPr>
            <a:cxnSpLocks noChangeShapeType="1"/>
          </p:cNvCxnSpPr>
          <p:nvPr/>
        </p:nvCxnSpPr>
        <p:spPr bwMode="auto">
          <a:xfrm flipV="1">
            <a:off x="1747008" y="3367043"/>
            <a:ext cx="1101304" cy="43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17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3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29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27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28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32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35" name="AutoShape 26"/>
          <p:cNvCxnSpPr>
            <a:cxnSpLocks noChangeShapeType="1"/>
          </p:cNvCxnSpPr>
          <p:nvPr/>
        </p:nvCxnSpPr>
        <p:spPr bwMode="auto">
          <a:xfrm flipV="1">
            <a:off x="4297827" y="2822337"/>
            <a:ext cx="1354293" cy="162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026588" y="305276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69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834325" y="1156549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19207" y="3429000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070C0"/>
                </a:solidFill>
              </a:rPr>
              <a:t>false</a:t>
            </a:r>
            <a:endParaRPr lang="en-US" altLang="da-DK" sz="1400" b="1" dirty="0">
              <a:solidFill>
                <a:srgbClr val="0070C0"/>
              </a:solidFill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64088" y="3517776"/>
            <a:ext cx="323621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For feltvariabler af objekt type repræsenteres værdien via en 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reference til 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det pågældende objekt</a:t>
            </a:r>
            <a:b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(f.eks. </a:t>
            </a:r>
            <a:r>
              <a:rPr lang="da-DK" sz="1400" b="1" dirty="0" err="1">
                <a:solidFill>
                  <a:srgbClr val="0000CC"/>
                </a:solidFill>
                <a:latin typeface="+mn-lt"/>
                <a:ea typeface="ＭＳ Ｐゴシック" charset="0"/>
              </a:rPr>
              <a:t>name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og </a:t>
            </a:r>
            <a:r>
              <a:rPr lang="da-DK" sz="1400" b="1" dirty="0" err="1" smtClean="0">
                <a:solidFill>
                  <a:srgbClr val="0000CC"/>
                </a:solidFill>
                <a:latin typeface="+mn-lt"/>
                <a:ea typeface="ＭＳ Ｐゴシック" charset="0"/>
              </a:rPr>
              <a:t>father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)</a:t>
            </a:r>
            <a:endParaRPr lang="da-DK" sz="14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84484" y="3844229"/>
            <a:ext cx="2459862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For feltvariabler af primitiv type repræsenteres værdien direkte i objektet</a:t>
            </a:r>
            <a:br>
              <a:rPr lang="da-DK" sz="1400" b="1" dirty="0">
                <a:ln w="11430"/>
                <a:solidFill>
                  <a:srgbClr val="0000CC"/>
                </a:solidFill>
              </a:rPr>
            </a:br>
            <a:r>
              <a:rPr lang="da-DK" sz="1400" b="1" dirty="0">
                <a:ln w="11430"/>
                <a:solidFill>
                  <a:srgbClr val="0000CC"/>
                </a:solidFill>
              </a:rPr>
              <a:t>(f.eks. age og </a:t>
            </a:r>
            <a:r>
              <a:rPr lang="da-DK" sz="1400" b="1" dirty="0" err="1">
                <a:ln w="11430"/>
                <a:solidFill>
                  <a:srgbClr val="0000CC"/>
                </a:solidFill>
              </a:rPr>
              <a:t>female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3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6" grpId="0" animBg="1"/>
      <p:bldP spid="61" grpId="0" animBg="1"/>
      <p:bldP spid="61" grpId="1" animBg="1"/>
      <p:bldP spid="61" grpId="2" animBg="1"/>
      <p:bldP spid="57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Objekters tilstand og opførsel i Java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124744"/>
            <a:ext cx="7996221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Tilstand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</a:t>
            </a:r>
            <a:r>
              <a:rPr lang="da-DK" altLang="da-DK" sz="1800" noProof="0" dirty="0" smtClean="0">
                <a:ea typeface="ＭＳ Ｐゴシック" pitchFamily="34" charset="-128"/>
              </a:rPr>
              <a:t>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tilstand</a:t>
            </a:r>
            <a:r>
              <a:rPr lang="da-DK" altLang="da-DK" sz="1800" noProof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af feltvariabler (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fields</a:t>
            </a:r>
            <a:r>
              <a:rPr lang="da-DK" altLang="da-DK" sz="1800" noProof="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Feltvariablerne er fastlagt i klassens erklæring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klasse) har de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Hvert objekt har sin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egen tilstand</a:t>
            </a:r>
            <a:r>
              <a:rPr lang="da-DK" altLang="da-DK" sz="1800" noProof="0" dirty="0" smtClean="0">
                <a:ea typeface="ＭＳ Ｐゴシック" pitchFamily="34" charset="-128"/>
              </a:rPr>
              <a:t> (værdier af feltvariabler)</a:t>
            </a:r>
          </a:p>
          <a:p>
            <a:pPr lvl="4" eaLnBrk="1" hangingPunct="1"/>
            <a:endParaRPr lang="da-DK" altLang="da-DK" sz="100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Opførsel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opførsel</a:t>
            </a:r>
            <a:r>
              <a:rPr lang="da-DK" altLang="da-DK" sz="1800" noProof="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konstruktører og metoder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Konstruktører og metoder </a:t>
            </a:r>
            <a:r>
              <a:rPr lang="da-DK" altLang="da-DK" sz="1800" dirty="0">
                <a:ea typeface="ＭＳ Ｐゴシック" pitchFamily="34" charset="-128"/>
              </a:rPr>
              <a:t>er fastlagt i klassens erklæring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</a:t>
            </a:r>
            <a:r>
              <a:rPr lang="da-DK" altLang="da-DK" sz="1800" noProof="0" dirty="0" smtClean="0">
                <a:ea typeface="ＭＳ Ｐゴシック" pitchFamily="34" charset="-128"/>
              </a:rPr>
              <a:t>klasse</a:t>
            </a:r>
            <a:r>
              <a:rPr lang="da-DK" altLang="da-DK" sz="1800" noProof="0" dirty="0">
                <a:ea typeface="ＭＳ Ｐゴシック" pitchFamily="34" charset="-128"/>
              </a:rPr>
              <a:t>) har </a:t>
            </a:r>
            <a:r>
              <a:rPr lang="da-DK" altLang="da-DK" sz="1800" noProof="0" dirty="0" smtClean="0">
                <a:ea typeface="ＭＳ Ｐゴシック" pitchFamily="34" charset="-128"/>
              </a:rPr>
              <a:t>de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</a:t>
            </a:r>
            <a:r>
              <a:rPr lang="da-DK" altLang="da-DK" sz="1800" dirty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73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449485" y="1174129"/>
            <a:ext cx="4833228" cy="8147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setFather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father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setFather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9552" y="1202480"/>
            <a:ext cx="269709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6400" y="5743575"/>
            <a:ext cx="11858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4268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4297827" y="5192202"/>
            <a:ext cx="1349592" cy="38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Group 121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2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1673897" y="3379304"/>
            <a:ext cx="1181735" cy="3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4305778" y="2822337"/>
            <a:ext cx="1346342" cy="3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4247985" y="4057162"/>
            <a:ext cx="895358" cy="2252950"/>
            <a:chOff x="4108690" y="4057162"/>
            <a:chExt cx="895358" cy="225295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895358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499992" y="4057162"/>
              <a:ext cx="504056" cy="570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5004048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 Box 101"/>
          <p:cNvSpPr txBox="1">
            <a:spLocks noChangeArrowheads="1"/>
          </p:cNvSpPr>
          <p:nvPr/>
        </p:nvSpPr>
        <p:spPr bwMode="auto">
          <a:xfrm>
            <a:off x="6943512" y="3934797"/>
            <a:ext cx="1660936" cy="646331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da-DK" altLang="da-DK" sz="1800" b="1" dirty="0" smtClean="0"/>
              <a:t>OPFØRSEL</a:t>
            </a:r>
          </a:p>
          <a:p>
            <a:pPr algn="ctr" eaLnBrk="1" hangingPunct="1">
              <a:defRPr/>
            </a:pPr>
            <a:r>
              <a:rPr lang="da-DK" altLang="da-DK" sz="1800" b="1" dirty="0" smtClean="0"/>
              <a:t>(dynamisk)</a:t>
            </a:r>
          </a:p>
        </p:txBody>
      </p:sp>
      <p:sp>
        <p:nvSpPr>
          <p:cNvPr id="62" name="Text Box 101"/>
          <p:cNvSpPr txBox="1">
            <a:spLocks noChangeArrowheads="1"/>
          </p:cNvSpPr>
          <p:nvPr/>
        </p:nvSpPr>
        <p:spPr bwMode="auto">
          <a:xfrm>
            <a:off x="6153471" y="3487919"/>
            <a:ext cx="2450976" cy="369332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altLang="da-DK" sz="1800" b="1" dirty="0"/>
              <a:t>UML </a:t>
            </a:r>
            <a:r>
              <a:rPr lang="da-DK" altLang="da-DK" sz="1800" b="1" dirty="0" smtClean="0"/>
              <a:t>Objektdiagram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8143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54" y="3757017"/>
            <a:ext cx="3524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676971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6365" y="5335498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671424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886068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78674" y="5286332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371480" y="1617210"/>
            <a:ext cx="759300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birthday()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age =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age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Happy birthday 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+ name +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"!"</a:t>
            </a:r>
            <a:r>
              <a:rPr lang="en-US" altLang="da-DK" sz="100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4035614" y="550847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 flipV="1">
            <a:off x="1663212" y="5839089"/>
            <a:ext cx="1160374" cy="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45153" y="1124744"/>
            <a:ext cx="2226647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604952" y="2997673"/>
            <a:ext cx="4191184" cy="9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metode i Java’s </a:t>
            </a:r>
            <a:r>
              <a:rPr lang="da-DK" altLang="da-DK" sz="1400" b="1" dirty="0">
                <a:solidFill>
                  <a:srgbClr val="0000FF"/>
                </a:solidFill>
              </a:rPr>
              <a:t>klassebibliotek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(udskriver linje på BueJ's terminal)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kun skriver print,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får man intet linjeskift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2771800" y="2517608"/>
            <a:ext cx="0" cy="479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1" name="Right Arrow 40"/>
          <p:cNvSpPr/>
          <p:nvPr/>
        </p:nvSpPr>
        <p:spPr bwMode="auto">
          <a:xfrm>
            <a:off x="849370" y="19168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6950482" y="2464989"/>
            <a:ext cx="0" cy="3389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227544" y="2811825"/>
            <a:ext cx="2488499" cy="6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Sammensætning af tekststrenge (konkatenering)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7902351" y="2447849"/>
            <a:ext cx="0" cy="36397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6" name="Rectangle 45"/>
          <p:cNvSpPr/>
          <p:nvPr/>
        </p:nvSpPr>
        <p:spPr bwMode="auto">
          <a:xfrm>
            <a:off x="1680618" y="2204864"/>
            <a:ext cx="2544541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26714" y="2251886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83155" y="2254514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74931" y="2199609"/>
            <a:ext cx="4162097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508104" y="4351283"/>
            <a:ext cx="1468137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76242" y="4351283"/>
            <a:ext cx="495552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471793" y="4351283"/>
            <a:ext cx="124543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4" grpId="0"/>
      <p:bldP spid="36" grpId="0" animBg="1"/>
      <p:bldP spid="41" grpId="0" animBg="1"/>
      <p:bldP spid="41" grpId="1" animBg="1"/>
      <p:bldP spid="41" grpId="2" animBg="1"/>
      <p:bldP spid="42" grpId="0" animBg="1"/>
      <p:bldP spid="43" grpId="0"/>
      <p:bldP spid="44" grpId="0" animBg="1"/>
      <p:bldP spid="46" grpId="0" animBg="1"/>
      <p:bldP spid="2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Én person – to referencer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8598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38446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86626" y="5196036"/>
            <a:ext cx="1365494" cy="4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96752"/>
            <a:ext cx="5111231" cy="14795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p1, p2;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= p1;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11100" y="4647830"/>
            <a:ext cx="304800" cy="304800"/>
            <a:chOff x="5084663" y="3809002"/>
            <a:chExt cx="304800" cy="304800"/>
          </a:xfrm>
        </p:grpSpPr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71" name="AutoShape 26"/>
          <p:cNvCxnSpPr>
            <a:cxnSpLocks noChangeShapeType="1"/>
          </p:cNvCxnSpPr>
          <p:nvPr/>
        </p:nvCxnSpPr>
        <p:spPr bwMode="auto">
          <a:xfrm>
            <a:off x="1670646" y="4810539"/>
            <a:ext cx="1184986" cy="3952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1115596" y="4306357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027255" y="542144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4034955" y="5423771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44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82" y="3062551"/>
            <a:ext cx="3381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9282"/>
            <a:ext cx="3467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21435" y="1229384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9 L -0.00017 0.079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7917 L -0.00017 0.1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213 L -0.00017 0.16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308 L -0.00017 0.2051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72" grpId="0" animBg="1"/>
      <p:bldP spid="73" grpId="0" animBg="1"/>
      <p:bldP spid="74" grpId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To personer – én reference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27157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87707" y="5748793"/>
            <a:ext cx="1161132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92779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2176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5327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63930" y="5196036"/>
            <a:ext cx="1381397" cy="200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24744"/>
            <a:ext cx="5111231" cy="12538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1687707" y="4273185"/>
            <a:ext cx="1216550" cy="14756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2836877" y="2423453"/>
            <a:ext cx="1879301" cy="1997936"/>
            <a:chOff x="2999090" y="4077072"/>
            <a:chExt cx="2167333" cy="2376264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650028" y="2638097"/>
            <a:ext cx="1800200" cy="781581"/>
            <a:chOff x="6660330" y="3452447"/>
            <a:chExt cx="1800200" cy="1017909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9" name="AutoShape 26"/>
          <p:cNvCxnSpPr>
            <a:cxnSpLocks noChangeShapeType="1"/>
          </p:cNvCxnSpPr>
          <p:nvPr/>
        </p:nvCxnSpPr>
        <p:spPr bwMode="auto">
          <a:xfrm flipV="1">
            <a:off x="4287571" y="3036140"/>
            <a:ext cx="1354293" cy="83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028429" y="326709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9" y="3429000"/>
            <a:ext cx="3180909" cy="129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ight Arrow 61"/>
          <p:cNvSpPr/>
          <p:nvPr/>
        </p:nvSpPr>
        <p:spPr bwMode="auto">
          <a:xfrm>
            <a:off x="539364" y="1754887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716178" y="5998269"/>
            <a:ext cx="32403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400" b="1" dirty="0" smtClean="0">
                <a:solidFill>
                  <a:srgbClr val="0000FF"/>
                </a:solidFill>
              </a:rPr>
              <a:t>Vi kan ikke længere bruge dette objekt (ingen referencer til det)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1165640">
            <a:off x="155757" y="343399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 animBg="1"/>
      <p:bldP spid="62" grpId="1" animBg="1"/>
      <p:bldP spid="62" grpId="2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30015" y="1207129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5244910" y="1230560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47810" y="2008315"/>
            <a:ext cx="1936568" cy="1296144"/>
            <a:chOff x="6747810" y="2204864"/>
            <a:chExt cx="1936568" cy="1296144"/>
          </a:xfrm>
        </p:grpSpPr>
        <p:grpSp>
          <p:nvGrpSpPr>
            <p:cNvPr id="5" name="Group 4"/>
            <p:cNvGrpSpPr/>
            <p:nvPr/>
          </p:nvGrpSpPr>
          <p:grpSpPr>
            <a:xfrm>
              <a:off x="6747810" y="2204864"/>
              <a:ext cx="1936568" cy="1078365"/>
              <a:chOff x="6086581" y="2558240"/>
              <a:chExt cx="2568612" cy="1524000"/>
            </a:xfrm>
          </p:grpSpPr>
          <p:sp>
            <p:nvSpPr>
              <p:cNvPr id="19457" name="Oval 2"/>
              <p:cNvSpPr>
                <a:spLocks noChangeArrowheads="1"/>
              </p:cNvSpPr>
              <p:nvPr/>
            </p:nvSpPr>
            <p:spPr bwMode="auto">
              <a:xfrm>
                <a:off x="6651918" y="293924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19463" name="Line 9"/>
              <p:cNvSpPr>
                <a:spLocks noChangeShapeType="1"/>
              </p:cNvSpPr>
              <p:nvPr/>
            </p:nvSpPr>
            <p:spPr bwMode="auto">
              <a:xfrm>
                <a:off x="7185318" y="2863040"/>
                <a:ext cx="0" cy="12192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4" name="Line 10"/>
              <p:cNvSpPr>
                <a:spLocks noChangeShapeType="1"/>
              </p:cNvSpPr>
              <p:nvPr/>
            </p:nvSpPr>
            <p:spPr bwMode="auto">
              <a:xfrm>
                <a:off x="6575718" y="3472640"/>
                <a:ext cx="1219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5" name="Text Box 11"/>
              <p:cNvSpPr txBox="1">
                <a:spLocks noChangeArrowheads="1"/>
              </p:cNvSpPr>
              <p:nvPr/>
            </p:nvSpPr>
            <p:spPr bwMode="auto">
              <a:xfrm>
                <a:off x="7718718" y="3320240"/>
                <a:ext cx="93647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19466" name="Text Box 12"/>
              <p:cNvSpPr txBox="1">
                <a:spLocks noChangeArrowheads="1"/>
              </p:cNvSpPr>
              <p:nvPr/>
            </p:nvSpPr>
            <p:spPr bwMode="auto">
              <a:xfrm>
                <a:off x="6956718" y="2558240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19467" name="Text Box 13"/>
              <p:cNvSpPr txBox="1">
                <a:spLocks noChangeArrowheads="1"/>
              </p:cNvSpPr>
              <p:nvPr/>
            </p:nvSpPr>
            <p:spPr bwMode="auto">
              <a:xfrm>
                <a:off x="6086581" y="3314242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194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436095" y="3448475"/>
            <a:ext cx="1479377" cy="47177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1800" noProof="0" dirty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04248" y="3494376"/>
            <a:ext cx="1905000" cy="304800"/>
            <a:chOff x="6804248" y="3690925"/>
            <a:chExt cx="1905000" cy="304800"/>
          </a:xfrm>
        </p:grpSpPr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1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2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9474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355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Iteration, selektion og parametrisering</a:t>
            </a:r>
          </a:p>
        </p:txBody>
      </p:sp>
      <p:sp>
        <p:nvSpPr>
          <p:cNvPr id="28" name="Rectangle 15"/>
          <p:cNvSpPr txBox="1">
            <a:spLocks noChangeArrowheads="1"/>
          </p:cNvSpPr>
          <p:nvPr/>
        </p:nvSpPr>
        <p:spPr bwMode="auto">
          <a:xfrm>
            <a:off x="5488129" y="2008315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5436095" y="3952531"/>
            <a:ext cx="3384377" cy="3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30" name="Rectangle 15"/>
          <p:cNvSpPr txBox="1">
            <a:spLocks noChangeArrowheads="1"/>
          </p:cNvSpPr>
          <p:nvPr/>
        </p:nvSpPr>
        <p:spPr bwMode="auto">
          <a:xfrm>
            <a:off x="5472359" y="1648275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130015" y="4725144"/>
            <a:ext cx="3834473" cy="8532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bIns="144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87313"/>
            <a:r>
              <a:rPr lang="da-DK" altLang="da-DK" b="1" dirty="0" smtClean="0"/>
              <a:t>Eksempel på tilstand</a:t>
            </a:r>
            <a:endParaRPr lang="da-DK" altLang="da-DK" sz="1600" b="1" dirty="0" smtClean="0"/>
          </a:p>
          <a:p>
            <a:pPr marL="360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a-DK" sz="1800" dirty="0" smtClean="0">
                <a:solidFill>
                  <a:srgbClr val="002060"/>
                </a:solidFill>
              </a:rPr>
              <a:t>  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((450, 450), 0, </a:t>
            </a:r>
            <a:r>
              <a:rPr lang="en-US" altLang="da-DK" sz="1800" b="1" dirty="0" smtClean="0">
                <a:solidFill>
                  <a:srgbClr val="008000"/>
                </a:solidFill>
              </a:rPr>
              <a:t>“blue"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, down)</a:t>
            </a:r>
            <a:endParaRPr lang="en-US" altLang="da-DK" sz="1800" b="1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63550" y="1124762"/>
            <a:ext cx="4612506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Skildpadden kan dirigeres rundt på et lærred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tegner en streg, hvor den kommer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frem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Stregens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farve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skifte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undervejs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ennen kan trækkes op, så der ikke kommer en streg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9673" y="3695363"/>
            <a:ext cx="2960260" cy="2653490"/>
            <a:chOff x="1289673" y="3695363"/>
            <a:chExt cx="2960260" cy="2653490"/>
          </a:xfrm>
        </p:grpSpPr>
        <p:sp>
          <p:nvSpPr>
            <p:cNvPr id="19459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289673" y="3695363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3228500" y="6071854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1947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Programmering af skildpadden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0112" y="1196752"/>
            <a:ext cx="3168353" cy="2880320"/>
            <a:chOff x="5652120" y="1412776"/>
            <a:chExt cx="3168353" cy="2880320"/>
          </a:xfrm>
        </p:grpSpPr>
        <p:grpSp>
          <p:nvGrpSpPr>
            <p:cNvPr id="3" name="Group 2"/>
            <p:cNvGrpSpPr/>
            <p:nvPr/>
          </p:nvGrpSpPr>
          <p:grpSpPr>
            <a:xfrm>
              <a:off x="5652120" y="1412776"/>
              <a:ext cx="3168353" cy="2880320"/>
              <a:chOff x="641615" y="1412775"/>
              <a:chExt cx="3138270" cy="2880320"/>
            </a:xfrm>
          </p:grpSpPr>
          <p:sp>
            <p:nvSpPr>
              <p:cNvPr id="20493" name="Rectangle 7"/>
              <p:cNvSpPr>
                <a:spLocks noChangeArrowheads="1"/>
              </p:cNvSpPr>
              <p:nvPr/>
            </p:nvSpPr>
            <p:spPr bwMode="auto">
              <a:xfrm>
                <a:off x="641615" y="1412775"/>
                <a:ext cx="3136681" cy="288032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0494" name="Text Box 8"/>
              <p:cNvSpPr txBox="1">
                <a:spLocks noChangeArrowheads="1"/>
              </p:cNvSpPr>
              <p:nvPr/>
            </p:nvSpPr>
            <p:spPr bwMode="auto">
              <a:xfrm>
                <a:off x="1501342" y="1432081"/>
                <a:ext cx="1422651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Turtle</a:t>
                </a:r>
              </a:p>
            </p:txBody>
          </p:sp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>
                <a:off x="641616" y="1800572"/>
                <a:ext cx="313826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685619" y="1844824"/>
                <a:ext cx="2737643" cy="1171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move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distance)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turn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degrees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penUp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penDown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...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5724127" y="3110421"/>
              <a:ext cx="3094741" cy="956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square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polygon(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n, 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circle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radius)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7544" y="1124744"/>
            <a:ext cx="51845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antager, at Turtle klassen stiller</a:t>
            </a:r>
            <a:br>
              <a:rPr lang="da-DK" altLang="da-DK" b="1" dirty="0" smtClean="0"/>
            </a:br>
            <a:r>
              <a:rPr lang="da-DK" altLang="da-DK" b="1" dirty="0" smtClean="0"/>
              <a:t>en række simple metoder (tegneoperationer) til rådighed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Flyt, drej, pen op/ned, ...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Dem vil vi supplere med nogle mere komplekse metoder</a:t>
            </a:r>
            <a:endParaRPr lang="da-DK" altLang="da-DK" b="1" dirty="0"/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Kvadrat, polygon, cirkel, …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4221088"/>
            <a:ext cx="84249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Typen double repræsenterer reelle tal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Alle steder, hvor I skal bruge en double kan I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i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stedet bruge en int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omvendte gælder ikke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Hvis I vil indtaste et reelt tal indsættes et punktum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360.0 er af typen double, mens 360 er af typen int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Kvadrat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1412" y="2952094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634337" y="2959558"/>
            <a:ext cx="222658" cy="189019"/>
            <a:chOff x="3137239" y="4572760"/>
            <a:chExt cx="222658" cy="189019"/>
          </a:xfrm>
        </p:grpSpPr>
        <p:pic>
          <p:nvPicPr>
            <p:cNvPr id="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4725129" y="3067315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14" name="Group 13"/>
          <p:cNvGrpSpPr/>
          <p:nvPr/>
        </p:nvGrpSpPr>
        <p:grpSpPr>
          <a:xfrm>
            <a:off x="5773154" y="2961745"/>
            <a:ext cx="222658" cy="189019"/>
            <a:chOff x="3137239" y="4572760"/>
            <a:chExt cx="222658" cy="189019"/>
          </a:xfrm>
        </p:grpSpPr>
        <p:pic>
          <p:nvPicPr>
            <p:cNvPr id="15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770433" y="2991682"/>
            <a:ext cx="222658" cy="189019"/>
            <a:chOff x="3137239" y="4572760"/>
            <a:chExt cx="222658" cy="189019"/>
          </a:xfrm>
        </p:grpSpPr>
        <p:pic>
          <p:nvPicPr>
            <p:cNvPr id="1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1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862094" y="3054068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5773153" y="4071151"/>
            <a:ext cx="222658" cy="189019"/>
            <a:chOff x="3137239" y="4572760"/>
            <a:chExt cx="222658" cy="189019"/>
          </a:xfrm>
        </p:grpSpPr>
        <p:pic>
          <p:nvPicPr>
            <p:cNvPr id="22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4717514" y="4145076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733407" y="3064945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5737774" y="4060265"/>
            <a:ext cx="222658" cy="189019"/>
            <a:chOff x="3137239" y="4572760"/>
            <a:chExt cx="222658" cy="189019"/>
          </a:xfrm>
        </p:grpSpPr>
        <p:pic>
          <p:nvPicPr>
            <p:cNvPr id="2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4592053" y="4049379"/>
            <a:ext cx="222658" cy="189019"/>
            <a:chOff x="3137239" y="4572760"/>
            <a:chExt cx="222658" cy="189019"/>
          </a:xfrm>
        </p:grpSpPr>
        <p:pic>
          <p:nvPicPr>
            <p:cNvPr id="30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Oval 30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4622078" y="2942738"/>
            <a:ext cx="222658" cy="189019"/>
            <a:chOff x="3137239" y="4572760"/>
            <a:chExt cx="222658" cy="189019"/>
          </a:xfrm>
        </p:grpSpPr>
        <p:pic>
          <p:nvPicPr>
            <p:cNvPr id="3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33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5686" y="2940016"/>
            <a:ext cx="222658" cy="189019"/>
            <a:chOff x="3137239" y="4572760"/>
            <a:chExt cx="222658" cy="189019"/>
          </a:xfrm>
        </p:grpSpPr>
        <p:pic>
          <p:nvPicPr>
            <p:cNvPr id="36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Oval 36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4603876" y="4031690"/>
            <a:ext cx="222658" cy="189019"/>
            <a:chOff x="3137239" y="4572760"/>
            <a:chExt cx="222658" cy="189019"/>
          </a:xfrm>
        </p:grpSpPr>
        <p:pic>
          <p:nvPicPr>
            <p:cNvPr id="3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3218" y="1161133"/>
            <a:ext cx="71734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vil skrive noget kode, der kan tegne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Efter udførelsen af koden skal skildpadden være tilbage i startposition og startvinkel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Koden skal virke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for alle startpositioner og alle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startvinkler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01190" y="2978865"/>
            <a:ext cx="1706682" cy="1644714"/>
            <a:chOff x="6650654" y="4013443"/>
            <a:chExt cx="1706682" cy="164471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833878" flipH="1" flipV="1">
              <a:off x="7205263" y="437800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rot="1833878" flipH="1">
              <a:off x="7996062" y="4578026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rot="1833878" flipH="1" flipV="1">
              <a:off x="6650654" y="530214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rot="1833878" flipH="1">
              <a:off x="7018668" y="4013443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47" name="Group 46"/>
          <p:cNvGrpSpPr/>
          <p:nvPr/>
        </p:nvGrpSpPr>
        <p:grpSpPr>
          <a:xfrm rot="1833878">
            <a:off x="7368213" y="2970000"/>
            <a:ext cx="222658" cy="189019"/>
            <a:chOff x="3137239" y="4572760"/>
            <a:chExt cx="222658" cy="189019"/>
          </a:xfrm>
        </p:grpSpPr>
        <p:pic>
          <p:nvPicPr>
            <p:cNvPr id="4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2959" y="4797152"/>
            <a:ext cx="717340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har lavet en algoritme, der beskriver, hvordan man tegner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Algoritmen består af to operationer (move og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turn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) som hver gentages fire gange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5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Gentagelser af kode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62000" y="1366328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4462609" y="1375608"/>
            <a:ext cx="2592288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turn(90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427984" y="3001144"/>
            <a:ext cx="2626913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12 </a:t>
            </a:r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2996952"/>
            <a:ext cx="2729880" cy="28007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3968" y="4653136"/>
            <a:ext cx="4635624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Hurtigere </a:t>
            </a:r>
            <a:r>
              <a:rPr lang="da-DK" altLang="da-DK" b="1" dirty="0"/>
              <a:t>at </a:t>
            </a:r>
            <a:r>
              <a:rPr lang="da-DK" altLang="da-DK" b="1" dirty="0" smtClean="0"/>
              <a:t>skrive</a:t>
            </a:r>
            <a:endParaRPr lang="da-DK" altLang="da-DK" b="1" dirty="0"/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Nemmere at læse og forstå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Lettere at vedligeholde (rette i)</a:t>
            </a:r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187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>
                <a:ea typeface="ＭＳ Ｐゴシック" pitchFamily="34" charset="-128"/>
              </a:rPr>
              <a:t>f</a:t>
            </a:r>
            <a:r>
              <a:rPr lang="da-DK" altLang="da-DK" sz="3200" noProof="0" smtClean="0">
                <a:ea typeface="ＭＳ Ｐゴシック" pitchFamily="34" charset="-128"/>
              </a:rPr>
              <a:t>or løkke </a:t>
            </a:r>
            <a:r>
              <a:rPr lang="da-DK" altLang="da-DK" sz="3200" noProof="0" dirty="0" smtClean="0">
                <a:ea typeface="ＭＳ Ｐゴシック" pitchFamily="34" charset="-128"/>
              </a:rPr>
              <a:t>i Java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99592" y="4885534"/>
            <a:ext cx="4968552" cy="149579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da-DK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=0 ;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&lt;4</a:t>
            </a:r>
            <a:r>
              <a:rPr lang="en-US" altLang="da-DK" sz="2400" b="1" dirty="0" smtClean="0">
                <a:latin typeface="Courier New" pitchFamily="49" charset="0"/>
              </a:rPr>
              <a:t>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i++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 turn(90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5062936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5062936"/>
            <a:ext cx="741749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5062936"/>
            <a:ext cx="705890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83115" y="5688472"/>
            <a:ext cx="371196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5263" y="1352725"/>
            <a:ext cx="694529" cy="3694876"/>
            <a:chOff x="1074785" y="1742265"/>
            <a:chExt cx="344693" cy="3355965"/>
          </a:xfrm>
        </p:grpSpPr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1074785" y="1742265"/>
              <a:ext cx="937" cy="33559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1074785" y="1755538"/>
              <a:ext cx="344693" cy="12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699792" y="1146156"/>
            <a:ext cx="60486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Lokal variable i af type int</a:t>
            </a:r>
            <a:r>
              <a:rPr lang="da-DK" altLang="da-DK" sz="1800" b="1" dirty="0">
                <a:solidFill>
                  <a:srgbClr val="0000FF"/>
                </a:solidFill>
              </a:rPr>
              <a:t>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med startværdi 0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88569" y="2442299"/>
            <a:ext cx="320385" cy="2617567"/>
            <a:chOff x="1050072" y="1755537"/>
            <a:chExt cx="320385" cy="2304805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050072" y="1756783"/>
              <a:ext cx="320385" cy="28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067944" y="2260818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02075" y="3590598"/>
            <a:ext cx="298783" cy="2056432"/>
            <a:chOff x="1089346" y="2258395"/>
            <a:chExt cx="205038" cy="224195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093246" y="2258395"/>
              <a:ext cx="8487" cy="22419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089346" y="2275883"/>
              <a:ext cx="205038" cy="2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934172" y="3413396"/>
            <a:ext cx="3886300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ting, der skal gentages)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err="1">
                <a:solidFill>
                  <a:srgbClr val="FF0000"/>
                </a:solidFill>
              </a:rPr>
              <a:t>m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ove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(100); 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turn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(90);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08521" y="4529689"/>
            <a:ext cx="1463680" cy="504899"/>
            <a:chOff x="1102731" y="2202124"/>
            <a:chExt cx="305726" cy="2179649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104653" y="2202124"/>
              <a:ext cx="405" cy="2179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102731" y="2228030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372200" y="4377356"/>
            <a:ext cx="2376264" cy="71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i++  ≈  i = i+1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8787350">
            <a:off x="5087126" y="2922623"/>
            <a:ext cx="292890" cy="515576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8787350">
            <a:off x="6113152" y="389653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8787350">
            <a:off x="3751119" y="1736206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16217" y="2337376"/>
            <a:ext cx="2376265" cy="2271520"/>
            <a:chOff x="6457563" y="2650594"/>
            <a:chExt cx="2288671" cy="2009375"/>
          </a:xfrm>
        </p:grpSpPr>
        <p:sp>
          <p:nvSpPr>
            <p:cNvPr id="38" name="Down Arrow 37"/>
            <p:cNvSpPr/>
            <p:nvPr/>
          </p:nvSpPr>
          <p:spPr bwMode="auto">
            <a:xfrm rot="16200000">
              <a:off x="8324501" y="4300424"/>
              <a:ext cx="127383" cy="59170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Down Arrow 38"/>
            <p:cNvSpPr/>
            <p:nvPr/>
          </p:nvSpPr>
          <p:spPr bwMode="auto">
            <a:xfrm rot="16200000" flipV="1">
              <a:off x="7452749" y="1655408"/>
              <a:ext cx="156513" cy="214688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 flipV="1">
              <a:off x="8597152" y="2708918"/>
              <a:ext cx="149082" cy="1824111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61" y="25419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Down Arrow 41"/>
          <p:cNvSpPr/>
          <p:nvPr/>
        </p:nvSpPr>
        <p:spPr bwMode="auto">
          <a:xfrm rot="16200000">
            <a:off x="5172034" y="243528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187624" y="3993067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9058" y="3489284"/>
            <a:ext cx="1795947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82279" y="5067293"/>
            <a:ext cx="57758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6200000">
            <a:off x="1425930" y="107853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552030" y="1155058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5292081" y="5517232"/>
            <a:ext cx="36981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da-DK" altLang="da-DK" sz="1400" b="1" dirty="0">
                <a:ln w="11430"/>
                <a:solidFill>
                  <a:srgbClr val="0000CC"/>
                </a:solidFill>
              </a:rPr>
              <a:t>for løkken er en sproglig konstruktion, som gør det let at </a:t>
            </a: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beskrive, </a:t>
            </a:r>
            <a:r>
              <a:rPr lang="da-DK" altLang="da-DK" sz="1400" b="1" dirty="0">
                <a:ln w="11430"/>
                <a:solidFill>
                  <a:srgbClr val="0000CC"/>
                </a:solidFill>
              </a:rPr>
              <a:t>at noget kode (kroppen) skal gentages et antal gange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304443" y="273523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0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436030" y="303906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1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83991" y="3325821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2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741015" y="3628372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3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2871306" y="393018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4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874077" y="393296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FF0000"/>
                </a:solidFill>
              </a:rPr>
              <a:t>4</a:t>
            </a:r>
            <a:endParaRPr lang="da-DK" altLang="da-D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34" grpId="0" animBg="1"/>
      <p:bldP spid="36" grpId="0" animBg="1"/>
      <p:bldP spid="37" grpId="0" animBg="1"/>
      <p:bldP spid="42" grpId="0" animBg="1"/>
      <p:bldP spid="44" grpId="0" animBg="1"/>
      <p:bldP spid="47" grpId="0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820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længde 100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90600" y="1412777"/>
            <a:ext cx="646172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kvadrat med sidelængde 100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square100()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100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90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01044" y="4255386"/>
            <a:ext cx="457533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kvadrater af vilkårlig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størrelse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0307" y="3056014"/>
            <a:ext cx="491861" cy="24865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55300" y="3406074"/>
            <a:ext cx="39210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 stedet kunne vi angive længden ved hjælp af en parameter</a:t>
            </a:r>
            <a:endParaRPr lang="da-DK" altLang="da-DK" sz="1600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39257" y="3013356"/>
            <a:ext cx="40324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Længden 100 indsat direkte i metoden</a:t>
            </a:r>
            <a:endParaRPr lang="da-DK" altLang="da-DK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465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7598" y="1427116"/>
            <a:ext cx="8438897" cy="52999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08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 tilstand i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01080" y="1822736"/>
            <a:ext cx="2663868" cy="53520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065" y="2348880"/>
            <a:ext cx="3744415" cy="2465648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600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Feltvariabler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Access modifier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, der fortæller hvorfra feltvariablen kan anvendes / tilgås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Access modiferen bør altid være </a:t>
            </a: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sz="1400" b="1" dirty="0" smtClean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Det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betyder, at feltvariablen kun kan anvendes / tilgås i objekter af den pågældende klasse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Type</a:t>
            </a:r>
            <a:r>
              <a:rPr lang="da-DK" altLang="da-DK" sz="1400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der fortæller hvilke værdier feltvariablen kan antage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Navn</a:t>
            </a:r>
            <a:endParaRPr lang="da-DK" altLang="da-DK" sz="1400" b="1" dirty="0">
              <a:solidFill>
                <a:srgbClr val="FF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endParaRPr lang="da-DK" altLang="da-DK" sz="1400" b="1" noProof="0" dirty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727" y="1512492"/>
            <a:ext cx="2501744" cy="224868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948" y="1059462"/>
            <a:ext cx="3500417" cy="520655"/>
          </a:xfr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Erklæring/beskrivelse af en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klasse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der hedder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og kan bruges af </a:t>
            </a:r>
            <a:r>
              <a:rPr lang="da-DK" altLang="da-DK" sz="1400" kern="1200" dirty="0" smtClean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alle</a:t>
            </a:r>
            <a:endParaRPr lang="da-DK" altLang="da-DK" sz="1400" kern="1200" dirty="0">
              <a:ln w="11430"/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2627784" y="1295332"/>
            <a:ext cx="891163" cy="216024"/>
            <a:chOff x="4614193" y="2119718"/>
            <a:chExt cx="7510636" cy="877234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614193" y="2119718"/>
              <a:ext cx="2573043" cy="8772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7180540" y="2996952"/>
              <a:ext cx="4944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1840359"/>
            <a:ext cx="3960440" cy="4410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Tilstand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2073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vilkårlig størrelse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1412776"/>
            <a:ext cx="718185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turn(90);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45270" y="3380793"/>
            <a:ext cx="211231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Argument til </a:t>
            </a:r>
            <a:r>
              <a:rPr lang="da-DK" altLang="da-DK" sz="1600" b="1" dirty="0" err="1" smtClean="0"/>
              <a:t>move</a:t>
            </a:r>
            <a:endParaRPr lang="da-DK" altLang="da-DK" sz="160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3260540" y="3336228"/>
            <a:ext cx="284730" cy="214931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51310" y="2934089"/>
            <a:ext cx="213814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Parameter i </a:t>
            </a:r>
            <a:r>
              <a:rPr lang="da-DK" altLang="da-DK" sz="1600" b="1" dirty="0" err="1" smtClean="0"/>
              <a:t>square</a:t>
            </a:r>
            <a:endParaRPr lang="da-DK" altLang="da-DK" sz="1600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504780" y="2641161"/>
            <a:ext cx="305603" cy="292969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39158" y="4026696"/>
            <a:ext cx="437725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regulære figurer med et vilkårligt antal sider (polygoner)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7912" y="2348880"/>
            <a:ext cx="624530" cy="27400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0581" y="3082661"/>
            <a:ext cx="631903" cy="262118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polygon med vilkårligt antal sider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6696744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6569" y="3187576"/>
            <a:ext cx="760241" cy="2781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981779" y="2876552"/>
            <a:ext cx="3672408" cy="74084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To parametre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første angiver antallet af sider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anden angiver længden af siderne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5652120" y="2448564"/>
            <a:ext cx="216024" cy="42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82143" y="2149390"/>
            <a:ext cx="2514600" cy="27400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057166" y="3465735"/>
            <a:ext cx="218690" cy="4698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36994" y="5463946"/>
            <a:ext cx="3557815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negativ eller 0?</a:t>
            </a:r>
            <a:endParaRPr lang="da-DK" altLang="da-DK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65900" y="3733696"/>
            <a:ext cx="3890805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Reelt </a:t>
            </a:r>
            <a:r>
              <a:rPr lang="da-DK" altLang="da-DK" dirty="0" smtClean="0"/>
              <a:t>tal (double)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For at undgå nedrundingsfejl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Division af to heltal giver et nyt heltal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F.eks. evaluerer 360 </a:t>
            </a:r>
            <a:r>
              <a:rPr lang="da-DK" altLang="da-DK" dirty="0"/>
              <a:t>/ 7 </a:t>
            </a:r>
            <a:r>
              <a:rPr lang="da-DK" altLang="da-DK" dirty="0" smtClean="0"/>
              <a:t>til heltallet 51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Dvs. at man kun drejer 7 * </a:t>
            </a:r>
            <a:r>
              <a:rPr lang="da-DK" altLang="da-DK" dirty="0" smtClean="0"/>
              <a:t>51 </a:t>
            </a:r>
            <a:r>
              <a:rPr lang="da-DK" altLang="da-DK" dirty="0"/>
              <a:t>= </a:t>
            </a:r>
            <a:r>
              <a:rPr lang="da-DK" altLang="da-DK" dirty="0" smtClean="0"/>
              <a:t>357 grader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Skildpadden kommer ikke helt tilbage til startposition og startvinkel</a:t>
            </a:r>
            <a:endParaRPr lang="da-DK" altLang="da-DK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41647" y="5841336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1?</a:t>
            </a:r>
            <a:endParaRPr lang="da-DK" altLang="da-DK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44418" y="6226493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2?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981779" y="5643000"/>
            <a:ext cx="2758573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Om lidt vil vi lave en version, der tjekker, at parameteren n har en fornuftig værdi</a:t>
            </a:r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35696" y="3140968"/>
            <a:ext cx="3193504" cy="22621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boolsk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udtryk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i="1" dirty="0" err="1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  <a:endParaRPr lang="en-US" altLang="da-DK" b="1" i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185968" y="3794277"/>
            <a:ext cx="1583775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357566" y="2244348"/>
            <a:ext cx="350337" cy="10196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707904" y="2022334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Sand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Falsk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769742" y="3964233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406875" y="3570964"/>
            <a:ext cx="2981549" cy="87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sand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547664" y="2677454"/>
            <a:ext cx="518651" cy="6125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70980" y="2104244"/>
            <a:ext cx="1979712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00380" y="3272851"/>
            <a:ext cx="349135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377273" y="3284634"/>
            <a:ext cx="2151595" cy="2992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7374" y="221751"/>
            <a:ext cx="85681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Selektering (valg) mellem forskellige kode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72111" y="4761324"/>
            <a:ext cx="160625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1009153" y="2700774"/>
            <a:ext cx="806867" cy="17403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55" name="Rectangle 54"/>
          <p:cNvSpPr/>
          <p:nvPr/>
        </p:nvSpPr>
        <p:spPr bwMode="auto">
          <a:xfrm>
            <a:off x="1894838" y="4323026"/>
            <a:ext cx="737062" cy="2583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5373626" y="4501552"/>
            <a:ext cx="2635964" cy="7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falsk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35696" y="5688385"/>
            <a:ext cx="3193504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 delen kan udelades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smtClean="0"/>
              <a:t>Så udføres der intet, hvis det boolske udtryk evaluerer til falsk</a:t>
            </a:r>
            <a:endParaRPr lang="da-DK" altLang="da-DK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9832" y="1093109"/>
            <a:ext cx="801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Ved hjælp af en if sætning kan man sikre, at noget kode kun udføres, når bestemte betingelser er opfyldt 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 flipH="1" flipV="1">
            <a:off x="3766867" y="4927516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polygon metode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043608" y="1340768"/>
            <a:ext cx="7632848" cy="44658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 &gt;= 3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"n must be &gt;= 3"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93170" y="5567727"/>
            <a:ext cx="1728192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Bør vi også tjekke værdien af </a:t>
            </a:r>
            <a:r>
              <a:rPr lang="da-DK" altLang="da-DK" dirty="0" err="1" smtClean="0"/>
              <a:t>size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878397" y="2963004"/>
            <a:ext cx="3882323" cy="128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760719" y="3573017"/>
            <a:ext cx="4237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72321" y="3406363"/>
            <a:ext cx="1615389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Tegn polygon med n sider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74702" y="4746568"/>
            <a:ext cx="5237298" cy="381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623688" y="5370518"/>
            <a:ext cx="3888432" cy="3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fejlmeddelelse på terminalen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5343768" y="5164411"/>
            <a:ext cx="226253" cy="26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27336" y="2789240"/>
            <a:ext cx="6480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00179" y="2587599"/>
            <a:ext cx="673860" cy="3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02954" y="2643447"/>
            <a:ext cx="906254" cy="25880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Generel metode </a:t>
            </a:r>
            <a:r>
              <a:rPr lang="da-DK" altLang="da-DK" sz="3200" noProof="0" dirty="0">
                <a:sym typeface="Wingdings" panose="05000000000000000000" pitchFamily="2" charset="2"/>
              </a:rPr>
              <a:t></a:t>
            </a:r>
            <a:r>
              <a:rPr lang="da-DK" altLang="da-DK" sz="3200" noProof="0" dirty="0" smtClean="0">
                <a:ea typeface="ＭＳ Ｐゴシック" pitchFamily="34" charset="-128"/>
              </a:rPr>
              <a:t> specifikke metoder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365507" y="1940054"/>
            <a:ext cx="6552728" cy="42473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polygon(4, 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cirkel med den angiven radius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circle(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radius)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polygon(100, 2 * radius *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Math.PI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/ 100);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92138" y="1125538"/>
            <a:ext cx="80121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Vi kan benytte den generelle metode polygon til at konstruere mere specifikke metoder, der kan tegne kvadrater og cirkler.</a:t>
            </a:r>
            <a:endParaRPr lang="da-DK" altLang="da-DK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88759" y="5513181"/>
            <a:ext cx="1077579" cy="286932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026610" y="5800113"/>
            <a:ext cx="937" cy="52614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7349" y="6182237"/>
            <a:ext cx="3747059" cy="4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C00000"/>
                </a:solidFill>
              </a:rPr>
              <a:t>Konstanten </a:t>
            </a:r>
            <a:r>
              <a:rPr lang="da-DK" altLang="da-DK" sz="2400" b="1" dirty="0" smtClean="0">
                <a:solidFill>
                  <a:srgbClr val="C00000"/>
                </a:solidFill>
                <a:sym typeface="Symbol"/>
              </a:rPr>
              <a:t></a:t>
            </a:r>
            <a:r>
              <a:rPr lang="da-DK" altLang="da-DK" sz="1800" b="1" dirty="0" smtClean="0">
                <a:solidFill>
                  <a:srgbClr val="C00000"/>
                </a:solidFill>
                <a:sym typeface="Symbol"/>
              </a:rPr>
              <a:t> (fra klassen Math)</a:t>
            </a:r>
            <a:endParaRPr lang="da-DK" altLang="da-DK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Vigtige principper for god programmering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5"/>
            <a:ext cx="8568183" cy="3888431"/>
          </a:xfrm>
          <a:noFill/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Det kan betale sig at lave gode generelle metoder, som kan genbruges i mange situationer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Parametrisering er nøglen hertil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Det er svært at </a:t>
            </a:r>
            <a:r>
              <a:rPr lang="da-DK" altLang="ja-JP" sz="1800" noProof="0" dirty="0" smtClean="0">
                <a:ea typeface="ＭＳ Ｐゴシック" pitchFamily="34" charset="-128"/>
              </a:rPr>
              <a:t>"opfinde" gode generelle metoder, dvs. at gå fra det konkrete til det</a:t>
            </a:r>
            <a:r>
              <a:rPr lang="da-DK" altLang="ja-JP" sz="1800" noProof="0" dirty="0" smtClean="0">
                <a:ea typeface="ＭＳ Ｐゴシック" pitchFamily="34" charset="-128"/>
                <a:sym typeface="Symbol" pitchFamily="18" charset="2"/>
              </a:rPr>
              <a:t> generelle</a:t>
            </a:r>
            <a:r>
              <a:rPr lang="da-DK" altLang="ja-JP" sz="1800" noProof="0" dirty="0" smtClean="0">
                <a:ea typeface="ＭＳ Ｐゴシック" pitchFamily="34" charset="-128"/>
              </a:rPr>
              <a:t> – men forsøg!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Skeln mellem anvendelse og implementation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anvender en metode, </a:t>
            </a:r>
            <a:r>
              <a:rPr lang="da-DK" altLang="da-DK" sz="1800" dirty="0">
                <a:ea typeface="ＭＳ Ｐゴシック" pitchFamily="34" charset="-128"/>
              </a:rPr>
              <a:t>er det vigtigt at </a:t>
            </a:r>
            <a:r>
              <a:rPr lang="da-DK" altLang="da-DK" sz="1800" dirty="0" smtClean="0">
                <a:ea typeface="ＭＳ Ｐゴシック" pitchFamily="34" charset="-128"/>
              </a:rPr>
              <a:t>forstå,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hvad</a:t>
            </a:r>
            <a:r>
              <a:rPr lang="da-DK" altLang="da-DK" sz="1800" dirty="0">
                <a:ea typeface="ＭＳ Ｐゴシック" pitchFamily="34" charset="-128"/>
              </a:rPr>
              <a:t> operationen </a:t>
            </a:r>
            <a:r>
              <a:rPr lang="da-DK" altLang="da-DK" sz="1800" dirty="0" smtClean="0">
                <a:ea typeface="ＭＳ Ｐゴシック" pitchFamily="34" charset="-128"/>
              </a:rPr>
              <a:t>gør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</a:t>
            </a:r>
            <a:r>
              <a:rPr lang="da-DK" altLang="da-DK" sz="1800" dirty="0" smtClean="0">
                <a:ea typeface="ＭＳ Ｐゴシック" pitchFamily="34" charset="-128"/>
              </a:rPr>
              <a:t>implementerer </a:t>
            </a: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dirty="0" smtClean="0">
                <a:ea typeface="ＭＳ Ｐゴシック" pitchFamily="34" charset="-128"/>
              </a:rPr>
              <a:t>metode, </a:t>
            </a:r>
            <a:r>
              <a:rPr lang="da-DK" altLang="da-DK" sz="1800" dirty="0">
                <a:ea typeface="ＭＳ Ｐゴシック" pitchFamily="34" charset="-128"/>
              </a:rPr>
              <a:t>skal man tage stilling </a:t>
            </a:r>
            <a:r>
              <a:rPr lang="da-DK" altLang="da-DK" sz="1800" dirty="0" smtClean="0">
                <a:ea typeface="ＭＳ Ｐゴシック" pitchFamily="34" charset="-128"/>
              </a:rPr>
              <a:t>til,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den skal gøre </a:t>
            </a:r>
            <a:r>
              <a:rPr lang="da-DK" altLang="da-DK" sz="1800" dirty="0" smtClean="0">
                <a:ea typeface="ＭＳ Ｐゴシック" pitchFamily="34" charset="-128"/>
              </a:rPr>
              <a:t>det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skal også skelne – selv om I både er anvender og implementør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Forskellige slags variabler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66958" y="3002923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15126" y="1033562"/>
            <a:ext cx="6593177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Klasser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feltvariabler</a:t>
            </a:r>
            <a:endParaRPr lang="da-DK" altLang="da-DK" b="1" kern="0" dirty="0">
              <a:solidFill>
                <a:srgbClr val="008000"/>
              </a:solidFill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objektet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ever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og dør med dette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Bruges til værdier der skal gemmes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private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access modifier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93384" y="3328662"/>
            <a:ext cx="2904806" cy="2594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slags variabler (fortsat)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54276" y="3212976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5981" y="4117360"/>
            <a:ext cx="2539557" cy="259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7120" y="4729552"/>
            <a:ext cx="1251808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38690" y="4429155"/>
            <a:ext cx="3347893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58249" y="4429155"/>
            <a:ext cx="118193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Parametre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6694569" y="4429155"/>
            <a:ext cx="285818" cy="1818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6126361" y="4572781"/>
            <a:ext cx="460249" cy="2579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548434" y="4716797"/>
            <a:ext cx="165830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Hjælpevariabel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4629767" y="4948808"/>
            <a:ext cx="290038" cy="154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13093" y="4948808"/>
            <a:ext cx="188022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Kontrolvariabel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83567" y="980728"/>
            <a:ext cx="8460433" cy="20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Metoder og konstruktører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lokale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variabler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Lever og dør med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enkelte kald af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metoden/konstruktøren (eller den enkelte udførelse af en løkke)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u="sng" kern="0" dirty="0" smtClean="0">
                <a:solidFill>
                  <a:srgbClr val="000066"/>
                </a:solidFill>
                <a:latin typeface="+mn-lt"/>
              </a:rPr>
              <a:t>ikke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bruges til at gemme resultater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access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modifier (kan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aldrig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tilgås ude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nfor metoden/konstruktøren)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0265" y="5629200"/>
            <a:ext cx="3292439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Det er vigtigt at skelne mellem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lokale variabler</a:t>
            </a:r>
            <a:endParaRPr lang="da-DK" altLang="da-DK" dirty="0">
              <a:solidFill>
                <a:srgbClr val="008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 tjener to helt forskellige formål</a:t>
            </a:r>
            <a:endParaRPr lang="da-DK" altLang="da-DK" dirty="0"/>
          </a:p>
        </p:txBody>
      </p:sp>
      <p:sp>
        <p:nvSpPr>
          <p:cNvPr id="24" name="Rectangle 23"/>
          <p:cNvSpPr/>
          <p:nvPr/>
        </p:nvSpPr>
        <p:spPr>
          <a:xfrm rot="21165640">
            <a:off x="67333" y="5342660"/>
            <a:ext cx="2081585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Date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klassen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Blue J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2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58326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Java og BlueJ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af objekter (via new-operatoren)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Objekt </a:t>
            </a:r>
            <a:r>
              <a:rPr lang="da-DK" altLang="da-DK" sz="1800" kern="0" dirty="0" smtClean="0">
                <a:ea typeface="ＭＳ Ｐゴシック" pitchFamily="34" charset="-128"/>
              </a:rPr>
              <a:t>referencer og objektdiagrammer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 (gentagelser) og selektering (valg)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for løkke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Parametrisering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 </a:t>
            </a:r>
            <a:r>
              <a:rPr lang="da-DK" altLang="da-DK" sz="1800" dirty="0">
                <a:ea typeface="ＭＳ Ｐゴシック" pitchFamily="34" charset="-128"/>
              </a:rPr>
              <a:t>gode generelle metoder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Skeln mellem anvendelse og implementation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Lokale variabler</a:t>
            </a: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sz="3200" noProof="0" dirty="0" smtClean="0">
                <a:ea typeface="ＭＳ Ｐゴシック" charset="0"/>
                <a:cs typeface="ＭＳ Ｐゴシック" charset="0"/>
              </a:rPr>
              <a:t>Objektorienteret programmering</a:t>
            </a:r>
            <a:endParaRPr lang="da-DK" sz="3200" noProof="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5" descr="Nygaard_K_75_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 bwMode="auto">
          <a:xfrm>
            <a:off x="6513988" y="3573016"/>
            <a:ext cx="1874436" cy="270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602108" y="1052736"/>
            <a:ext cx="8218364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I objektorienteret programmering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opfattes et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program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som en </a:t>
            </a:r>
            <a:r>
              <a:rPr lang="da-DK" altLang="da-DK" b="1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model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, der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beskriver (simulerer)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opførslen af en del af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verden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modellerer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begreber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(f.eks.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Student)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Objekter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der 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instanser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af klasser</a:t>
            </a:r>
            <a:br>
              <a:rPr lang="da-DK" altLang="da-DK" sz="1800" kern="0" dirty="0">
                <a:solidFill>
                  <a:srgbClr val="000066"/>
                </a:solidFill>
                <a:latin typeface="+mn-lt"/>
              </a:rPr>
            </a:b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(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f.eks.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Peter Hansen, Anna Petersen,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….)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man beskriver kan være noget der eksisterer eller noget, som man gerne vil bygge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4BBFF0A3-FC4E-415E-BA83-286ABBC135C0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3641141"/>
            <a:ext cx="5472608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latin typeface="+mn-lt"/>
              </a:rPr>
              <a:t>Ovenstående definitioner stammer fra sproget </a:t>
            </a:r>
            <a:r>
              <a:rPr lang="da-DK" altLang="da-DK" sz="1800" b="1" dirty="0" err="1" smtClean="0">
                <a:latin typeface="+mn-lt"/>
              </a:rPr>
              <a:t>Simula</a:t>
            </a:r>
            <a:r>
              <a:rPr lang="da-DK" altLang="da-DK" sz="1800" b="1" dirty="0" smtClean="0">
                <a:latin typeface="+mn-lt"/>
              </a:rPr>
              <a:t> 67 og er dermed mere end 50 år gamle </a:t>
            </a:r>
            <a:endParaRPr lang="da-DK" altLang="da-DK" sz="1800" b="1" dirty="0">
              <a:latin typeface="+mn-lt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 smtClean="0">
                <a:latin typeface="+mn-lt"/>
              </a:rPr>
              <a:t>Kristen Nygaard (1926-2002)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grundlægger af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objektorienteret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modellering og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programmering (sammen med Ole-Johan Dahl)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gæsteprofessor på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Aarhus Universitet i en årrække, hvor han havde stor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betydning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for opbygningen af datalogi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Nygaard-bygningen i IT-parken er opkaldt efter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Kristen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8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83334" y="1134385"/>
            <a:ext cx="8552601" cy="56238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  <a:endParaRPr lang="da-DK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opførsel i Java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4772" y="2060847"/>
            <a:ext cx="4098174" cy="98992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3412" y="1892384"/>
            <a:ext cx="3829148" cy="34088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1600" noProof="0" dirty="0" smtClean="0">
                <a:solidFill>
                  <a:srgbClr val="FF6600"/>
                </a:solidFill>
                <a:ea typeface="ＭＳ Ｐゴシック" pitchFamily="34" charset="-128"/>
              </a:rPr>
              <a:t>Konstruktører</a:t>
            </a:r>
          </a:p>
          <a:p>
            <a:pPr marL="182563" indent="-182563" eaLnBrk="1" hangingPunct="1">
              <a:spcBef>
                <a:spcPts val="200"/>
              </a:spcBef>
            </a:pPr>
            <a:r>
              <a:rPr lang="da-DK" altLang="da-DK" sz="1400" dirty="0" smtClean="0">
                <a:solidFill>
                  <a:srgbClr val="FF0000"/>
                </a:solidFill>
                <a:ea typeface="ＭＳ Ｐゴシック" pitchFamily="34" charset="-128"/>
              </a:rPr>
              <a:t>Skaber og initialiserer</a:t>
            </a:r>
            <a:r>
              <a:rPr lang="da-DK" altLang="da-DK" sz="1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da-DK" altLang="da-DK" sz="1400" dirty="0" smtClean="0">
                <a:solidFill>
                  <a:srgbClr val="FF6600"/>
                </a:solidFill>
                <a:ea typeface="ＭＳ Ｐゴシック" pitchFamily="34" charset="-128"/>
              </a:rPr>
              <a:t>et objekt, der tilhører den pågældende klasse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00FF"/>
                </a:solidFill>
                <a:ea typeface="ＭＳ Ｐゴシック" pitchFamily="34" charset="-128"/>
              </a:rPr>
              <a:t>Accessor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Aflæser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værdi 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og returnerer denne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getXXX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aflæses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8000"/>
                </a:solidFill>
                <a:ea typeface="ＭＳ Ｐゴシック" pitchFamily="34" charset="-128"/>
              </a:rPr>
              <a:t>Mutator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Ændrer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værdi</a:t>
            </a:r>
            <a:endParaRPr lang="da-DK" altLang="da-DK" sz="140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setXXX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ændres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spc="-40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an også have andre navne (fx </a:t>
            </a:r>
            <a:r>
              <a:rPr lang="da-DK" altLang="da-DK" sz="1400" spc="-40" dirty="0" err="1" smtClean="0">
                <a:solidFill>
                  <a:srgbClr val="008000"/>
                </a:solidFill>
                <a:ea typeface="ＭＳ Ｐゴシック" pitchFamily="34" charset="-128"/>
              </a:rPr>
              <a:t>birthday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)</a:t>
            </a:r>
            <a:endParaRPr lang="da-DK" altLang="da-DK" sz="1400" spc="-4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82563" indent="-182563" eaLnBrk="1" hangingPunct="1">
              <a:spcBef>
                <a:spcPts val="200"/>
              </a:spcBef>
            </a:pPr>
            <a:endParaRPr lang="da-DK" altLang="da-DK" sz="1400" noProof="0" dirty="0" smtClean="0">
              <a:solidFill>
                <a:srgbClr val="7030A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65848" y="3171568"/>
            <a:ext cx="3238663" cy="70611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5576" y="4713317"/>
            <a:ext cx="4015929" cy="70658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6674" y="3945924"/>
            <a:ext cx="3256686" cy="7008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5577" y="5503025"/>
            <a:ext cx="6692627" cy="950311"/>
          </a:xfrm>
          <a:prstGeom prst="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016" y="1340768"/>
            <a:ext cx="4032448" cy="50743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Opførsel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1429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Studiestartsprøve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672408"/>
          </a:xfrm>
        </p:spPr>
        <p:txBody>
          <a:bodyPr/>
          <a:lstStyle/>
          <a:p>
            <a:pPr lvl="0"/>
            <a:r>
              <a:rPr lang="da-DK" sz="2000" dirty="0" smtClean="0"/>
              <a:t>Gælder </a:t>
            </a:r>
            <a:r>
              <a:rPr lang="da-DK" sz="2000" dirty="0"/>
              <a:t>alle nye </a:t>
            </a:r>
            <a:r>
              <a:rPr lang="da-DK" sz="2000" dirty="0" smtClean="0"/>
              <a:t>bachelorstuderende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Prøvens </a:t>
            </a:r>
            <a:r>
              <a:rPr lang="da-DK" sz="1800" dirty="0"/>
              <a:t>hovedformål er </a:t>
            </a:r>
            <a:r>
              <a:rPr lang="da-DK" sz="1800" dirty="0" smtClean="0"/>
              <a:t>at identificere de </a:t>
            </a:r>
            <a:r>
              <a:rPr lang="da-DK" sz="1800" dirty="0"/>
              <a:t>studerende, der ikke har påbegyndt studiet, så de kan udmeldes inden det officielle sommeroptag </a:t>
            </a:r>
            <a:r>
              <a:rPr lang="da-DK" sz="1800" dirty="0" smtClean="0"/>
              <a:t>opgøres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I begyndelsen af september </a:t>
            </a:r>
            <a:r>
              <a:rPr lang="da-DK" sz="2000" dirty="0"/>
              <a:t>vil </a:t>
            </a:r>
            <a:r>
              <a:rPr lang="da-DK" sz="2000" dirty="0" smtClean="0"/>
              <a:t>I modtage </a:t>
            </a:r>
            <a:r>
              <a:rPr lang="da-DK" sz="2000" dirty="0"/>
              <a:t>en mail på </a:t>
            </a:r>
            <a:r>
              <a:rPr lang="da-DK" sz="2000" dirty="0" smtClean="0"/>
              <a:t>jeres au-mailadresse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Mailen indeholder et link til et spørgeskema, der handler om studievalg og studiestart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er </a:t>
            </a:r>
            <a:r>
              <a:rPr lang="da-DK" sz="1800" b="1" dirty="0">
                <a:solidFill>
                  <a:srgbClr val="008000"/>
                </a:solidFill>
              </a:rPr>
              <a:t>obligatorisk</a:t>
            </a:r>
            <a:r>
              <a:rPr lang="da-DK" sz="1800" dirty="0"/>
              <a:t> at svare og på den måde vise, at I er studieaktive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Hvis I ikke svarer (inden for få dage) bliver I </a:t>
            </a:r>
            <a:r>
              <a:rPr lang="da-DK" sz="1800" b="1" dirty="0">
                <a:solidFill>
                  <a:srgbClr val="008000"/>
                </a:solidFill>
              </a:rPr>
              <a:t>automatisk frameldt</a:t>
            </a:r>
            <a:r>
              <a:rPr lang="da-DK" sz="1800" dirty="0"/>
              <a:t/>
            </a:r>
            <a:br>
              <a:rPr lang="da-DK" sz="1800" dirty="0"/>
            </a:br>
            <a:r>
              <a:rPr lang="da-DK" sz="1800" dirty="0"/>
              <a:t>jeres studie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462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Husk at forberede jer til øvelserne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912" cy="4968552"/>
          </a:xfrm>
        </p:spPr>
        <p:txBody>
          <a:bodyPr/>
          <a:lstStyle/>
          <a:p>
            <a:pPr lvl="0"/>
            <a:r>
              <a:rPr lang="da-DK" sz="2000" dirty="0" smtClean="0"/>
              <a:t>Ved øvelserne i Uge 2 skal I beskæftige jer med opgaverne i kapitel 2 og 3 i BlueJ bogen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Opgaverne skal løses,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Ved øvelserne vil instruktorerne så tage fat i de opgaver, hvor I har problemer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vil selvfølgelig også være muligt at få hjælp til tvivlsspørgsmål i kapitlernes tekst og i de tilhørende videonoter (som I også skal se,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Derudover skal I (ved anden øvelsesgang) arbejde videre med raflebæger projektet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skal I lave nogle metoder til aftestning af raflebægeret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Derudover skal I generalisere løsningen, således at en terning kan have et vilkårligt antal sider (større end eller lig med 2)</a:t>
            </a:r>
            <a:endParaRPr lang="da-DK" sz="1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71800" y="5762999"/>
            <a:ext cx="318123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 Raflebæger 1 og Quiz 1 inden mandag kl. 14.00 (lørdag kl. 22.00 for IT '</a:t>
            </a:r>
            <a:r>
              <a:rPr lang="da-DK" altLang="da-DK" sz="1400" kern="1200" dirty="0" err="1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ere</a:t>
            </a: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91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7309" y="1007855"/>
            <a:ext cx="8204619" cy="10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</a:rPr>
              <a:t>Stor </a:t>
            </a:r>
            <a:r>
              <a:rPr lang="da-DK" altLang="da-DK" b="1" dirty="0">
                <a:solidFill>
                  <a:srgbClr val="A50021"/>
                </a:solidFill>
              </a:rPr>
              <a:t>spredning med hensyn til </a:t>
            </a:r>
            <a:r>
              <a:rPr lang="da-DK" altLang="da-DK" b="1" dirty="0" smtClean="0">
                <a:solidFill>
                  <a:srgbClr val="A50021"/>
                </a:solidFill>
              </a:rPr>
              <a:t>programmeringserfaring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datalogi er det godt halvdelen, der har ingen </a:t>
            </a:r>
            <a:r>
              <a:rPr lang="da-DK" altLang="da-DK" sz="1800" dirty="0" smtClean="0"/>
              <a:t>eller lille </a:t>
            </a:r>
            <a:r>
              <a:rPr lang="da-DK" altLang="da-DK" sz="1800" dirty="0"/>
              <a:t>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it-produktudvikling er det tre </a:t>
            </a:r>
            <a:r>
              <a:rPr lang="da-DK" altLang="da-DK" sz="1800" dirty="0" smtClean="0"/>
              <a:t>fjerdedele</a:t>
            </a:r>
            <a:endParaRPr lang="da-DK" altLang="da-DK" sz="1800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Programmeringserfaring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57" y="2389882"/>
            <a:ext cx="3193770" cy="3099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327706"/>
            <a:ext cx="3420996" cy="324712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6314" y="5653913"/>
            <a:ext cx="8546403" cy="9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spc="-80" dirty="0" smtClean="0">
                <a:solidFill>
                  <a:srgbClr val="A50021"/>
                </a:solidFill>
              </a:rPr>
              <a:t>Det </a:t>
            </a:r>
            <a:r>
              <a:rPr lang="da-DK" altLang="da-DK" b="1" spc="-80" dirty="0">
                <a:solidFill>
                  <a:srgbClr val="A50021"/>
                </a:solidFill>
              </a:rPr>
              <a:t>betyder, at nogle af jer </a:t>
            </a:r>
            <a:r>
              <a:rPr lang="da-DK" altLang="da-DK" b="1" spc="-80" dirty="0" smtClean="0">
                <a:solidFill>
                  <a:srgbClr val="A50021"/>
                </a:solidFill>
              </a:rPr>
              <a:t>vil synes, at det går lidt langsomt her i starten</a:t>
            </a:r>
            <a:endParaRPr lang="da-DK" altLang="da-DK" b="1" spc="-80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 smtClean="0"/>
              <a:t>Det er nødvendigt af hensyn til dem, der har ingen eller lille programmeringserfaring (mere end halvdelen af jer)</a:t>
            </a:r>
            <a:endParaRPr lang="da-DK" altLang="da-DK" sz="2000" dirty="0" smtClean="0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807396" y="2081343"/>
            <a:ext cx="1440160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Datalogi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5479804" y="2081343"/>
            <a:ext cx="3096344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IT-produktudvikling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121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Hvis I har tid til overs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6175" y="1044891"/>
            <a:ext cx="8642329" cy="5552461"/>
          </a:xfrm>
        </p:spPr>
        <p:txBody>
          <a:bodyPr/>
          <a:lstStyle/>
          <a:p>
            <a:r>
              <a:rPr lang="da-DK" sz="1800" dirty="0"/>
              <a:t>Bruge mere tid på de andre kurser</a:t>
            </a:r>
          </a:p>
          <a:p>
            <a:pPr lvl="0">
              <a:spcBef>
                <a:spcPts val="1800"/>
              </a:spcBef>
            </a:pPr>
            <a:r>
              <a:rPr lang="da-DK" sz="1800" dirty="0" smtClean="0"/>
              <a:t>Begynde på afleveringsopgaverne til de kommende uger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De ligger parat til jer på kursets </a:t>
            </a:r>
            <a:r>
              <a:rPr lang="da-DK" sz="1600" dirty="0" smtClean="0"/>
              <a:t>Brightspace sider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1800" dirty="0" smtClean="0"/>
              <a:t>På websiderne Projekt </a:t>
            </a:r>
            <a:r>
              <a:rPr lang="da-DK" sz="1800" dirty="0" err="1" smtClean="0"/>
              <a:t>Euler</a:t>
            </a:r>
            <a:r>
              <a:rPr lang="da-DK" sz="1800" dirty="0" smtClean="0"/>
              <a:t>, </a:t>
            </a:r>
            <a:r>
              <a:rPr lang="da-DK" sz="1800" dirty="0" err="1" smtClean="0"/>
              <a:t>CodingBats</a:t>
            </a:r>
            <a:r>
              <a:rPr lang="da-DK" sz="1800" dirty="0" smtClean="0"/>
              <a:t> og </a:t>
            </a:r>
            <a:r>
              <a:rPr lang="da-DK" sz="1800" dirty="0" err="1" smtClean="0"/>
              <a:t>Kattis</a:t>
            </a:r>
            <a:r>
              <a:rPr lang="da-DK" sz="1800" dirty="0" smtClean="0"/>
              <a:t> findes en masse opgaver, </a:t>
            </a:r>
            <a:r>
              <a:rPr lang="da-DK" sz="1800" dirty="0"/>
              <a:t>hvor I kan øve jer i Java </a:t>
            </a:r>
            <a:r>
              <a:rPr lang="da-DK" sz="1800" dirty="0" smtClean="0"/>
              <a:t>programmering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Links </a:t>
            </a:r>
            <a:r>
              <a:rPr lang="da-DK" sz="1600" dirty="0" smtClean="0"/>
              <a:t>på ugeoversigten for Uge 3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Tilmelde sig instituttets præ-talentforløbet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Tilbud til studerende, der har overskud til at lave lidt ekstra udover de normale kurser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Her i efteråret tilbydes et 5 ECTS kursus med nogle spændende foredrag og opgaver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Man kan følge hele kurset eller dele af det</a:t>
            </a:r>
            <a:endParaRPr lang="da-DK" sz="1600" spc="-2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spc="-8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starten af 2. år, kan man søge om at blive optaget på det egentlige talentforløb</a:t>
            </a:r>
          </a:p>
          <a:p>
            <a:pPr lvl="1">
              <a:spcBef>
                <a:spcPts val="600"/>
              </a:spcBef>
            </a:pPr>
            <a:r>
              <a:rPr lang="da-DK" sz="1600" dirty="0" smtClean="0"/>
              <a:t>Her kan man kun blive optaget, hvis man har </a:t>
            </a:r>
            <a:r>
              <a:rPr lang="da-DK" sz="1600" dirty="0"/>
              <a:t>10 i snit på sine 1. års </a:t>
            </a:r>
            <a:r>
              <a:rPr lang="da-DK" sz="1600" dirty="0" smtClean="0"/>
              <a:t>kurser</a:t>
            </a:r>
            <a:endParaRPr lang="da-DK" sz="1600" dirty="0"/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Det vigtigste er altså at gøre det godt på kurserne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50" dirty="0" smtClean="0"/>
              <a:t>Man kan sagtens blive optaget på talentforløbet uden at have deltaget i præ-talentforløbet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Mere information på </a:t>
            </a:r>
            <a:r>
              <a:rPr lang="da-DK" sz="1600" b="1" dirty="0">
                <a:solidFill>
                  <a:srgbClr val="008000"/>
                </a:solidFill>
              </a:rPr>
              <a:t>cs.au.dk/talent</a:t>
            </a:r>
            <a:r>
              <a:rPr lang="da-DK" sz="1600" dirty="0"/>
              <a:t> og ved </a:t>
            </a:r>
            <a:r>
              <a:rPr lang="da-DK" sz="1600" dirty="0" smtClean="0"/>
              <a:t>en senere forelæsning</a:t>
            </a:r>
            <a:endParaRPr lang="da-DK" sz="16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774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8604448" cy="791369"/>
          </a:xfrm>
        </p:spPr>
        <p:txBody>
          <a:bodyPr/>
          <a:lstStyle/>
          <a:p>
            <a:r>
              <a:rPr lang="da-DK" spc="-100" dirty="0" smtClean="0"/>
              <a:t>Vaccination </a:t>
            </a:r>
            <a:r>
              <a:rPr lang="da-DK" spc="-100" dirty="0"/>
              <a:t>mod </a:t>
            </a:r>
            <a:r>
              <a:rPr lang="da-DK" spc="-100" dirty="0" err="1" smtClean="0"/>
              <a:t>COVID</a:t>
            </a:r>
            <a:r>
              <a:rPr lang="da-DK" spc="-100" dirty="0" smtClean="0"/>
              <a:t>-19 på Campus</a:t>
            </a:r>
            <a:endParaRPr lang="da-DK" spc="-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3497" y="1044027"/>
            <a:ext cx="7743094" cy="23325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/>
              <a:t>Alle medarbejdere og studerende kan blive vaccineret mod COVID-19 i </a:t>
            </a:r>
            <a:r>
              <a:rPr lang="da-DK" sz="2000" dirty="0" err="1"/>
              <a:t>Søauditorierne</a:t>
            </a:r>
            <a:r>
              <a:rPr lang="da-DK" sz="2000" dirty="0"/>
              <a:t> i Universitetsparken.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da-DK" sz="1800" spc="-30" dirty="0"/>
              <a:t>Åbningstider: </a:t>
            </a:r>
            <a:r>
              <a:rPr lang="da-DK" sz="1800" spc="-30" dirty="0" smtClean="0"/>
              <a:t>mandag, tirsdag, torsdag </a:t>
            </a:r>
            <a:r>
              <a:rPr lang="da-DK" sz="1800" spc="-30" dirty="0"/>
              <a:t>og </a:t>
            </a:r>
            <a:r>
              <a:rPr lang="da-DK" sz="1800" spc="-30" dirty="0" smtClean="0"/>
              <a:t>fredag </a:t>
            </a:r>
            <a:r>
              <a:rPr lang="da-DK" sz="1800" spc="-30" dirty="0"/>
              <a:t>kl. </a:t>
            </a:r>
            <a:r>
              <a:rPr lang="da-DK" sz="1800" spc="-30" dirty="0" smtClean="0"/>
              <a:t>9-13 i perioden 30</a:t>
            </a:r>
            <a:r>
              <a:rPr lang="da-DK" sz="1800" spc="-30" dirty="0"/>
              <a:t>. august til 10. </a:t>
            </a:r>
            <a:r>
              <a:rPr lang="da-DK" sz="1800" spc="-30" dirty="0" smtClean="0"/>
              <a:t>september </a:t>
            </a:r>
            <a:endParaRPr lang="da-DK" sz="1800" spc="-30" dirty="0"/>
          </a:p>
          <a:p>
            <a:pPr lvl="1">
              <a:buFont typeface="Arial" panose="020B0604020202020204" pitchFamily="34" charset="0"/>
              <a:buChar char="–"/>
            </a:pPr>
            <a:r>
              <a:rPr lang="da-DK" sz="1800" b="1" spc="-30" dirty="0">
                <a:solidFill>
                  <a:srgbClr val="008000"/>
                </a:solidFill>
              </a:rPr>
              <a:t>I</a:t>
            </a:r>
            <a:r>
              <a:rPr lang="da-DK" sz="1800" b="1" spc="-30" dirty="0" smtClean="0">
                <a:solidFill>
                  <a:srgbClr val="008000"/>
                </a:solidFill>
              </a:rPr>
              <a:t>ngen </a:t>
            </a:r>
            <a:r>
              <a:rPr lang="da-DK" sz="1800" b="1" spc="-30" dirty="0">
                <a:solidFill>
                  <a:srgbClr val="008000"/>
                </a:solidFill>
              </a:rPr>
              <a:t>krav om </a:t>
            </a:r>
            <a:r>
              <a:rPr lang="da-DK" sz="1800" b="1" spc="-30" dirty="0" smtClean="0">
                <a:solidFill>
                  <a:srgbClr val="008000"/>
                </a:solidFill>
              </a:rPr>
              <a:t>tidsbestilling</a:t>
            </a:r>
            <a:endParaRPr lang="da-DK" sz="1800" b="1" spc="-30" dirty="0">
              <a:solidFill>
                <a:srgbClr val="008000"/>
              </a:solidFill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da-DK" sz="1800" spc="-30" dirty="0"/>
              <a:t>Du kan både påbegynde dit vaccineforløb og få dit andet </a:t>
            </a:r>
            <a:r>
              <a:rPr lang="da-DK" sz="1800" spc="-30" dirty="0" smtClean="0"/>
              <a:t>stik</a:t>
            </a:r>
            <a:endParaRPr lang="da-DK" sz="1800" spc="-30" dirty="0"/>
          </a:p>
          <a:p>
            <a:pPr lvl="1">
              <a:buFont typeface="Arial" panose="020B0604020202020204" pitchFamily="34" charset="0"/>
              <a:buChar char="–"/>
            </a:pPr>
            <a:r>
              <a:rPr lang="da-DK" sz="1800" spc="-30" dirty="0"/>
              <a:t>Du vil blive vaccineret med Pfizer-</a:t>
            </a:r>
            <a:r>
              <a:rPr lang="da-DK" sz="1800" spc="-30" dirty="0" err="1"/>
              <a:t>BioNTechs</a:t>
            </a:r>
            <a:r>
              <a:rPr lang="da-DK" sz="1800" spc="-30" dirty="0"/>
              <a:t> vaccine. 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3568" y="3440627"/>
            <a:ext cx="7848872" cy="3356051"/>
            <a:chOff x="1403648" y="4437112"/>
            <a:chExt cx="5204460" cy="204988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648" y="4437112"/>
              <a:ext cx="5204460" cy="2049884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 bwMode="auto">
            <a:xfrm>
              <a:off x="5220072" y="5193196"/>
              <a:ext cx="398278" cy="36004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195736" y="5661248"/>
              <a:ext cx="398278" cy="36004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44</a:t>
            </a:fld>
            <a:endParaRPr lang="da-DK" alt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09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>
                <a:cs typeface="+mj-cs"/>
              </a:rPr>
              <a:t>Så er vi </a:t>
            </a:r>
            <a:r>
              <a:rPr lang="da-DK" sz="3200" dirty="0" err="1" smtClean="0">
                <a:cs typeface="+mj-cs"/>
              </a:rPr>
              <a:t>kalr</a:t>
            </a:r>
            <a:r>
              <a:rPr lang="da-DK" sz="3200" dirty="0" smtClean="0">
                <a:cs typeface="+mj-cs"/>
              </a:rPr>
              <a:t> </a:t>
            </a:r>
            <a:r>
              <a:rPr lang="da-DK" sz="3200" dirty="0" err="1" smtClean="0">
                <a:cs typeface="+mj-cs"/>
              </a:rPr>
              <a:t>tila</a:t>
            </a:r>
            <a:r>
              <a:rPr lang="da-DK" sz="3200" dirty="0" smtClean="0">
                <a:cs typeface="+mj-cs"/>
              </a:rPr>
              <a:t> t forlade auditoriet</a:t>
            </a:r>
            <a:endParaRPr lang="da-DK" sz="3200" dirty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676456" cy="4824536"/>
          </a:xfrm>
        </p:spPr>
        <p:txBody>
          <a:bodyPr/>
          <a:lstStyle/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andet</a:t>
            </a: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Alle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går ud af døren forneden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tavlerne</a:t>
            </a:r>
          </a:p>
          <a:p>
            <a:pPr lvl="1">
              <a:buFontTx/>
              <a:buChar char="–"/>
            </a:pPr>
            <a:r>
              <a:rPr lang="da-DK" sz="1800" dirty="0"/>
              <a:t>Bliv siddende indtil jeg har fået den </a:t>
            </a:r>
            <a:r>
              <a:rPr lang="da-DK" sz="1800" dirty="0" smtClean="0"/>
              <a:t>åbnet og sikret</a:t>
            </a:r>
            <a:endParaRPr lang="da-DK" sz="1800" dirty="0"/>
          </a:p>
          <a:p>
            <a:pPr lvl="1"/>
            <a:r>
              <a:rPr lang="da-DK" sz="1800" dirty="0" smtClean="0"/>
              <a:t>De afspritningsansvarlige bliver tilbage og </a:t>
            </a:r>
            <a:r>
              <a:rPr lang="da-DK" sz="1800" dirty="0" smtClean="0"/>
              <a:t>hjælpes ad med </a:t>
            </a:r>
            <a:r>
              <a:rPr lang="da-DK" sz="1800" dirty="0" err="1" smtClean="0"/>
              <a:t>afspritningen</a:t>
            </a:r>
            <a:endParaRPr lang="da-DK" sz="1800" dirty="0" smtClean="0"/>
          </a:p>
          <a:p>
            <a:pPr lvl="2"/>
            <a:r>
              <a:rPr lang="da-DK" sz="1800" dirty="0">
                <a:solidFill>
                  <a:srgbClr val="000066"/>
                </a:solidFill>
              </a:rPr>
              <a:t>Start med at desinficere jeres hænder, før I rører ved sprayflasken</a:t>
            </a:r>
          </a:p>
          <a:p>
            <a:pPr lvl="2"/>
            <a:r>
              <a:rPr lang="da-DK" sz="1800" spc="-100" dirty="0" smtClean="0">
                <a:solidFill>
                  <a:srgbClr val="000066"/>
                </a:solidFill>
              </a:rPr>
              <a:t>Brug </a:t>
            </a:r>
            <a:r>
              <a:rPr lang="da-DK" sz="1800" spc="-100" dirty="0">
                <a:solidFill>
                  <a:srgbClr val="000066"/>
                </a:solidFill>
              </a:rPr>
              <a:t>sprayflaske til </a:t>
            </a:r>
            <a:r>
              <a:rPr lang="da-DK" sz="1800" spc="-100" dirty="0" smtClean="0">
                <a:solidFill>
                  <a:srgbClr val="000066"/>
                </a:solidFill>
              </a:rPr>
              <a:t>overflader på borde og stole (efterlades fugtige </a:t>
            </a:r>
            <a:r>
              <a:rPr lang="da-DK" sz="1800" spc="-100" dirty="0">
                <a:solidFill>
                  <a:srgbClr val="000066"/>
                </a:solidFill>
              </a:rPr>
              <a:t>men ikke </a:t>
            </a:r>
            <a:r>
              <a:rPr lang="da-DK" sz="1800" spc="-100" dirty="0" smtClean="0">
                <a:solidFill>
                  <a:srgbClr val="000066"/>
                </a:solidFill>
              </a:rPr>
              <a:t>våde)</a:t>
            </a:r>
            <a:endParaRPr lang="da-DK" sz="1400" spc="-100" dirty="0"/>
          </a:p>
          <a:p>
            <a:pPr lvl="2"/>
            <a:r>
              <a:rPr lang="da-DK" sz="1800" dirty="0" smtClean="0">
                <a:solidFill>
                  <a:srgbClr val="000066"/>
                </a:solidFill>
              </a:rPr>
              <a:t>Husk </a:t>
            </a:r>
            <a:r>
              <a:rPr lang="da-DK" sz="1800" dirty="0">
                <a:solidFill>
                  <a:srgbClr val="000066"/>
                </a:solidFill>
              </a:rPr>
              <a:t>alle berøringspunkter (bordkant, underside, armlæn mv</a:t>
            </a:r>
            <a:r>
              <a:rPr lang="da-DK" sz="1800" dirty="0" smtClean="0">
                <a:solidFill>
                  <a:srgbClr val="000066"/>
                </a:solidFill>
              </a:rPr>
              <a:t>.)</a:t>
            </a:r>
            <a:endParaRPr lang="da-DK" sz="1800" dirty="0" smtClean="0"/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starter med den side af auditoriet, der er nærmest døren</a:t>
            </a:r>
          </a:p>
          <a:p>
            <a:pPr lvl="1"/>
            <a:r>
              <a:rPr lang="da-DK" sz="1800" dirty="0" smtClean="0"/>
              <a:t>Rækkerne tømmes nede fra og op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Hvis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 er nogen, som har spørgsmål til mig, bedes de vente hernede foran indtil lokalet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tømt,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jeg har fået pakket mit grej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sammen</a:t>
            </a:r>
            <a:endParaRPr lang="da-DK" b="1" spc="-5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402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9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9552" y="1123226"/>
            <a:ext cx="8513008" cy="56183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Hoved for konstruktører og metoder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6020" y="3086760"/>
            <a:ext cx="2924235" cy="26059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6020" y="3854354"/>
            <a:ext cx="3307216" cy="28493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6021" y="4662771"/>
            <a:ext cx="2442542" cy="260293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6020" y="5454859"/>
            <a:ext cx="2826263" cy="26014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4326" y="2060848"/>
            <a:ext cx="3413601" cy="25780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13276" y="1196752"/>
            <a:ext cx="452322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dirty="0">
                <a:solidFill>
                  <a:srgbClr val="0000FF"/>
                </a:solidFill>
                <a:ea typeface="ＭＳ Ｐゴシック" pitchFamily="34" charset="-128"/>
              </a:rPr>
              <a:t>Access </a:t>
            </a:r>
            <a:r>
              <a:rPr lang="da-DK" altLang="da-DK" sz="1600" kern="0" dirty="0" smtClean="0">
                <a:solidFill>
                  <a:srgbClr val="0000FF"/>
                </a:solidFill>
                <a:ea typeface="ＭＳ Ｐゴシック" pitchFamily="34" charset="-128"/>
              </a:rPr>
              <a:t>modifier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Fortæller hvor metoden kan kaldes fra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Er ofte public, men kan også være private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0000FF"/>
                </a:solidFill>
                <a:ea typeface="ＭＳ Ｐゴシック" pitchFamily="34" charset="-128"/>
              </a:rPr>
              <a:t>Returtype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30" dirty="0" smtClean="0">
                <a:solidFill>
                  <a:srgbClr val="0000FF"/>
                </a:solidFill>
                <a:ea typeface="ＭＳ Ｐゴシック" pitchFamily="34" charset="-128"/>
              </a:rPr>
              <a:t>Fortæller hvilke slags værdier metoden returnerer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70" dirty="0" smtClean="0">
                <a:solidFill>
                  <a:srgbClr val="0000FF"/>
                </a:solidFill>
                <a:ea typeface="ＭＳ Ｐゴシック" pitchFamily="34" charset="-128"/>
              </a:rPr>
              <a:t>Hvis der ikke returneres noget er returtypen void (tom)</a:t>
            </a:r>
            <a:endParaRPr lang="da-DK" altLang="da-DK" sz="1400" kern="0" spc="-7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ikke en returtype (de kan aldrig returnere noget)</a:t>
            </a: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 smtClean="0">
                <a:solidFill>
                  <a:srgbClr val="0000FF"/>
                </a:solidFill>
                <a:ea typeface="ＭＳ Ｐゴシック" pitchFamily="34" charset="-128"/>
              </a:rPr>
              <a:t>Navn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altid samme navn som klassen</a:t>
            </a:r>
            <a:endParaRPr lang="da-DK" altLang="da-DK" sz="16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0000FF"/>
                </a:solidFill>
                <a:ea typeface="ＭＳ Ｐゴシック" pitchFamily="34" charset="-128"/>
              </a:rPr>
              <a:t>Parameterliste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Angiver "input" til metoden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Hvis der ikke er parametre, er parentesen tom 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()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499631" y="4797152"/>
            <a:ext cx="4536865" cy="1054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Signatur = metodens navn</a:t>
            </a:r>
            <a:r>
              <a:rPr lang="da-DK" altLang="da-DK" sz="9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da-DK" altLang="da-DK" sz="16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+</a:t>
            </a:r>
            <a:r>
              <a:rPr lang="da-DK" altLang="da-DK" sz="9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da-DK" altLang="da-DK" sz="16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parametrenes typer</a:t>
            </a:r>
          </a:p>
          <a:p>
            <a:pPr marL="285750" indent="-285750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FF0000"/>
                </a:solidFill>
                <a:ea typeface="ＭＳ Ｐゴシック" pitchFamily="34" charset="-128"/>
              </a:rPr>
              <a:t>Signaturen </a:t>
            </a: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bestemmes af </a:t>
            </a:r>
            <a:r>
              <a:rPr lang="da-DK" altLang="da-DK" sz="1400" kern="0" dirty="0">
                <a:solidFill>
                  <a:srgbClr val="FF0000"/>
                </a:solidFill>
                <a:ea typeface="ＭＳ Ｐゴシック" pitchFamily="34" charset="-128"/>
              </a:rPr>
              <a:t>hovedet </a:t>
            </a:r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marL="285750" indent="-285750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Returtypen indgår </a:t>
            </a:r>
            <a:r>
              <a:rPr lang="da-DK" altLang="da-DK" sz="1400" kern="0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 i signaturen og det gør parametrenes navne heller ikke</a:t>
            </a:r>
            <a:endParaRPr lang="da-DK" altLang="da-DK" sz="1400" kern="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3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Feltvariabler, konstruktører og metoder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1333500"/>
            <a:ext cx="3816424" cy="4255740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Feltvariabler (</a:t>
            </a:r>
            <a:r>
              <a:rPr lang="da-DK" altLang="da-DK" sz="2000" dirty="0" err="1" smtClean="0">
                <a:ea typeface="ＭＳ Ｐゴシック" pitchFamily="34" charset="-128"/>
              </a:rPr>
              <a:t>fields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estemmer objektets tilstand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altid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b="1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kun tilgås fra klassens egne konstruktører og metoder (vedkommer ikke andre)</a:t>
            </a:r>
          </a:p>
          <a:p>
            <a:pPr lvl="1" eaLnBrk="1" hangingPunct="1"/>
            <a:endParaRPr lang="da-DK" altLang="da-DK" sz="1800" dirty="0" smtClean="0">
              <a:ea typeface="ＭＳ Ｐゴシック" pitchFamily="34" charset="-128"/>
            </a:endParaRPr>
          </a:p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Konstruktører og metoder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bestemmer objektets opførsel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grænseflade </a:t>
            </a:r>
            <a:r>
              <a:rPr lang="da-DK" altLang="da-DK" sz="1800" dirty="0">
                <a:ea typeface="ＭＳ Ｐゴシック" pitchFamily="34" charset="-128"/>
              </a:rPr>
              <a:t>til omverdenen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oftest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public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kaldes fra </a:t>
            </a:r>
            <a:r>
              <a:rPr lang="da-DK" altLang="da-DK" sz="1800" dirty="0" smtClean="0">
                <a:ea typeface="ＭＳ Ｐゴシック" pitchFamily="34" charset="-128"/>
              </a:rPr>
              <a:t>objekter af alle klasser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9552" y="1377950"/>
            <a:ext cx="4680520" cy="40811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Person(String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n,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birthday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827807" y="1981200"/>
            <a:ext cx="3024114" cy="576263"/>
          </a:xfrm>
          <a:prstGeom prst="rect">
            <a:avLst/>
          </a:prstGeom>
          <a:noFill/>
          <a:ln w="19050">
            <a:solidFill>
              <a:srgbClr val="A5002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827585" y="3645024"/>
            <a:ext cx="3240360" cy="1439724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584" y="2708920"/>
            <a:ext cx="4248472" cy="769217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</p:spTree>
    <p:extLst>
      <p:ext uri="{BB962C8B-B14F-4D97-AF65-F5344CB8AC3E}">
        <p14:creationId xmlns:p14="http://schemas.microsoft.com/office/powerpoint/2010/main" val="3637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Klasser og typer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052736"/>
            <a:ext cx="8352928" cy="5472608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Enhver klasse bestemmer en type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klasse erklærer vi samtidig en type </a:t>
            </a:r>
            <a:r>
              <a:rPr lang="da-DK" altLang="da-DK" sz="1800" dirty="0" smtClean="0">
                <a:ea typeface="ＭＳ Ｐゴシック" pitchFamily="34" charset="-128"/>
              </a:rPr>
              <a:t>(med samme navn)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er String en klasse / type erklæret i Javas Standardbibliotek</a:t>
            </a:r>
            <a:endParaRPr lang="da-DK" altLang="da-DK" sz="1800" dirty="0">
              <a:ea typeface="ＭＳ Ｐゴシック" pitchFamily="34" charset="-128"/>
            </a:endParaRP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  <a:r>
              <a:rPr lang="da-DK" altLang="da-DK" sz="2000" dirty="0" smtClean="0">
                <a:ea typeface="ＭＳ Ｐゴシック" pitchFamily="34" charset="-128"/>
              </a:rPr>
              <a:t> er en type, der er bestemt via en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mulige værdier i typen er de </a:t>
            </a:r>
            <a:r>
              <a:rPr lang="da-DK" altLang="da-DK" sz="1800" u="sng" dirty="0">
                <a:ea typeface="ＭＳ Ｐゴシック" pitchFamily="34" charset="-128"/>
              </a:rPr>
              <a:t>objekter</a:t>
            </a:r>
            <a:r>
              <a:rPr lang="da-DK" altLang="da-DK" sz="1800" dirty="0">
                <a:ea typeface="ＭＳ Ｐゴシック" pitchFamily="34" charset="-128"/>
              </a:rPr>
              <a:t>, der kan skabes (instansieres) af den pågældende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Person og String klasserne er eksempler på objekt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objekt typer (klasser) skrives med stort begyndelsesbogstav (</a:t>
            </a:r>
            <a:r>
              <a:rPr lang="da-DK" altLang="da-DK" sz="1800" u="sng" dirty="0" smtClean="0">
                <a:ea typeface="ＭＳ Ｐゴシック" pitchFamily="34" charset="-128"/>
              </a:rPr>
              <a:t>P</a:t>
            </a:r>
            <a:r>
              <a:rPr lang="da-DK" altLang="da-DK" sz="1800" dirty="0" smtClean="0">
                <a:ea typeface="ＭＳ Ｐゴシック" pitchFamily="34" charset="-128"/>
              </a:rPr>
              <a:t>erson og </a:t>
            </a:r>
            <a:r>
              <a:rPr lang="da-DK" altLang="da-DK" sz="1800" u="sng" dirty="0" smtClean="0">
                <a:ea typeface="ＭＳ Ｐゴシック" pitchFamily="34" charset="-128"/>
              </a:rPr>
              <a:t>S</a:t>
            </a:r>
            <a:r>
              <a:rPr lang="da-DK" altLang="da-DK" sz="1800" dirty="0" smtClean="0">
                <a:ea typeface="ＭＳ Ｐゴシック" pitchFamily="34" charset="-128"/>
              </a:rPr>
              <a:t>tring)</a:t>
            </a: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Primitive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typer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”simple” værdier, der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er objekter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Eksempler: heltal (int), reelle tal (double) og sandhedsværdier (boolean)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primitive typer skrives med lille begyndelsesbogstav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</a:t>
            </a:r>
            <a:r>
              <a:rPr lang="da-DK" altLang="da-DK" sz="1800" u="sng" dirty="0" smtClean="0">
                <a:ea typeface="ＭＳ Ｐゴシック" pitchFamily="34" charset="-128"/>
              </a:rPr>
              <a:t>i</a:t>
            </a:r>
            <a:r>
              <a:rPr lang="da-DK" altLang="da-DK" sz="1800" dirty="0" smtClean="0">
                <a:ea typeface="ＭＳ Ｐゴシック" pitchFamily="34" charset="-128"/>
              </a:rPr>
              <a:t>nt, </a:t>
            </a:r>
            <a:r>
              <a:rPr lang="da-DK" altLang="da-DK" sz="1800" u="sng" dirty="0" smtClean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ouble og </a:t>
            </a:r>
            <a:r>
              <a:rPr lang="da-DK" altLang="da-DK" sz="1800" u="sng" dirty="0" smtClean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oolean)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5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2042" y="1385997"/>
            <a:ext cx="5643851" cy="5034386"/>
            <a:chOff x="402042" y="1385997"/>
            <a:chExt cx="5643851" cy="503438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42" y="1385997"/>
              <a:ext cx="5643851" cy="50343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Objekters </a:t>
            </a:r>
            <a:r>
              <a:rPr lang="da-DK" altLang="da-DK" sz="3200" dirty="0">
                <a:ea typeface="ＭＳ Ｐゴシック" pitchFamily="34" charset="-128"/>
              </a:rPr>
              <a:t>tilstand </a:t>
            </a:r>
            <a:r>
              <a:rPr lang="da-DK" altLang="da-DK" sz="3200" noProof="0" dirty="0" smtClean="0">
                <a:ea typeface="ＭＳ Ｐゴシック" pitchFamily="34" charset="-128"/>
              </a:rPr>
              <a:t>og opførsel i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452077" y="5589238"/>
            <a:ext cx="446406" cy="69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898483" y="5227640"/>
            <a:ext cx="2150931" cy="759311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Inspector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, hvori vi kan se værdierne af feltvariablerne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400" y="988228"/>
            <a:ext cx="3335803" cy="293724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42063" y="2336783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person1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"Peter"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24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526323" y="1772816"/>
            <a:ext cx="14259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001141" y="2004432"/>
            <a:ext cx="2143729" cy="5505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770602" y="2268197"/>
            <a:ext cx="2290759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n skal have typen String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a skal have typen </a:t>
            </a:r>
            <a:r>
              <a:rPr lang="da-DK" altLang="da-DK" sz="1600" b="1" spc="-80" dirty="0" smtClean="0">
                <a:solidFill>
                  <a:srgbClr val="FF0000"/>
                </a:solidFill>
              </a:rPr>
              <a:t>int </a:t>
            </a:r>
            <a:r>
              <a:rPr lang="da-DK" altLang="da-DK" sz="1600" b="1" spc="-60" dirty="0" smtClean="0">
                <a:solidFill>
                  <a:srgbClr val="FF0000"/>
                </a:solidFill>
              </a:rPr>
              <a:t>    </a:t>
            </a:r>
            <a:endParaRPr lang="da-DK" altLang="da-DK" sz="1600" b="1" spc="-6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98483" y="1503960"/>
            <a:ext cx="1931753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n personens navn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a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personens alder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5135611" y="2434735"/>
            <a:ext cx="1785141" cy="828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770601" y="3019228"/>
            <a:ext cx="2283752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Reference (pegepind) til det nye objekt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0" grpId="0" animBg="1"/>
      <p:bldP spid="31" grpId="0" animBg="1"/>
      <p:bldP spid="15" grpId="0" animBg="1"/>
      <p:bldP spid="17" grpId="0" animBg="1"/>
      <p:bldP spid="18" grpId="0" animBg="1"/>
      <p:bldP spid="20" grpId="0" animBg="1"/>
      <p:bldP spid="27" grpId="0" animBg="1"/>
      <p:bldP spid="25" grpId="0" animBg="1"/>
      <p:bldP spid="21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lave endnu et Person objekt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398" y="4830926"/>
            <a:ext cx="2488499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 to objekter har de samme feltvariabler, men med forskellige værdier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90400" y="988228"/>
            <a:ext cx="3335803" cy="2937240"/>
            <a:chOff x="3390400" y="988228"/>
            <a:chExt cx="3335803" cy="29372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0400" y="988228"/>
              <a:ext cx="3335803" cy="29372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8882" y="2333904"/>
              <a:ext cx="489980" cy="19414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271" t="1" b="2607"/>
          <a:stretch/>
        </p:blipFill>
        <p:spPr>
          <a:xfrm>
            <a:off x="5270121" y="2381102"/>
            <a:ext cx="3789922" cy="2180002"/>
          </a:xfrm>
          <a:prstGeom prst="rect">
            <a:avLst/>
          </a:prstGeom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"Anna"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18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24135" y="2336782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29" grpId="0" animBg="1"/>
      <p:bldP spid="27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7683</TotalTime>
  <Words>3858</Words>
  <Application>Microsoft Office PowerPoint</Application>
  <PresentationFormat>On-screen Show (4:3)</PresentationFormat>
  <Paragraphs>782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Calibri</vt:lpstr>
      <vt:lpstr>Courier New</vt:lpstr>
      <vt:lpstr>Helvetica</vt:lpstr>
      <vt:lpstr>Monotype Sorts</vt:lpstr>
      <vt:lpstr>Symbol</vt:lpstr>
      <vt:lpstr>Times New Roman</vt:lpstr>
      <vt:lpstr>Trebuchet MS</vt:lpstr>
      <vt:lpstr>Wingdings</vt:lpstr>
      <vt:lpstr>Standarddesign</vt:lpstr>
      <vt:lpstr>Forelæsning Uge 1 – Torsdag </vt:lpstr>
      <vt:lpstr>● Objekters tilstand og opførsel i Java</vt:lpstr>
      <vt:lpstr>Objekters tilstand i Java</vt:lpstr>
      <vt:lpstr>Objekters opførsel i Java</vt:lpstr>
      <vt:lpstr>Hoved for konstruktører og metoder</vt:lpstr>
      <vt:lpstr>Feltvariabler, konstruktører og metoder</vt:lpstr>
      <vt:lpstr>Klasser og typer</vt:lpstr>
      <vt:lpstr>● Objekters tilstand og opførsel i BlueJ</vt:lpstr>
      <vt:lpstr>Lad os lave endnu et Person objekt</vt:lpstr>
      <vt:lpstr>Lad os højreklikke på person2</vt:lpstr>
      <vt:lpstr>Kald af metoden getAge (accessor)</vt:lpstr>
      <vt:lpstr>Kald af metoden setName (mutator)</vt:lpstr>
      <vt:lpstr>Kald af metoden birthday (mutator)</vt:lpstr>
      <vt:lpstr>Kald af metoden isTeenager (accessor)</vt:lpstr>
      <vt:lpstr>Lad os kalde metoden birthday igen</vt:lpstr>
      <vt:lpstr>Lad os kalde metoden isTeenager igen</vt:lpstr>
      <vt:lpstr>Java kode for Person klassen</vt:lpstr>
      <vt:lpstr>● Skabelse af objekter (new operator)</vt:lpstr>
      <vt:lpstr>Endnu et objekt</vt:lpstr>
      <vt:lpstr>Metoden setFather (mutator metode)</vt:lpstr>
      <vt:lpstr>Metoden birthday (mutator metode)</vt:lpstr>
      <vt:lpstr>Én person – to referencer</vt:lpstr>
      <vt:lpstr>To personer – én reference</vt:lpstr>
      <vt:lpstr>PowerPoint Presentation</vt:lpstr>
      <vt:lpstr>Programmering af skildpadden</vt:lpstr>
      <vt:lpstr>Kvadrat</vt:lpstr>
      <vt:lpstr>Gentagelser af kode</vt:lpstr>
      <vt:lpstr>for løkke i Java</vt:lpstr>
      <vt:lpstr>Metode: kvadrat med længde 100</vt:lpstr>
      <vt:lpstr>Metode: kvadrat med vilkårlig størrelse</vt:lpstr>
      <vt:lpstr>Metode: polygon med vilkårligt antal sider</vt:lpstr>
      <vt:lpstr>PowerPoint Presentation</vt:lpstr>
      <vt:lpstr>Færdig polygon metode</vt:lpstr>
      <vt:lpstr>Generel metode  specifikke metoder</vt:lpstr>
      <vt:lpstr>Vigtige principper for god programmering</vt:lpstr>
      <vt:lpstr>● Forskellige slags variabler</vt:lpstr>
      <vt:lpstr>Forskellige slags variabler (fortsat)</vt:lpstr>
      <vt:lpstr>● Opsummering</vt:lpstr>
      <vt:lpstr>Objektorienteret programmering</vt:lpstr>
      <vt:lpstr>Studiestartsprøve</vt:lpstr>
      <vt:lpstr>Husk at forberede jer til øvelserne</vt:lpstr>
      <vt:lpstr>Programmeringserfaring</vt:lpstr>
      <vt:lpstr>Hvis I har tid til overs</vt:lpstr>
      <vt:lpstr>Vaccination mod COVID-19 på Campus</vt:lpstr>
      <vt:lpstr>Så er vi kalr tila t forlade auditoriet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610</cp:revision>
  <cp:lastPrinted>2017-08-31T13:33:53Z</cp:lastPrinted>
  <dcterms:created xsi:type="dcterms:W3CDTF">2009-09-02T10:07:09Z</dcterms:created>
  <dcterms:modified xsi:type="dcterms:W3CDTF">2021-08-31T11:56:29Z</dcterms:modified>
</cp:coreProperties>
</file>