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handoutMasterIdLst>
    <p:handoutMasterId r:id="rId61"/>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412" r:id="rId57"/>
    <p:sldId id="413" r:id="rId58"/>
    <p:sldId id="334" r:id="rId59"/>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412"/>
            <p14:sldId id="413"/>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8000"/>
    <a:srgbClr val="0000CC"/>
    <a:srgbClr val="CCECFF"/>
    <a:srgbClr val="FFFFCC"/>
    <a:srgbClr val="92D050"/>
    <a:srgbClr val="000066"/>
    <a:srgbClr val="CCFFCC"/>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8" autoAdjust="0"/>
    <p:restoredTop sz="94726" autoAdjust="0"/>
  </p:normalViewPr>
  <p:slideViewPr>
    <p:cSldViewPr>
      <p:cViewPr varScale="1">
        <p:scale>
          <a:sx n="94" d="100"/>
          <a:sy n="94" d="100"/>
        </p:scale>
        <p:origin x="831" y="98"/>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56</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000208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57</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439004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58</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200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Vores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17232"/>
            <a:ext cx="1800225" cy="461665"/>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646230"/>
            <a:ext cx="1800225" cy="461665"/>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069968"/>
            <a:ext cx="1800225" cy="461665"/>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495299"/>
            <a:ext cx="1800225" cy="461665"/>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17102" y="2023392"/>
            <a:ext cx="1800225" cy="1333600"/>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690127" y="2455439"/>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55514" y="2435210"/>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09320"/>
            <a:ext cx="1800225" cy="461665"/>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61359" y="1841665"/>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37829" y="2892341"/>
            <a:ext cx="1800225" cy="461665"/>
            <a:chOff x="5868144" y="4559642"/>
            <a:chExt cx="1800200" cy="461166"/>
          </a:xfrm>
          <a:solidFill>
            <a:srgbClr val="FFFFCC"/>
          </a:solidFill>
        </p:grpSpPr>
        <p:sp>
          <p:nvSpPr>
            <p:cNvPr id="27" name="Rectangle 2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38986" y="4631650"/>
              <a:ext cx="663955"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37829" y="1195339"/>
            <a:ext cx="1800225" cy="461665"/>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2" y="1079024"/>
            <a:ext cx="2009084" cy="2349976"/>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29036" y="2330281"/>
            <a:ext cx="1800225" cy="461665"/>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67037" y="4055586"/>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Grid</a:t>
              </a:r>
            </a:p>
          </p:txBody>
        </p:sp>
      </p:grpSp>
      <p:grpSp>
        <p:nvGrpSpPr>
          <p:cNvPr id="38" name="Group 28"/>
          <p:cNvGrpSpPr>
            <a:grpSpLocks/>
          </p:cNvGrpSpPr>
          <p:nvPr/>
        </p:nvGrpSpPr>
        <p:grpSpPr bwMode="auto">
          <a:xfrm>
            <a:off x="3537829" y="1771602"/>
            <a:ext cx="1800225" cy="461665"/>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039042" y="5059602"/>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491284"/>
            <a:ext cx="1800647" cy="3279702"/>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45587" y="2922609"/>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1114996"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644008"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p:txBody>
          <a:bodyPr/>
          <a:lstStyle/>
          <a:p>
            <a:pPr eaLnBrk="1" hangingPunct="1">
              <a:defRPr/>
            </a:pPr>
            <a:r>
              <a:rPr lang="da-DK" sz="3200" noProof="0" dirty="0" smtClean="0">
                <a:cs typeface="+mj-cs"/>
              </a:rPr>
              <a:t>Klassediagram for </a:t>
            </a:r>
            <a:r>
              <a:rPr lang="da-DK" sz="3200" dirty="0" smtClean="0"/>
              <a:t>Sudoku løseren</a:t>
            </a:r>
            <a:endParaRPr lang="da-DK" sz="3200" noProof="0" dirty="0" smtClean="0">
              <a:cs typeface="+mj-cs"/>
            </a:endParaRPr>
          </a:p>
        </p:txBody>
      </p:sp>
      <p:sp>
        <p:nvSpPr>
          <p:cNvPr id="151557" name="Text Box 5"/>
          <p:cNvSpPr txBox="1">
            <a:spLocks noChangeArrowheads="1"/>
          </p:cNvSpPr>
          <p:nvPr/>
        </p:nvSpPr>
        <p:spPr bwMode="auto">
          <a:xfrm>
            <a:off x="5292080"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715446"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1259459"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1114996"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1186434"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4291933"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644009"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1115616" y="2926685"/>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1043608" y="3933056"/>
            <a:ext cx="2160860" cy="21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3233023"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3967199" y="4762679"/>
            <a:ext cx="4716477" cy="1246495"/>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49874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4 måneder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80" dirty="0" smtClean="0">
                <a:solidFill>
                  <a:srgbClr val="A50021"/>
                </a:solidFill>
              </a:rPr>
              <a:t>Det </a:t>
            </a:r>
            <a:r>
              <a:rPr lang="da-DK" altLang="da-DK" b="1" spc="-80" dirty="0">
                <a:solidFill>
                  <a:srgbClr val="A50021"/>
                </a:solidFill>
              </a:rPr>
              <a:t>betyder, at nogle af jer </a:t>
            </a:r>
            <a:r>
              <a:rPr lang="da-DK" altLang="da-DK" b="1" spc="-80" dirty="0" smtClean="0">
                <a:solidFill>
                  <a:srgbClr val="A50021"/>
                </a:solidFill>
              </a:rPr>
              <a:t>vil synes, at det går lidt langsomt her i starten</a:t>
            </a:r>
            <a:endParaRPr lang="da-DK" altLang="da-DK" b="1" spc="-8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a:t>Høje point kan trække en karakter op, mens lave point kan trække en karakter </a:t>
            </a:r>
            <a:r>
              <a:rPr lang="da-DK" sz="1800" spc="-60" dirty="0" smtClean="0"/>
              <a:t>ned</a:t>
            </a:r>
            <a:endParaRPr lang="da-DK" altLang="da-DK" sz="1600" spc="-60" dirty="0" smtClean="0"/>
          </a:p>
          <a:p>
            <a:pPr lvl="1"/>
            <a:r>
              <a:rPr lang="da-DK" sz="1800" spc="-60" dirty="0"/>
              <a:t>Uanset pointtal kan man dumpe, hvis den mundtlige præstation er uacceptabel</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40" dirty="0" smtClean="0"/>
              <a:t>I kan stoppe (for at tænke jer om) eller gentage afsnit (som er vanskelige)</a:t>
            </a:r>
            <a:endParaRPr lang="da-DK" altLang="da-DK" sz="1800" spc="-40" dirty="0"/>
          </a:p>
          <a:p>
            <a:pPr>
              <a:spcBef>
                <a:spcPts val="600"/>
              </a:spcBef>
            </a:pPr>
            <a:r>
              <a:rPr lang="da-DK" altLang="da-DK" sz="2000" dirty="0" smtClean="0"/>
              <a:t>Øvelser</a:t>
            </a:r>
            <a:endParaRPr lang="da-DK" altLang="da-DK" sz="2000" dirty="0"/>
          </a:p>
          <a:p>
            <a:pPr lvl="1">
              <a:spcBef>
                <a:spcPts val="200"/>
              </a:spcBef>
            </a:pPr>
            <a:r>
              <a:rPr lang="da-DK" altLang="da-DK" dirty="0"/>
              <a:t>Praktisk arbejde under vejledning af instruktor (ældre studerende)</a:t>
            </a:r>
          </a:p>
          <a:p>
            <a:pPr lvl="2">
              <a:spcBef>
                <a:spcPts val="300"/>
              </a:spcBef>
            </a:pPr>
            <a:r>
              <a:rPr lang="da-DK" altLang="da-DK" sz="1800" dirty="0" smtClean="0"/>
              <a:t>Man arbejder primært med de obligatoriske </a:t>
            </a:r>
            <a:r>
              <a:rPr lang="da-DK" altLang="da-DK" sz="1800" dirty="0"/>
              <a:t>afleveringsopgaver</a:t>
            </a:r>
          </a:p>
          <a:p>
            <a:pPr lvl="2">
              <a:spcBef>
                <a:spcPts val="300"/>
              </a:spcBef>
            </a:pPr>
            <a:r>
              <a:rPr lang="da-DK" altLang="da-DK" sz="1800" dirty="0" smtClean="0"/>
              <a:t>Også mulighed for at stille spørgsmål </a:t>
            </a:r>
            <a:r>
              <a:rPr lang="da-DK" altLang="da-DK" sz="1800" dirty="0"/>
              <a:t>til </a:t>
            </a:r>
            <a:r>
              <a:rPr lang="da-DK" altLang="da-DK" sz="1800" dirty="0" smtClean="0"/>
              <a:t>lærebog </a:t>
            </a:r>
            <a:r>
              <a:rPr lang="da-DK" altLang="da-DK" sz="1800" dirty="0"/>
              <a:t>og videonoter</a:t>
            </a:r>
          </a:p>
          <a:p>
            <a:pPr>
              <a:spcBef>
                <a:spcPts val="600"/>
              </a:spcBef>
            </a:pPr>
            <a:r>
              <a:rPr lang="da-DK" altLang="da-DK" sz="2000" dirty="0"/>
              <a:t>Forelæsninger</a:t>
            </a:r>
          </a:p>
          <a:p>
            <a:pPr lvl="1">
              <a:spcBef>
                <a:spcPts val="200"/>
              </a:spcBef>
            </a:pPr>
            <a:r>
              <a:rPr lang="da-DK" altLang="da-DK" dirty="0"/>
              <a:t>Giver overblik over begreber, principper </a:t>
            </a:r>
            <a:r>
              <a:rPr lang="da-DK" altLang="da-DK" dirty="0" smtClean="0"/>
              <a:t>og gennemgår </a:t>
            </a:r>
            <a:r>
              <a:rPr lang="da-DK" altLang="da-DK" dirty="0"/>
              <a:t>eksempler</a:t>
            </a:r>
          </a:p>
          <a:p>
            <a:pPr lvl="1">
              <a:spcBef>
                <a:spcPts val="300"/>
              </a:spcBef>
            </a:pPr>
            <a:r>
              <a:rPr lang="da-DK" altLang="da-DK" dirty="0"/>
              <a:t>Indeholder </a:t>
            </a:r>
            <a:r>
              <a:rPr lang="da-DK" altLang="da-DK" dirty="0" smtClean="0"/>
              <a:t>små quizzer</a:t>
            </a:r>
            <a:r>
              <a:rPr lang="da-DK" altLang="da-DK" dirty="0"/>
              <a:t>, hvor I </a:t>
            </a:r>
            <a:r>
              <a:rPr lang="da-DK" altLang="da-DK" dirty="0" smtClean="0"/>
              <a:t>deltager aktivt</a:t>
            </a:r>
          </a:p>
          <a:p>
            <a:pPr lvl="1">
              <a:spcBef>
                <a:spcPts val="300"/>
              </a:spcBef>
            </a:pPr>
            <a:r>
              <a:rPr lang="da-DK" altLang="da-DK" dirty="0" smtClean="0"/>
              <a:t>Optages </a:t>
            </a:r>
            <a:r>
              <a:rPr lang="da-DK" altLang="da-DK" dirty="0"/>
              <a:t>på video </a:t>
            </a:r>
            <a:r>
              <a:rPr lang="da-DK" altLang="da-DK" dirty="0" smtClean="0"/>
              <a:t>(forudsat at teknikken virker) og </a:t>
            </a:r>
            <a:r>
              <a:rPr lang="da-DK" altLang="da-DK" dirty="0"/>
              <a:t>er således </a:t>
            </a:r>
            <a:r>
              <a:rPr lang="da-DK" altLang="da-DK" dirty="0" smtClean="0"/>
              <a:t>tilgængelige, hvis der er ting man vil have genopfrisket</a:t>
            </a:r>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Udbytte af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17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mandag kl </a:t>
            </a:r>
            <a:r>
              <a:rPr lang="da-DK" b="1" dirty="0" smtClean="0">
                <a:solidFill>
                  <a:srgbClr val="A50021"/>
                </a:solidFill>
                <a:cs typeface="ＭＳ Ｐゴシック" charset="0"/>
              </a:rPr>
              <a:t>14.00 </a:t>
            </a:r>
            <a:endParaRPr lang="da-DK" b="1" dirty="0">
              <a:solidFill>
                <a:srgbClr val="A50021"/>
              </a:solidFill>
              <a:cs typeface="ＭＳ Ｐゴシック" charset="0"/>
            </a:endParaRPr>
          </a:p>
          <a:p>
            <a:pPr lvl="1">
              <a:spcBef>
                <a:spcPts val="400"/>
              </a:spcBef>
            </a:pPr>
            <a:r>
              <a:rPr lang="da-DK" dirty="0"/>
              <a:t>IT-holdene afleverer dog </a:t>
            </a:r>
            <a:r>
              <a:rPr lang="da-DK" dirty="0" smtClean="0"/>
              <a:t>allerede lørdag </a:t>
            </a:r>
            <a:r>
              <a:rPr lang="da-DK" dirty="0"/>
              <a:t>kl </a:t>
            </a:r>
            <a:r>
              <a:rPr lang="da-DK" dirty="0" smtClean="0"/>
              <a:t>22.00 </a:t>
            </a:r>
            <a:r>
              <a:rPr lang="da-DK" dirty="0"/>
              <a:t>(af hensyn til deres forelæsning mandag </a:t>
            </a:r>
            <a:r>
              <a:rPr lang="da-DK" dirty="0" smtClean="0"/>
              <a:t>formiddag) </a:t>
            </a:r>
            <a:endParaRPr lang="da-DK" dirty="0"/>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aldrig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dette gør det ofte vanskeligere for os at hjælpe jer, idet vi så ikke kan kigge på jeres kørsler på testserveren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12-14, Tirsdag 16-18, Onsdag </a:t>
            </a:r>
            <a:r>
              <a:rPr lang="da-DK" sz="1800" b="1" spc="-20" dirty="0" smtClean="0">
                <a:solidFill>
                  <a:srgbClr val="FF0000"/>
                </a:solidFill>
              </a:rPr>
              <a:t>11-13</a:t>
            </a:r>
            <a:r>
              <a:rPr lang="da-DK" sz="1800" spc="-20" dirty="0" smtClean="0"/>
              <a:t>, </a:t>
            </a:r>
            <a:r>
              <a:rPr lang="da-DK" sz="1800" spc="-20" dirty="0"/>
              <a:t>Torsdag 8-10, 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han </a:t>
            </a:r>
            <a:r>
              <a:rPr lang="da-DK" sz="1800" dirty="0"/>
              <a:t>er gået)</a:t>
            </a:r>
          </a:p>
          <a:p>
            <a:pPr lvl="1">
              <a:spcBef>
                <a:spcPts val="400"/>
              </a:spcBef>
            </a:pPr>
            <a:r>
              <a:rPr lang="da-DK" sz="1800" dirty="0"/>
              <a:t>Bemandingen starter onsdag den 1.9 og fortsætter indtil kursets </a:t>
            </a:r>
            <a:r>
              <a:rPr lang="da-DK" sz="1800" dirty="0" smtClean="0"/>
              <a:t>afslutning</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lvl="1">
              <a:spcBef>
                <a:spcPts val="400"/>
              </a:spcBef>
            </a:pPr>
            <a:r>
              <a:rPr lang="da-DK" sz="1800" dirty="0"/>
              <a:t>Programmeringscaféen er et </a:t>
            </a:r>
            <a:r>
              <a:rPr lang="da-DK" sz="1800" b="1" dirty="0">
                <a:solidFill>
                  <a:srgbClr val="008000"/>
                </a:solidFill>
              </a:rPr>
              <a:t>supplement</a:t>
            </a:r>
            <a:r>
              <a:rPr lang="da-DK" sz="1800" dirty="0"/>
              <a:t>, som forklarer de vigtigste</a:t>
            </a:r>
            <a:br>
              <a:rPr lang="da-DK" sz="1800" dirty="0"/>
            </a:br>
            <a:r>
              <a:rPr lang="da-DK" sz="1800" dirty="0"/>
              <a:t>principper i et langsommere tempo og med flere </a:t>
            </a:r>
            <a:r>
              <a:rPr lang="da-DK" sz="1800" dirty="0" smtClean="0"/>
              <a:t>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err="1"/>
              <a:t>pre</a:t>
            </a:r>
            <a:r>
              <a:rPr lang="da-DK" sz="1800" dirty="0"/>
              <a:t> </a:t>
            </a:r>
            <a:r>
              <a:rPr lang="da-DK" sz="1800" dirty="0" smtClean="0"/>
              <a:t>talent-</a:t>
            </a:r>
            <a:r>
              <a:rPr lang="da-DK" sz="1800" dirty="0" err="1" smtClean="0"/>
              <a:t>track</a:t>
            </a:r>
            <a:r>
              <a:rPr lang="da-DK" sz="1800" dirty="0" smtClean="0"/>
              <a:t>, som beskrives ved en senere forelæsning</a:t>
            </a:r>
          </a:p>
          <a:p>
            <a:pPr>
              <a:spcBef>
                <a:spcPts val="1800"/>
              </a:spcBef>
            </a:pPr>
            <a:r>
              <a:rPr lang="da-DK" sz="2000" dirty="0" smtClean="0"/>
              <a:t>Tid og sted for programmeringscaféen</a:t>
            </a:r>
            <a:endParaRPr lang="da-DK" sz="2000" dirty="0"/>
          </a:p>
          <a:p>
            <a:pPr lvl="1">
              <a:spcBef>
                <a:spcPts val="400"/>
              </a:spcBef>
            </a:pPr>
            <a:r>
              <a:rPr lang="da-DK" sz="1800" dirty="0" smtClean="0"/>
              <a:t>Mandag kl. 18.15-21.00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800"/>
              </a:spcBef>
              <a:buChar char="•"/>
            </a:pPr>
            <a:r>
              <a:rPr lang="da-DK" b="1" dirty="0" smtClean="0">
                <a:solidFill>
                  <a:srgbClr val="A50021"/>
                </a:solidFill>
                <a:cs typeface="ＭＳ Ｐゴシック" charset="0"/>
              </a:rPr>
              <a:t>Caféen starter allerede i indeværende uge</a:t>
            </a:r>
          </a:p>
          <a:p>
            <a:pPr lvl="1">
              <a:spcBef>
                <a:spcPts val="400"/>
              </a:spcBef>
            </a:pPr>
            <a:r>
              <a:rPr lang="da-DK" sz="1800" dirty="0" smtClean="0"/>
              <a:t>Tilmelding er i princippet slut, men hvis </a:t>
            </a:r>
            <a:r>
              <a:rPr lang="da-DK" sz="1800" dirty="0"/>
              <a:t>du er </a:t>
            </a:r>
            <a:r>
              <a:rPr lang="da-DK" sz="1800" dirty="0" smtClean="0"/>
              <a:t>interesseret </a:t>
            </a:r>
            <a:r>
              <a:rPr lang="da-DK" sz="1800" dirty="0"/>
              <a:t>kan du </a:t>
            </a:r>
            <a:r>
              <a:rPr lang="da-DK" sz="1800" dirty="0" smtClean="0"/>
              <a:t>skynde dig at kontakte </a:t>
            </a:r>
            <a:r>
              <a:rPr lang="da-DK" sz="1800" dirty="0"/>
              <a:t>Christina Sanne Gøttsche (csg@cs.au.dk</a:t>
            </a:r>
            <a:r>
              <a:rPr lang="da-DK" sz="1800" dirty="0" smtClean="0"/>
              <a:t>)</a:t>
            </a:r>
            <a:endParaRPr lang="da-DK" sz="1800" dirty="0"/>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214546" y="1851654"/>
            <a:ext cx="8204303" cy="4726260"/>
          </a:xfrm>
          <a:prstGeom prst="rect">
            <a:avLst/>
          </a:prstGeom>
        </p:spPr>
      </p:pic>
      <p:pic>
        <p:nvPicPr>
          <p:cNvPr id="8" name="Picture 7"/>
          <p:cNvPicPr>
            <a:picLocks noChangeAspect="1"/>
          </p:cNvPicPr>
          <p:nvPr/>
        </p:nvPicPr>
        <p:blipFill>
          <a:blip r:embed="rId6"/>
          <a:stretch>
            <a:fillRect/>
          </a:stretch>
        </p:blipFill>
        <p:spPr>
          <a:xfrm>
            <a:off x="232723" y="1851654"/>
            <a:ext cx="8748464" cy="4870089"/>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Brightspace er først taget i brug på Aarhus Universitet her i efteråret</a:t>
            </a:r>
          </a:p>
          <a:p>
            <a:pPr lvl="1" eaLnBrk="1" hangingPunct="1">
              <a:spcBef>
                <a:spcPts val="600"/>
              </a:spcBef>
              <a:defRPr/>
            </a:pPr>
            <a:r>
              <a:rPr lang="da-DK" altLang="da-DK" sz="1800" noProof="0" dirty="0" smtClean="0"/>
              <a:t>Alt kursusindhold er kopieret over fra det gamle system (Blackboard)</a:t>
            </a:r>
          </a:p>
          <a:p>
            <a:pPr lvl="1" eaLnBrk="1" hangingPunct="1">
              <a:spcBef>
                <a:spcPts val="600"/>
              </a:spcBef>
              <a:defRPr/>
            </a:pPr>
            <a:r>
              <a:rPr lang="da-DK" altLang="da-DK" sz="1800" dirty="0" smtClean="0"/>
              <a:t>Der vil uden tvivl være en del ting, som fungerer anderledes end vi forventer (f.eks. omkring afleveringsgrupper og oprettelse af par/læsegrupper)</a:t>
            </a:r>
          </a:p>
          <a:p>
            <a:pPr lvl="1" eaLnBrk="1" hangingPunct="1">
              <a:spcBef>
                <a:spcPts val="600"/>
              </a:spcBef>
              <a:defRPr/>
            </a:pPr>
            <a:r>
              <a:rPr lang="da-DK" altLang="da-DK" sz="1800" dirty="0" smtClean="0"/>
              <a:t>Vi forsøger at rette eventuelle fejl hen af vejen</a:t>
            </a:r>
          </a:p>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755080" y="1547217"/>
            <a:ext cx="864592" cy="1016000"/>
          </a:xfrm>
          <a:prstGeom prst="rect">
            <a:avLst/>
          </a:prstGeom>
          <a:noFill/>
          <a:ln w="571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00B05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begyndelsen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err="1" smtClean="0">
                <a:cs typeface="+mj-cs"/>
              </a:rPr>
              <a:t>Afspritning</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3528392"/>
          </a:xfrm>
        </p:spPr>
        <p:txBody>
          <a:bodyPr/>
          <a:lstStyle/>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-ansvarlige</a:t>
            </a:r>
            <a:endParaRPr lang="da-DK" b="1" dirty="0">
              <a:solidFill>
                <a:srgbClr val="A50021"/>
              </a:solidFill>
              <a:ea typeface="ＭＳ Ｐゴシック" pitchFamily="-106" charset="-128"/>
              <a:cs typeface="ＭＳ Ｐゴシック" pitchFamily="-106" charset="-128"/>
            </a:endParaRPr>
          </a:p>
          <a:p>
            <a:pPr lvl="1"/>
            <a:r>
              <a:rPr lang="da-DK" sz="1800" dirty="0" smtClean="0"/>
              <a:t>På hvert øvelseshold er der </a:t>
            </a:r>
            <a:r>
              <a:rPr lang="da-DK" sz="1800" smtClean="0"/>
              <a:t>udpeget 2-3 </a:t>
            </a:r>
            <a:r>
              <a:rPr lang="da-DK" sz="1800" dirty="0" smtClean="0"/>
              <a:t>studerende, som er </a:t>
            </a:r>
            <a:r>
              <a:rPr lang="da-DK" sz="1800" dirty="0" err="1" smtClean="0"/>
              <a:t>afspritnings</a:t>
            </a:r>
            <a:r>
              <a:rPr lang="da-DK" sz="1800" dirty="0" smtClean="0"/>
              <a:t>-ansvarlige</a:t>
            </a:r>
          </a:p>
          <a:p>
            <a:pPr lvl="1"/>
            <a:r>
              <a:rPr lang="da-DK" sz="1800" dirty="0" smtClean="0"/>
              <a:t>Hold 1 skynder sig at vælge 2-3 stykker</a:t>
            </a:r>
          </a:p>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-instruks</a:t>
            </a:r>
            <a:endParaRPr lang="da-DK" b="1" dirty="0">
              <a:solidFill>
                <a:srgbClr val="A50021"/>
              </a:solidFill>
              <a:ea typeface="ＭＳ Ｐゴシック" pitchFamily="-106" charset="-128"/>
              <a:cs typeface="ＭＳ Ｐゴシック" pitchFamily="-106" charset="-128"/>
            </a:endParaRPr>
          </a:p>
          <a:p>
            <a:pPr lvl="1"/>
            <a:r>
              <a:rPr lang="da-DK" sz="1800" dirty="0"/>
              <a:t>Start med at desinficere </a:t>
            </a:r>
            <a:r>
              <a:rPr lang="da-DK" sz="1800" dirty="0" smtClean="0"/>
              <a:t>jeres </a:t>
            </a:r>
            <a:r>
              <a:rPr lang="da-DK" sz="1800" dirty="0"/>
              <a:t>hænder, før </a:t>
            </a:r>
            <a:r>
              <a:rPr lang="da-DK" sz="1800" dirty="0" smtClean="0"/>
              <a:t>I </a:t>
            </a:r>
            <a:r>
              <a:rPr lang="da-DK" sz="1800" dirty="0"/>
              <a:t>rører ved </a:t>
            </a:r>
            <a:r>
              <a:rPr lang="da-DK" sz="1800" dirty="0" smtClean="0"/>
              <a:t>sprayflasken</a:t>
            </a:r>
          </a:p>
          <a:p>
            <a:pPr lvl="1"/>
            <a:r>
              <a:rPr lang="da-DK" sz="1800" dirty="0" smtClean="0"/>
              <a:t>Desinficer </a:t>
            </a:r>
            <a:r>
              <a:rPr lang="da-DK" sz="1800" dirty="0"/>
              <a:t>borde og stole (ikke stofoverflader</a:t>
            </a:r>
            <a:r>
              <a:rPr lang="da-DK" sz="1800" dirty="0" smtClean="0"/>
              <a:t>)</a:t>
            </a:r>
          </a:p>
          <a:p>
            <a:pPr lvl="1"/>
            <a:r>
              <a:rPr lang="da-DK" sz="1800" dirty="0" smtClean="0"/>
              <a:t>Husk </a:t>
            </a:r>
            <a:r>
              <a:rPr lang="da-DK" sz="1800" dirty="0"/>
              <a:t>alle berøringspunkter (bordkant, underside, </a:t>
            </a:r>
            <a:r>
              <a:rPr lang="da-DK" sz="1800" dirty="0" smtClean="0"/>
              <a:t>armlæn mv.)</a:t>
            </a:r>
          </a:p>
          <a:p>
            <a:pPr lvl="1"/>
            <a:r>
              <a:rPr lang="da-DK" sz="1800" dirty="0" smtClean="0"/>
              <a:t>Brug sprayflaske til overflader, som skal efterlades fugtig, men ikke våd</a:t>
            </a:r>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56</a:t>
            </a:fld>
            <a:endParaRPr lang="da-DK" altLang="da-DK" dirty="0"/>
          </a:p>
        </p:txBody>
      </p:sp>
    </p:spTree>
    <p:extLst>
      <p:ext uri="{BB962C8B-B14F-4D97-AF65-F5344CB8AC3E}">
        <p14:creationId xmlns:p14="http://schemas.microsoft.com/office/powerpoint/2010/main" val="41384826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Så er vi klar til at forlade lokalet</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568952" cy="4824536"/>
          </a:xfrm>
        </p:spPr>
        <p:txBody>
          <a:bodyPr/>
          <a:lstStyle/>
          <a:p>
            <a:pPr marL="342900" lvl="1" indent="-342900">
              <a:spcBef>
                <a:spcPts val="1200"/>
              </a:spcBef>
              <a:buFontTx/>
              <a:buChar char="•"/>
            </a:pPr>
            <a:r>
              <a:rPr lang="da-DK" b="1" dirty="0" smtClean="0">
                <a:solidFill>
                  <a:srgbClr val="008000"/>
                </a:solidFill>
                <a:ea typeface="ＭＳ Ｐゴシック" pitchFamily="-106" charset="-128"/>
                <a:cs typeface="ＭＳ Ｐゴシック" pitchFamily="-106" charset="-128"/>
              </a:rPr>
              <a:t>Bliv siddende indtil I får besked på andet</a:t>
            </a:r>
            <a:endParaRPr lang="da-DK" b="1" dirty="0" smtClean="0">
              <a:solidFill>
                <a:srgbClr val="A50021"/>
              </a:solidFill>
              <a:ea typeface="ＭＳ Ｐゴシック" pitchFamily="-106" charset="-128"/>
              <a:cs typeface="ＭＳ Ｐゴシック" pitchFamily="-106" charset="-128"/>
            </a:endParaRPr>
          </a:p>
          <a:p>
            <a:pPr lvl="1"/>
            <a:r>
              <a:rPr lang="da-DK" sz="1800" dirty="0"/>
              <a:t>De afspritningsansvarlige bliver tilbage og </a:t>
            </a:r>
            <a:r>
              <a:rPr lang="da-DK" sz="1800" dirty="0" smtClean="0"/>
              <a:t>hjælpes ad </a:t>
            </a:r>
            <a:r>
              <a:rPr lang="da-DK" sz="1800" dirty="0"/>
              <a:t>med at </a:t>
            </a:r>
            <a:r>
              <a:rPr lang="da-DK" sz="1800" dirty="0" err="1"/>
              <a:t>afspritte</a:t>
            </a:r>
            <a:r>
              <a:rPr lang="da-DK" sz="1800" dirty="0"/>
              <a:t> alle borde og stole (dog ikke stofoverflader)</a:t>
            </a:r>
          </a:p>
          <a:p>
            <a:pPr marL="342900" lvl="1" indent="-342900">
              <a:spcBef>
                <a:spcPts val="2400"/>
              </a:spcBef>
              <a:buFontTx/>
              <a:buChar char="•"/>
            </a:pPr>
            <a:r>
              <a:rPr lang="da-DK" b="1" smtClean="0">
                <a:solidFill>
                  <a:srgbClr val="A50021"/>
                </a:solidFill>
                <a:ea typeface="ＭＳ Ｐゴシック" pitchFamily="-106" charset="-128"/>
                <a:cs typeface="ＭＳ Ｐゴシック" pitchFamily="-106" charset="-128"/>
              </a:rPr>
              <a:t>Alle andre går </a:t>
            </a:r>
            <a:r>
              <a:rPr lang="da-DK" b="1" dirty="0" smtClean="0">
                <a:solidFill>
                  <a:srgbClr val="A50021"/>
                </a:solidFill>
                <a:ea typeface="ＭＳ Ｐゴシック" pitchFamily="-106" charset="-128"/>
                <a:cs typeface="ＭＳ Ｐゴシック" pitchFamily="-106" charset="-128"/>
              </a:rPr>
              <a:t>ud af døren forneden </a:t>
            </a:r>
            <a:r>
              <a:rPr lang="da-DK" b="1" dirty="0">
                <a:solidFill>
                  <a:srgbClr val="A50021"/>
                </a:solidFill>
                <a:ea typeface="ＭＳ Ｐゴシック" pitchFamily="-106" charset="-128"/>
                <a:cs typeface="ＭＳ Ｐゴシック" pitchFamily="-106" charset="-128"/>
              </a:rPr>
              <a:t>til venstre for </a:t>
            </a:r>
            <a:r>
              <a:rPr lang="da-DK" b="1" dirty="0" smtClean="0">
                <a:solidFill>
                  <a:srgbClr val="A50021"/>
                </a:solidFill>
                <a:ea typeface="ＭＳ Ｐゴシック" pitchFamily="-106" charset="-128"/>
                <a:cs typeface="ＭＳ Ｐゴシック" pitchFamily="-106" charset="-128"/>
              </a:rPr>
              <a:t>tavlerne</a:t>
            </a:r>
          </a:p>
          <a:p>
            <a:pPr lvl="1">
              <a:buFontTx/>
              <a:buChar char="–"/>
            </a:pPr>
            <a:r>
              <a:rPr lang="da-DK" sz="1800" dirty="0"/>
              <a:t>Bliv siddende indtil jeg har fået den </a:t>
            </a:r>
            <a:r>
              <a:rPr lang="da-DK" sz="1800" dirty="0" smtClean="0"/>
              <a:t>åbnet og sikret</a:t>
            </a:r>
            <a:endParaRPr lang="da-DK" sz="1800" dirty="0"/>
          </a:p>
          <a:p>
            <a:pPr lvl="1"/>
            <a:r>
              <a:rPr lang="da-DK" sz="1800" dirty="0" smtClean="0"/>
              <a:t>Vi starter med den side af auditoriet, der er nærmest døren</a:t>
            </a:r>
          </a:p>
          <a:p>
            <a:pPr lvl="1"/>
            <a:r>
              <a:rPr lang="da-DK" sz="1800" dirty="0" smtClean="0"/>
              <a:t>Rækkerne tømmes nede fra og op</a:t>
            </a:r>
          </a:p>
          <a:p>
            <a:pPr marL="342900" lvl="1" indent="-342900">
              <a:spcBef>
                <a:spcPts val="1800"/>
              </a:spcBef>
              <a:buFontTx/>
              <a:buChar char="•"/>
            </a:pPr>
            <a:r>
              <a:rPr lang="da-DK" b="1" spc="-50" dirty="0" smtClean="0">
                <a:solidFill>
                  <a:srgbClr val="A50021"/>
                </a:solidFill>
                <a:ea typeface="ＭＳ Ｐゴシック" pitchFamily="-106" charset="-128"/>
                <a:cs typeface="ＭＳ Ｐゴシック" pitchFamily="-106" charset="-128"/>
              </a:rPr>
              <a:t>Hvis </a:t>
            </a:r>
            <a:r>
              <a:rPr lang="da-DK" b="1" spc="-50" dirty="0">
                <a:solidFill>
                  <a:srgbClr val="A50021"/>
                </a:solidFill>
                <a:ea typeface="ＭＳ Ｐゴシック" pitchFamily="-106" charset="-128"/>
                <a:cs typeface="ＭＳ Ｐゴシック" pitchFamily="-106" charset="-128"/>
              </a:rPr>
              <a:t>der er nogen, som har spørgsmål til mig, bedes de vente hernede foran indtil lokalet er </a:t>
            </a:r>
            <a:r>
              <a:rPr lang="da-DK" b="1" spc="-50" dirty="0" smtClean="0">
                <a:solidFill>
                  <a:srgbClr val="A50021"/>
                </a:solidFill>
                <a:ea typeface="ＭＳ Ｐゴシック" pitchFamily="-106" charset="-128"/>
                <a:cs typeface="ＭＳ Ｐゴシック" pitchFamily="-106" charset="-128"/>
              </a:rPr>
              <a:t>tømt, </a:t>
            </a:r>
            <a:r>
              <a:rPr lang="da-DK" b="1" spc="-50" dirty="0">
                <a:solidFill>
                  <a:srgbClr val="A50021"/>
                </a:solidFill>
                <a:ea typeface="ＭＳ Ｐゴシック" pitchFamily="-106" charset="-128"/>
                <a:cs typeface="ＭＳ Ｐゴシック" pitchFamily="-106" charset="-128"/>
              </a:rPr>
              <a:t>og jeg har fået pakket mit grej sammen</a:t>
            </a:r>
          </a:p>
          <a:p>
            <a:pPr marL="342900" lvl="1" indent="-342900">
              <a:spcBef>
                <a:spcPts val="1800"/>
              </a:spcBef>
              <a:buFontTx/>
              <a:buChar char="•"/>
            </a:pPr>
            <a:r>
              <a:rPr lang="da-DK" b="1" dirty="0" smtClean="0">
                <a:solidFill>
                  <a:srgbClr val="A50021"/>
                </a:solidFill>
                <a:ea typeface="ＭＳ Ｐゴシック" pitchFamily="-106" charset="-128"/>
                <a:cs typeface="ＭＳ Ｐゴシック" pitchFamily="-106" charset="-128"/>
              </a:rPr>
              <a:t>Tak </a:t>
            </a:r>
            <a:r>
              <a:rPr lang="da-DK" b="1" dirty="0">
                <a:solidFill>
                  <a:srgbClr val="A50021"/>
                </a:solidFill>
                <a:ea typeface="ＭＳ Ｐゴシック" pitchFamily="-106" charset="-128"/>
                <a:cs typeface="ＭＳ Ｐゴシック" pitchFamily="-106" charset="-128"/>
              </a:rPr>
              <a:t>for i dag – </a:t>
            </a:r>
            <a:r>
              <a:rPr lang="da-DK" b="1" dirty="0" smtClean="0">
                <a:solidFill>
                  <a:srgbClr val="A50021"/>
                </a:solidFill>
                <a:ea typeface="ＭＳ Ｐゴシック" pitchFamily="-106" charset="-128"/>
                <a:cs typeface="ＭＳ Ｐゴシック" pitchFamily="-106" charset="-128"/>
              </a:rPr>
              <a:t>Værsgo </a:t>
            </a:r>
            <a:r>
              <a:rPr lang="da-DK" b="1" dirty="0">
                <a:solidFill>
                  <a:srgbClr val="A50021"/>
                </a:solidFill>
                <a:ea typeface="ＭＳ Ｐゴシック" pitchFamily="-106" charset="-128"/>
                <a:cs typeface="ＭＳ Ｐゴシック" pitchFamily="-106" charset="-128"/>
              </a:rPr>
              <a:t>at </a:t>
            </a:r>
            <a:r>
              <a:rPr lang="da-DK" b="1" dirty="0" smtClean="0">
                <a:solidFill>
                  <a:srgbClr val="A50021"/>
                </a:solidFill>
                <a:ea typeface="ＭＳ Ｐゴシック" pitchFamily="-106" charset="-128"/>
                <a:cs typeface="ＭＳ Ｐゴシック" pitchFamily="-106" charset="-128"/>
              </a:rPr>
              <a:t>begynde at gå ud</a:t>
            </a:r>
            <a:endParaRPr lang="da-DK" b="1" dirty="0">
              <a:solidFill>
                <a:srgbClr val="A50021"/>
              </a:solidFill>
              <a:ea typeface="ＭＳ Ｐゴシック" pitchFamily="-106" charset="-128"/>
              <a:cs typeface="ＭＳ Ｐゴシック" pitchFamily="-106" charset="-128"/>
            </a:endParaRPr>
          </a:p>
          <a:p>
            <a:pPr lvl="1"/>
            <a:r>
              <a:rPr lang="da-DK" sz="1800" dirty="0"/>
              <a:t>Tag det stille og roligt og undgå at komme for tæt på </a:t>
            </a:r>
            <a:r>
              <a:rPr lang="da-DK" sz="1800" dirty="0" smtClean="0"/>
              <a:t>andre</a:t>
            </a:r>
          </a:p>
          <a:p>
            <a:pPr lvl="1"/>
            <a:r>
              <a:rPr lang="da-DK" sz="1800" dirty="0"/>
              <a:t>Vent på dem foran uden at mase på eller forsøge at </a:t>
            </a:r>
            <a:r>
              <a:rPr lang="da-DK" sz="1800" dirty="0" smtClean="0"/>
              <a:t>overhale</a:t>
            </a:r>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57</a:t>
            </a:fld>
            <a:endParaRPr lang="da-DK" altLang="da-DK" dirty="0"/>
          </a:p>
        </p:txBody>
      </p:sp>
    </p:spTree>
    <p:extLst>
      <p:ext uri="{BB962C8B-B14F-4D97-AF65-F5344CB8AC3E}">
        <p14:creationId xmlns:p14="http://schemas.microsoft.com/office/powerpoint/2010/main" val="366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58</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8071</TotalTime>
  <Words>5895</Words>
  <Application>Microsoft Office PowerPoint</Application>
  <PresentationFormat>On-screen Show (4:3)</PresentationFormat>
  <Paragraphs>1221</Paragraphs>
  <Slides>58</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Afspritning</vt:lpstr>
      <vt:lpstr>Så er vi klar til at forlade lokalet</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606</cp:revision>
  <cp:lastPrinted>2019-10-08T08:52:16Z</cp:lastPrinted>
  <dcterms:created xsi:type="dcterms:W3CDTF">2000-02-22T02:31:40Z</dcterms:created>
  <dcterms:modified xsi:type="dcterms:W3CDTF">2021-08-30T06:15:02Z</dcterms:modified>
</cp:coreProperties>
</file>