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4" r:id="rId19"/>
    <p:sldId id="668" r:id="rId20"/>
    <p:sldId id="689" r:id="rId21"/>
    <p:sldId id="690" r:id="rId22"/>
    <p:sldId id="627" r:id="rId23"/>
    <p:sldId id="666" r:id="rId24"/>
    <p:sldId id="667" r:id="rId25"/>
    <p:sldId id="665" r:id="rId26"/>
    <p:sldId id="672" r:id="rId27"/>
    <p:sldId id="673" r:id="rId28"/>
    <p:sldId id="674" r:id="rId29"/>
    <p:sldId id="675" r:id="rId30"/>
    <p:sldId id="685" r:id="rId31"/>
    <p:sldId id="677" r:id="rId32"/>
    <p:sldId id="682" r:id="rId33"/>
    <p:sldId id="681" r:id="rId34"/>
    <p:sldId id="683" r:id="rId35"/>
    <p:sldId id="671" r:id="rId36"/>
    <p:sldId id="438" r:id="rId37"/>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16" d="100"/>
          <a:sy n="116" d="100"/>
        </p:scale>
        <p:origin x="96"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38"/>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802648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34</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56176" y="4293096"/>
            <a:ext cx="2915816" cy="2415486"/>
            <a:chOff x="4996207" y="3521723"/>
            <a:chExt cx="3774104" cy="2829026"/>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757"/>
            <a:stretch/>
          </p:blipFill>
          <p:spPr>
            <a:xfrm>
              <a:off x="4996208" y="3521720"/>
              <a:ext cx="3774105" cy="2829024"/>
            </a:xfrm>
            <a:prstGeom prst="rect">
              <a:avLst/>
            </a:prstGeom>
            <a:solidFill>
              <a:schemeClr val="bg1"/>
            </a:solidFill>
          </p:spPr>
        </p:pic>
        <p:sp>
          <p:nvSpPr>
            <p:cNvPr id="8" name="Rectangle 7"/>
            <p:cNvSpPr/>
            <p:nvPr/>
          </p:nvSpPr>
          <p:spPr bwMode="auto">
            <a:xfrm>
              <a:off x="8028383" y="3645024"/>
              <a:ext cx="741929" cy="648072"/>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grpSp>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2" y="1052736"/>
            <a:ext cx="8568183"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de parameterværdier,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(håndteres)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dirty="0">
                <a:ea typeface="ＭＳ Ｐゴシック" pitchFamily="34" charset="-128"/>
                <a:cs typeface="+mn-cs"/>
              </a:rPr>
              <a:t>Område, hvor der let kan ske fejl (forkert filnavn</a:t>
            </a:r>
            <a:r>
              <a:rPr lang="da-DK" altLang="da-DK" sz="1600" kern="1200" dirty="0" smtClean="0">
                <a:ea typeface="ＭＳ Ｐゴシック" pitchFamily="34" charset="-128"/>
                <a:cs typeface="+mn-cs"/>
              </a:rPr>
              <a:t>,</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disk </a:t>
            </a:r>
            <a:r>
              <a:rPr lang="da-DK" altLang="da-DK" sz="1600" kern="1200" dirty="0" err="1" smtClean="0">
                <a:ea typeface="ＭＳ Ｐゴシック" pitchFamily="34" charset="-128"/>
                <a:cs typeface="+mn-cs"/>
              </a:rPr>
              <a:t>full</a:t>
            </a:r>
            <a:r>
              <a:rPr lang="da-DK" altLang="da-DK" sz="1600" kern="1200" dirty="0" smtClean="0">
                <a:ea typeface="ＭＳ Ｐゴシック" pitchFamily="34" charset="-128"/>
                <a:cs typeface="+mn-cs"/>
              </a:rPr>
              <a:t>, </a:t>
            </a:r>
            <a:r>
              <a:rPr lang="da-DK" altLang="da-DK" sz="1600" kern="1200" dirty="0" err="1" smtClean="0">
                <a:ea typeface="ＭＳ Ｐゴシック" pitchFamily="34" charset="-128"/>
                <a:cs typeface="+mn-cs"/>
              </a:rPr>
              <a:t>no</a:t>
            </a:r>
            <a:r>
              <a:rPr lang="da-DK" altLang="da-DK" sz="1600" kern="1200" dirty="0" smtClean="0">
                <a:ea typeface="ＭＳ Ｐゴシック" pitchFamily="34" charset="-128"/>
                <a:cs typeface="+mn-cs"/>
              </a:rPr>
              <a:t> </a:t>
            </a:r>
            <a:r>
              <a:rPr lang="da-DK" altLang="da-DK" sz="1600" kern="1200" dirty="0">
                <a:ea typeface="ＭＳ Ｐゴシック" pitchFamily="34" charset="-128"/>
                <a:cs typeface="+mn-cs"/>
              </a:rPr>
              <a:t>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a:t>
            </a:r>
            <a:r>
              <a:rPr lang="da-DK" altLang="da-DK" b="1" dirty="0" smtClean="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C00000"/>
                </a:solidFill>
                <a:ea typeface="ＭＳ Ｐゴシック" pitchFamily="34" charset="-128"/>
                <a:cs typeface="ＭＳ Ｐゴシック" pitchFamily="-106" charset="-128"/>
              </a:rPr>
              <a:t>Checked exceptions bruges bl.a. i forbindelse med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smtClean="0">
                <a:solidFill>
                  <a:srgbClr val="C00000"/>
                </a:solidFill>
                <a:ea typeface="ＭＳ Ｐゴシック" pitchFamily="34" charset="-128"/>
                <a:cs typeface="ＭＳ Ｐゴシック" pitchFamily="-106" charset="-128"/>
              </a:rPr>
              <a:t>Programmøren kan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undgå, at den slags fejl opstår</a:t>
            </a:r>
            <a:endParaRPr lang="da-DK" altLang="da-DK" b="1" dirty="0">
              <a:solidFill>
                <a:srgbClr val="C00000"/>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80019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tekststreng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150683"/>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2740113" y="5735965"/>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name</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tekststreng,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177914"/>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92095" y="3375093"/>
            <a:ext cx="6587839" cy="2671252"/>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24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4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4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12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32776" y="3744960"/>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517270" y="3845596"/>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403122" y="3677897"/>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41919" y="4038560"/>
            <a:ext cx="5096444" cy="56487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526414" y="4183593"/>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65623" y="4015894"/>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30482" y="4663107"/>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3366" y="4839244"/>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57934" y="4671545"/>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921338" y="5325250"/>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403649" y="5518422"/>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37500" y="5367167"/>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89664" y="3449304"/>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2358" y="318682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706753" y="29119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60" dirty="0" smtClean="0">
                <a:solidFill>
                  <a:srgbClr val="0000FF"/>
                </a:solidFill>
              </a:rPr>
              <a:t>Ellers kan den læses i den røde tekst i terminalvinduet, som udskrives ved hjælp toString metoden</a:t>
            </a:r>
            <a:endParaRPr lang="da-DK" altLang="da-DK" sz="1400" b="1" spc="-6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590522" cy="509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vil vi tage udgangspunkt i klient/server systemer</a:t>
            </a:r>
          </a:p>
          <a:p>
            <a:pPr lvl="1">
              <a:spcBef>
                <a:spcPts val="400"/>
              </a:spcBef>
            </a:pPr>
            <a:r>
              <a:rPr lang="da-DK" altLang="da-DK" sz="1800" kern="0" dirty="0">
                <a:solidFill>
                  <a:srgbClr val="000066"/>
                </a:solidFill>
                <a:ea typeface="ＭＳ Ｐゴシック" pitchFamily="34" charset="-128"/>
              </a:rPr>
              <a:t>En server er karakteriseret ved, at den er </a:t>
            </a:r>
            <a:r>
              <a:rPr lang="da-DK" altLang="da-DK" sz="1800" b="1" kern="0" dirty="0">
                <a:solidFill>
                  <a:srgbClr val="008000"/>
                </a:solidFill>
                <a:ea typeface="ＭＳ Ｐゴシック" pitchFamily="34" charset="-128"/>
              </a:rPr>
              <a:t>reaktiv</a:t>
            </a:r>
            <a:r>
              <a:rPr lang="da-DK" altLang="da-DK" sz="1800" kern="0" dirty="0">
                <a:solidFill>
                  <a:srgbClr val="000066"/>
                </a:solidFill>
                <a:ea typeface="ＭＳ Ｐゴシック" pitchFamily="34" charset="-128"/>
              </a:rPr>
              <a:t> og kun handler, 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spc="-50" dirty="0">
                <a:solidFill>
                  <a:srgbClr val="A50021"/>
                </a:solidFill>
                <a:latin typeface="Arial" pitchFamily="34" charset="0"/>
                <a:ea typeface="ＭＳ Ｐゴシック" pitchFamily="34" charset="-128"/>
              </a:rPr>
              <a:t>Det er </a:t>
            </a:r>
            <a:r>
              <a:rPr lang="da-DK" altLang="da-DK" b="1" kern="0" spc="-50" dirty="0" smtClean="0">
                <a:solidFill>
                  <a:srgbClr val="A50021"/>
                </a:solidFill>
                <a:latin typeface="Arial" pitchFamily="34" charset="0"/>
                <a:ea typeface="ＭＳ Ｐゴシック" pitchFamily="34" charset="-128"/>
              </a:rPr>
              <a:t>dog ikke </a:t>
            </a:r>
            <a:r>
              <a:rPr lang="da-DK" altLang="da-DK" b="1" kern="0" spc="-50" dirty="0">
                <a:solidFill>
                  <a:srgbClr val="A50021"/>
                </a:solidFill>
                <a:latin typeface="Arial" pitchFamily="34" charset="0"/>
                <a:ea typeface="ＭＳ Ｐゴシック" pitchFamily="34" charset="-128"/>
              </a:rPr>
              <a:t>kun for klient/server systemer, at defensiv programmering </a:t>
            </a:r>
            <a:r>
              <a:rPr lang="da-DK" altLang="da-DK" b="1" kern="0" spc="-50" dirty="0" smtClean="0">
                <a:solidFill>
                  <a:srgbClr val="A50021"/>
                </a:solidFill>
                <a:latin typeface="Arial" pitchFamily="34" charset="0"/>
                <a:ea typeface="ＭＳ Ｐゴシック" pitchFamily="34" charset="-128"/>
              </a:rPr>
              <a:t>og exceptions </a:t>
            </a:r>
            <a:r>
              <a:rPr lang="da-DK" altLang="da-DK" b="1" kern="0" dirty="0" smtClean="0">
                <a:solidFill>
                  <a:srgbClr val="A50021"/>
                </a:solidFill>
                <a:latin typeface="Arial" pitchFamily="34" charset="0"/>
                <a:ea typeface="ＭＳ Ｐゴシック" pitchFamily="34" charset="-128"/>
              </a:rPr>
              <a:t>er relevant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De kan </a:t>
            </a:r>
            <a:r>
              <a:rPr lang="da-DK" altLang="da-DK" sz="1800" kern="0" dirty="0">
                <a:solidFill>
                  <a:srgbClr val="000066"/>
                </a:solidFill>
                <a:ea typeface="ＭＳ Ｐゴシック" pitchFamily="34" charset="-128"/>
              </a:rPr>
              <a:t>bruges overalt, hvor metoder/konstruktører kalder hinanden</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servere</a:t>
            </a: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"beskytter"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grebet eller </a:t>
            </a:r>
            <a:r>
              <a:rPr lang="da-DK" altLang="da-DK" b="1" spc="-60" dirty="0" smtClean="0">
                <a:solidFill>
                  <a:srgbClr val="A50021"/>
                </a:solidFill>
                <a:ea typeface="ＭＳ Ｐゴシック" pitchFamily="34" charset="-128"/>
              </a:rPr>
              <a:t>videresendt</a:t>
            </a:r>
            <a:endParaRPr lang="da-DK" altLang="da-DK" b="1" spc="-60" dirty="0">
              <a:solidFill>
                <a:srgbClr val="A50021"/>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Kursusevaluering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9" name="Rectangle 3"/>
          <p:cNvSpPr txBox="1">
            <a:spLocks noChangeArrowheads="1"/>
          </p:cNvSpPr>
          <p:nvPr/>
        </p:nvSpPr>
        <p:spPr bwMode="auto">
          <a:xfrm>
            <a:off x="467544" y="1052736"/>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Vi forsøger løbende at forbedre kurset ved at lave små justeringer</a:t>
            </a:r>
          </a:p>
          <a:p>
            <a:pPr lvl="1">
              <a:spcBef>
                <a:spcPts val="600"/>
              </a:spcBef>
            </a:pPr>
            <a:r>
              <a:rPr lang="da-DK" altLang="da-DK" sz="1800" dirty="0">
                <a:ea typeface="ＭＳ Ｐゴシック" pitchFamily="34" charset="-128"/>
              </a:rPr>
              <a:t>Til dette formål er den feedback, som I giver os via kommentarerne i </a:t>
            </a:r>
            <a:r>
              <a:rPr lang="da-DK" altLang="da-DK" sz="1800" dirty="0" smtClean="0">
                <a:ea typeface="ＭＳ Ｐゴシック" pitchFamily="34" charset="-128"/>
              </a:rPr>
              <a:t>kursusevalueringen, </a:t>
            </a:r>
            <a:r>
              <a:rPr lang="da-DK" altLang="da-DK" sz="1800" dirty="0">
                <a:ea typeface="ＭＳ Ｐゴシック" pitchFamily="34" charset="-128"/>
              </a:rPr>
              <a:t>særdeles nyttige</a:t>
            </a:r>
          </a:p>
          <a:p>
            <a:pPr lvl="1">
              <a:spcBef>
                <a:spcPts val="600"/>
              </a:spcBef>
            </a:pPr>
            <a:r>
              <a:rPr lang="da-DK" altLang="da-DK" sz="1800" dirty="0" smtClean="0">
                <a:ea typeface="ＭＳ Ｐゴシック" pitchFamily="34" charset="-128"/>
              </a:rPr>
              <a:t>Herudover </a:t>
            </a:r>
            <a:r>
              <a:rPr lang="da-DK" altLang="da-DK" sz="1800" dirty="0">
                <a:ea typeface="ＭＳ Ｐゴシック" pitchFamily="34" charset="-128"/>
              </a:rPr>
              <a:t>gennemgås </a:t>
            </a:r>
            <a:r>
              <a:rPr lang="da-DK" altLang="da-DK" sz="1800" dirty="0" smtClean="0">
                <a:ea typeface="ＭＳ Ｐゴシック" pitchFamily="34" charset="-128"/>
              </a:rPr>
              <a:t>alle kursusevalueringer af institutledelsen </a:t>
            </a:r>
            <a:r>
              <a:rPr lang="da-DK" altLang="da-DK" sz="1800" dirty="0">
                <a:ea typeface="ＭＳ Ｐゴシック" pitchFamily="34" charset="-128"/>
              </a:rPr>
              <a:t>samt </a:t>
            </a:r>
            <a:r>
              <a:rPr lang="da-DK" altLang="da-DK" sz="1800" dirty="0" smtClean="0">
                <a:ea typeface="ＭＳ Ｐゴシック" pitchFamily="34" charset="-128"/>
              </a:rPr>
              <a:t>ledelsen af </a:t>
            </a:r>
            <a:r>
              <a:rPr lang="da-DK" altLang="da-DK" sz="1800" dirty="0">
                <a:ea typeface="ＭＳ Ｐゴシック" pitchFamily="34" charset="-128"/>
              </a:rPr>
              <a:t>uddannelsesudvalget</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Jeg opfordrer kraftigt til, at I bruger tid på at deltage i denne</a:t>
            </a:r>
            <a:br>
              <a:rPr lang="da-DK" altLang="da-DK" b="1" dirty="0">
                <a:solidFill>
                  <a:srgbClr val="A50021"/>
                </a:solidFill>
                <a:ea typeface="ＭＳ Ｐゴシック" pitchFamily="34" charset="-128"/>
                <a:cs typeface="ＭＳ Ｐゴシック" pitchFamily="-106" charset="-128"/>
              </a:rPr>
            </a:br>
            <a:r>
              <a:rPr lang="da-DK" altLang="da-DK" b="1" dirty="0">
                <a:solidFill>
                  <a:srgbClr val="A50021"/>
                </a:solidFill>
                <a:ea typeface="ＭＳ Ｐゴシック" pitchFamily="34" charset="-128"/>
                <a:cs typeface="ＭＳ Ｐゴシック" pitchFamily="-106" charset="-128"/>
              </a:rPr>
              <a:t>(og andre) kursusevalueringer</a:t>
            </a:r>
          </a:p>
          <a:p>
            <a:pPr lvl="1">
              <a:spcBef>
                <a:spcPts val="600"/>
              </a:spcBef>
            </a:pPr>
            <a:r>
              <a:rPr lang="da-DK" altLang="da-DK" sz="1800" dirty="0">
                <a:ea typeface="ＭＳ Ｐゴシック" pitchFamily="34" charset="-128"/>
              </a:rPr>
              <a:t>Det er en nem måde at få indflydelse på</a:t>
            </a:r>
          </a:p>
          <a:p>
            <a:pPr lvl="1">
              <a:spcBef>
                <a:spcPts val="400"/>
              </a:spcBef>
            </a:pPr>
            <a:r>
              <a:rPr lang="da-DK" altLang="da-DK" sz="1800" dirty="0">
                <a:ea typeface="ＭＳ Ｐゴシック" pitchFamily="34" charset="-128"/>
              </a:rPr>
              <a:t>Det forbedrer forholdene for fremtidige studerende</a:t>
            </a: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For at forbedre svarprocenten har fakultetet besluttet, at der skal </a:t>
            </a:r>
            <a:r>
              <a:rPr lang="da-DK" altLang="da-DK" b="1" spc="-60" dirty="0" smtClean="0">
                <a:solidFill>
                  <a:srgbClr val="A50021"/>
                </a:solidFill>
                <a:ea typeface="ＭＳ Ｐゴシック" pitchFamily="34" charset="-128"/>
                <a:cs typeface="ＭＳ Ｐゴシック" pitchFamily="-106" charset="-128"/>
              </a:rPr>
              <a:t>afsættes tid ved forelæsningerne til at besvare kursusevalueringen</a:t>
            </a:r>
          </a:p>
          <a:p>
            <a:pPr lvl="1">
              <a:spcBef>
                <a:spcPts val="600"/>
              </a:spcBef>
            </a:pPr>
            <a:r>
              <a:rPr lang="da-DK" altLang="da-DK" sz="1800" dirty="0" smtClean="0">
                <a:ea typeface="ＭＳ Ｐゴシック" pitchFamily="34" charset="-128"/>
              </a:rPr>
              <a:t>Derfor </a:t>
            </a:r>
            <a:r>
              <a:rPr lang="da-DK" altLang="da-DK" sz="1800" dirty="0">
                <a:ea typeface="ＭＳ Ｐゴシック" pitchFamily="34" charset="-128"/>
              </a:rPr>
              <a:t>vil </a:t>
            </a:r>
            <a:r>
              <a:rPr lang="da-DK" altLang="da-DK" sz="1800" dirty="0" smtClean="0">
                <a:ea typeface="ＭＳ Ｐゴシック" pitchFamily="34" charset="-128"/>
              </a:rPr>
              <a:t>I </a:t>
            </a:r>
            <a:r>
              <a:rPr lang="da-DK" altLang="da-DK" sz="1800" dirty="0">
                <a:ea typeface="ＭＳ Ｐゴシック" pitchFamily="34" charset="-128"/>
              </a:rPr>
              <a:t>nu </a:t>
            </a:r>
            <a:r>
              <a:rPr lang="da-DK" altLang="da-DK" sz="1800" dirty="0" smtClean="0">
                <a:ea typeface="ＭＳ Ｐゴシック" pitchFamily="34" charset="-128"/>
              </a:rPr>
              <a:t>få 10 </a:t>
            </a:r>
            <a:r>
              <a:rPr lang="da-DK" altLang="da-DK" sz="1800" dirty="0">
                <a:ea typeface="ＭＳ Ｐゴシック" pitchFamily="34" charset="-128"/>
              </a:rPr>
              <a:t>minutter </a:t>
            </a:r>
            <a:r>
              <a:rPr lang="da-DK" altLang="da-DK" sz="1800" dirty="0" smtClean="0">
                <a:ea typeface="ＭＳ Ｐゴシック" pitchFamily="34" charset="-128"/>
              </a:rPr>
              <a:t>at gøre det</a:t>
            </a:r>
          </a:p>
          <a:p>
            <a:pPr lvl="1">
              <a:spcBef>
                <a:spcPts val="600"/>
              </a:spcBef>
            </a:pPr>
            <a:r>
              <a:rPr lang="da-DK" altLang="da-DK" sz="1800" dirty="0" smtClean="0">
                <a:ea typeface="ＭＳ Ｐゴシック" pitchFamily="34" charset="-128"/>
              </a:rPr>
              <a:t>Kursusevalueringen kan besvares frem til tirsdag den 29 november kl. 23.59 (se ”Vigtig meddelelse” herom eller mail fra studieadministrationen)</a:t>
            </a:r>
          </a:p>
          <a:p>
            <a:pPr lvl="1">
              <a:spcBef>
                <a:spcPts val="600"/>
              </a:spcBef>
            </a:pPr>
            <a:r>
              <a:rPr lang="da-DK" altLang="da-DK" sz="1800" dirty="0" smtClean="0">
                <a:ea typeface="ＭＳ Ｐゴシック" pitchFamily="34" charset="-128"/>
              </a:rPr>
              <a:t>Resultatet af kursusevalueringen vil blive gennemgået og diskuteret</a:t>
            </a:r>
            <a:br>
              <a:rPr lang="da-DK" altLang="da-DK" sz="1800" dirty="0" smtClean="0">
                <a:ea typeface="ＭＳ Ｐゴシック" pitchFamily="34" charset="-128"/>
              </a:rPr>
            </a:br>
            <a:r>
              <a:rPr lang="da-DK" altLang="da-DK" sz="1800" dirty="0" smtClean="0">
                <a:ea typeface="ＭＳ Ｐゴシック" pitchFamily="34" charset="-128"/>
              </a:rPr>
              <a:t>ved den afsluttende forelæsning i uge 15</a:t>
            </a:r>
            <a:endParaRPr lang="da-DK" altLang="da-DK" sz="1800" dirty="0">
              <a:ea typeface="ＭＳ Ｐゴシック" pitchFamily="34" charset="-128"/>
            </a:endParaRPr>
          </a:p>
        </p:txBody>
      </p:sp>
    </p:spTree>
    <p:extLst>
      <p:ext uri="{BB962C8B-B14F-4D97-AF65-F5344CB8AC3E}">
        <p14:creationId xmlns:p14="http://schemas.microsoft.com/office/powerpoint/2010/main" val="35970657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3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err="1" smtClean="0">
                <a:ea typeface="ＭＳ Ｐゴシック" pitchFamily="34" charset="-128"/>
              </a:rPr>
              <a:t>boolsk</a:t>
            </a:r>
            <a:r>
              <a:rPr lang="da-DK" altLang="da-DK" sz="1800" dirty="0" smtClean="0">
                <a:ea typeface="ＭＳ Ｐゴシック" pitchFamily="34" charset="-128"/>
              </a:rPr>
              <a:t> 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af Java </a:t>
            </a:r>
            <a:r>
              <a:rPr lang="da-DK" altLang="da-DK" b="1" dirty="0" err="1" smtClean="0">
                <a:solidFill>
                  <a:srgbClr val="A50021"/>
                </a:solidFill>
                <a:ea typeface="ＭＳ Ｐゴシック" pitchFamily="34" charset="-128"/>
                <a:cs typeface="ＭＳ Ｐゴシック" pitchFamily="-106" charset="-128"/>
              </a:rPr>
              <a:t>API'en</a:t>
            </a:r>
            <a:r>
              <a:rPr lang="da-DK" altLang="da-DK" b="1" dirty="0" smtClean="0">
                <a:solidFill>
                  <a:srgbClr val="A50021"/>
                </a:solidFill>
                <a:ea typeface="ＭＳ Ｐゴシック" pitchFamily="34" charset="-128"/>
                <a:cs typeface="ＭＳ Ｐゴシック" pitchFamily="-106" charset="-128"/>
              </a:rPr>
              <a:t> har introduceret pakken </a:t>
            </a:r>
            <a:r>
              <a:rPr lang="da-DK" altLang="da-DK" b="1" dirty="0" err="1" smtClean="0">
                <a:solidFill>
                  <a:srgbClr val="A50021"/>
                </a:solidFill>
                <a:ea typeface="ＭＳ Ｐゴシック" pitchFamily="34" charset="-128"/>
                <a:cs typeface="ＭＳ Ｐゴシック" pitchFamily="-106" charset="-128"/>
              </a:rPr>
              <a:t>java.nio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t>
            </a:r>
            <a:r>
              <a:rPr lang="da-DK" altLang="da-DK" sz="1400" b="1" dirty="0" smtClean="0">
                <a:solidFill>
                  <a:srgbClr val="008000"/>
                </a:solidFill>
              </a:rPr>
              <a:t>automatisk</a:t>
            </a:r>
            <a:r>
              <a:rPr lang="da-DK" altLang="da-DK" sz="1400" b="1" dirty="0" smtClean="0">
                <a:solidFill>
                  <a:srgbClr val="FF0000"/>
                </a:solidFill>
              </a:rPr>
              <a:t>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410140"/>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64192"/>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86074"/>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32588"/>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405582"/>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7984" y="6010662"/>
            <a:ext cx="0" cy="30145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187624" y="6261237"/>
            <a:ext cx="447997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err="1" smtClean="0">
                <a:solidFill>
                  <a:srgbClr val="008000"/>
                </a:solidFill>
              </a:rPr>
              <a:t>toString</a:t>
            </a:r>
            <a:r>
              <a:rPr lang="da-DK" altLang="da-DK" sz="1400" b="1" dirty="0" smtClean="0">
                <a:solidFill>
                  <a:srgbClr val="FF0000"/>
                </a:solidFill>
              </a:rPr>
              <a:t> metoden i </a:t>
            </a:r>
            <a:r>
              <a:rPr lang="da-DK" altLang="da-DK" sz="1400" b="1" dirty="0" err="1" smtClean="0">
                <a:solidFill>
                  <a:srgbClr val="008000"/>
                </a:solidFill>
              </a:rPr>
              <a:t>StringBuilder</a:t>
            </a:r>
            <a:r>
              <a:rPr lang="da-DK" altLang="da-DK" sz="1400" b="1" dirty="0" smtClean="0">
                <a:solidFill>
                  <a:srgbClr val="FF0000"/>
                </a:solidFill>
              </a:rPr>
              <a:t> klassen</a:t>
            </a:r>
          </a:p>
        </p:txBody>
      </p:sp>
      <p:sp>
        <p:nvSpPr>
          <p:cNvPr id="36" name="Line 22"/>
          <p:cNvSpPr>
            <a:spLocks noChangeShapeType="1"/>
          </p:cNvSpPr>
          <p:nvPr/>
        </p:nvSpPr>
        <p:spPr bwMode="auto">
          <a:xfrm flipH="1">
            <a:off x="7470399" y="3276872"/>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3014634"/>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40811"/>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90680"/>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34</a:t>
            </a:fld>
            <a:endParaRPr lang="da-DK" altLang="da-DK" dirty="0"/>
          </a:p>
        </p:txBody>
      </p:sp>
      <p:sp>
        <p:nvSpPr>
          <p:cNvPr id="17" name="Text Box 21"/>
          <p:cNvSpPr txBox="1">
            <a:spLocks noChangeArrowheads="1"/>
          </p:cNvSpPr>
          <p:nvPr/>
        </p:nvSpPr>
        <p:spPr bwMode="auto">
          <a:xfrm>
            <a:off x="5726026" y="5889041"/>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90491"/>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22411"/>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66275"/>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96164"/>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23513"/>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43130"/>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904206"/>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50753" y="551114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
        <p:nvSpPr>
          <p:cNvPr id="7" name="Text Box 21"/>
          <p:cNvSpPr txBox="1">
            <a:spLocks noChangeArrowheads="1"/>
          </p:cNvSpPr>
          <p:nvPr/>
        </p:nvSpPr>
        <p:spPr bwMode="auto">
          <a:xfrm>
            <a:off x="5363969" y="1839299"/>
            <a:ext cx="3600736"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a:spcBef>
                <a:spcPts val="400"/>
              </a:spcBef>
            </a:pPr>
            <a:r>
              <a:rPr lang="da-DK" altLang="da-DK" sz="1400" b="1" dirty="0" smtClean="0">
                <a:solidFill>
                  <a:srgbClr val="0000FF"/>
                </a:solidFill>
              </a:rPr>
              <a:t>Sidste dag er tirsdag den 29. november</a:t>
            </a:r>
            <a:endParaRPr lang="da-DK" altLang="da-DK" sz="14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6624736"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6793294" y="2264547"/>
            <a:ext cx="113990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 nøgle</a:t>
            </a:r>
            <a:endParaRPr lang="da-DK" altLang="da-DK" sz="1400" b="1" dirty="0">
              <a:solidFill>
                <a:srgbClr val="FF0000"/>
              </a:solidFill>
            </a:endParaRPr>
          </a:p>
        </p:txBody>
      </p:sp>
      <p:sp>
        <p:nvSpPr>
          <p:cNvPr id="14" name="Line 22"/>
          <p:cNvSpPr>
            <a:spLocks noChangeShapeType="1"/>
          </p:cNvSpPr>
          <p:nvPr/>
        </p:nvSpPr>
        <p:spPr bwMode="auto">
          <a:xfrm flipH="1" flipV="1">
            <a:off x="5685418" y="2635874"/>
            <a:ext cx="266956" cy="15717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971068" y="2698612"/>
            <a:ext cx="189808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 de to indgange</a:t>
            </a:r>
            <a:endParaRPr lang="da-DK" altLang="da-DK" sz="1400" b="1" dirty="0">
              <a:solidFill>
                <a:srgbClr val="FF0000"/>
              </a:solidFill>
            </a:endParaRPr>
          </a:p>
        </p:txBody>
      </p:sp>
      <p:sp>
        <p:nvSpPr>
          <p:cNvPr id="16" name="Line 22"/>
          <p:cNvSpPr>
            <a:spLocks noChangeShapeType="1"/>
          </p:cNvSpPr>
          <p:nvPr/>
        </p:nvSpPr>
        <p:spPr bwMode="auto">
          <a:xfrm flipH="1" flipV="1">
            <a:off x="6515435" y="226454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1681843" y="2828957"/>
            <a:ext cx="2386101"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flipH="1" flipV="1">
            <a:off x="4068280" y="293043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4378677" y="2910139"/>
            <a:ext cx="13141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Juster antal</a:t>
            </a:r>
            <a:endParaRPr lang="da-DK" altLang="da-DK" sz="1400" b="1" dirty="0">
              <a:solidFill>
                <a:srgbClr val="FF0000"/>
              </a:solidFill>
            </a:endParaRPr>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008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00800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a:solidFill>
                  <a:srgbClr val="008000"/>
                </a:solidFill>
                <a:ea typeface="ＭＳ Ｐゴシック" pitchFamily="34" charset="-128"/>
              </a:rPr>
              <a:t>Unchecked</a:t>
            </a:r>
            <a:r>
              <a:rPr lang="da-DK" altLang="da-DK" sz="1800" dirty="0">
                <a:ea typeface="ＭＳ Ｐゴシック" pitchFamily="34" charset="-128"/>
              </a:rPr>
              <a:t> exceptions (og Errors) </a:t>
            </a:r>
            <a:r>
              <a:rPr lang="da-DK" altLang="da-DK" sz="1800" dirty="0" smtClean="0">
                <a:ea typeface="ＭＳ Ｐゴシック" pitchFamily="34" charset="-128"/>
              </a:rPr>
              <a:t>er oversætteren ligeglad </a:t>
            </a:r>
            <a:r>
              <a:rPr lang="da-DK" altLang="da-DK" sz="1800" dirty="0">
                <a:ea typeface="ＭＳ Ｐゴシック" pitchFamily="34" charset="-128"/>
              </a:rPr>
              <a:t>med</a:t>
            </a:r>
          </a:p>
          <a:p>
            <a:pPr lvl="1">
              <a:spcBef>
                <a:spcPts val="600"/>
              </a:spcBef>
            </a:pP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a:t>
            </a:r>
            <a:r>
              <a:rPr lang="da-DK" altLang="da-DK" sz="1800" dirty="0">
                <a:ea typeface="ＭＳ Ｐゴシック" pitchFamily="34" charset="-128"/>
              </a:rPr>
              <a:t>exceptions </a:t>
            </a:r>
            <a:r>
              <a:rPr lang="da-DK" altLang="da-DK" sz="1800" dirty="0" smtClean="0">
                <a:ea typeface="ＭＳ Ｐゴシック" pitchFamily="34" charset="-128"/>
              </a:rPr>
              <a:t>tjekkes af oversætteren, som kontrollerer, at de </a:t>
            </a:r>
            <a:r>
              <a:rPr lang="da-DK" altLang="da-DK" sz="1800" b="1" dirty="0" smtClean="0">
                <a:solidFill>
                  <a:srgbClr val="008000"/>
                </a:solidFill>
                <a:ea typeface="ＭＳ Ｐゴシック" pitchFamily="34" charset="-128"/>
              </a:rPr>
              <a:t>håndteres</a:t>
            </a:r>
            <a:r>
              <a:rPr lang="da-DK" altLang="da-DK" sz="1800" dirty="0" smtClean="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unchecked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9927</TotalTime>
  <Words>5399</Words>
  <Application>Microsoft Office PowerPoint</Application>
  <PresentationFormat>On-screen Show (4:3)</PresentationFormat>
  <Paragraphs>719</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Kursusevaluering</vt:lpstr>
      <vt:lpstr>● Assertions</vt:lpstr>
      <vt:lpstr>Metoderne keyInUse and consistentSize</vt:lpstr>
      <vt:lpstr>Brug af assertions</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967</cp:revision>
  <cp:lastPrinted>2015-09-29T11:26:29Z</cp:lastPrinted>
  <dcterms:created xsi:type="dcterms:W3CDTF">2009-09-02T10:07:09Z</dcterms:created>
  <dcterms:modified xsi:type="dcterms:W3CDTF">2022-11-23T14:35:30Z</dcterms:modified>
</cp:coreProperties>
</file>